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handoutMasterIdLst>
    <p:handoutMasterId r:id="rId14"/>
  </p:handoutMasterIdLst>
  <p:sldIdLst>
    <p:sldId id="298" r:id="rId5"/>
    <p:sldId id="299" r:id="rId6"/>
    <p:sldId id="301" r:id="rId7"/>
    <p:sldId id="302" r:id="rId8"/>
    <p:sldId id="304" r:id="rId9"/>
    <p:sldId id="305" r:id="rId10"/>
    <p:sldId id="306" r:id="rId11"/>
    <p:sldId id="307" r:id="rId1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109" d="100"/>
          <a:sy n="109" d="100"/>
        </p:scale>
        <p:origin x="672" y="114"/>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8375B1A-6DB7-4CED-A54B-377FE5577673}" type="datetime1">
              <a:rPr lang="en-GB" smtClean="0"/>
              <a:t>06/10/2025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76EA438-8B65-4D13-AA42-BA57E155A6C9}" type="slidenum">
              <a:rPr lang="en-GB" smtClean="0"/>
              <a:t>‹#›</a:t>
            </a:fld>
            <a:endParaRPr lang="en-GB" dirty="0"/>
          </a:p>
        </p:txBody>
      </p:sp>
    </p:spTree>
    <p:extLst>
      <p:ext uri="{BB962C8B-B14F-4D97-AF65-F5344CB8AC3E}">
        <p14:creationId xmlns:p14="http://schemas.microsoft.com/office/powerpoint/2010/main" val="4907088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58DBC-65F2-4BD2-9AD8-2B73EA439260}" type="datetime1">
              <a:rPr lang="en-GB" noProof="0" smtClean="0"/>
              <a:t>06/10/2025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DF151F-66B2-4EE0-8956-9F20DBE8F1A8}" type="slidenum">
              <a:rPr lang="en-GB" noProof="0" smtClean="0"/>
              <a:t>‹#›</a:t>
            </a:fld>
            <a:endParaRPr lang="en-GB" noProof="0" dirty="0"/>
          </a:p>
        </p:txBody>
      </p:sp>
    </p:spTree>
    <p:extLst>
      <p:ext uri="{BB962C8B-B14F-4D97-AF65-F5344CB8AC3E}">
        <p14:creationId xmlns:p14="http://schemas.microsoft.com/office/powerpoint/2010/main" val="18015483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DF151F-66B2-4EE0-8956-9F20DBE8F1A8}" type="slidenum">
              <a:rPr lang="en-GB" smtClean="0"/>
              <a:t>1</a:t>
            </a:fld>
            <a:endParaRPr lang="en-GB" dirty="0"/>
          </a:p>
        </p:txBody>
      </p:sp>
    </p:spTree>
    <p:extLst>
      <p:ext uri="{BB962C8B-B14F-4D97-AF65-F5344CB8AC3E}">
        <p14:creationId xmlns:p14="http://schemas.microsoft.com/office/powerpoint/2010/main" val="1477628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E4B47CC9-938B-4541-B481-E31574CB0C96}" type="datetime1">
              <a:rPr lang="en-GB" noProof="0" smtClean="0"/>
              <a:t>06/10/2025</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GB" noProof="0"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9CBB0E3E-2D44-4E62-B790-FEF74818D1B8}" type="datetime1">
              <a:rPr lang="en-GB" noProof="0" smtClean="0"/>
              <a:t>06/10/2025</a:t>
            </a:fld>
            <a:endParaRPr lang="en-GB" noProof="0"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GB" noProof="0"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15007FCF-E8BA-43A0-91CA-069142741CF2}" type="datetime1">
              <a:rPr lang="en-GB" noProof="0" smtClean="0"/>
              <a:t>06/10/2025</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GB" noProof="0"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097280" y="2120900"/>
            <a:ext cx="4639736" cy="374819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515944" y="2120900"/>
            <a:ext cx="4639736" cy="374819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7C5FAB88-1B1E-4CCF-800A-E8B8F70870E9}" type="datetime1">
              <a:rPr lang="en-GB" noProof="0" smtClean="0"/>
              <a:t>06/10/2025</a:t>
            </a:fld>
            <a:endParaRPr lang="en-GB" noProof="0"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GB" noProof="0"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97280" y="2958274"/>
            <a:ext cx="4639736" cy="291082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15944" y="2958273"/>
            <a:ext cx="4639736" cy="291082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16AAE631-BA18-4136-9A30-D5746C437046}" type="datetime1">
              <a:rPr lang="en-GB" noProof="0" smtClean="0"/>
              <a:t>06/10/2025</a:t>
            </a:fld>
            <a:endParaRPr lang="en-GB" noProof="0"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GB" noProof="0"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390DF7EE-89B0-4ED7-A169-C9E278BFC4F8}" type="datetime1">
              <a:rPr lang="en-GB" noProof="0" smtClean="0"/>
              <a:t>06/10/2025</a:t>
            </a:fld>
            <a:endParaRPr lang="en-GB" noProof="0"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GB" noProof="0"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935C22B9-AE40-46D1-95EF-6F38A3213529}" type="datetime1">
              <a:rPr lang="en-GB" noProof="0" smtClean="0"/>
              <a:t>06/10/2025</a:t>
            </a:fld>
            <a:endParaRPr lang="en-GB"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5458984" y="812799"/>
            <a:ext cx="5928344" cy="529475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a:xfrm>
            <a:off x="643464" y="6446520"/>
            <a:ext cx="3517568" cy="365125"/>
          </a:xfrm>
        </p:spPr>
        <p:txBody>
          <a:bodyPr rtlCol="0"/>
          <a:lstStyle>
            <a:lvl1pPr algn="l">
              <a:defRPr/>
            </a:lvl1pPr>
          </a:lstStyle>
          <a:p>
            <a:pPr rtl="0"/>
            <a:fld id="{D3DED581-478E-49B3-AFA7-E4919570B281}" type="datetime1">
              <a:rPr lang="en-GB" noProof="0" smtClean="0"/>
              <a:t>06/10/2025</a:t>
            </a:fld>
            <a:endParaRPr lang="en-GB" noProof="0" dirty="0"/>
          </a:p>
        </p:txBody>
      </p:sp>
      <p:sp>
        <p:nvSpPr>
          <p:cNvPr id="6" name="Footer Placeholder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GB" noProof="0" dirty="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2" name="Title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en-GB" noProof="0"/>
              <a:t>Click to edit Master title style</a:t>
            </a:r>
            <a:endParaRPr lang="en-GB" noProof="0" dirty="0"/>
          </a:p>
        </p:txBody>
      </p:sp>
      <p:sp>
        <p:nvSpPr>
          <p:cNvPr id="4" name="Text Placeholder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lvl1pPr>
              <a:defRPr/>
            </a:lvl1pPr>
          </a:lstStyle>
          <a:p>
            <a:pPr rtl="0"/>
            <a:fld id="{245F460F-C71D-4649-9D64-5BFD37510D02}" type="datetime1">
              <a:rPr lang="en-GB" noProof="0" smtClean="0"/>
              <a:t>06/10/2025</a:t>
            </a:fld>
            <a:endParaRPr lang="en-GB" noProof="0" dirty="0"/>
          </a:p>
        </p:txBody>
      </p:sp>
      <p:sp>
        <p:nvSpPr>
          <p:cNvPr id="6" name="Footer Placeholder 5"/>
          <p:cNvSpPr>
            <a:spLocks noGrp="1"/>
          </p:cNvSpPr>
          <p:nvPr>
            <p:ph type="ftr" sz="quarter" idx="11"/>
          </p:nvPr>
        </p:nvSpPr>
        <p:spPr>
          <a:xfrm>
            <a:off x="1097279" y="6446838"/>
            <a:ext cx="6818262" cy="365125"/>
          </a:xfrm>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pPr rtl="0"/>
            <a:fld id="{4BDF0783-7615-4503-8DA8-A0B2AC7FF7D1}" type="datetime1">
              <a:rPr lang="en-GB" noProof="0" smtClean="0"/>
              <a:t>06/10/2025</a:t>
            </a:fld>
            <a:endParaRPr lang="en-GB" noProof="0"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pPr rtl="0"/>
            <a:endParaRPr lang="en-GB" noProof="0"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pPr rtl="0"/>
            <a:fld id="{3A98EE3D-8CD1-4C3F-BD1C-C98C9596463C}" type="slidenum">
              <a:rPr lang="en-GB" noProof="0" smtClean="0"/>
              <a:t>‹#›</a:t>
            </a:fld>
            <a:endParaRPr lang="en-GB" noProof="0"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hyperlink" Target="https://www.dreamstime.com/illustration/nursing-home-staff.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rtlCol="0" anchor="b">
            <a:normAutofit/>
          </a:bodyPr>
          <a:lstStyle/>
          <a:p>
            <a:pPr rtl="0"/>
            <a:r>
              <a:rPr lang="en-GB" sz="5000" dirty="0">
                <a:solidFill>
                  <a:schemeClr val="tx1"/>
                </a:solidFill>
                <a:latin typeface="Candara" panose="020E0502030303020204" pitchFamily="34" charset="0"/>
              </a:rPr>
              <a:t>MS Teams</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Subtitle 5">
            <a:extLst>
              <a:ext uri="{FF2B5EF4-FFF2-40B4-BE49-F238E27FC236}">
                <a16:creationId xmlns:a16="http://schemas.microsoft.com/office/drawing/2014/main" id="{45BBD776-5CE4-16B6-2374-50CD14168789}"/>
              </a:ext>
            </a:extLst>
          </p:cNvPr>
          <p:cNvSpPr>
            <a:spLocks noGrp="1"/>
          </p:cNvSpPr>
          <p:nvPr>
            <p:ph type="subTitle" idx="1"/>
          </p:nvPr>
        </p:nvSpPr>
        <p:spPr/>
        <p:txBody>
          <a:bodyPr/>
          <a:lstStyle/>
          <a:p>
            <a:endParaRPr lang="en-PK"/>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4F2DE3-B56A-2D02-1CEB-28AFD7BADA02}"/>
              </a:ext>
            </a:extLst>
          </p:cNvPr>
          <p:cNvPicPr>
            <a:picLocks noChangeAspect="1"/>
          </p:cNvPicPr>
          <p:nvPr/>
        </p:nvPicPr>
        <p:blipFill>
          <a:blip r:embed="rId2"/>
          <a:stretch>
            <a:fillRect/>
          </a:stretch>
        </p:blipFill>
        <p:spPr>
          <a:xfrm>
            <a:off x="1212724" y="725553"/>
            <a:ext cx="1081392" cy="1002858"/>
          </a:xfrm>
          <a:prstGeom prst="rect">
            <a:avLst/>
          </a:prstGeom>
        </p:spPr>
      </p:pic>
      <p:sp>
        <p:nvSpPr>
          <p:cNvPr id="8" name="TextBox 7">
            <a:extLst>
              <a:ext uri="{FF2B5EF4-FFF2-40B4-BE49-F238E27FC236}">
                <a16:creationId xmlns:a16="http://schemas.microsoft.com/office/drawing/2014/main" id="{3941A4B7-D5CB-84AC-CE20-6119EE0DC094}"/>
              </a:ext>
            </a:extLst>
          </p:cNvPr>
          <p:cNvSpPr txBox="1"/>
          <p:nvPr/>
        </p:nvSpPr>
        <p:spPr>
          <a:xfrm>
            <a:off x="2834757" y="531923"/>
            <a:ext cx="7963354" cy="1231106"/>
          </a:xfrm>
          <a:prstGeom prst="rect">
            <a:avLst/>
          </a:prstGeom>
          <a:noFill/>
        </p:spPr>
        <p:txBody>
          <a:bodyPr wrap="square" rtlCol="0">
            <a:spAutoFit/>
          </a:bodyPr>
          <a:lstStyle/>
          <a:p>
            <a:pPr algn="l"/>
            <a:r>
              <a:rPr lang="en-GB" sz="5000" dirty="0">
                <a:latin typeface="Calibri" panose="020F0502020204030204" pitchFamily="34" charset="0"/>
                <a:ea typeface="Cambria" panose="02040503050406030204" pitchFamily="18" charset="0"/>
              </a:rPr>
              <a:t>Microsoft Teams - Benefits  </a:t>
            </a:r>
            <a:r>
              <a:rPr lang="en-GB" sz="2300" dirty="0">
                <a:latin typeface="Calibri" panose="020F0502020204030204" pitchFamily="34" charset="0"/>
                <a:ea typeface="Cambria" panose="02040503050406030204" pitchFamily="18" charset="0"/>
              </a:rPr>
              <a:t>Sunrise Residential Care Home</a:t>
            </a:r>
            <a:endParaRPr lang="en-PK" sz="2300" dirty="0">
              <a:latin typeface="Calibri" panose="020F0502020204030204" pitchFamily="34" charset="0"/>
              <a:ea typeface="Cambria" panose="02040503050406030204" pitchFamily="18" charset="0"/>
            </a:endParaRPr>
          </a:p>
        </p:txBody>
      </p:sp>
      <p:pic>
        <p:nvPicPr>
          <p:cNvPr id="20" name="Picture 19">
            <a:extLst>
              <a:ext uri="{FF2B5EF4-FFF2-40B4-BE49-F238E27FC236}">
                <a16:creationId xmlns:a16="http://schemas.microsoft.com/office/drawing/2014/main" id="{DBE93881-034C-88F6-C2EF-15BAF53861BC}"/>
              </a:ext>
            </a:extLst>
          </p:cNvPr>
          <p:cNvPicPr>
            <a:picLocks noChangeAspect="1"/>
          </p:cNvPicPr>
          <p:nvPr/>
        </p:nvPicPr>
        <p:blipFill>
          <a:blip r:embed="rId3"/>
          <a:stretch>
            <a:fillRect/>
          </a:stretch>
        </p:blipFill>
        <p:spPr>
          <a:xfrm>
            <a:off x="10643204" y="4107181"/>
            <a:ext cx="1548796" cy="2301208"/>
          </a:xfrm>
          <a:prstGeom prst="rect">
            <a:avLst/>
          </a:prstGeom>
        </p:spPr>
      </p:pic>
      <p:sp>
        <p:nvSpPr>
          <p:cNvPr id="2" name="TextBox 1">
            <a:extLst>
              <a:ext uri="{FF2B5EF4-FFF2-40B4-BE49-F238E27FC236}">
                <a16:creationId xmlns:a16="http://schemas.microsoft.com/office/drawing/2014/main" id="{6D3056B0-5878-7191-26C3-7831261E5200}"/>
              </a:ext>
            </a:extLst>
          </p:cNvPr>
          <p:cNvSpPr txBox="1"/>
          <p:nvPr/>
        </p:nvSpPr>
        <p:spPr>
          <a:xfrm>
            <a:off x="737419" y="2526890"/>
            <a:ext cx="10897420" cy="1200329"/>
          </a:xfrm>
          <a:prstGeom prst="rect">
            <a:avLst/>
          </a:prstGeom>
          <a:noFill/>
        </p:spPr>
        <p:txBody>
          <a:bodyPr wrap="square" rtlCol="0">
            <a:spAutoFit/>
          </a:bodyPr>
          <a:lstStyle/>
          <a:p>
            <a:r>
              <a:rPr lang="en-GB" dirty="0">
                <a:latin typeface="Candara" panose="020E0502030303020204" pitchFamily="34" charset="0"/>
              </a:rPr>
              <a:t>Microsoft Teams is a collaborative communication tool that has helped improve teamwork and information sharing at Sunrise Residential Care Home. The care home uses Teams to connect nurses, care workers, and administrators, ensuring that everyone can communicate efficiently and deliver high-quality care to residents.</a:t>
            </a:r>
          </a:p>
          <a:p>
            <a:pPr algn="l"/>
            <a:endParaRPr lang="en-PK" dirty="0"/>
          </a:p>
        </p:txBody>
      </p:sp>
      <p:sp>
        <p:nvSpPr>
          <p:cNvPr id="3" name="TextBox 2">
            <a:extLst>
              <a:ext uri="{FF2B5EF4-FFF2-40B4-BE49-F238E27FC236}">
                <a16:creationId xmlns:a16="http://schemas.microsoft.com/office/drawing/2014/main" id="{4D34D9F1-FB8C-9F1D-594D-2B365411517A}"/>
              </a:ext>
            </a:extLst>
          </p:cNvPr>
          <p:cNvSpPr txBox="1"/>
          <p:nvPr/>
        </p:nvSpPr>
        <p:spPr>
          <a:xfrm>
            <a:off x="737419" y="3670289"/>
            <a:ext cx="10717162" cy="923330"/>
          </a:xfrm>
          <a:prstGeom prst="rect">
            <a:avLst/>
          </a:prstGeom>
          <a:noFill/>
        </p:spPr>
        <p:txBody>
          <a:bodyPr wrap="square" rtlCol="0">
            <a:spAutoFit/>
          </a:bodyPr>
          <a:lstStyle/>
          <a:p>
            <a:r>
              <a:rPr lang="en-GB" dirty="0">
                <a:latin typeface="Candara" panose="020E0502030303020204" pitchFamily="34" charset="0"/>
                <a:ea typeface="Cambria" panose="02040503050406030204" pitchFamily="18" charset="0"/>
              </a:rPr>
              <a:t>One of the main benefits of Microsoft Teams at Sunrise is its real-time video meeting function. Staff often use this feature to conduct quick meetings between day and night shifts to update each other on residents’ conditions. </a:t>
            </a:r>
          </a:p>
        </p:txBody>
      </p:sp>
      <p:sp>
        <p:nvSpPr>
          <p:cNvPr id="5" name="TextBox 4">
            <a:extLst>
              <a:ext uri="{FF2B5EF4-FFF2-40B4-BE49-F238E27FC236}">
                <a16:creationId xmlns:a16="http://schemas.microsoft.com/office/drawing/2014/main" id="{C7FA3A4E-32BF-AC6F-D019-DF2CAA9165D7}"/>
              </a:ext>
            </a:extLst>
          </p:cNvPr>
          <p:cNvSpPr txBox="1"/>
          <p:nvPr/>
        </p:nvSpPr>
        <p:spPr>
          <a:xfrm>
            <a:off x="2294116" y="4711149"/>
            <a:ext cx="7078533" cy="1200329"/>
          </a:xfrm>
          <a:prstGeom prst="rect">
            <a:avLst/>
          </a:prstGeom>
          <a:noFill/>
        </p:spPr>
        <p:txBody>
          <a:bodyPr wrap="square">
            <a:spAutoFit/>
          </a:bodyPr>
          <a:lstStyle/>
          <a:p>
            <a:r>
              <a:rPr lang="en-GB" dirty="0">
                <a:solidFill>
                  <a:schemeClr val="accent4"/>
                </a:solidFill>
                <a:latin typeface="Candara" panose="020E0502030303020204" pitchFamily="34" charset="0"/>
              </a:rPr>
              <a:t>Example, the senior nurse can hold an online briefing through Teams to discuss medication changes or care updates with night staff. This ensures consistent care and reduces the chance of communication errors (Microsoft, 2024).</a:t>
            </a:r>
            <a:endParaRPr lang="en-PK" dirty="0">
              <a:solidFill>
                <a:schemeClr val="accent4"/>
              </a:solidFill>
            </a:endParaRPr>
          </a:p>
        </p:txBody>
      </p:sp>
      <p:sp>
        <p:nvSpPr>
          <p:cNvPr id="6" name="TextBox 5">
            <a:extLst>
              <a:ext uri="{FF2B5EF4-FFF2-40B4-BE49-F238E27FC236}">
                <a16:creationId xmlns:a16="http://schemas.microsoft.com/office/drawing/2014/main" id="{FA79C006-E5E4-509C-6CEA-2B591530A406}"/>
              </a:ext>
            </a:extLst>
          </p:cNvPr>
          <p:cNvSpPr txBox="1"/>
          <p:nvPr/>
        </p:nvSpPr>
        <p:spPr>
          <a:xfrm>
            <a:off x="19251087" y="451388"/>
            <a:ext cx="5275602" cy="268663"/>
          </a:xfrm>
          <a:prstGeom prst="rect">
            <a:avLst/>
          </a:prstGeom>
          <a:noFill/>
        </p:spPr>
        <p:txBody>
          <a:bodyPr wrap="square">
            <a:spAutoFit/>
          </a:bodyPr>
          <a:lstStyle/>
          <a:p>
            <a:pPr algn="l">
              <a:lnSpc>
                <a:spcPts val="1200"/>
              </a:lnSpc>
              <a:buNone/>
            </a:pPr>
            <a:r>
              <a:rPr lang="en-GB" b="0" i="0" u="none" strike="noStrike">
                <a:solidFill>
                  <a:srgbClr val="681DA8"/>
                </a:solidFill>
                <a:effectLst/>
                <a:latin typeface="Google Sans"/>
                <a:hlinkClick r:id="rId4"/>
              </a:rPr>
              <a:t>Dreamstime.com</a:t>
            </a:r>
          </a:p>
        </p:txBody>
      </p:sp>
      <p:pic>
        <p:nvPicPr>
          <p:cNvPr id="9" name="Picture 8" descr="Nursing home emoji | AI Emoji Generator">
            <a:extLst>
              <a:ext uri="{FF2B5EF4-FFF2-40B4-BE49-F238E27FC236}">
                <a16:creationId xmlns:a16="http://schemas.microsoft.com/office/drawing/2014/main" id="{F35B7F98-9520-A884-C245-200E7446090A}"/>
              </a:ext>
            </a:extLst>
          </p:cNvPr>
          <p:cNvPicPr>
            <a:picLocks noChangeAspect="1"/>
          </p:cNvPicPr>
          <p:nvPr/>
        </p:nvPicPr>
        <p:blipFill>
          <a:blip r:embed="rId5"/>
          <a:stretch>
            <a:fillRect/>
          </a:stretch>
        </p:blipFill>
        <p:spPr>
          <a:xfrm>
            <a:off x="11267210" y="121759"/>
            <a:ext cx="924789" cy="924789"/>
          </a:xfrm>
          <a:prstGeom prst="rect">
            <a:avLst/>
          </a:prstGeom>
        </p:spPr>
      </p:pic>
    </p:spTree>
    <p:extLst>
      <p:ext uri="{BB962C8B-B14F-4D97-AF65-F5344CB8AC3E}">
        <p14:creationId xmlns:p14="http://schemas.microsoft.com/office/powerpoint/2010/main" val="3087628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EC8F6B-2EF0-F3A8-909B-0411A54CFDC2}"/>
              </a:ext>
            </a:extLst>
          </p:cNvPr>
          <p:cNvSpPr txBox="1"/>
          <p:nvPr/>
        </p:nvSpPr>
        <p:spPr>
          <a:xfrm>
            <a:off x="708740" y="988608"/>
            <a:ext cx="10774516" cy="1200329"/>
          </a:xfrm>
          <a:prstGeom prst="rect">
            <a:avLst/>
          </a:prstGeom>
          <a:noFill/>
        </p:spPr>
        <p:txBody>
          <a:bodyPr wrap="square">
            <a:spAutoFit/>
          </a:bodyPr>
          <a:lstStyle/>
          <a:p>
            <a:pPr>
              <a:buNone/>
            </a:pPr>
            <a:r>
              <a:rPr lang="en-GB" dirty="0">
                <a:latin typeface="Candara" panose="020E0502030303020204" pitchFamily="34" charset="0"/>
              </a:rPr>
              <a:t>Teams also supports instant messaging and file sharing, which allows staff to exchange important information without delay. For instance, if a resident’s care plan needs to be updated, the care coordinator can share the new version instantly with nurses and caregivers through the Teams chat. This reduces paper-based communication and ensures that everyone has access to the most recent documents (</a:t>
            </a:r>
            <a:r>
              <a:rPr lang="en-GB" dirty="0" err="1">
                <a:latin typeface="Candara" panose="020E0502030303020204" pitchFamily="34" charset="0"/>
              </a:rPr>
              <a:t>Alharbi</a:t>
            </a:r>
            <a:r>
              <a:rPr lang="en-GB" dirty="0">
                <a:latin typeface="Candara" panose="020E0502030303020204" pitchFamily="34" charset="0"/>
              </a:rPr>
              <a:t> &amp; Drew, 2023).</a:t>
            </a:r>
          </a:p>
        </p:txBody>
      </p:sp>
      <p:sp>
        <p:nvSpPr>
          <p:cNvPr id="3" name="TextBox 2">
            <a:extLst>
              <a:ext uri="{FF2B5EF4-FFF2-40B4-BE49-F238E27FC236}">
                <a16:creationId xmlns:a16="http://schemas.microsoft.com/office/drawing/2014/main" id="{2ABDE6B4-46E1-0D5D-833E-76864ED48C8E}"/>
              </a:ext>
            </a:extLst>
          </p:cNvPr>
          <p:cNvSpPr txBox="1"/>
          <p:nvPr/>
        </p:nvSpPr>
        <p:spPr>
          <a:xfrm>
            <a:off x="708740" y="2495082"/>
            <a:ext cx="10774515" cy="1477328"/>
          </a:xfrm>
          <a:prstGeom prst="rect">
            <a:avLst/>
          </a:prstGeom>
          <a:noFill/>
        </p:spPr>
        <p:txBody>
          <a:bodyPr wrap="square">
            <a:spAutoFit/>
          </a:bodyPr>
          <a:lstStyle/>
          <a:p>
            <a:pPr>
              <a:buNone/>
            </a:pPr>
            <a:r>
              <a:rPr lang="en-GB" dirty="0">
                <a:latin typeface="Candara" panose="020E0502030303020204" pitchFamily="34" charset="0"/>
              </a:rPr>
              <a:t>Another benefit is the creation of specific channels for different teams within Sunrise. There are separate channels for nursing staff, kitchen staff, administration, and housekeeping. This helps keep communication organised and ensures that messages reach the right people. For example, the kitchen staff channel can be used to post meal plans or dietary updates for residents who have special needs, improving coordination between care and catering teams.</a:t>
            </a:r>
          </a:p>
        </p:txBody>
      </p:sp>
      <p:sp>
        <p:nvSpPr>
          <p:cNvPr id="6" name="TextBox 5">
            <a:extLst>
              <a:ext uri="{FF2B5EF4-FFF2-40B4-BE49-F238E27FC236}">
                <a16:creationId xmlns:a16="http://schemas.microsoft.com/office/drawing/2014/main" id="{401ACE57-DAE1-D8A0-50CC-D57A1004F5B0}"/>
              </a:ext>
            </a:extLst>
          </p:cNvPr>
          <p:cNvSpPr txBox="1"/>
          <p:nvPr/>
        </p:nvSpPr>
        <p:spPr>
          <a:xfrm>
            <a:off x="708740" y="4116545"/>
            <a:ext cx="10774515" cy="1200329"/>
          </a:xfrm>
          <a:prstGeom prst="rect">
            <a:avLst/>
          </a:prstGeom>
          <a:noFill/>
        </p:spPr>
        <p:txBody>
          <a:bodyPr wrap="square">
            <a:spAutoFit/>
          </a:bodyPr>
          <a:lstStyle/>
          <a:p>
            <a:pPr>
              <a:buNone/>
            </a:pPr>
            <a:r>
              <a:rPr lang="en-GB" dirty="0">
                <a:latin typeface="Candara" panose="020E0502030303020204" pitchFamily="34" charset="0"/>
              </a:rPr>
              <a:t>The calendar and scheduling feature in Teams is also very useful for Sunrise staff. The home’s manager uses it to plan weekly team meetings, training sessions, and external health professional visits. The system automatically sends reminders, helping staff manage their time more effectively and avoid missing important events (Jones &amp; Patel, 2022).</a:t>
            </a:r>
          </a:p>
        </p:txBody>
      </p:sp>
      <p:pic>
        <p:nvPicPr>
          <p:cNvPr id="9" name="Picture 8">
            <a:extLst>
              <a:ext uri="{FF2B5EF4-FFF2-40B4-BE49-F238E27FC236}">
                <a16:creationId xmlns:a16="http://schemas.microsoft.com/office/drawing/2014/main" id="{2CAABDE0-5153-03E3-E7A1-B557442BC5DD}"/>
              </a:ext>
            </a:extLst>
          </p:cNvPr>
          <p:cNvPicPr>
            <a:picLocks noChangeAspect="1"/>
          </p:cNvPicPr>
          <p:nvPr/>
        </p:nvPicPr>
        <p:blipFill>
          <a:blip r:embed="rId2"/>
          <a:stretch>
            <a:fillRect/>
          </a:stretch>
        </p:blipFill>
        <p:spPr>
          <a:xfrm>
            <a:off x="10708858" y="4116545"/>
            <a:ext cx="1548796" cy="2301208"/>
          </a:xfrm>
          <a:prstGeom prst="rect">
            <a:avLst/>
          </a:prstGeom>
        </p:spPr>
      </p:pic>
      <p:pic>
        <p:nvPicPr>
          <p:cNvPr id="7" name="Picture 6">
            <a:extLst>
              <a:ext uri="{FF2B5EF4-FFF2-40B4-BE49-F238E27FC236}">
                <a16:creationId xmlns:a16="http://schemas.microsoft.com/office/drawing/2014/main" id="{3E18B5AE-4066-7A18-046D-B295B5EA6025}"/>
              </a:ext>
            </a:extLst>
          </p:cNvPr>
          <p:cNvPicPr>
            <a:picLocks noChangeAspect="1"/>
          </p:cNvPicPr>
          <p:nvPr/>
        </p:nvPicPr>
        <p:blipFill>
          <a:blip r:embed="rId3"/>
          <a:stretch>
            <a:fillRect/>
          </a:stretch>
        </p:blipFill>
        <p:spPr>
          <a:xfrm>
            <a:off x="0" y="154366"/>
            <a:ext cx="840709" cy="834242"/>
          </a:xfrm>
          <a:prstGeom prst="rect">
            <a:avLst/>
          </a:prstGeom>
        </p:spPr>
      </p:pic>
    </p:spTree>
    <p:extLst>
      <p:ext uri="{BB962C8B-B14F-4D97-AF65-F5344CB8AC3E}">
        <p14:creationId xmlns:p14="http://schemas.microsoft.com/office/powerpoint/2010/main" val="1197645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C0194E-F59F-1328-A9E2-0F11628EE472}"/>
              </a:ext>
            </a:extLst>
          </p:cNvPr>
          <p:cNvSpPr txBox="1"/>
          <p:nvPr/>
        </p:nvSpPr>
        <p:spPr>
          <a:xfrm>
            <a:off x="450645" y="450645"/>
            <a:ext cx="11061289" cy="1200329"/>
          </a:xfrm>
          <a:prstGeom prst="rect">
            <a:avLst/>
          </a:prstGeom>
          <a:noFill/>
        </p:spPr>
        <p:txBody>
          <a:bodyPr wrap="square">
            <a:spAutoFit/>
          </a:bodyPr>
          <a:lstStyle/>
          <a:p>
            <a:pPr>
              <a:buNone/>
            </a:pPr>
            <a:r>
              <a:rPr lang="en-GB" dirty="0">
                <a:latin typeface="Candara" panose="020F0502020204030204" pitchFamily="34" charset="0"/>
              </a:rPr>
              <a:t>Data protection and confidentiality are very important in a healthcare setting. Microsoft Teams provides secure access control, meaning only authorised staff can access sensitive information about residents. This ensures that residents’ personal and medical information remains confidential and complies with data protection standards (NHS Digital, 2023).</a:t>
            </a:r>
          </a:p>
        </p:txBody>
      </p:sp>
      <p:sp>
        <p:nvSpPr>
          <p:cNvPr id="5" name="TextBox 4">
            <a:extLst>
              <a:ext uri="{FF2B5EF4-FFF2-40B4-BE49-F238E27FC236}">
                <a16:creationId xmlns:a16="http://schemas.microsoft.com/office/drawing/2014/main" id="{014123D7-5230-2F48-1E05-8126A076CC81}"/>
              </a:ext>
            </a:extLst>
          </p:cNvPr>
          <p:cNvSpPr txBox="1"/>
          <p:nvPr/>
        </p:nvSpPr>
        <p:spPr>
          <a:xfrm>
            <a:off x="450645" y="2228671"/>
            <a:ext cx="11389032" cy="1200329"/>
          </a:xfrm>
          <a:prstGeom prst="rect">
            <a:avLst/>
          </a:prstGeom>
          <a:noFill/>
        </p:spPr>
        <p:txBody>
          <a:bodyPr wrap="square">
            <a:spAutoFit/>
          </a:bodyPr>
          <a:lstStyle/>
          <a:p>
            <a:pPr>
              <a:buNone/>
            </a:pPr>
            <a:r>
              <a:rPr lang="en-GB" dirty="0">
                <a:latin typeface="Candara" panose="020E0502030303020204" pitchFamily="34" charset="0"/>
                <a:ea typeface="Cambria" panose="02040503050406030204" pitchFamily="18" charset="0"/>
              </a:rPr>
              <a:t>Teams can be accessed from different devices such as tablets or mobile phones. This allows staff to check updates or respond to urgent messages while moving between rooms or during home visits. </a:t>
            </a:r>
          </a:p>
        </p:txBody>
      </p:sp>
      <p:sp>
        <p:nvSpPr>
          <p:cNvPr id="7" name="TextBox 6">
            <a:extLst>
              <a:ext uri="{FF2B5EF4-FFF2-40B4-BE49-F238E27FC236}">
                <a16:creationId xmlns:a16="http://schemas.microsoft.com/office/drawing/2014/main" id="{0393B388-ACF5-08CB-72FA-76E0274D07C6}"/>
              </a:ext>
            </a:extLst>
          </p:cNvPr>
          <p:cNvSpPr txBox="1"/>
          <p:nvPr/>
        </p:nvSpPr>
        <p:spPr>
          <a:xfrm>
            <a:off x="450646" y="3429000"/>
            <a:ext cx="11389031" cy="923330"/>
          </a:xfrm>
          <a:prstGeom prst="rect">
            <a:avLst/>
          </a:prstGeom>
          <a:noFill/>
        </p:spPr>
        <p:txBody>
          <a:bodyPr wrap="square">
            <a:spAutoFit/>
          </a:bodyPr>
          <a:lstStyle/>
          <a:p>
            <a:pPr>
              <a:buNone/>
            </a:pPr>
            <a:r>
              <a:rPr lang="en-GB" dirty="0">
                <a:latin typeface="Candara" panose="020E0502030303020204" pitchFamily="34" charset="0"/>
              </a:rPr>
              <a:t>Microsoft Teams has improved communication, efficiency, and teamwork at Sunrise Residential Care Home. It supports coordinated care, reduces time spent on paperwork, and helps staff work together to provide safe and responsive services for residents.</a:t>
            </a:r>
          </a:p>
        </p:txBody>
      </p:sp>
      <p:pic>
        <p:nvPicPr>
          <p:cNvPr id="9" name="Picture 8">
            <a:extLst>
              <a:ext uri="{FF2B5EF4-FFF2-40B4-BE49-F238E27FC236}">
                <a16:creationId xmlns:a16="http://schemas.microsoft.com/office/drawing/2014/main" id="{8C851CC2-90A2-13C9-4B01-0B74A6C376D8}"/>
              </a:ext>
            </a:extLst>
          </p:cNvPr>
          <p:cNvPicPr>
            <a:picLocks noChangeAspect="1"/>
          </p:cNvPicPr>
          <p:nvPr/>
        </p:nvPicPr>
        <p:blipFill>
          <a:blip r:embed="rId2"/>
          <a:stretch>
            <a:fillRect/>
          </a:stretch>
        </p:blipFill>
        <p:spPr>
          <a:xfrm>
            <a:off x="10708858" y="4116545"/>
            <a:ext cx="1548796" cy="2301208"/>
          </a:xfrm>
          <a:prstGeom prst="rect">
            <a:avLst/>
          </a:prstGeom>
        </p:spPr>
      </p:pic>
      <p:sp>
        <p:nvSpPr>
          <p:cNvPr id="4" name="TextBox 3">
            <a:extLst>
              <a:ext uri="{FF2B5EF4-FFF2-40B4-BE49-F238E27FC236}">
                <a16:creationId xmlns:a16="http://schemas.microsoft.com/office/drawing/2014/main" id="{3E79DBD0-8BF0-4F40-04D0-4604303D10F4}"/>
              </a:ext>
            </a:extLst>
          </p:cNvPr>
          <p:cNvSpPr txBox="1"/>
          <p:nvPr/>
        </p:nvSpPr>
        <p:spPr>
          <a:xfrm>
            <a:off x="2171291" y="4629329"/>
            <a:ext cx="7374194" cy="923330"/>
          </a:xfrm>
          <a:prstGeom prst="rect">
            <a:avLst/>
          </a:prstGeom>
          <a:noFill/>
        </p:spPr>
        <p:txBody>
          <a:bodyPr wrap="square">
            <a:spAutoFit/>
          </a:bodyPr>
          <a:lstStyle/>
          <a:p>
            <a:r>
              <a:rPr lang="en-GB" dirty="0">
                <a:solidFill>
                  <a:schemeClr val="accent4"/>
                </a:solidFill>
                <a:latin typeface="Candara" panose="020E0502030303020204" pitchFamily="34" charset="0"/>
                <a:ea typeface="Cambria" panose="02040503050406030204" pitchFamily="18" charset="0"/>
              </a:rPr>
              <a:t>Example, if a nurse is attending a resident in another room, they can quickly confirm medication information from their tablet through Teams instead of returning to the office computer</a:t>
            </a:r>
            <a:r>
              <a:rPr lang="en-GB" dirty="0">
                <a:latin typeface="Candara" panose="020E0502030303020204" pitchFamily="34" charset="0"/>
                <a:ea typeface="Cambria" panose="02040503050406030204" pitchFamily="18" charset="0"/>
              </a:rPr>
              <a:t>.</a:t>
            </a:r>
            <a:endParaRPr lang="en-PK" dirty="0"/>
          </a:p>
        </p:txBody>
      </p:sp>
    </p:spTree>
    <p:extLst>
      <p:ext uri="{BB962C8B-B14F-4D97-AF65-F5344CB8AC3E}">
        <p14:creationId xmlns:p14="http://schemas.microsoft.com/office/powerpoint/2010/main" val="2002377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AB24089-CEEE-4635-4A93-917CA243DA47}"/>
              </a:ext>
            </a:extLst>
          </p:cNvPr>
          <p:cNvPicPr>
            <a:picLocks noChangeAspect="1"/>
          </p:cNvPicPr>
          <p:nvPr/>
        </p:nvPicPr>
        <p:blipFill>
          <a:blip r:embed="rId2"/>
          <a:stretch>
            <a:fillRect/>
          </a:stretch>
        </p:blipFill>
        <p:spPr>
          <a:xfrm>
            <a:off x="1212724" y="725553"/>
            <a:ext cx="1081392" cy="1002858"/>
          </a:xfrm>
          <a:prstGeom prst="rect">
            <a:avLst/>
          </a:prstGeom>
        </p:spPr>
      </p:pic>
      <p:sp>
        <p:nvSpPr>
          <p:cNvPr id="3" name="TextBox 2">
            <a:extLst>
              <a:ext uri="{FF2B5EF4-FFF2-40B4-BE49-F238E27FC236}">
                <a16:creationId xmlns:a16="http://schemas.microsoft.com/office/drawing/2014/main" id="{DBD7AD3F-ABC4-94D6-08D4-F229927CF04F}"/>
              </a:ext>
            </a:extLst>
          </p:cNvPr>
          <p:cNvSpPr txBox="1"/>
          <p:nvPr/>
        </p:nvSpPr>
        <p:spPr>
          <a:xfrm>
            <a:off x="2834757" y="531923"/>
            <a:ext cx="7963354" cy="1231106"/>
          </a:xfrm>
          <a:prstGeom prst="rect">
            <a:avLst/>
          </a:prstGeom>
          <a:noFill/>
        </p:spPr>
        <p:txBody>
          <a:bodyPr wrap="square" rtlCol="0">
            <a:spAutoFit/>
          </a:bodyPr>
          <a:lstStyle/>
          <a:p>
            <a:pPr algn="l"/>
            <a:r>
              <a:rPr lang="en-GB" sz="5000" dirty="0">
                <a:latin typeface="Calibri" panose="020F0502020204030204" pitchFamily="34" charset="0"/>
                <a:ea typeface="Cambria" panose="02040503050406030204" pitchFamily="18" charset="0"/>
              </a:rPr>
              <a:t>Microsoft Teams – Limitations  </a:t>
            </a:r>
            <a:r>
              <a:rPr lang="en-GB" sz="2300" dirty="0">
                <a:latin typeface="Calibri" panose="020F0502020204030204" pitchFamily="34" charset="0"/>
                <a:ea typeface="Cambria" panose="02040503050406030204" pitchFamily="18" charset="0"/>
              </a:rPr>
              <a:t>Sunrise Residential Care Home</a:t>
            </a:r>
            <a:endParaRPr lang="en-PK" sz="2300" dirty="0">
              <a:latin typeface="Calibri" panose="020F0502020204030204" pitchFamily="34" charset="0"/>
              <a:ea typeface="Cambria" panose="02040503050406030204" pitchFamily="18" charset="0"/>
            </a:endParaRPr>
          </a:p>
        </p:txBody>
      </p:sp>
      <p:sp>
        <p:nvSpPr>
          <p:cNvPr id="5" name="TextBox 4">
            <a:extLst>
              <a:ext uri="{FF2B5EF4-FFF2-40B4-BE49-F238E27FC236}">
                <a16:creationId xmlns:a16="http://schemas.microsoft.com/office/drawing/2014/main" id="{5E048072-C896-95CB-D200-571DE8BF5559}"/>
              </a:ext>
            </a:extLst>
          </p:cNvPr>
          <p:cNvSpPr txBox="1"/>
          <p:nvPr/>
        </p:nvSpPr>
        <p:spPr>
          <a:xfrm>
            <a:off x="781016" y="2207219"/>
            <a:ext cx="11017694" cy="923330"/>
          </a:xfrm>
          <a:prstGeom prst="rect">
            <a:avLst/>
          </a:prstGeom>
          <a:noFill/>
        </p:spPr>
        <p:txBody>
          <a:bodyPr wrap="square">
            <a:spAutoFit/>
          </a:bodyPr>
          <a:lstStyle/>
          <a:p>
            <a:pPr>
              <a:buNone/>
            </a:pPr>
            <a:r>
              <a:rPr lang="en-GB" dirty="0">
                <a:latin typeface="Candara" panose="020E0502030303020204" pitchFamily="34" charset="0"/>
                <a:ea typeface="Cambria" panose="02040503050406030204" pitchFamily="18" charset="0"/>
              </a:rPr>
              <a:t>Microsoft Teams has supported communication and coordination at Sunrise Residential Care Home, several challenges and limitations have been identified that affect its full potential. These limitations are linked to technical issues, staff digital literacy, and organisational constraints.</a:t>
            </a:r>
          </a:p>
        </p:txBody>
      </p:sp>
      <p:sp>
        <p:nvSpPr>
          <p:cNvPr id="7" name="TextBox 6">
            <a:extLst>
              <a:ext uri="{FF2B5EF4-FFF2-40B4-BE49-F238E27FC236}">
                <a16:creationId xmlns:a16="http://schemas.microsoft.com/office/drawing/2014/main" id="{D6B45D82-1DB4-9BB7-2EA7-CFAA9923B7A1}"/>
              </a:ext>
            </a:extLst>
          </p:cNvPr>
          <p:cNvSpPr txBox="1"/>
          <p:nvPr/>
        </p:nvSpPr>
        <p:spPr>
          <a:xfrm>
            <a:off x="781016" y="3429000"/>
            <a:ext cx="10629968" cy="1754326"/>
          </a:xfrm>
          <a:prstGeom prst="rect">
            <a:avLst/>
          </a:prstGeom>
          <a:noFill/>
        </p:spPr>
        <p:txBody>
          <a:bodyPr wrap="square">
            <a:spAutoFit/>
          </a:bodyPr>
          <a:lstStyle/>
          <a:p>
            <a:pPr>
              <a:buNone/>
            </a:pPr>
            <a:r>
              <a:rPr lang="en-GB" dirty="0">
                <a:latin typeface="Candara" panose="020E0502030303020204" pitchFamily="34" charset="0"/>
              </a:rPr>
              <a:t>One of the main limitations at Sunrise is the cost and licensing issue. The care home currently uses the free version of Microsoft Teams, which restricts meeting times to 60 minutes and limits storage capacity. As a result, longer staff meetings or large file uploads—such as training videos or resident activity photos—often need to be shortened or stored elsewhere. Upgrading to a paid licence would provide full functionality, but this can be financially challenging for a medium-sized care home with limited funding (Smith &amp; Cooper, 2022).</a:t>
            </a:r>
          </a:p>
        </p:txBody>
      </p:sp>
      <p:pic>
        <p:nvPicPr>
          <p:cNvPr id="9" name="Picture 8">
            <a:extLst>
              <a:ext uri="{FF2B5EF4-FFF2-40B4-BE49-F238E27FC236}">
                <a16:creationId xmlns:a16="http://schemas.microsoft.com/office/drawing/2014/main" id="{CFBD2520-7A19-B8D2-7173-F28A605545FE}"/>
              </a:ext>
            </a:extLst>
          </p:cNvPr>
          <p:cNvPicPr>
            <a:picLocks noChangeAspect="1"/>
          </p:cNvPicPr>
          <p:nvPr/>
        </p:nvPicPr>
        <p:blipFill>
          <a:blip r:embed="rId3"/>
          <a:stretch>
            <a:fillRect/>
          </a:stretch>
        </p:blipFill>
        <p:spPr>
          <a:xfrm>
            <a:off x="10708858" y="4116545"/>
            <a:ext cx="1548796" cy="2301208"/>
          </a:xfrm>
          <a:prstGeom prst="rect">
            <a:avLst/>
          </a:prstGeom>
        </p:spPr>
      </p:pic>
      <p:pic>
        <p:nvPicPr>
          <p:cNvPr id="6" name="Picture 5">
            <a:extLst>
              <a:ext uri="{FF2B5EF4-FFF2-40B4-BE49-F238E27FC236}">
                <a16:creationId xmlns:a16="http://schemas.microsoft.com/office/drawing/2014/main" id="{C40BA749-96CA-DA43-EA8C-1B1BF138D358}"/>
              </a:ext>
            </a:extLst>
          </p:cNvPr>
          <p:cNvPicPr>
            <a:picLocks noChangeAspect="1"/>
          </p:cNvPicPr>
          <p:nvPr/>
        </p:nvPicPr>
        <p:blipFill>
          <a:blip r:embed="rId4"/>
          <a:stretch>
            <a:fillRect/>
          </a:stretch>
        </p:blipFill>
        <p:spPr>
          <a:xfrm>
            <a:off x="10835711" y="614360"/>
            <a:ext cx="1006081" cy="923330"/>
          </a:xfrm>
          <a:prstGeom prst="rect">
            <a:avLst/>
          </a:prstGeom>
        </p:spPr>
      </p:pic>
    </p:spTree>
    <p:extLst>
      <p:ext uri="{BB962C8B-B14F-4D97-AF65-F5344CB8AC3E}">
        <p14:creationId xmlns:p14="http://schemas.microsoft.com/office/powerpoint/2010/main" val="3919004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938C594-4D02-497F-273E-C92ADF0F29D8}"/>
              </a:ext>
            </a:extLst>
          </p:cNvPr>
          <p:cNvSpPr txBox="1"/>
          <p:nvPr/>
        </p:nvSpPr>
        <p:spPr>
          <a:xfrm>
            <a:off x="266290" y="532580"/>
            <a:ext cx="11659419" cy="1477328"/>
          </a:xfrm>
          <a:prstGeom prst="rect">
            <a:avLst/>
          </a:prstGeom>
          <a:noFill/>
        </p:spPr>
        <p:txBody>
          <a:bodyPr wrap="square">
            <a:spAutoFit/>
          </a:bodyPr>
          <a:lstStyle/>
          <a:p>
            <a:pPr>
              <a:buNone/>
            </a:pPr>
            <a:r>
              <a:rPr lang="en-GB" dirty="0">
                <a:latin typeface="Candara" panose="020E0502030303020204" pitchFamily="34" charset="0"/>
                <a:ea typeface="Cambria" panose="02040503050406030204" pitchFamily="18" charset="0"/>
              </a:rPr>
              <a:t>One of the main limitations at Sunrise is the cost and licensing issue. The care home currently uses the free version of Microsoft Teams, which restricts meeting times to 60 minutes and limits storage capacity. As a result, longer staff meetings or large file uploads—such as training videos or resident activity photos—often need to be shortened or stored elsewhere. Upgrading to a paid licence would provide full functionality, but this can be financially challenging for a medium-sized care home with limited funding (Smith &amp; Cooper, 2022).</a:t>
            </a:r>
          </a:p>
        </p:txBody>
      </p:sp>
      <p:sp>
        <p:nvSpPr>
          <p:cNvPr id="7" name="TextBox 6">
            <a:extLst>
              <a:ext uri="{FF2B5EF4-FFF2-40B4-BE49-F238E27FC236}">
                <a16:creationId xmlns:a16="http://schemas.microsoft.com/office/drawing/2014/main" id="{BD31EC81-19BD-2922-754D-BB561C48C403}"/>
              </a:ext>
            </a:extLst>
          </p:cNvPr>
          <p:cNvSpPr txBox="1"/>
          <p:nvPr/>
        </p:nvSpPr>
        <p:spPr>
          <a:xfrm>
            <a:off x="266290" y="2413337"/>
            <a:ext cx="11274374" cy="1200329"/>
          </a:xfrm>
          <a:prstGeom prst="rect">
            <a:avLst/>
          </a:prstGeom>
          <a:noFill/>
        </p:spPr>
        <p:txBody>
          <a:bodyPr wrap="square">
            <a:spAutoFit/>
          </a:bodyPr>
          <a:lstStyle/>
          <a:p>
            <a:pPr>
              <a:buNone/>
            </a:pPr>
            <a:r>
              <a:rPr lang="en-GB" dirty="0">
                <a:latin typeface="Candara" panose="020E0502030303020204" pitchFamily="34" charset="0"/>
                <a:ea typeface="Cambria" panose="02040503050406030204" pitchFamily="18" charset="0"/>
              </a:rPr>
              <a:t>Technical challenges are another major limitation. Teams can consume a large amount of computer memory and internet bandwidth. Many computers at Sunrise are older models, which can cause the application to run slowly or even freeze during video calls. This can be particularly frustrating for staff during online meetings with external professionals, such as general practitioners or social workers (Jones &amp; Patel, 2022).</a:t>
            </a:r>
          </a:p>
        </p:txBody>
      </p:sp>
      <p:sp>
        <p:nvSpPr>
          <p:cNvPr id="9" name="TextBox 8">
            <a:extLst>
              <a:ext uri="{FF2B5EF4-FFF2-40B4-BE49-F238E27FC236}">
                <a16:creationId xmlns:a16="http://schemas.microsoft.com/office/drawing/2014/main" id="{83916DDF-5A2E-305F-6E03-054E466C009F}"/>
              </a:ext>
            </a:extLst>
          </p:cNvPr>
          <p:cNvSpPr txBox="1"/>
          <p:nvPr/>
        </p:nvSpPr>
        <p:spPr>
          <a:xfrm>
            <a:off x="458813" y="4017095"/>
            <a:ext cx="10889328" cy="923330"/>
          </a:xfrm>
          <a:prstGeom prst="rect">
            <a:avLst/>
          </a:prstGeom>
          <a:noFill/>
        </p:spPr>
        <p:txBody>
          <a:bodyPr wrap="square">
            <a:spAutoFit/>
          </a:bodyPr>
          <a:lstStyle/>
          <a:p>
            <a:pPr>
              <a:buNone/>
            </a:pPr>
            <a:r>
              <a:rPr lang="en-GB" dirty="0">
                <a:latin typeface="Candara" panose="020E0502030303020204" pitchFamily="34" charset="0"/>
                <a:ea typeface="Cambria" panose="02040503050406030204" pitchFamily="18" charset="0"/>
              </a:rPr>
              <a:t>Additionally, file-sharing restrictions sometimes create delays. Large documents, such as scanned care plans or incident reports, cannot always be uploaded directly into chat. Staff may need to use alternative platforms or compress files, which takes extra time and reduces efficiency (Brown, 2023).</a:t>
            </a:r>
          </a:p>
        </p:txBody>
      </p:sp>
      <p:pic>
        <p:nvPicPr>
          <p:cNvPr id="11" name="Picture 10">
            <a:extLst>
              <a:ext uri="{FF2B5EF4-FFF2-40B4-BE49-F238E27FC236}">
                <a16:creationId xmlns:a16="http://schemas.microsoft.com/office/drawing/2014/main" id="{71C084F6-EA20-EA9C-D747-48C22824D907}"/>
              </a:ext>
            </a:extLst>
          </p:cNvPr>
          <p:cNvPicPr>
            <a:picLocks noChangeAspect="1"/>
          </p:cNvPicPr>
          <p:nvPr/>
        </p:nvPicPr>
        <p:blipFill>
          <a:blip r:embed="rId2"/>
          <a:stretch>
            <a:fillRect/>
          </a:stretch>
        </p:blipFill>
        <p:spPr>
          <a:xfrm>
            <a:off x="10708858" y="4116545"/>
            <a:ext cx="1548796" cy="2301208"/>
          </a:xfrm>
          <a:prstGeom prst="rect">
            <a:avLst/>
          </a:prstGeom>
        </p:spPr>
      </p:pic>
      <p:pic>
        <p:nvPicPr>
          <p:cNvPr id="19" name="Picture 18">
            <a:extLst>
              <a:ext uri="{FF2B5EF4-FFF2-40B4-BE49-F238E27FC236}">
                <a16:creationId xmlns:a16="http://schemas.microsoft.com/office/drawing/2014/main" id="{4EBC13E2-FBF1-4352-3CB3-F5DA77DE9CAC}"/>
              </a:ext>
            </a:extLst>
          </p:cNvPr>
          <p:cNvPicPr>
            <a:picLocks noChangeAspect="1"/>
          </p:cNvPicPr>
          <p:nvPr/>
        </p:nvPicPr>
        <p:blipFill>
          <a:blip r:embed="rId3"/>
          <a:stretch>
            <a:fillRect/>
          </a:stretch>
        </p:blipFill>
        <p:spPr>
          <a:xfrm>
            <a:off x="0" y="5191315"/>
            <a:ext cx="1126613" cy="1226438"/>
          </a:xfrm>
          <a:prstGeom prst="rect">
            <a:avLst/>
          </a:prstGeom>
        </p:spPr>
      </p:pic>
    </p:spTree>
    <p:extLst>
      <p:ext uri="{BB962C8B-B14F-4D97-AF65-F5344CB8AC3E}">
        <p14:creationId xmlns:p14="http://schemas.microsoft.com/office/powerpoint/2010/main" val="94732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A4D8ED-3261-5A52-D725-9D0A64B7ECD5}"/>
              </a:ext>
            </a:extLst>
          </p:cNvPr>
          <p:cNvSpPr txBox="1"/>
          <p:nvPr/>
        </p:nvSpPr>
        <p:spPr>
          <a:xfrm>
            <a:off x="368709" y="573547"/>
            <a:ext cx="11470967" cy="1200329"/>
          </a:xfrm>
          <a:prstGeom prst="rect">
            <a:avLst/>
          </a:prstGeom>
          <a:noFill/>
        </p:spPr>
        <p:txBody>
          <a:bodyPr wrap="square">
            <a:spAutoFit/>
          </a:bodyPr>
          <a:lstStyle/>
          <a:p>
            <a:pPr>
              <a:buNone/>
            </a:pPr>
            <a:r>
              <a:rPr lang="en-GB" dirty="0">
                <a:latin typeface="Cambria" panose="02040503050406030204" pitchFamily="18" charset="0"/>
                <a:ea typeface="Cambria" panose="02040503050406030204" pitchFamily="18" charset="0"/>
              </a:rPr>
              <a:t>Another issue is the over-creation of channels and groups. Teams are often created by different staff members for short-term tasks, such as event planning or training sessions, but not deleted afterwards. This results in information clutter and makes it difficult for new or less digitally confident staff to locate important updates. Without proper management, this can lead to confusion and the risk of missing key messages (Microsoft, 2024).</a:t>
            </a:r>
          </a:p>
        </p:txBody>
      </p:sp>
      <p:sp>
        <p:nvSpPr>
          <p:cNvPr id="9" name="TextBox 8">
            <a:extLst>
              <a:ext uri="{FF2B5EF4-FFF2-40B4-BE49-F238E27FC236}">
                <a16:creationId xmlns:a16="http://schemas.microsoft.com/office/drawing/2014/main" id="{EC6FE085-7C15-9D51-2114-AA763E866A5E}"/>
              </a:ext>
            </a:extLst>
          </p:cNvPr>
          <p:cNvSpPr txBox="1"/>
          <p:nvPr/>
        </p:nvSpPr>
        <p:spPr>
          <a:xfrm rot="10800000" flipV="1">
            <a:off x="3382181" y="1924337"/>
            <a:ext cx="5722898" cy="646331"/>
          </a:xfrm>
          <a:prstGeom prst="rect">
            <a:avLst/>
          </a:prstGeom>
          <a:noFill/>
        </p:spPr>
        <p:txBody>
          <a:bodyPr wrap="square">
            <a:spAutoFit/>
          </a:bodyPr>
          <a:lstStyle/>
          <a:p>
            <a:pPr>
              <a:buNone/>
            </a:pPr>
            <a:r>
              <a:rPr lang="en-GB" dirty="0">
                <a:solidFill>
                  <a:schemeClr val="accent4"/>
                </a:solidFill>
                <a:latin typeface="Cambria" panose="02040503050406030204" pitchFamily="18" charset="0"/>
                <a:ea typeface="Cambria" panose="02040503050406030204" pitchFamily="18" charset="0"/>
              </a:rPr>
              <a:t>Example, when an external health professional joins a meeting), guest users often have limited access to files </a:t>
            </a:r>
          </a:p>
        </p:txBody>
      </p:sp>
      <p:sp>
        <p:nvSpPr>
          <p:cNvPr id="11" name="TextBox 10">
            <a:extLst>
              <a:ext uri="{FF2B5EF4-FFF2-40B4-BE49-F238E27FC236}">
                <a16:creationId xmlns:a16="http://schemas.microsoft.com/office/drawing/2014/main" id="{4945C3BE-E3EE-5953-189E-D4CBBAA69FB8}"/>
              </a:ext>
            </a:extLst>
          </p:cNvPr>
          <p:cNvSpPr txBox="1"/>
          <p:nvPr/>
        </p:nvSpPr>
        <p:spPr>
          <a:xfrm>
            <a:off x="508146" y="2779209"/>
            <a:ext cx="11470967" cy="646331"/>
          </a:xfrm>
          <a:prstGeom prst="rect">
            <a:avLst/>
          </a:prstGeom>
          <a:noFill/>
        </p:spPr>
        <p:txBody>
          <a:bodyPr wrap="square">
            <a:spAutoFit/>
          </a:bodyPr>
          <a:lstStyle/>
          <a:p>
            <a:pPr>
              <a:buNone/>
            </a:pPr>
            <a:r>
              <a:rPr lang="en-GB" dirty="0">
                <a:latin typeface="Candara" panose="020E0502030303020204" pitchFamily="34" charset="0"/>
              </a:rPr>
              <a:t>It is difficult to collaborate effectively with outside agencies, such as physiotherapists or community nurses, who support Sunrise residents (NHS Digital, 2023).</a:t>
            </a:r>
          </a:p>
        </p:txBody>
      </p:sp>
      <p:sp>
        <p:nvSpPr>
          <p:cNvPr id="13" name="TextBox 12">
            <a:extLst>
              <a:ext uri="{FF2B5EF4-FFF2-40B4-BE49-F238E27FC236}">
                <a16:creationId xmlns:a16="http://schemas.microsoft.com/office/drawing/2014/main" id="{DC404A2E-C559-D23A-8506-FA21FCEF9E82}"/>
              </a:ext>
            </a:extLst>
          </p:cNvPr>
          <p:cNvSpPr txBox="1"/>
          <p:nvPr/>
        </p:nvSpPr>
        <p:spPr>
          <a:xfrm>
            <a:off x="311719" y="3582607"/>
            <a:ext cx="11462774" cy="923330"/>
          </a:xfrm>
          <a:prstGeom prst="rect">
            <a:avLst/>
          </a:prstGeom>
          <a:noFill/>
        </p:spPr>
        <p:txBody>
          <a:bodyPr wrap="square">
            <a:spAutoFit/>
          </a:bodyPr>
          <a:lstStyle/>
          <a:p>
            <a:pPr>
              <a:buNone/>
            </a:pPr>
            <a:r>
              <a:rPr lang="en-GB" dirty="0">
                <a:latin typeface="Candara" panose="020E0502030303020204" pitchFamily="34" charset="0"/>
              </a:rPr>
              <a:t>Another limitation is inconsistent search results within Teams. Staff sometimes struggle to retrieve older messages or shared documents, especially if files are stored in multiple channels. This slows down communication and can affect record keeping accuracy.</a:t>
            </a:r>
          </a:p>
        </p:txBody>
      </p:sp>
      <p:sp>
        <p:nvSpPr>
          <p:cNvPr id="15" name="TextBox 14">
            <a:extLst>
              <a:ext uri="{FF2B5EF4-FFF2-40B4-BE49-F238E27FC236}">
                <a16:creationId xmlns:a16="http://schemas.microsoft.com/office/drawing/2014/main" id="{BECBAB3B-F5E2-64CE-FE71-5C4EE8B7E099}"/>
              </a:ext>
            </a:extLst>
          </p:cNvPr>
          <p:cNvSpPr txBox="1"/>
          <p:nvPr/>
        </p:nvSpPr>
        <p:spPr>
          <a:xfrm>
            <a:off x="311719" y="4634106"/>
            <a:ext cx="11085872" cy="1200329"/>
          </a:xfrm>
          <a:prstGeom prst="rect">
            <a:avLst/>
          </a:prstGeom>
          <a:noFill/>
        </p:spPr>
        <p:txBody>
          <a:bodyPr wrap="square">
            <a:spAutoFit/>
          </a:bodyPr>
          <a:lstStyle/>
          <a:p>
            <a:pPr>
              <a:buNone/>
            </a:pPr>
            <a:r>
              <a:rPr lang="en-GB" dirty="0">
                <a:latin typeface="Candara" panose="020E0502030303020204" pitchFamily="34" charset="0"/>
              </a:rPr>
              <a:t>Some older employees at Sunrise are still learning to use digital tools and find it difficult to navigate Teams multiple features, such as breakout rooms or file tabs. Limited digital confidence means that the tool is not used to its full capacity, and this reduces the overall benefit of the technology for improving care coordination (</a:t>
            </a:r>
            <a:r>
              <a:rPr lang="en-GB" dirty="0" err="1">
                <a:latin typeface="Candara" panose="020E0502030303020204" pitchFamily="34" charset="0"/>
              </a:rPr>
              <a:t>Alharbi</a:t>
            </a:r>
            <a:r>
              <a:rPr lang="en-GB" dirty="0">
                <a:latin typeface="Candara" panose="020E0502030303020204" pitchFamily="34" charset="0"/>
              </a:rPr>
              <a:t> &amp; Drew, 2023).</a:t>
            </a:r>
          </a:p>
        </p:txBody>
      </p:sp>
      <p:pic>
        <p:nvPicPr>
          <p:cNvPr id="19" name="Picture 18">
            <a:extLst>
              <a:ext uri="{FF2B5EF4-FFF2-40B4-BE49-F238E27FC236}">
                <a16:creationId xmlns:a16="http://schemas.microsoft.com/office/drawing/2014/main" id="{46C28F5F-1BBF-0B95-63A8-E6DFE2E9B67B}"/>
              </a:ext>
            </a:extLst>
          </p:cNvPr>
          <p:cNvPicPr>
            <a:picLocks noChangeAspect="1"/>
          </p:cNvPicPr>
          <p:nvPr/>
        </p:nvPicPr>
        <p:blipFill>
          <a:blip r:embed="rId2"/>
          <a:stretch>
            <a:fillRect/>
          </a:stretch>
        </p:blipFill>
        <p:spPr>
          <a:xfrm>
            <a:off x="11291334" y="4981991"/>
            <a:ext cx="966319" cy="1435761"/>
          </a:xfrm>
          <a:prstGeom prst="rect">
            <a:avLst/>
          </a:prstGeom>
        </p:spPr>
      </p:pic>
    </p:spTree>
    <p:extLst>
      <p:ext uri="{BB962C8B-B14F-4D97-AF65-F5344CB8AC3E}">
        <p14:creationId xmlns:p14="http://schemas.microsoft.com/office/powerpoint/2010/main" val="2246224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F251C7B-3378-F9EF-E8E0-F3DE12B1CF82}"/>
              </a:ext>
            </a:extLst>
          </p:cNvPr>
          <p:cNvSpPr txBox="1"/>
          <p:nvPr/>
        </p:nvSpPr>
        <p:spPr>
          <a:xfrm>
            <a:off x="0" y="396972"/>
            <a:ext cx="11511935" cy="492443"/>
          </a:xfrm>
          <a:prstGeom prst="rect">
            <a:avLst/>
          </a:prstGeom>
          <a:noFill/>
        </p:spPr>
        <p:txBody>
          <a:bodyPr wrap="square">
            <a:sp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2500" b="1" dirty="0">
                <a:latin typeface="Candara" panose="020E0502030303020204" pitchFamily="34" charset="0"/>
                <a:ea typeface="Cambria" panose="02040503050406030204" pitchFamily="18" charset="0"/>
              </a:rPr>
              <a:t>References</a:t>
            </a:r>
          </a:p>
        </p:txBody>
      </p:sp>
      <p:sp>
        <p:nvSpPr>
          <p:cNvPr id="8" name="TextBox 7">
            <a:extLst>
              <a:ext uri="{FF2B5EF4-FFF2-40B4-BE49-F238E27FC236}">
                <a16:creationId xmlns:a16="http://schemas.microsoft.com/office/drawing/2014/main" id="{CB66F7AA-6A9A-BB6C-4633-D3CE53333750}"/>
              </a:ext>
            </a:extLst>
          </p:cNvPr>
          <p:cNvSpPr txBox="1"/>
          <p:nvPr/>
        </p:nvSpPr>
        <p:spPr>
          <a:xfrm>
            <a:off x="262559" y="1401208"/>
            <a:ext cx="11511934" cy="3416320"/>
          </a:xfrm>
          <a:prstGeom prst="rect">
            <a:avLst/>
          </a:prstGeom>
          <a:noFill/>
        </p:spPr>
        <p:txBody>
          <a:bodyPr wrap="square">
            <a:spAutoFit/>
          </a:bodyPr>
          <a:lstStyle/>
          <a:p>
            <a:pPr>
              <a:buFont typeface="Arial" panose="020B0604020202020204" pitchFamily="34" charset="0"/>
              <a:buChar char="•"/>
            </a:pPr>
            <a:r>
              <a:rPr lang="en-GB" dirty="0" err="1">
                <a:latin typeface="Candara" panose="020E0502030303020204" pitchFamily="34" charset="0"/>
              </a:rPr>
              <a:t>Alharbi</a:t>
            </a:r>
            <a:r>
              <a:rPr lang="en-GB" dirty="0">
                <a:latin typeface="Candara" panose="020E0502030303020204" pitchFamily="34" charset="0"/>
              </a:rPr>
              <a:t>, M. &amp; Drew, S. (2023). Digital collaboration in healthcare: The role of Microsoft Teams in improving communication and efficiency. Journal of Health Informatics, 29(2), pp.112–120.</a:t>
            </a:r>
          </a:p>
          <a:p>
            <a:pPr>
              <a:buFont typeface="Arial" panose="020B0604020202020204" pitchFamily="34" charset="0"/>
              <a:buChar char="•"/>
            </a:pPr>
            <a:r>
              <a:rPr lang="en-GB" dirty="0">
                <a:latin typeface="Candara" panose="020E0502030303020204" pitchFamily="34" charset="0"/>
              </a:rPr>
              <a:t>Brown, T. (2023). Challenges of digital transformation in residential care settings. Health and Social Care Review, 17(3), pp.45–53.</a:t>
            </a:r>
          </a:p>
          <a:p>
            <a:pPr>
              <a:buFont typeface="Arial" panose="020B0604020202020204" pitchFamily="34" charset="0"/>
              <a:buChar char="•"/>
            </a:pPr>
            <a:r>
              <a:rPr lang="en-GB" dirty="0">
                <a:latin typeface="Candara" panose="020E0502030303020204" pitchFamily="34" charset="0"/>
              </a:rPr>
              <a:t>Jones, R. &amp; Patel, K. (2022). Digital tools for care coordination: Enhancing efficiency in residential care homes. British Journal of Healthcare Management, 28(6), pp.220–228.</a:t>
            </a:r>
          </a:p>
          <a:p>
            <a:pPr>
              <a:buFont typeface="Arial" panose="020B0604020202020204" pitchFamily="34" charset="0"/>
              <a:buChar char="•"/>
            </a:pPr>
            <a:r>
              <a:rPr lang="en-GB" dirty="0">
                <a:latin typeface="Candara" panose="020E0502030303020204" pitchFamily="34" charset="0"/>
              </a:rPr>
              <a:t>Microsoft. (2024). Microsoft Teams: Communication and collaboration in hybrid workplaces. [Online] Available at: https://www.microsoft.com/en-us/microsoft-teams/ [Accessed 5 Oct. 2025].</a:t>
            </a:r>
          </a:p>
          <a:p>
            <a:pPr>
              <a:buFont typeface="Arial" panose="020B0604020202020204" pitchFamily="34" charset="0"/>
              <a:buChar char="•"/>
            </a:pPr>
            <a:r>
              <a:rPr lang="en-GB" dirty="0">
                <a:latin typeface="Candara" panose="020E0502030303020204" pitchFamily="34" charset="0"/>
              </a:rPr>
              <a:t>NHS Digital. (2023). Guidance on data security and protection in care settings. [Online] Available at: https://</a:t>
            </a:r>
            <a:r>
              <a:rPr lang="en-GB" dirty="0" err="1">
                <a:latin typeface="Candara" panose="020E0502030303020204" pitchFamily="34" charset="0"/>
              </a:rPr>
              <a:t>digital.nhs.uk</a:t>
            </a:r>
            <a:r>
              <a:rPr lang="en-GB" dirty="0">
                <a:latin typeface="Candara" panose="020E0502030303020204" pitchFamily="34" charset="0"/>
              </a:rPr>
              <a:t>/ [Accessed 5 Oct. 2025].</a:t>
            </a:r>
          </a:p>
          <a:p>
            <a:pPr>
              <a:buFont typeface="Arial" panose="020B0604020202020204" pitchFamily="34" charset="0"/>
              <a:buChar char="•"/>
            </a:pPr>
            <a:r>
              <a:rPr lang="en-GB" dirty="0">
                <a:latin typeface="Candara" panose="020E0502030303020204" pitchFamily="34" charset="0"/>
              </a:rPr>
              <a:t>Smith, L. &amp; Cooper, J. (2022). Financial barriers to adopting digital health technologies in social care. Social Care Technology Journal, 11(1), pp.33–40.</a:t>
            </a:r>
          </a:p>
        </p:txBody>
      </p:sp>
      <p:pic>
        <p:nvPicPr>
          <p:cNvPr id="10" name="Picture 9">
            <a:extLst>
              <a:ext uri="{FF2B5EF4-FFF2-40B4-BE49-F238E27FC236}">
                <a16:creationId xmlns:a16="http://schemas.microsoft.com/office/drawing/2014/main" id="{4687F065-DB77-46A3-7244-943DD5D645AE}"/>
              </a:ext>
            </a:extLst>
          </p:cNvPr>
          <p:cNvPicPr>
            <a:picLocks noChangeAspect="1"/>
          </p:cNvPicPr>
          <p:nvPr/>
        </p:nvPicPr>
        <p:blipFill>
          <a:blip r:embed="rId2"/>
          <a:stretch>
            <a:fillRect/>
          </a:stretch>
        </p:blipFill>
        <p:spPr>
          <a:xfrm>
            <a:off x="11291334" y="4981991"/>
            <a:ext cx="966319" cy="1435761"/>
          </a:xfrm>
          <a:prstGeom prst="rect">
            <a:avLst/>
          </a:prstGeom>
        </p:spPr>
      </p:pic>
      <p:pic>
        <p:nvPicPr>
          <p:cNvPr id="4" name="Picture 3">
            <a:extLst>
              <a:ext uri="{FF2B5EF4-FFF2-40B4-BE49-F238E27FC236}">
                <a16:creationId xmlns:a16="http://schemas.microsoft.com/office/drawing/2014/main" id="{40DF19E1-BDC4-EB1B-84E5-7102ED00B5BB}"/>
              </a:ext>
            </a:extLst>
          </p:cNvPr>
          <p:cNvPicPr>
            <a:picLocks noChangeAspect="1"/>
          </p:cNvPicPr>
          <p:nvPr/>
        </p:nvPicPr>
        <p:blipFill>
          <a:blip r:embed="rId3"/>
          <a:stretch>
            <a:fillRect/>
          </a:stretch>
        </p:blipFill>
        <p:spPr>
          <a:xfrm>
            <a:off x="4270886" y="396972"/>
            <a:ext cx="563308" cy="563308"/>
          </a:xfrm>
          <a:prstGeom prst="rect">
            <a:avLst/>
          </a:prstGeom>
        </p:spPr>
      </p:pic>
    </p:spTree>
    <p:extLst>
      <p:ext uri="{BB962C8B-B14F-4D97-AF65-F5344CB8AC3E}">
        <p14:creationId xmlns:p14="http://schemas.microsoft.com/office/powerpoint/2010/main" val="1270517920"/>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4286109_TF22712842.potx" id="{66207373-B99E-4885-8182-B73EA986FCBA}" vid="{BA3EABD1-0925-4BFC-B6D5-F3CE9D96400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
  <TotalTime>0</TotalTime>
  <Words>123</Words>
  <Application>Microsoft Office PowerPoint</Application>
  <PresentationFormat>Widescreen</PresentationFormat>
  <Paragraphs>21</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1_RetrospectVTI</vt:lpstr>
      <vt:lpstr>MS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 Teams</dc:title>
  <dc:creator>Rabia Rashid (2504610)</dc:creator>
  <cp:lastModifiedBy>Rabia Rashid (2504610)</cp:lastModifiedBy>
  <cp:revision>20</cp:revision>
  <dcterms:created xsi:type="dcterms:W3CDTF">2025-10-05T16:25:58Z</dcterms:created>
  <dcterms:modified xsi:type="dcterms:W3CDTF">2025-10-05T20:42:00Z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