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9095" autoAdjust="0"/>
  </p:normalViewPr>
  <p:slideViewPr>
    <p:cSldViewPr snapToGrid="0">
      <p:cViewPr varScale="1">
        <p:scale>
          <a:sx n="103" d="100"/>
          <a:sy n="103" d="100"/>
        </p:scale>
        <p:origin x="85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56894B-21F7-4059-A1BC-37F6262559E6}" type="datetimeFigureOut">
              <a:rPr lang="en-GB" smtClean="0"/>
              <a:t>19/04/2018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42DD80-72BF-4F29-AAF8-ADAD06F1F0C2}" type="slidenum">
              <a:rPr lang="en-GB" smtClean="0"/>
              <a:t>‹#›</a:t>
            </a:fld>
            <a:endParaRPr lang="en-GB"/>
          </a:p>
        </p:txBody>
      </p:sp>
    </p:spTree>
    <p:extLst>
      <p:ext uri="{BB962C8B-B14F-4D97-AF65-F5344CB8AC3E}">
        <p14:creationId xmlns:p14="http://schemas.microsoft.com/office/powerpoint/2010/main" val="9619026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Look at Odeon’s website for ideas on how to communicate the package. </a:t>
            </a:r>
            <a:endParaRPr lang="en-GB" dirty="0"/>
          </a:p>
        </p:txBody>
      </p:sp>
      <p:sp>
        <p:nvSpPr>
          <p:cNvPr id="4" name="Slide Number Placeholder 3"/>
          <p:cNvSpPr>
            <a:spLocks noGrp="1"/>
          </p:cNvSpPr>
          <p:nvPr>
            <p:ph type="sldNum" sz="quarter" idx="10"/>
          </p:nvPr>
        </p:nvSpPr>
        <p:spPr/>
        <p:txBody>
          <a:bodyPr/>
          <a:lstStyle/>
          <a:p>
            <a:fld id="{C742DD80-72BF-4F29-AAF8-ADAD06F1F0C2}" type="slidenum">
              <a:rPr lang="en-GB" smtClean="0"/>
              <a:t>5</a:t>
            </a:fld>
            <a:endParaRPr lang="en-GB"/>
          </a:p>
        </p:txBody>
      </p:sp>
    </p:spTree>
    <p:extLst>
      <p:ext uri="{BB962C8B-B14F-4D97-AF65-F5344CB8AC3E}">
        <p14:creationId xmlns:p14="http://schemas.microsoft.com/office/powerpoint/2010/main" val="10960821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0F29937-3D22-4DFF-842F-EE2CC57FA401}" type="datetimeFigureOut">
              <a:rPr lang="en-GB" smtClean="0"/>
              <a:t>19/04/2018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B87B76-3E3B-45FB-BCBB-D124DC10FAE3}" type="slidenum">
              <a:rPr lang="en-GB" smtClean="0"/>
              <a:t>‹#›</a:t>
            </a:fld>
            <a:endParaRPr lang="en-GB"/>
          </a:p>
        </p:txBody>
      </p:sp>
    </p:spTree>
    <p:extLst>
      <p:ext uri="{BB962C8B-B14F-4D97-AF65-F5344CB8AC3E}">
        <p14:creationId xmlns:p14="http://schemas.microsoft.com/office/powerpoint/2010/main" val="6742547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0F29937-3D22-4DFF-842F-EE2CC57FA401}" type="datetimeFigureOut">
              <a:rPr lang="en-GB" smtClean="0"/>
              <a:t>19/04/2018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B87B76-3E3B-45FB-BCBB-D124DC10FAE3}" type="slidenum">
              <a:rPr lang="en-GB" smtClean="0"/>
              <a:t>‹#›</a:t>
            </a:fld>
            <a:endParaRPr lang="en-GB"/>
          </a:p>
        </p:txBody>
      </p:sp>
    </p:spTree>
    <p:extLst>
      <p:ext uri="{BB962C8B-B14F-4D97-AF65-F5344CB8AC3E}">
        <p14:creationId xmlns:p14="http://schemas.microsoft.com/office/powerpoint/2010/main" val="36078298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0F29937-3D22-4DFF-842F-EE2CC57FA401}" type="datetimeFigureOut">
              <a:rPr lang="en-GB" smtClean="0"/>
              <a:t>19/04/2018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B87B76-3E3B-45FB-BCBB-D124DC10FAE3}" type="slidenum">
              <a:rPr lang="en-GB" smtClean="0"/>
              <a:t>‹#›</a:t>
            </a:fld>
            <a:endParaRPr lang="en-GB"/>
          </a:p>
        </p:txBody>
      </p:sp>
    </p:spTree>
    <p:extLst>
      <p:ext uri="{BB962C8B-B14F-4D97-AF65-F5344CB8AC3E}">
        <p14:creationId xmlns:p14="http://schemas.microsoft.com/office/powerpoint/2010/main" val="300724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0F29937-3D22-4DFF-842F-EE2CC57FA401}" type="datetimeFigureOut">
              <a:rPr lang="en-GB" smtClean="0"/>
              <a:t>19/04/2018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B87B76-3E3B-45FB-BCBB-D124DC10FAE3}" type="slidenum">
              <a:rPr lang="en-GB" smtClean="0"/>
              <a:t>‹#›</a:t>
            </a:fld>
            <a:endParaRPr lang="en-GB"/>
          </a:p>
        </p:txBody>
      </p:sp>
    </p:spTree>
    <p:extLst>
      <p:ext uri="{BB962C8B-B14F-4D97-AF65-F5344CB8AC3E}">
        <p14:creationId xmlns:p14="http://schemas.microsoft.com/office/powerpoint/2010/main" val="38168598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0F29937-3D22-4DFF-842F-EE2CC57FA401}" type="datetimeFigureOut">
              <a:rPr lang="en-GB" smtClean="0"/>
              <a:t>19/04/2018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7B87B76-3E3B-45FB-BCBB-D124DC10FAE3}" type="slidenum">
              <a:rPr lang="en-GB" smtClean="0"/>
              <a:t>‹#›</a:t>
            </a:fld>
            <a:endParaRPr lang="en-GB"/>
          </a:p>
        </p:txBody>
      </p:sp>
    </p:spTree>
    <p:extLst>
      <p:ext uri="{BB962C8B-B14F-4D97-AF65-F5344CB8AC3E}">
        <p14:creationId xmlns:p14="http://schemas.microsoft.com/office/powerpoint/2010/main" val="1290715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0F29937-3D22-4DFF-842F-EE2CC57FA401}" type="datetimeFigureOut">
              <a:rPr lang="en-GB" smtClean="0"/>
              <a:t>19/04/2018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7B87B76-3E3B-45FB-BCBB-D124DC10FAE3}" type="slidenum">
              <a:rPr lang="en-GB" smtClean="0"/>
              <a:t>‹#›</a:t>
            </a:fld>
            <a:endParaRPr lang="en-GB"/>
          </a:p>
        </p:txBody>
      </p:sp>
    </p:spTree>
    <p:extLst>
      <p:ext uri="{BB962C8B-B14F-4D97-AF65-F5344CB8AC3E}">
        <p14:creationId xmlns:p14="http://schemas.microsoft.com/office/powerpoint/2010/main" val="35162568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F29937-3D22-4DFF-842F-EE2CC57FA401}" type="datetimeFigureOut">
              <a:rPr lang="en-GB" smtClean="0"/>
              <a:t>19/04/2018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7B87B76-3E3B-45FB-BCBB-D124DC10FAE3}" type="slidenum">
              <a:rPr lang="en-GB" smtClean="0"/>
              <a:t>‹#›</a:t>
            </a:fld>
            <a:endParaRPr lang="en-GB"/>
          </a:p>
        </p:txBody>
      </p:sp>
    </p:spTree>
    <p:extLst>
      <p:ext uri="{BB962C8B-B14F-4D97-AF65-F5344CB8AC3E}">
        <p14:creationId xmlns:p14="http://schemas.microsoft.com/office/powerpoint/2010/main" val="37291955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0F29937-3D22-4DFF-842F-EE2CC57FA401}" type="datetimeFigureOut">
              <a:rPr lang="en-GB" smtClean="0"/>
              <a:t>19/04/2018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B87B76-3E3B-45FB-BCBB-D124DC10FAE3}" type="slidenum">
              <a:rPr lang="en-GB" smtClean="0"/>
              <a:t>‹#›</a:t>
            </a:fld>
            <a:endParaRPr lang="en-GB"/>
          </a:p>
        </p:txBody>
      </p:sp>
    </p:spTree>
    <p:extLst>
      <p:ext uri="{BB962C8B-B14F-4D97-AF65-F5344CB8AC3E}">
        <p14:creationId xmlns:p14="http://schemas.microsoft.com/office/powerpoint/2010/main" val="32160697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0F29937-3D22-4DFF-842F-EE2CC57FA401}" type="datetimeFigureOut">
              <a:rPr lang="en-GB" smtClean="0"/>
              <a:t>19/04/2018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B87B76-3E3B-45FB-BCBB-D124DC10FAE3}" type="slidenum">
              <a:rPr lang="en-GB" smtClean="0"/>
              <a:t>‹#›</a:t>
            </a:fld>
            <a:endParaRPr lang="en-GB"/>
          </a:p>
        </p:txBody>
      </p:sp>
    </p:spTree>
    <p:extLst>
      <p:ext uri="{BB962C8B-B14F-4D97-AF65-F5344CB8AC3E}">
        <p14:creationId xmlns:p14="http://schemas.microsoft.com/office/powerpoint/2010/main" val="44880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0F29937-3D22-4DFF-842F-EE2CC57FA401}" type="datetimeFigureOut">
              <a:rPr lang="en-GB" smtClean="0"/>
              <a:t>19/04/2018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B87B76-3E3B-45FB-BCBB-D124DC10FAE3}" type="slidenum">
              <a:rPr lang="en-GB" smtClean="0"/>
              <a:t>‹#›</a:t>
            </a:fld>
            <a:endParaRPr lang="en-GB"/>
          </a:p>
        </p:txBody>
      </p:sp>
    </p:spTree>
    <p:extLst>
      <p:ext uri="{BB962C8B-B14F-4D97-AF65-F5344CB8AC3E}">
        <p14:creationId xmlns:p14="http://schemas.microsoft.com/office/powerpoint/2010/main" val="15200926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0F29937-3D22-4DFF-842F-EE2CC57FA401}" type="datetimeFigureOut">
              <a:rPr lang="en-GB" smtClean="0"/>
              <a:t>19/04/2018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B87B76-3E3B-45FB-BCBB-D124DC10FAE3}" type="slidenum">
              <a:rPr lang="en-GB" smtClean="0"/>
              <a:t>‹#›</a:t>
            </a:fld>
            <a:endParaRPr lang="en-GB"/>
          </a:p>
        </p:txBody>
      </p:sp>
    </p:spTree>
    <p:extLst>
      <p:ext uri="{BB962C8B-B14F-4D97-AF65-F5344CB8AC3E}">
        <p14:creationId xmlns:p14="http://schemas.microsoft.com/office/powerpoint/2010/main" val="1009614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0F29937-3D22-4DFF-842F-EE2CC57FA401}" type="datetimeFigureOut">
              <a:rPr lang="en-GB" smtClean="0"/>
              <a:t>19/04/2018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B87B76-3E3B-45FB-BCBB-D124DC10FAE3}" type="slidenum">
              <a:rPr lang="en-GB" smtClean="0"/>
              <a:t>‹#›</a:t>
            </a:fld>
            <a:endParaRPr lang="en-GB"/>
          </a:p>
        </p:txBody>
      </p:sp>
    </p:spTree>
    <p:extLst>
      <p:ext uri="{BB962C8B-B14F-4D97-AF65-F5344CB8AC3E}">
        <p14:creationId xmlns:p14="http://schemas.microsoft.com/office/powerpoint/2010/main" val="36155144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latin typeface="Arial" panose="020B0604020202020204" pitchFamily="34" charset="0"/>
                <a:cs typeface="Arial" panose="020B0604020202020204" pitchFamily="34" charset="0"/>
              </a:rPr>
              <a:t>Assignment Preparation</a:t>
            </a:r>
            <a:endParaRPr lang="en-GB"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lstStyle/>
          <a:p>
            <a:r>
              <a:rPr lang="en-GB" dirty="0" smtClean="0">
                <a:latin typeface="Arial" panose="020B0604020202020204" pitchFamily="34" charset="0"/>
                <a:cs typeface="Arial" panose="020B0604020202020204" pitchFamily="34" charset="0"/>
              </a:rPr>
              <a:t>April 2018</a:t>
            </a:r>
          </a:p>
          <a:p>
            <a:r>
              <a:rPr lang="en-GB" dirty="0" smtClean="0">
                <a:latin typeface="Arial" panose="020B0604020202020204" pitchFamily="34" charset="0"/>
                <a:cs typeface="Arial" panose="020B0604020202020204" pitchFamily="34" charset="0"/>
              </a:rPr>
              <a:t>Julie Thomas</a:t>
            </a:r>
            <a:endParaRPr lang="en-GB" dirty="0">
              <a:latin typeface="Arial" panose="020B0604020202020204" pitchFamily="34" charset="0"/>
              <a:cs typeface="Arial" panose="020B0604020202020204" pitchFamily="34" charset="0"/>
            </a:endParaRPr>
          </a:p>
        </p:txBody>
      </p:sp>
      <p:pic>
        <p:nvPicPr>
          <p:cNvPr id="4" name="Picture 2" descr="D:\Jayne\Desktop\tsd-logo.png"/>
          <p:cNvPicPr>
            <a:picLocks noChangeAspect="1" noChangeArrowheads="1"/>
          </p:cNvPicPr>
          <p:nvPr/>
        </p:nvPicPr>
        <p:blipFill>
          <a:blip r:embed="rId2" cstate="print"/>
          <a:srcRect/>
          <a:stretch>
            <a:fillRect/>
          </a:stretch>
        </p:blipFill>
        <p:spPr bwMode="auto">
          <a:xfrm>
            <a:off x="8715375" y="508518"/>
            <a:ext cx="2857500" cy="1143000"/>
          </a:xfrm>
          <a:prstGeom prst="rect">
            <a:avLst/>
          </a:prstGeom>
          <a:noFill/>
        </p:spPr>
      </p:pic>
    </p:spTree>
    <p:extLst>
      <p:ext uri="{BB962C8B-B14F-4D97-AF65-F5344CB8AC3E}">
        <p14:creationId xmlns:p14="http://schemas.microsoft.com/office/powerpoint/2010/main" val="23352193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latin typeface="Arial" panose="020B0604020202020204" pitchFamily="34" charset="0"/>
                <a:cs typeface="Arial" panose="020B0604020202020204" pitchFamily="34" charset="0"/>
              </a:rPr>
              <a:t>Task</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1351800"/>
            <a:ext cx="10515600" cy="5206942"/>
          </a:xfrm>
        </p:spPr>
        <p:txBody>
          <a:bodyPr>
            <a:normAutofit fontScale="70000" lnSpcReduction="20000"/>
          </a:bodyPr>
          <a:lstStyle/>
          <a:p>
            <a:pPr marL="0" indent="0">
              <a:buNone/>
            </a:pPr>
            <a:endParaRPr lang="en-GB" dirty="0"/>
          </a:p>
          <a:p>
            <a:pPr marL="0" indent="0">
              <a:buNone/>
            </a:pPr>
            <a:r>
              <a:rPr lang="en-GB" dirty="0">
                <a:latin typeface="Arial" panose="020B0604020202020204" pitchFamily="34" charset="0"/>
                <a:cs typeface="Arial" panose="020B0604020202020204" pitchFamily="34" charset="0"/>
              </a:rPr>
              <a:t>Write a 2000 word report about the </a:t>
            </a:r>
            <a:r>
              <a:rPr lang="en-GB" b="1" dirty="0">
                <a:latin typeface="Arial" panose="020B0604020202020204" pitchFamily="34" charset="0"/>
                <a:cs typeface="Arial" panose="020B0604020202020204" pitchFamily="34" charset="0"/>
              </a:rPr>
              <a:t>reward issues </a:t>
            </a:r>
            <a:r>
              <a:rPr lang="en-GB" dirty="0">
                <a:latin typeface="Arial" panose="020B0604020202020204" pitchFamily="34" charset="0"/>
                <a:cs typeface="Arial" panose="020B0604020202020204" pitchFamily="34" charset="0"/>
              </a:rPr>
              <a:t>at Ritzy Cinema in south London. Ritzy Cinema is owned by </a:t>
            </a:r>
            <a:r>
              <a:rPr lang="en-GB" dirty="0" err="1">
                <a:latin typeface="Arial" panose="020B0604020202020204" pitchFamily="34" charset="0"/>
                <a:cs typeface="Arial" panose="020B0604020202020204" pitchFamily="34" charset="0"/>
              </a:rPr>
              <a:t>Picturehouse</a:t>
            </a:r>
            <a:r>
              <a:rPr lang="en-GB" dirty="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Use appropriate </a:t>
            </a:r>
            <a:r>
              <a:rPr lang="en-GB" b="1" dirty="0">
                <a:latin typeface="Arial" panose="020B0604020202020204" pitchFamily="34" charset="0"/>
                <a:cs typeface="Arial" panose="020B0604020202020204" pitchFamily="34" charset="0"/>
              </a:rPr>
              <a:t>theoretical models </a:t>
            </a:r>
            <a:r>
              <a:rPr lang="en-GB" dirty="0">
                <a:latin typeface="Arial" panose="020B0604020202020204" pitchFamily="34" charset="0"/>
                <a:cs typeface="Arial" panose="020B0604020202020204" pitchFamily="34" charset="0"/>
              </a:rPr>
              <a:t>to critically evaluate the reward problems experienced, particularly reward implementation issues. </a:t>
            </a:r>
          </a:p>
          <a:p>
            <a:pPr marL="0" indent="0">
              <a:buNone/>
            </a:pPr>
            <a:r>
              <a:rPr lang="en-GB"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Address the situation from the point of view of the:</a:t>
            </a:r>
          </a:p>
          <a:p>
            <a:pPr marL="0" indent="0">
              <a:buNone/>
            </a:pPr>
            <a:r>
              <a:rPr lang="en-GB" dirty="0">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Picturehouse</a:t>
            </a:r>
            <a:r>
              <a:rPr lang="en-GB" dirty="0">
                <a:latin typeface="Arial" panose="020B0604020202020204" pitchFamily="34" charset="0"/>
                <a:cs typeface="Arial" panose="020B0604020202020204" pitchFamily="34" charset="0"/>
              </a:rPr>
              <a:t>, the owners of Ritzy Cinema </a:t>
            </a:r>
          </a:p>
          <a:p>
            <a:r>
              <a:rPr lang="en-GB" dirty="0" smtClean="0">
                <a:latin typeface="Arial" panose="020B0604020202020204" pitchFamily="34" charset="0"/>
                <a:cs typeface="Arial" panose="020B0604020202020204" pitchFamily="34" charset="0"/>
              </a:rPr>
              <a:t>Ritzy </a:t>
            </a:r>
            <a:r>
              <a:rPr lang="en-GB" dirty="0">
                <a:latin typeface="Arial" panose="020B0604020202020204" pitchFamily="34" charset="0"/>
                <a:cs typeface="Arial" panose="020B0604020202020204" pitchFamily="34" charset="0"/>
              </a:rPr>
              <a:t>Cinema employees</a:t>
            </a:r>
          </a:p>
          <a:p>
            <a:r>
              <a:rPr lang="en-GB" dirty="0" smtClean="0">
                <a:latin typeface="Arial" panose="020B0604020202020204" pitchFamily="34" charset="0"/>
                <a:cs typeface="Arial" panose="020B0604020202020204" pitchFamily="34" charset="0"/>
              </a:rPr>
              <a:t>Trade </a:t>
            </a:r>
            <a:r>
              <a:rPr lang="en-GB" dirty="0">
                <a:latin typeface="Arial" panose="020B0604020202020204" pitchFamily="34" charset="0"/>
                <a:cs typeface="Arial" panose="020B0604020202020204" pitchFamily="34" charset="0"/>
              </a:rPr>
              <a:t>union</a:t>
            </a:r>
          </a:p>
          <a:p>
            <a:pPr marL="0" indent="0">
              <a:buNone/>
            </a:pPr>
            <a:r>
              <a:rPr lang="en-GB"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Provide appropriate </a:t>
            </a:r>
            <a:r>
              <a:rPr lang="en-GB" b="1" dirty="0">
                <a:latin typeface="Arial" panose="020B0604020202020204" pitchFamily="34" charset="0"/>
                <a:cs typeface="Arial" panose="020B0604020202020204" pitchFamily="34" charset="0"/>
              </a:rPr>
              <a:t>recommendations</a:t>
            </a:r>
            <a:r>
              <a:rPr lang="en-GB" dirty="0">
                <a:latin typeface="Arial" panose="020B0604020202020204" pitchFamily="34" charset="0"/>
                <a:cs typeface="Arial" panose="020B0604020202020204" pitchFamily="34" charset="0"/>
              </a:rPr>
              <a:t> for how the situation might be resolved to the mutual benefit of all parties, which could prevent unrest happening in the future. Your recommendations should be logical, viable and scheduled. Also offer some </a:t>
            </a:r>
            <a:r>
              <a:rPr lang="en-GB" b="1" dirty="0">
                <a:latin typeface="Arial" panose="020B0604020202020204" pitchFamily="34" charset="0"/>
                <a:cs typeface="Arial" panose="020B0604020202020204" pitchFamily="34" charset="0"/>
              </a:rPr>
              <a:t>costings.</a:t>
            </a:r>
          </a:p>
          <a:p>
            <a:endParaRPr lang="en-GB" dirty="0"/>
          </a:p>
        </p:txBody>
      </p:sp>
    </p:spTree>
    <p:extLst>
      <p:ext uri="{BB962C8B-B14F-4D97-AF65-F5344CB8AC3E}">
        <p14:creationId xmlns:p14="http://schemas.microsoft.com/office/powerpoint/2010/main" val="306549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latin typeface="Arial" panose="020B0604020202020204" pitchFamily="34" charset="0"/>
                <a:cs typeface="Arial" panose="020B0604020202020204" pitchFamily="34" charset="0"/>
              </a:rPr>
              <a:t>Reward Problems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lnSpcReduction="10000"/>
          </a:bodyPr>
          <a:lstStyle/>
          <a:p>
            <a:r>
              <a:rPr lang="en-GB" sz="3600" dirty="0" smtClean="0">
                <a:latin typeface="Arial" panose="020B0604020202020204" pitchFamily="34" charset="0"/>
                <a:cs typeface="Arial" panose="020B0604020202020204" pitchFamily="34" charset="0"/>
              </a:rPr>
              <a:t>Not paying Living Wage (different from National Living Wage</a:t>
            </a:r>
            <a:r>
              <a:rPr lang="en-GB" sz="3600" dirty="0" smtClean="0">
                <a:latin typeface="Arial" panose="020B0604020202020204" pitchFamily="34" charset="0"/>
                <a:cs typeface="Arial" panose="020B0604020202020204" pitchFamily="34" charset="0"/>
              </a:rPr>
              <a:t>). </a:t>
            </a:r>
            <a:r>
              <a:rPr lang="en-GB" sz="3600" dirty="0" smtClean="0">
                <a:latin typeface="Arial" panose="020B0604020202020204" pitchFamily="34" charset="0"/>
                <a:cs typeface="Arial" panose="020B0604020202020204" pitchFamily="34" charset="0"/>
              </a:rPr>
              <a:t> </a:t>
            </a:r>
            <a:endParaRPr lang="en-GB" sz="3600" dirty="0" smtClean="0">
              <a:latin typeface="Arial" panose="020B0604020202020204" pitchFamily="34" charset="0"/>
              <a:cs typeface="Arial" panose="020B0604020202020204" pitchFamily="34" charset="0"/>
            </a:endParaRPr>
          </a:p>
          <a:p>
            <a:r>
              <a:rPr lang="en-GB" sz="3600" dirty="0" smtClean="0">
                <a:latin typeface="Arial" panose="020B0604020202020204" pitchFamily="34" charset="0"/>
                <a:cs typeface="Arial" panose="020B0604020202020204" pitchFamily="34" charset="0"/>
              </a:rPr>
              <a:t>Few benefits</a:t>
            </a:r>
          </a:p>
          <a:p>
            <a:r>
              <a:rPr lang="en-GB" sz="3600" dirty="0" smtClean="0">
                <a:latin typeface="Arial" panose="020B0604020202020204" pitchFamily="34" charset="0"/>
                <a:cs typeface="Arial" panose="020B0604020202020204" pitchFamily="34" charset="0"/>
              </a:rPr>
              <a:t>Not fully recognising concept of Total Reward</a:t>
            </a:r>
          </a:p>
          <a:p>
            <a:r>
              <a:rPr lang="en-GB" sz="3600" dirty="0" smtClean="0">
                <a:latin typeface="Arial" panose="020B0604020202020204" pitchFamily="34" charset="0"/>
                <a:cs typeface="Arial" panose="020B0604020202020204" pitchFamily="34" charset="0"/>
              </a:rPr>
              <a:t>Issues with consultation of staff</a:t>
            </a:r>
          </a:p>
          <a:p>
            <a:pPr marL="0" indent="0">
              <a:buNone/>
            </a:pPr>
            <a:endParaRPr lang="en-GB" sz="3600" dirty="0" smtClean="0">
              <a:latin typeface="Arial" panose="020B0604020202020204" pitchFamily="34" charset="0"/>
              <a:cs typeface="Arial" panose="020B0604020202020204" pitchFamily="34" charset="0"/>
            </a:endParaRPr>
          </a:p>
          <a:p>
            <a:pPr marL="0" indent="0">
              <a:buNone/>
            </a:pPr>
            <a:r>
              <a:rPr lang="en-GB" sz="3600" dirty="0" smtClean="0">
                <a:latin typeface="Arial" panose="020B0604020202020204" pitchFamily="34" charset="0"/>
                <a:cs typeface="Arial" panose="020B0604020202020204" pitchFamily="34" charset="0"/>
              </a:rPr>
              <a:t>Striking for living wage, sick pay, maternity and paternity pay and union recognition. </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94663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Possible T</a:t>
            </a:r>
            <a:r>
              <a:rPr lang="en-GB" b="1" dirty="0" smtClean="0"/>
              <a:t>opics </a:t>
            </a:r>
            <a:r>
              <a:rPr lang="en-GB" b="1" dirty="0" smtClean="0"/>
              <a:t>to </a:t>
            </a:r>
            <a:r>
              <a:rPr lang="en-GB" b="1" dirty="0" smtClean="0"/>
              <a:t>Include</a:t>
            </a:r>
            <a:endParaRPr lang="en-GB" b="1" dirty="0"/>
          </a:p>
        </p:txBody>
      </p:sp>
      <p:sp>
        <p:nvSpPr>
          <p:cNvPr id="3" name="Content Placeholder 2"/>
          <p:cNvSpPr>
            <a:spLocks noGrp="1"/>
          </p:cNvSpPr>
          <p:nvPr>
            <p:ph idx="1"/>
          </p:nvPr>
        </p:nvSpPr>
        <p:spPr>
          <a:xfrm>
            <a:off x="838200" y="1611021"/>
            <a:ext cx="10515600" cy="4351338"/>
          </a:xfrm>
        </p:spPr>
        <p:txBody>
          <a:bodyPr>
            <a:normAutofit fontScale="70000" lnSpcReduction="20000"/>
          </a:bodyPr>
          <a:lstStyle/>
          <a:p>
            <a:r>
              <a:rPr lang="en-GB" dirty="0" smtClean="0"/>
              <a:t>Definition of reward</a:t>
            </a:r>
          </a:p>
          <a:p>
            <a:r>
              <a:rPr lang="en-GB" dirty="0" smtClean="0"/>
              <a:t>Background to organisation</a:t>
            </a:r>
          </a:p>
          <a:p>
            <a:r>
              <a:rPr lang="en-GB" dirty="0" smtClean="0"/>
              <a:t>The reward problems</a:t>
            </a:r>
          </a:p>
          <a:p>
            <a:r>
              <a:rPr lang="en-GB" dirty="0" smtClean="0"/>
              <a:t>Views from the different perspectives – employees, owners, union</a:t>
            </a:r>
          </a:p>
          <a:p>
            <a:r>
              <a:rPr lang="en-GB" dirty="0" smtClean="0"/>
              <a:t>Legislation regarding pay (National Living Wage, National Minimum Wage, Statutory Maternity/paternity </a:t>
            </a:r>
            <a:r>
              <a:rPr lang="en-GB" dirty="0"/>
              <a:t>P</a:t>
            </a:r>
            <a:r>
              <a:rPr lang="en-GB" dirty="0" smtClean="0"/>
              <a:t>ay)</a:t>
            </a:r>
          </a:p>
          <a:p>
            <a:r>
              <a:rPr lang="en-GB" dirty="0" smtClean="0"/>
              <a:t>Living wage (not in law</a:t>
            </a:r>
            <a:r>
              <a:rPr lang="en-GB" dirty="0" smtClean="0"/>
              <a:t>)</a:t>
            </a:r>
          </a:p>
          <a:p>
            <a:r>
              <a:rPr lang="en-GB" dirty="0" smtClean="0"/>
              <a:t>Concept of fair pay/Good Work (Taylor Review)</a:t>
            </a:r>
            <a:endParaRPr lang="en-GB" dirty="0" smtClean="0"/>
          </a:p>
          <a:p>
            <a:r>
              <a:rPr lang="en-GB" dirty="0" smtClean="0"/>
              <a:t>Intrinsic/Extrinsic </a:t>
            </a:r>
            <a:r>
              <a:rPr lang="en-GB" dirty="0" smtClean="0"/>
              <a:t>motivation, engagement</a:t>
            </a:r>
            <a:endParaRPr lang="en-GB" dirty="0" smtClean="0"/>
          </a:p>
          <a:p>
            <a:r>
              <a:rPr lang="en-GB" dirty="0" smtClean="0"/>
              <a:t>Total Reward models</a:t>
            </a:r>
          </a:p>
          <a:p>
            <a:r>
              <a:rPr lang="en-GB" dirty="0" smtClean="0"/>
              <a:t>Reward implementation</a:t>
            </a:r>
          </a:p>
          <a:p>
            <a:r>
              <a:rPr lang="en-GB" dirty="0" smtClean="0"/>
              <a:t>Effective consultation and negotiation (employee voice, collective bargaining)</a:t>
            </a:r>
          </a:p>
          <a:p>
            <a:r>
              <a:rPr lang="en-GB" dirty="0" smtClean="0"/>
              <a:t>Effective conflict resolution</a:t>
            </a:r>
            <a:endParaRPr lang="en-GB" dirty="0"/>
          </a:p>
        </p:txBody>
      </p:sp>
    </p:spTree>
    <p:extLst>
      <p:ext uri="{BB962C8B-B14F-4D97-AF65-F5344CB8AC3E}">
        <p14:creationId xmlns:p14="http://schemas.microsoft.com/office/powerpoint/2010/main" val="13918526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latin typeface="Arial" panose="020B0604020202020204" pitchFamily="34" charset="0"/>
                <a:cs typeface="Arial" panose="020B0604020202020204" pitchFamily="34" charset="0"/>
              </a:rPr>
              <a:t>Recommendations</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1690688"/>
            <a:ext cx="10515600" cy="4351338"/>
          </a:xfrm>
        </p:spPr>
        <p:txBody>
          <a:bodyPr>
            <a:normAutofit fontScale="92500" lnSpcReduction="20000"/>
          </a:bodyPr>
          <a:lstStyle/>
          <a:p>
            <a:r>
              <a:rPr lang="en-GB" dirty="0" smtClean="0">
                <a:latin typeface="Arial" panose="020B0604020202020204" pitchFamily="34" charset="0"/>
                <a:cs typeface="Arial" panose="020B0604020202020204" pitchFamily="34" charset="0"/>
              </a:rPr>
              <a:t>Solutions that will benefit all parties</a:t>
            </a:r>
          </a:p>
          <a:p>
            <a:r>
              <a:rPr lang="en-GB" dirty="0" smtClean="0">
                <a:latin typeface="Arial" panose="020B0604020202020204" pitchFamily="34" charset="0"/>
                <a:cs typeface="Arial" panose="020B0604020202020204" pitchFamily="34" charset="0"/>
              </a:rPr>
              <a:t>Remember costings (</a:t>
            </a:r>
            <a:r>
              <a:rPr lang="en-GB" dirty="0" err="1" smtClean="0">
                <a:latin typeface="Arial" panose="020B0604020202020204" pitchFamily="34" charset="0"/>
                <a:cs typeface="Arial" panose="020B0604020202020204" pitchFamily="34" charset="0"/>
              </a:rPr>
              <a:t>eg</a:t>
            </a:r>
            <a:r>
              <a:rPr lang="en-GB" dirty="0" smtClean="0">
                <a:latin typeface="Arial" panose="020B0604020202020204" pitchFamily="34" charset="0"/>
                <a:cs typeface="Arial" panose="020B0604020202020204" pitchFamily="34" charset="0"/>
              </a:rPr>
              <a:t> paying living wage vs cost of continued strike action)</a:t>
            </a:r>
          </a:p>
          <a:p>
            <a:r>
              <a:rPr lang="en-GB" dirty="0" smtClean="0">
                <a:latin typeface="Arial" panose="020B0604020202020204" pitchFamily="34" charset="0"/>
                <a:cs typeface="Arial" panose="020B0604020202020204" pitchFamily="34" charset="0"/>
              </a:rPr>
              <a:t>Include an action plan (who, what, when, how, costs)</a:t>
            </a:r>
          </a:p>
          <a:p>
            <a:r>
              <a:rPr lang="en-GB" dirty="0" smtClean="0">
                <a:latin typeface="Arial" panose="020B0604020202020204" pitchFamily="34" charset="0"/>
                <a:cs typeface="Arial" panose="020B0604020202020204" pitchFamily="34" charset="0"/>
              </a:rPr>
              <a:t>Non-financial benefits</a:t>
            </a:r>
          </a:p>
          <a:p>
            <a:r>
              <a:rPr lang="en-GB" dirty="0" smtClean="0">
                <a:latin typeface="Arial" panose="020B0604020202020204" pitchFamily="34" charset="0"/>
                <a:cs typeface="Arial" panose="020B0604020202020204" pitchFamily="34" charset="0"/>
              </a:rPr>
              <a:t>Benefits that employees value</a:t>
            </a:r>
          </a:p>
          <a:p>
            <a:r>
              <a:rPr lang="en-GB" dirty="0" smtClean="0">
                <a:latin typeface="Arial" panose="020B0604020202020204" pitchFamily="34" charset="0"/>
                <a:cs typeface="Arial" panose="020B0604020202020204" pitchFamily="34" charset="0"/>
              </a:rPr>
              <a:t>Compare with other organisations</a:t>
            </a:r>
          </a:p>
          <a:p>
            <a:r>
              <a:rPr lang="en-GB" dirty="0" smtClean="0">
                <a:latin typeface="Arial" panose="020B0604020202020204" pitchFamily="34" charset="0"/>
                <a:cs typeface="Arial" panose="020B0604020202020204" pitchFamily="34" charset="0"/>
              </a:rPr>
              <a:t>Innovative reward solutions – tailoring packages</a:t>
            </a:r>
          </a:p>
          <a:p>
            <a:r>
              <a:rPr lang="en-GB" dirty="0" smtClean="0">
                <a:latin typeface="Arial" panose="020B0604020202020204" pitchFamily="34" charset="0"/>
                <a:cs typeface="Arial" panose="020B0604020202020204" pitchFamily="34" charset="0"/>
              </a:rPr>
              <a:t>Recognising BECTU in terms of pay negotiation</a:t>
            </a:r>
          </a:p>
          <a:p>
            <a:r>
              <a:rPr lang="en-GB" dirty="0" smtClean="0">
                <a:latin typeface="Arial" panose="020B0604020202020204" pitchFamily="34" charset="0"/>
                <a:cs typeface="Arial" panose="020B0604020202020204" pitchFamily="34" charset="0"/>
              </a:rPr>
              <a:t>Improving employee voice (participation)</a:t>
            </a:r>
          </a:p>
          <a:p>
            <a:r>
              <a:rPr lang="en-GB" dirty="0" smtClean="0">
                <a:latin typeface="Arial" panose="020B0604020202020204" pitchFamily="34" charset="0"/>
                <a:cs typeface="Arial" panose="020B0604020202020204" pitchFamily="34" charset="0"/>
              </a:rPr>
              <a:t>Effectively communicating the package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03070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latin typeface="Arial" panose="020B0604020202020204" pitchFamily="34" charset="0"/>
                <a:cs typeface="Arial" panose="020B0604020202020204" pitchFamily="34" charset="0"/>
              </a:rPr>
              <a:t>Useful Sources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dirty="0" smtClean="0"/>
              <a:t>CIPD Fact-sheets on Reward</a:t>
            </a:r>
          </a:p>
          <a:p>
            <a:r>
              <a:rPr lang="en-GB" dirty="0" smtClean="0"/>
              <a:t>Armstrong’s Handbook of Reward Management Practice (see reading list)</a:t>
            </a:r>
          </a:p>
          <a:p>
            <a:r>
              <a:rPr lang="en-GB" dirty="0" smtClean="0"/>
              <a:t>Library catalogue – search for total reward</a:t>
            </a:r>
          </a:p>
          <a:p>
            <a:r>
              <a:rPr lang="en-GB" dirty="0" smtClean="0"/>
              <a:t>Credible newspapers – Guardian (see </a:t>
            </a:r>
            <a:r>
              <a:rPr lang="en-GB" dirty="0" err="1" smtClean="0"/>
              <a:t>Newsbank</a:t>
            </a:r>
            <a:r>
              <a:rPr lang="en-GB" dirty="0" smtClean="0"/>
              <a:t> in the Library catalogue)</a:t>
            </a:r>
          </a:p>
          <a:p>
            <a:r>
              <a:rPr lang="en-GB" dirty="0" smtClean="0"/>
              <a:t>Websites - Living Wage Foundation, picturehouselivingwage.com, BECTU, Prospect, Gov.uk, CIPD, ACAS</a:t>
            </a:r>
          </a:p>
          <a:p>
            <a:endParaRPr lang="en-GB" dirty="0"/>
          </a:p>
        </p:txBody>
      </p:sp>
    </p:spTree>
    <p:extLst>
      <p:ext uri="{BB962C8B-B14F-4D97-AF65-F5344CB8AC3E}">
        <p14:creationId xmlns:p14="http://schemas.microsoft.com/office/powerpoint/2010/main" val="2772029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264</TotalTime>
  <Words>288</Words>
  <Application>Microsoft Office PowerPoint</Application>
  <PresentationFormat>Widescreen</PresentationFormat>
  <Paragraphs>55</Paragraphs>
  <Slides>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Assignment Preparation</vt:lpstr>
      <vt:lpstr>Task</vt:lpstr>
      <vt:lpstr>Reward Problems</vt:lpstr>
      <vt:lpstr>Possible Topics to Include</vt:lpstr>
      <vt:lpstr>Recommendations</vt:lpstr>
      <vt:lpstr>Useful Sources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18</cp:revision>
  <dcterms:created xsi:type="dcterms:W3CDTF">2018-04-19T08:48:44Z</dcterms:created>
  <dcterms:modified xsi:type="dcterms:W3CDTF">2018-04-19T13:37:44Z</dcterms:modified>
</cp:coreProperties>
</file>