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60" r:id="rId2"/>
    <p:sldId id="257" r:id="rId3"/>
    <p:sldId id="258" r:id="rId4"/>
    <p:sldId id="259" r:id="rId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64EEE42-8F47-C091-A908-C3EB3D2319D8}" v="138" dt="2025-01-14T14:28:37.866"/>
    <p1510:client id="{E6F5CA6C-8915-C77C-4806-FB4813CE0FB3}" v="428" dt="2025-01-14T14:07:39.60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&#65279;<?xml version="1.0" encoding="utf-8"?><Relationships xmlns="http://schemas.openxmlformats.org/package/2006/relationships"><Relationship Type="http://schemas.openxmlformats.org/officeDocument/2006/relationships/theme" Target="theme/theme1.xml" Id="rId8" /><Relationship Type="http://schemas.openxmlformats.org/officeDocument/2006/relationships/slide" Target="slides/slide2.xml" Id="rId3" /><Relationship Type="http://schemas.openxmlformats.org/officeDocument/2006/relationships/viewProps" Target="viewProps.xml" Id="rId7" /><Relationship Type="http://schemas.openxmlformats.org/officeDocument/2006/relationships/slide" Target="slides/slide1.xml" Id="rId2" /><Relationship Type="http://schemas.openxmlformats.org/officeDocument/2006/relationships/slideMaster" Target="slideMasters/slideMaster1.xml" Id="rId1" /><Relationship Type="http://schemas.openxmlformats.org/officeDocument/2006/relationships/presProps" Target="presProps.xml" Id="rId6" /><Relationship Type="http://schemas.microsoft.com/office/2015/10/relationships/revisionInfo" Target="revisionInfo.xml" Id="rId11" /><Relationship Type="http://schemas.openxmlformats.org/officeDocument/2006/relationships/slide" Target="slides/slide4.xml" Id="rId5" /><Relationship Type="http://schemas.openxmlformats.org/officeDocument/2006/relationships/slide" Target="slides/slide3.xml" Id="rId4" /><Relationship Type="http://schemas.openxmlformats.org/officeDocument/2006/relationships/tableStyles" Target="tableStyles.xml" Id="rId9"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14/01/2025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14/01/2025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14/01/2025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14/01/2025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14/01/2025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14/01/2025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14/01/2025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14/01/2025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14/01/2025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14/01/2025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14/01/2025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14/01/2025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peoplesdispatch.org/2024/04/24/tiktok-ban-signed-into-law/" TargetMode="External"/><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hyperlink" Target="https://www.inweb.be/article/it-infos/tiktok-en-nouvelle-caledonie-le-conseil-d-etat-ne-suspend-finalement-pas-le-blocage-du-reseau-social" TargetMode="External"/><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sites.psu.edu/kwatsoncomm/tiktok-as-a-persuasive-channel/" TargetMode="External"/><Relationship Id="rId2" Type="http://schemas.openxmlformats.org/officeDocument/2006/relationships/hyperlink" Target="https://pro.similarweb.com/#/digitalsuite/websiteanalysis/overview/website-performanc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close up of a logo&#10;&#10;Description automatically generated">
            <a:extLst>
              <a:ext uri="{FF2B5EF4-FFF2-40B4-BE49-F238E27FC236}">
                <a16:creationId xmlns:a16="http://schemas.microsoft.com/office/drawing/2014/main" id="{41302872-180E-3EB1-00DF-F49C6035123F}"/>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0" y="17701"/>
            <a:ext cx="12195846" cy="6842166"/>
          </a:xfrm>
          <a:prstGeom prst="rect">
            <a:avLst/>
          </a:prstGeom>
        </p:spPr>
      </p:pic>
      <p:sp>
        <p:nvSpPr>
          <p:cNvPr id="2" name="Title 1">
            <a:extLst>
              <a:ext uri="{FF2B5EF4-FFF2-40B4-BE49-F238E27FC236}">
                <a16:creationId xmlns:a16="http://schemas.microsoft.com/office/drawing/2014/main" id="{6D4F2D49-5022-D589-574A-65353255A106}"/>
              </a:ext>
            </a:extLst>
          </p:cNvPr>
          <p:cNvSpPr>
            <a:spLocks noGrp="1"/>
          </p:cNvSpPr>
          <p:nvPr>
            <p:ph type="title"/>
          </p:nvPr>
        </p:nvSpPr>
        <p:spPr>
          <a:xfrm>
            <a:off x="-2419" y="2268"/>
            <a:ext cx="10515600" cy="611944"/>
          </a:xfrm>
        </p:spPr>
        <p:txBody>
          <a:bodyPr>
            <a:normAutofit fontScale="90000"/>
          </a:bodyPr>
          <a:lstStyle/>
          <a:p>
            <a:r>
              <a:rPr lang="en-GB" b="1">
                <a:solidFill>
                  <a:schemeClr val="bg1"/>
                </a:solidFill>
                <a:latin typeface="Century Schoolbook"/>
              </a:rPr>
              <a:t>Justification for Social Media</a:t>
            </a:r>
            <a:r>
              <a:rPr lang="en-GB">
                <a:solidFill>
                  <a:schemeClr val="bg1"/>
                </a:solidFill>
              </a:rPr>
              <a:t> </a:t>
            </a:r>
          </a:p>
        </p:txBody>
      </p:sp>
      <p:sp>
        <p:nvSpPr>
          <p:cNvPr id="3" name="Content Placeholder 2">
            <a:extLst>
              <a:ext uri="{FF2B5EF4-FFF2-40B4-BE49-F238E27FC236}">
                <a16:creationId xmlns:a16="http://schemas.microsoft.com/office/drawing/2014/main" id="{AEF38762-A941-1981-B852-889FC01A2882}"/>
              </a:ext>
            </a:extLst>
          </p:cNvPr>
          <p:cNvSpPr>
            <a:spLocks noGrp="1"/>
          </p:cNvSpPr>
          <p:nvPr>
            <p:ph idx="1"/>
          </p:nvPr>
        </p:nvSpPr>
        <p:spPr>
          <a:xfrm>
            <a:off x="-2419" y="806795"/>
            <a:ext cx="12196837" cy="6051620"/>
          </a:xfrm>
        </p:spPr>
        <p:txBody>
          <a:bodyPr vert="horz" lIns="91440" tIns="45720" rIns="91440" bIns="45720" rtlCol="0" anchor="t">
            <a:normAutofit/>
          </a:bodyPr>
          <a:lstStyle/>
          <a:p>
            <a:pPr marL="0" indent="0">
              <a:buNone/>
            </a:pPr>
            <a:r>
              <a:rPr lang="en-US" sz="2000" b="1">
                <a:solidFill>
                  <a:schemeClr val="bg1"/>
                </a:solidFill>
                <a:latin typeface="Century Schoolbook"/>
              </a:rPr>
              <a:t>Why TikTok??</a:t>
            </a:r>
            <a:br>
              <a:rPr lang="en-US" sz="2000" b="1">
                <a:solidFill>
                  <a:schemeClr val="bg1"/>
                </a:solidFill>
                <a:latin typeface="Century Schoolbook"/>
              </a:rPr>
            </a:br>
            <a:r>
              <a:rPr lang="en-US" sz="1800">
                <a:solidFill>
                  <a:schemeClr val="bg1"/>
                </a:solidFill>
                <a:latin typeface="Calibri"/>
                <a:ea typeface="Calibri"/>
                <a:cs typeface="Calibri"/>
              </a:rPr>
              <a:t>*Viral potential</a:t>
            </a:r>
            <a:r>
              <a:rPr lang="en-US" sz="2000" i="1">
                <a:solidFill>
                  <a:schemeClr val="bg1"/>
                </a:solidFill>
                <a:latin typeface="Calibri"/>
                <a:ea typeface="Calibri"/>
                <a:cs typeface="Calibri"/>
              </a:rPr>
              <a:t> </a:t>
            </a:r>
            <a:br>
              <a:rPr lang="en-US" sz="2000" i="1">
                <a:solidFill>
                  <a:schemeClr val="bg1"/>
                </a:solidFill>
                <a:latin typeface="Calibri"/>
              </a:rPr>
            </a:br>
            <a:r>
              <a:rPr lang="en-US" sz="2000" i="1">
                <a:solidFill>
                  <a:schemeClr val="bg1"/>
                </a:solidFill>
                <a:latin typeface="Calibri"/>
                <a:ea typeface="Calibri"/>
                <a:cs typeface="Calibri"/>
              </a:rPr>
              <a:t>*Engagement</a:t>
            </a:r>
            <a:r>
              <a:rPr lang="en-US" sz="1800" i="1">
                <a:solidFill>
                  <a:schemeClr val="bg1"/>
                </a:solidFill>
                <a:latin typeface="Calibri"/>
                <a:ea typeface="Calibri"/>
                <a:cs typeface="Calibri"/>
              </a:rPr>
              <a:t> </a:t>
            </a:r>
            <a:br>
              <a:rPr lang="en-US" sz="1800" i="1">
                <a:solidFill>
                  <a:schemeClr val="bg1"/>
                </a:solidFill>
                <a:latin typeface="Calibri"/>
              </a:rPr>
            </a:br>
            <a:r>
              <a:rPr lang="en-US" sz="1800" i="1">
                <a:solidFill>
                  <a:schemeClr val="bg1"/>
                </a:solidFill>
                <a:latin typeface="Calibri"/>
                <a:ea typeface="Calibri"/>
                <a:cs typeface="Calibri"/>
              </a:rPr>
              <a:t>*Diverse audience</a:t>
            </a:r>
            <a:br>
              <a:rPr lang="en-US" sz="1800" i="1">
                <a:solidFill>
                  <a:schemeClr val="bg1"/>
                </a:solidFill>
                <a:latin typeface="Calibri"/>
              </a:rPr>
            </a:br>
            <a:r>
              <a:rPr lang="en-US" sz="1800" i="1">
                <a:solidFill>
                  <a:schemeClr val="bg1"/>
                </a:solidFill>
                <a:latin typeface="Calibri"/>
                <a:ea typeface="Calibri"/>
                <a:cs typeface="Calibri"/>
              </a:rPr>
              <a:t>*Creative Freedom</a:t>
            </a:r>
            <a:r>
              <a:rPr lang="en-US" sz="2000" i="1">
                <a:solidFill>
                  <a:schemeClr val="bg1"/>
                </a:solidFill>
                <a:latin typeface="Calibri"/>
                <a:ea typeface="Calibri"/>
                <a:cs typeface="Calibri"/>
              </a:rPr>
              <a:t> </a:t>
            </a:r>
            <a:br>
              <a:rPr lang="en-US" sz="2000" i="1">
                <a:solidFill>
                  <a:schemeClr val="bg1"/>
                </a:solidFill>
                <a:latin typeface="Calibri"/>
              </a:rPr>
            </a:br>
            <a:r>
              <a:rPr lang="en-US" sz="2000" i="1">
                <a:solidFill>
                  <a:schemeClr val="bg1"/>
                </a:solidFill>
                <a:latin typeface="Calibri"/>
                <a:ea typeface="Calibri"/>
                <a:cs typeface="Calibri"/>
              </a:rPr>
              <a:t>*Influencer Collaborations</a:t>
            </a:r>
            <a:r>
              <a:rPr lang="en-US" sz="1800" i="1">
                <a:solidFill>
                  <a:schemeClr val="bg1"/>
                </a:solidFill>
                <a:latin typeface="Calibri"/>
                <a:ea typeface="Calibri"/>
                <a:cs typeface="Calibri"/>
              </a:rPr>
              <a:t> </a:t>
            </a:r>
            <a:r>
              <a:rPr lang="en-US" sz="1800" i="1">
                <a:solidFill>
                  <a:schemeClr val="bg1"/>
                </a:solidFill>
                <a:latin typeface="Century Schoolbook"/>
              </a:rPr>
              <a:t> </a:t>
            </a:r>
            <a:br>
              <a:rPr lang="en-US" sz="1800" i="1">
                <a:solidFill>
                  <a:schemeClr val="bg1"/>
                </a:solidFill>
                <a:latin typeface="Century Schoolbook"/>
              </a:rPr>
            </a:br>
            <a:r>
              <a:rPr lang="en-US" sz="1800" i="1">
                <a:solidFill>
                  <a:schemeClr val="bg1"/>
                </a:solidFill>
                <a:latin typeface="Century Schoolbook"/>
              </a:rPr>
              <a:t> </a:t>
            </a:r>
            <a:br>
              <a:rPr lang="en-US" sz="1800" i="1">
                <a:solidFill>
                  <a:schemeClr val="bg1"/>
                </a:solidFill>
                <a:latin typeface="Century Schoolbook"/>
              </a:rPr>
            </a:br>
            <a:r>
              <a:rPr lang="en-US" sz="2000" b="1" i="1">
                <a:solidFill>
                  <a:schemeClr val="bg1"/>
                </a:solidFill>
                <a:latin typeface="Century Schoolbook"/>
              </a:rPr>
              <a:t>Target Audience</a:t>
            </a:r>
            <a:endParaRPr lang="en-US">
              <a:solidFill>
                <a:schemeClr val="bg1"/>
              </a:solidFill>
              <a:latin typeface="Aptos" panose="020B0004020202020204"/>
            </a:endParaRPr>
          </a:p>
          <a:p>
            <a:pPr marL="0" indent="0">
              <a:buNone/>
            </a:pPr>
            <a:br>
              <a:rPr lang="en-US" sz="1800" i="1">
                <a:solidFill>
                  <a:schemeClr val="bg1"/>
                </a:solidFill>
                <a:latin typeface="Century Schoolbook"/>
              </a:rPr>
            </a:br>
            <a:r>
              <a:rPr lang="en-US" sz="1800" i="1">
                <a:solidFill>
                  <a:schemeClr val="bg1"/>
                </a:solidFill>
                <a:latin typeface="Century Schoolbook"/>
              </a:rPr>
              <a:t>As previously mentioned, our target audience is 25-34 year old males. TikTok is an effective marketing strategy as </a:t>
            </a:r>
            <a:r>
              <a:rPr lang="en-US" sz="1800" i="1" err="1">
                <a:solidFill>
                  <a:schemeClr val="bg1"/>
                </a:solidFill>
                <a:latin typeface="Century Schoolbook"/>
              </a:rPr>
              <a:t>SimilarWeb</a:t>
            </a:r>
            <a:r>
              <a:rPr lang="en-US" sz="1800" i="1">
                <a:solidFill>
                  <a:schemeClr val="bg1"/>
                </a:solidFill>
                <a:latin typeface="Century Schoolbook"/>
              </a:rPr>
              <a:t> states "54.12% are male compared to 45.88% female, with 30.7% of users age ranging between 25-25" </a:t>
            </a:r>
            <a:r>
              <a:rPr lang="en-US" sz="1800" i="1">
                <a:solidFill>
                  <a:schemeClr val="bg1"/>
                </a:solidFill>
                <a:latin typeface="Times New Roman"/>
                <a:cs typeface="Times New Roman"/>
              </a:rPr>
              <a:t>(</a:t>
            </a:r>
            <a:r>
              <a:rPr lang="en-US" sz="1800" i="1" err="1">
                <a:solidFill>
                  <a:schemeClr val="bg1"/>
                </a:solidFill>
                <a:latin typeface="Times New Roman"/>
                <a:cs typeface="Times New Roman"/>
              </a:rPr>
              <a:t>SimilarWeb</a:t>
            </a:r>
            <a:r>
              <a:rPr lang="en-US" sz="1800" i="1">
                <a:solidFill>
                  <a:schemeClr val="bg1"/>
                </a:solidFill>
                <a:latin typeface="Times New Roman"/>
                <a:cs typeface="Times New Roman"/>
              </a:rPr>
              <a:t>, 2024). </a:t>
            </a:r>
            <a:br>
              <a:rPr lang="en-US" sz="1800" i="1">
                <a:solidFill>
                  <a:schemeClr val="bg1"/>
                </a:solidFill>
                <a:latin typeface="Times New Roman"/>
                <a:cs typeface="Times New Roman"/>
              </a:rPr>
            </a:br>
            <a:br>
              <a:rPr lang="en-US" sz="1800" i="1">
                <a:solidFill>
                  <a:schemeClr val="bg1"/>
                </a:solidFill>
                <a:latin typeface="Times New Roman"/>
                <a:cs typeface="Times New Roman"/>
              </a:rPr>
            </a:br>
            <a:r>
              <a:rPr lang="en-US" sz="1800" i="1">
                <a:solidFill>
                  <a:schemeClr val="bg1"/>
                </a:solidFill>
                <a:latin typeface="Times New Roman"/>
                <a:cs typeface="Times New Roman"/>
              </a:rPr>
              <a:t>TikTok is highly relevant to 25-34 year old males due to its growing user base within this demographic. This age group seeks:</a:t>
            </a:r>
            <a:br>
              <a:rPr lang="en-US" sz="1800" i="1">
                <a:solidFill>
                  <a:schemeClr val="bg1"/>
                </a:solidFill>
                <a:latin typeface="Times New Roman"/>
                <a:cs typeface="Times New Roman"/>
              </a:rPr>
            </a:br>
            <a:r>
              <a:rPr lang="en-US" sz="1800" i="1">
                <a:solidFill>
                  <a:schemeClr val="bg1"/>
                </a:solidFill>
                <a:latin typeface="Times New Roman"/>
                <a:cs typeface="Times New Roman"/>
              </a:rPr>
              <a:t>*Entertainment</a:t>
            </a:r>
            <a:br>
              <a:rPr lang="en-US" sz="1800" i="1">
                <a:solidFill>
                  <a:schemeClr val="bg1"/>
                </a:solidFill>
                <a:latin typeface="Times New Roman"/>
                <a:cs typeface="Times New Roman"/>
              </a:rPr>
            </a:br>
            <a:r>
              <a:rPr lang="en-US" sz="1800" i="1">
                <a:solidFill>
                  <a:schemeClr val="bg1"/>
                </a:solidFill>
                <a:latin typeface="Times New Roman"/>
                <a:cs typeface="Times New Roman"/>
              </a:rPr>
              <a:t>*Trends</a:t>
            </a:r>
            <a:br>
              <a:rPr lang="en-US" sz="1800" i="1">
                <a:solidFill>
                  <a:schemeClr val="bg1"/>
                </a:solidFill>
                <a:latin typeface="Times New Roman"/>
                <a:cs typeface="Times New Roman"/>
              </a:rPr>
            </a:br>
            <a:r>
              <a:rPr lang="en-US" sz="1800" i="1">
                <a:solidFill>
                  <a:schemeClr val="bg1"/>
                </a:solidFill>
                <a:latin typeface="Times New Roman"/>
                <a:cs typeface="Times New Roman"/>
              </a:rPr>
              <a:t>*Authentic connections </a:t>
            </a:r>
            <a:br>
              <a:rPr lang="en-US" sz="1800" i="1">
                <a:solidFill>
                  <a:schemeClr val="bg1"/>
                </a:solidFill>
                <a:latin typeface="Times New Roman"/>
                <a:cs typeface="Times New Roman"/>
              </a:rPr>
            </a:br>
            <a:br>
              <a:rPr lang="en-US" sz="1800" i="1">
                <a:solidFill>
                  <a:schemeClr val="bg1"/>
                </a:solidFill>
                <a:latin typeface="Times New Roman"/>
                <a:cs typeface="Times New Roman"/>
              </a:rPr>
            </a:br>
            <a:r>
              <a:rPr lang="en-US" sz="1800" i="1">
                <a:solidFill>
                  <a:schemeClr val="bg1"/>
                </a:solidFill>
                <a:latin typeface="Times New Roman"/>
                <a:cs typeface="Times New Roman"/>
              </a:rPr>
              <a:t>GWR can promote train travel to Leeds festival as TikTok leverages creating relatable and</a:t>
            </a:r>
            <a:r>
              <a:rPr lang="en-US" sz="1800" b="1" i="1">
                <a:solidFill>
                  <a:schemeClr val="bg1"/>
                </a:solidFill>
                <a:latin typeface="Times New Roman"/>
                <a:cs typeface="Times New Roman"/>
              </a:rPr>
              <a:t> </a:t>
            </a:r>
            <a:r>
              <a:rPr lang="en-US" sz="1600">
                <a:solidFill>
                  <a:schemeClr val="bg1"/>
                </a:solidFill>
                <a:latin typeface="Times New Roman"/>
                <a:cs typeface="Times New Roman"/>
              </a:rPr>
              <a:t>shareable content that resonates within interests. For example, using influencers who appeal this target audience can enhance brand visibility and credibility.</a:t>
            </a:r>
            <a:endParaRPr lang="en-US">
              <a:solidFill>
                <a:schemeClr val="bg1"/>
              </a:solidFill>
            </a:endParaRPr>
          </a:p>
        </p:txBody>
      </p:sp>
    </p:spTree>
    <p:extLst>
      <p:ext uri="{BB962C8B-B14F-4D97-AF65-F5344CB8AC3E}">
        <p14:creationId xmlns:p14="http://schemas.microsoft.com/office/powerpoint/2010/main" val="158299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a:extLst>
              <a:ext uri="{FF2B5EF4-FFF2-40B4-BE49-F238E27FC236}">
                <a16:creationId xmlns:a16="http://schemas.microsoft.com/office/drawing/2014/main" id="{362810D9-2C5A-477D-949C-C191895477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 name="Picture 1" descr="A close up of a phone screen&#10;&#10;Description automatically generated">
            <a:extLst>
              <a:ext uri="{FF2B5EF4-FFF2-40B4-BE49-F238E27FC236}">
                <a16:creationId xmlns:a16="http://schemas.microsoft.com/office/drawing/2014/main" id="{0FE254D0-A09A-E057-638B-EE109B5E4B57}"/>
              </a:ext>
            </a:extLst>
          </p:cNvPr>
          <p:cNvPicPr>
            <a:picLocks noChangeAspect="1"/>
          </p:cNvPicPr>
          <p:nvPr/>
        </p:nvPicPr>
        <p:blipFill>
          <a:blip r:embed="rId2">
            <a:alphaModFix amt="55000"/>
            <a:extLst>
              <a:ext uri="{837473B0-CC2E-450A-ABE3-18F120FF3D39}">
                <a1611:picAttrSrcUrl xmlns:a1611="http://schemas.microsoft.com/office/drawing/2016/11/main" r:id="rId3"/>
              </a:ext>
            </a:extLst>
          </a:blip>
          <a:srcRect b="15730"/>
          <a:stretch/>
        </p:blipFill>
        <p:spPr>
          <a:xfrm>
            <a:off x="20" y="-9107"/>
            <a:ext cx="12191980" cy="6858000"/>
          </a:xfrm>
          <a:prstGeom prst="rect">
            <a:avLst/>
          </a:prstGeom>
        </p:spPr>
      </p:pic>
      <p:sp>
        <p:nvSpPr>
          <p:cNvPr id="10" name="Arc 9">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30E4ABAD-148C-A85D-68C8-3590A2A22F2F}"/>
              </a:ext>
            </a:extLst>
          </p:cNvPr>
          <p:cNvSpPr>
            <a:spLocks noGrp="1"/>
          </p:cNvSpPr>
          <p:nvPr>
            <p:ph idx="1"/>
          </p:nvPr>
        </p:nvSpPr>
        <p:spPr>
          <a:xfrm>
            <a:off x="6158" y="6377"/>
            <a:ext cx="12186610" cy="6817131"/>
          </a:xfrm>
        </p:spPr>
        <p:txBody>
          <a:bodyPr vert="horz" lIns="91440" tIns="45720" rIns="91440" bIns="45720" rtlCol="0" anchor="ctr">
            <a:normAutofit fontScale="92500"/>
          </a:bodyPr>
          <a:lstStyle/>
          <a:p>
            <a:pPr marL="0" indent="0">
              <a:buNone/>
            </a:pPr>
            <a:r>
              <a:rPr lang="en-US" sz="1800" b="1">
                <a:solidFill>
                  <a:srgbClr val="FFFFFF"/>
                </a:solidFill>
                <a:latin typeface="Century Schoolbook"/>
              </a:rPr>
              <a:t>TikTok in the practice of marketing </a:t>
            </a:r>
            <a:endParaRPr lang="en-US" sz="1800">
              <a:solidFill>
                <a:srgbClr val="FFFFFF"/>
              </a:solidFill>
              <a:latin typeface="Century Schoolbook"/>
            </a:endParaRPr>
          </a:p>
          <a:p>
            <a:pPr marL="0" indent="0">
              <a:buNone/>
            </a:pPr>
            <a:endParaRPr lang="en-US" sz="1800" b="1">
              <a:solidFill>
                <a:srgbClr val="FFFFFF"/>
              </a:solidFill>
              <a:latin typeface="Century Schoolbook"/>
              <a:ea typeface="Calibri"/>
              <a:cs typeface="Calibri"/>
            </a:endParaRPr>
          </a:p>
          <a:p>
            <a:pPr marL="0" indent="0">
              <a:buNone/>
            </a:pPr>
            <a:r>
              <a:rPr lang="en-US" sz="1800">
                <a:solidFill>
                  <a:srgbClr val="FFFFFF"/>
                </a:solidFill>
              </a:rPr>
              <a:t>When promoting, TikTok will undertake a marketing communication from online marketing to inform and persuade as </a:t>
            </a:r>
            <a:r>
              <a:rPr lang="en-US" sz="1800">
                <a:solidFill>
                  <a:srgbClr val="FFFFFF"/>
                </a:solidFill>
                <a:latin typeface="Aptos"/>
                <a:ea typeface="Calibri"/>
                <a:cs typeface="Calibri"/>
              </a:rPr>
              <a:t>"</a:t>
            </a:r>
            <a:r>
              <a:rPr lang="en-US" sz="1800">
                <a:solidFill>
                  <a:srgbClr val="FFFFFF"/>
                </a:solidFill>
                <a:latin typeface="Calibri"/>
                <a:ea typeface="Calibri"/>
                <a:cs typeface="Calibri"/>
              </a:rPr>
              <a:t>TikTok has the ability</a:t>
            </a:r>
            <a:r>
              <a:rPr lang="en-US" sz="1800" b="1">
                <a:solidFill>
                  <a:srgbClr val="FFFFFF"/>
                </a:solidFill>
                <a:latin typeface="Calibri"/>
                <a:ea typeface="Calibri"/>
                <a:cs typeface="Calibri"/>
              </a:rPr>
              <a:t> </a:t>
            </a:r>
            <a:r>
              <a:rPr lang="en-US" sz="1800">
                <a:solidFill>
                  <a:srgbClr val="FFFFFF"/>
                </a:solidFill>
                <a:latin typeface="Calibri"/>
                <a:ea typeface="Calibri"/>
                <a:cs typeface="Calibri"/>
              </a:rPr>
              <a:t>to give success and positive public opinion to nearly any concept if given the proper marketing" </a:t>
            </a:r>
            <a:r>
              <a:rPr lang="en-US" sz="1800">
                <a:solidFill>
                  <a:srgbClr val="FFFFFF"/>
                </a:solidFill>
                <a:latin typeface="Calibri"/>
                <a:ea typeface="Calibri"/>
                <a:cs typeface="Times New Roman"/>
              </a:rPr>
              <a:t>(sites.psu.edu, 2025)</a:t>
            </a:r>
            <a:r>
              <a:rPr lang="en-US" sz="1800">
                <a:solidFill>
                  <a:srgbClr val="FFFFFF"/>
                </a:solidFill>
                <a:latin typeface="Calibri"/>
                <a:ea typeface="Calibri"/>
                <a:cs typeface="Calibri"/>
              </a:rPr>
              <a:t> </a:t>
            </a:r>
            <a:r>
              <a:rPr lang="en-US" sz="1800">
                <a:solidFill>
                  <a:srgbClr val="FFFFFF"/>
                </a:solidFill>
              </a:rPr>
              <a:t>with a purpose to advertise and promote from marketing communications. </a:t>
            </a:r>
          </a:p>
          <a:p>
            <a:pPr marL="0" indent="0">
              <a:buNone/>
            </a:pPr>
            <a:r>
              <a:rPr lang="en-US" sz="1800">
                <a:solidFill>
                  <a:srgbClr val="FFFFFF"/>
                </a:solidFill>
              </a:rPr>
              <a:t>TikTok allows brands to create engaging video content that resonates with users, with unique algorithm, helping Leeds Festival reach a wider audience through viral trends used from the promotion from GWR . </a:t>
            </a:r>
          </a:p>
          <a:p>
            <a:pPr marL="0" indent="0">
              <a:buNone/>
            </a:pPr>
            <a:r>
              <a:rPr lang="en-US" sz="1800">
                <a:solidFill>
                  <a:srgbClr val="FFFFFF"/>
                </a:solidFill>
              </a:rPr>
              <a:t>TikTok relates to the communications mix by serving as a platform through creative content, being seen as a part of the advertising and public relations elements of the mix. This interactive approach allows companies to build brand awareness and foster community engagement, </a:t>
            </a:r>
            <a:r>
              <a:rPr lang="en-US" sz="1800" err="1">
                <a:solidFill>
                  <a:srgbClr val="FFFFFF"/>
                </a:solidFill>
              </a:rPr>
              <a:t>aliging</a:t>
            </a:r>
            <a:r>
              <a:rPr lang="en-US" sz="1800">
                <a:solidFill>
                  <a:srgbClr val="FFFFFF"/>
                </a:solidFill>
              </a:rPr>
              <a:t> well with overall goals to promote Leeds Festival from GWR. </a:t>
            </a:r>
          </a:p>
          <a:p>
            <a:pPr marL="0" indent="0">
              <a:buNone/>
            </a:pPr>
            <a:endParaRPr lang="en-US" sz="1800">
              <a:solidFill>
                <a:srgbClr val="FFFFFF"/>
              </a:solidFill>
            </a:endParaRPr>
          </a:p>
          <a:p>
            <a:pPr marL="0" indent="0">
              <a:buNone/>
            </a:pPr>
            <a:endParaRPr lang="en-US" sz="1800">
              <a:solidFill>
                <a:srgbClr val="FFFFFF"/>
              </a:solidFill>
              <a:latin typeface="Aptos" panose="020B0004020202020204"/>
              <a:ea typeface="Calibri"/>
              <a:cs typeface="Calibri"/>
            </a:endParaRPr>
          </a:p>
          <a:p>
            <a:pPr marL="0" indent="0">
              <a:buNone/>
            </a:pPr>
            <a:endParaRPr lang="en-US" sz="1800">
              <a:solidFill>
                <a:srgbClr val="FFFFFF"/>
              </a:solidFill>
              <a:latin typeface="Aptos" panose="020B0004020202020204"/>
              <a:ea typeface="Calibri"/>
              <a:cs typeface="Calibri"/>
            </a:endParaRPr>
          </a:p>
          <a:p>
            <a:pPr>
              <a:buNone/>
            </a:pPr>
            <a:r>
              <a:rPr lang="en-US" sz="1800" b="1">
                <a:solidFill>
                  <a:srgbClr val="FFFFFF"/>
                </a:solidFill>
                <a:latin typeface="Century Schoolbook"/>
                <a:ea typeface="Calibri"/>
                <a:cs typeface="Calibri"/>
              </a:rPr>
              <a:t>TikTok linked to Aristotle's Modes of persuasion</a:t>
            </a:r>
            <a:r>
              <a:rPr lang="en-US" sz="1800">
                <a:solidFill>
                  <a:srgbClr val="FFFFFF"/>
                </a:solidFill>
                <a:latin typeface="Century Schoolbook"/>
                <a:ea typeface="Calibri"/>
                <a:cs typeface="Calibri"/>
              </a:rPr>
              <a:t> </a:t>
            </a:r>
          </a:p>
          <a:p>
            <a:pPr>
              <a:buNone/>
            </a:pPr>
            <a:r>
              <a:rPr lang="en-US" sz="1800">
                <a:solidFill>
                  <a:srgbClr val="FFFFFF"/>
                </a:solidFill>
                <a:latin typeface="Calibri"/>
                <a:ea typeface="Calibri"/>
                <a:cs typeface="Calibri"/>
              </a:rPr>
              <a:t>Aristotle's modes of persuasion consists of ethos, pathos and </a:t>
            </a:r>
            <a:r>
              <a:rPr lang="en-US" sz="1800" err="1">
                <a:solidFill>
                  <a:srgbClr val="FFFFFF"/>
                </a:solidFill>
                <a:latin typeface="Calibri"/>
                <a:ea typeface="Calibri"/>
                <a:cs typeface="Calibri"/>
              </a:rPr>
              <a:t>logps</a:t>
            </a:r>
            <a:r>
              <a:rPr lang="en-US" sz="1800">
                <a:solidFill>
                  <a:srgbClr val="FFFFFF"/>
                </a:solidFill>
                <a:latin typeface="Calibri"/>
                <a:ea typeface="Calibri"/>
                <a:cs typeface="Calibri"/>
              </a:rPr>
              <a:t> which enhance persuasive communication by </a:t>
            </a:r>
            <a:r>
              <a:rPr lang="en-US" sz="1800" err="1">
                <a:solidFill>
                  <a:srgbClr val="FFFFFF"/>
                </a:solidFill>
                <a:latin typeface="Calibri"/>
                <a:ea typeface="Calibri"/>
                <a:cs typeface="Calibri"/>
              </a:rPr>
              <a:t>adressing</a:t>
            </a:r>
            <a:r>
              <a:rPr lang="en-US" sz="1800">
                <a:solidFill>
                  <a:srgbClr val="FFFFFF"/>
                </a:solidFill>
                <a:latin typeface="Calibri"/>
                <a:ea typeface="Calibri"/>
                <a:cs typeface="Calibri"/>
              </a:rPr>
              <a:t> credibility, emotions, and logic.</a:t>
            </a:r>
          </a:p>
          <a:p>
            <a:pPr>
              <a:buNone/>
            </a:pPr>
            <a:r>
              <a:rPr lang="en-US" sz="1800">
                <a:solidFill>
                  <a:srgbClr val="FFFFFF"/>
                </a:solidFill>
                <a:latin typeface="Calibri"/>
                <a:ea typeface="Calibri"/>
                <a:cs typeface="Calibri"/>
              </a:rPr>
              <a:t>Ethos- Brands and influencers can establish credibility by sharing experiences at the festival. Collaborating with well-known artists or TikTok influencers who have attended Leeds Festival can enhance trust and authority, making promotion more effective. </a:t>
            </a:r>
          </a:p>
          <a:p>
            <a:pPr>
              <a:buNone/>
            </a:pPr>
            <a:r>
              <a:rPr lang="en-US" sz="1800">
                <a:solidFill>
                  <a:srgbClr val="FFFFFF"/>
                </a:solidFill>
                <a:latin typeface="Calibri"/>
                <a:ea typeface="Calibri"/>
                <a:cs typeface="Calibri"/>
              </a:rPr>
              <a:t>Pathos- TikTok is a visual platform perfect for evoking emotions. By sharing exciting videos of performances and behind-the-screen- content promotes a sense of excitement and connection, encouraging viewers to feel the atmosphere and want to be apart of it.</a:t>
            </a:r>
          </a:p>
          <a:p>
            <a:pPr>
              <a:buNone/>
            </a:pPr>
            <a:r>
              <a:rPr lang="en-US" sz="1800">
                <a:solidFill>
                  <a:srgbClr val="FFFFFF"/>
                </a:solidFill>
                <a:latin typeface="Calibri"/>
                <a:ea typeface="Calibri"/>
                <a:cs typeface="Calibri"/>
              </a:rPr>
              <a:t>Logos- Brands can use logical appeals by provid</a:t>
            </a:r>
            <a:r>
              <a:rPr lang="en-US" sz="1600">
                <a:solidFill>
                  <a:srgbClr val="FFFFFF"/>
                </a:solidFill>
                <a:latin typeface="Calibri"/>
                <a:ea typeface="Calibri"/>
                <a:cs typeface="Calibri"/>
              </a:rPr>
              <a:t>ing clear information about the festival, such as dates, lineups, ticket prices, and safety measures. Short, informative videos can highlight these details while also showcasing the festivals value, making it an appealing choice for potential attendees.</a:t>
            </a:r>
            <a:endParaRPr lang="en-GB" sz="1200">
              <a:solidFill>
                <a:srgbClr val="FFFFFF"/>
              </a:solidFill>
            </a:endParaRPr>
          </a:p>
        </p:txBody>
      </p:sp>
    </p:spTree>
    <p:extLst>
      <p:ext uri="{BB962C8B-B14F-4D97-AF65-F5344CB8AC3E}">
        <p14:creationId xmlns:p14="http://schemas.microsoft.com/office/powerpoint/2010/main" val="22135308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cxnSp>
        <p:nvCxnSpPr>
          <p:cNvPr id="10" name="Straight Connector 9">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26210" y="2026340"/>
            <a:ext cx="5220936"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BECF81E-9E07-2FD3-B852-89155017AABE}"/>
              </a:ext>
            </a:extLst>
          </p:cNvPr>
          <p:cNvSpPr>
            <a:spLocks noGrp="1"/>
          </p:cNvSpPr>
          <p:nvPr>
            <p:ph idx="1"/>
          </p:nvPr>
        </p:nvSpPr>
        <p:spPr>
          <a:xfrm>
            <a:off x="1392667" y="2398957"/>
            <a:ext cx="9406666" cy="3526144"/>
          </a:xfrm>
        </p:spPr>
        <p:txBody>
          <a:bodyPr vert="horz" lIns="91440" tIns="45720" rIns="91440" bIns="45720" rtlCol="0">
            <a:normAutofit/>
          </a:bodyPr>
          <a:lstStyle/>
          <a:p>
            <a:pPr marL="0" indent="0">
              <a:buNone/>
            </a:pPr>
            <a:endParaRPr lang="en-US" sz="2000">
              <a:solidFill>
                <a:schemeClr val="bg1"/>
              </a:solidFill>
              <a:latin typeface="Calibri"/>
              <a:ea typeface="Calibri"/>
              <a:cs typeface="Calibri"/>
            </a:endParaRPr>
          </a:p>
          <a:p>
            <a:pPr marL="0" indent="0">
              <a:buNone/>
            </a:pPr>
            <a:r>
              <a:rPr lang="en-US" sz="2000">
                <a:solidFill>
                  <a:schemeClr val="bg1"/>
                </a:solidFill>
                <a:latin typeface="Calibri"/>
                <a:ea typeface="Calibri"/>
                <a:cs typeface="Calibri"/>
              </a:rPr>
              <a:t>(these references added on one side of the wall in the immersive room when second slide in on)</a:t>
            </a:r>
          </a:p>
          <a:p>
            <a:pPr marL="0" indent="0">
              <a:buNone/>
            </a:pPr>
            <a:endParaRPr lang="en-US" sz="2000" b="1">
              <a:solidFill>
                <a:schemeClr val="bg1"/>
              </a:solidFill>
              <a:latin typeface="Calibri"/>
              <a:ea typeface="Calibri"/>
              <a:cs typeface="Calibri"/>
            </a:endParaRPr>
          </a:p>
          <a:p>
            <a:pPr marL="0" indent="0">
              <a:buNone/>
            </a:pPr>
            <a:r>
              <a:rPr lang="en-US" sz="2000" b="1">
                <a:solidFill>
                  <a:schemeClr val="bg1"/>
                </a:solidFill>
                <a:latin typeface="Calibri"/>
                <a:ea typeface="Calibri"/>
                <a:cs typeface="Calibri"/>
              </a:rPr>
              <a:t>"Marketing is not the art of finding clever ways to dispose of what makes you, it is the art of creating genuine customer value". (Kotler, 1967)</a:t>
            </a:r>
            <a:endParaRPr lang="en-US" sz="2000">
              <a:solidFill>
                <a:schemeClr val="bg1"/>
              </a:solidFill>
            </a:endParaRPr>
          </a:p>
          <a:p>
            <a:pPr marL="0" indent="0">
              <a:buNone/>
            </a:pPr>
            <a:r>
              <a:rPr lang="en-US" sz="2000" b="1">
                <a:solidFill>
                  <a:schemeClr val="bg1"/>
                </a:solidFill>
                <a:latin typeface="Calibri"/>
                <a:ea typeface="Calibri"/>
                <a:cs typeface="Calibri"/>
              </a:rPr>
              <a:t>"The specific blend of advertising, public relations, personal selling, and direct-marketing tools that the company uses to persuasively communicate customer value and build customer relationships. (Kotler &amp; Armstrong, 2018</a:t>
            </a:r>
            <a:r>
              <a:rPr lang="en-US" sz="2000">
                <a:solidFill>
                  <a:schemeClr val="bg1"/>
                </a:solidFill>
                <a:latin typeface="Calibri"/>
                <a:ea typeface="Calibri"/>
                <a:cs typeface="Calibri"/>
              </a:rPr>
              <a:t>)</a:t>
            </a:r>
            <a:endParaRPr lang="en-US" sz="2000">
              <a:solidFill>
                <a:schemeClr val="bg1"/>
              </a:solidFill>
            </a:endParaRPr>
          </a:p>
          <a:p>
            <a:pPr marL="0" indent="0">
              <a:buNone/>
            </a:pPr>
            <a:endParaRPr lang="en-US" sz="2000" b="1">
              <a:solidFill>
                <a:schemeClr val="bg1"/>
              </a:solidFill>
              <a:latin typeface="Calibri"/>
              <a:ea typeface="Calibri"/>
              <a:cs typeface="Calibri"/>
            </a:endParaRPr>
          </a:p>
        </p:txBody>
      </p:sp>
      <p:sp>
        <p:nvSpPr>
          <p:cNvPr id="12" name="Rectangle 11">
            <a:extLst>
              <a:ext uri="{FF2B5EF4-FFF2-40B4-BE49-F238E27FC236}">
                <a16:creationId xmlns:a16="http://schemas.microsoft.com/office/drawing/2014/main" id="{9DD005C1-8C51-42D6-9BEE-B9B838497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687948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8DDA986-B6EE-4642-AC60-0490373E69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0B62878-12EF-4E97-A284-47BAFC30DA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6858000"/>
          </a:xfrm>
          <a:prstGeom prst="rect">
            <a:avLst/>
          </a:prstGeom>
          <a:solidFill>
            <a:schemeClr val="tx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D79188D-1ED5-4705-B8C7-5D6FB7670A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5514" y="685800"/>
            <a:ext cx="10800972" cy="54864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68377C-0692-B056-FE16-BE16F170744F}"/>
              </a:ext>
            </a:extLst>
          </p:cNvPr>
          <p:cNvSpPr>
            <a:spLocks noGrp="1"/>
          </p:cNvSpPr>
          <p:nvPr>
            <p:ph type="title"/>
          </p:nvPr>
        </p:nvSpPr>
        <p:spPr>
          <a:xfrm>
            <a:off x="1616054" y="1261138"/>
            <a:ext cx="8959893" cy="888360"/>
          </a:xfrm>
        </p:spPr>
        <p:txBody>
          <a:bodyPr anchor="b">
            <a:normAutofit/>
          </a:bodyPr>
          <a:lstStyle/>
          <a:p>
            <a:pPr algn="ctr"/>
            <a:r>
              <a:rPr lang="en-GB" sz="3200">
                <a:solidFill>
                  <a:schemeClr val="bg1">
                    <a:alpha val="60000"/>
                  </a:schemeClr>
                </a:solidFill>
                <a:latin typeface="Century Schoolbook"/>
              </a:rPr>
              <a:t>Reference's</a:t>
            </a:r>
          </a:p>
        </p:txBody>
      </p:sp>
      <p:sp>
        <p:nvSpPr>
          <p:cNvPr id="3" name="Content Placeholder 2">
            <a:extLst>
              <a:ext uri="{FF2B5EF4-FFF2-40B4-BE49-F238E27FC236}">
                <a16:creationId xmlns:a16="http://schemas.microsoft.com/office/drawing/2014/main" id="{EFBFA5D3-C50F-AEA7-938E-282B6ED3C0AC}"/>
              </a:ext>
            </a:extLst>
          </p:cNvPr>
          <p:cNvSpPr>
            <a:spLocks noGrp="1"/>
          </p:cNvSpPr>
          <p:nvPr>
            <p:ph idx="1"/>
          </p:nvPr>
        </p:nvSpPr>
        <p:spPr>
          <a:xfrm>
            <a:off x="1616054" y="2427383"/>
            <a:ext cx="8959892" cy="3169482"/>
          </a:xfrm>
        </p:spPr>
        <p:txBody>
          <a:bodyPr vert="horz" lIns="91440" tIns="45720" rIns="91440" bIns="45720" rtlCol="0" anchor="t">
            <a:normAutofit/>
          </a:bodyPr>
          <a:lstStyle/>
          <a:p>
            <a:pPr>
              <a:buNone/>
            </a:pPr>
            <a:r>
              <a:rPr lang="en-GB" sz="2000">
                <a:solidFill>
                  <a:schemeClr val="bg1"/>
                </a:solidFill>
                <a:latin typeface="Times New Roman"/>
                <a:cs typeface="Times New Roman"/>
              </a:rPr>
              <a:t>Similarweb (2024). </a:t>
            </a:r>
            <a:r>
              <a:rPr lang="en-GB" sz="2000" i="1">
                <a:solidFill>
                  <a:schemeClr val="bg1"/>
                </a:solidFill>
                <a:latin typeface="Times New Roman"/>
                <a:cs typeface="Times New Roman"/>
              </a:rPr>
              <a:t>Website Performance</a:t>
            </a:r>
            <a:r>
              <a:rPr lang="en-GB" sz="2000">
                <a:solidFill>
                  <a:schemeClr val="bg1"/>
                </a:solidFill>
                <a:latin typeface="Times New Roman"/>
                <a:cs typeface="Times New Roman"/>
              </a:rPr>
              <a:t>. [online] Similarweb. Available at: </a:t>
            </a:r>
            <a:r>
              <a:rPr lang="en-GB" sz="2000">
                <a:solidFill>
                  <a:schemeClr val="bg1"/>
                </a:solidFill>
                <a:latin typeface="Times New Roman"/>
                <a:cs typeface="Times New Roman"/>
                <a:hlinkClick r:id="rId2"/>
              </a:rPr>
              <a:t>https://pro.similarweb.com/#/digitalsuite/websiteanalysis/overview/website-performance/</a:t>
            </a:r>
            <a:r>
              <a:rPr lang="en-GB" sz="2000">
                <a:solidFill>
                  <a:schemeClr val="bg1"/>
                </a:solidFill>
                <a:latin typeface="Times New Roman"/>
                <a:cs typeface="Times New Roman"/>
              </a:rPr>
              <a:t> [Accessed 11 Dec. 2024].</a:t>
            </a:r>
          </a:p>
          <a:p>
            <a:pPr>
              <a:buNone/>
            </a:pPr>
            <a:r>
              <a:rPr lang="en-GB" sz="2000">
                <a:solidFill>
                  <a:schemeClr val="bg1"/>
                </a:solidFill>
                <a:latin typeface="Times New Roman"/>
                <a:cs typeface="Times New Roman"/>
              </a:rPr>
              <a:t>sites.psu.edu. (2025). </a:t>
            </a:r>
            <a:r>
              <a:rPr lang="en-GB" sz="2000" i="1">
                <a:solidFill>
                  <a:schemeClr val="bg1"/>
                </a:solidFill>
                <a:latin typeface="Times New Roman"/>
                <a:cs typeface="Times New Roman"/>
              </a:rPr>
              <a:t>TikTok As A Persuasive Channel | Comm On In</a:t>
            </a:r>
            <a:r>
              <a:rPr lang="en-GB" sz="2000">
                <a:solidFill>
                  <a:schemeClr val="bg1"/>
                </a:solidFill>
                <a:latin typeface="Times New Roman"/>
                <a:cs typeface="Times New Roman"/>
              </a:rPr>
              <a:t>. [online] Available at: </a:t>
            </a:r>
            <a:r>
              <a:rPr lang="en-GB" sz="2000">
                <a:solidFill>
                  <a:schemeClr val="bg1"/>
                </a:solidFill>
                <a:latin typeface="Times New Roman"/>
                <a:cs typeface="Times New Roman"/>
                <a:hlinkClick r:id="rId3"/>
              </a:rPr>
              <a:t>https://sites.psu.edu/kwatsoncomm/tiktok-as-a-persuasive-channel/</a:t>
            </a:r>
            <a:r>
              <a:rPr lang="en-GB" sz="2000">
                <a:solidFill>
                  <a:schemeClr val="bg1"/>
                </a:solidFill>
                <a:latin typeface="Times New Roman"/>
                <a:cs typeface="Times New Roman"/>
              </a:rPr>
              <a:t>.</a:t>
            </a:r>
            <a:endParaRPr lang="en-GB" sz="2000">
              <a:solidFill>
                <a:schemeClr val="bg1"/>
              </a:solidFill>
            </a:endParaRPr>
          </a:p>
          <a:p>
            <a:pPr>
              <a:buNone/>
            </a:pPr>
            <a:endParaRPr lang="en-GB" sz="2000">
              <a:solidFill>
                <a:schemeClr val="bg1"/>
              </a:solidFill>
              <a:latin typeface="Times New Roman"/>
              <a:cs typeface="Times New Roman"/>
            </a:endParaRPr>
          </a:p>
          <a:p>
            <a:pPr marL="0" indent="0">
              <a:buNone/>
            </a:pPr>
            <a:endParaRPr lang="en-GB" sz="2000">
              <a:solidFill>
                <a:schemeClr val="bg1"/>
              </a:solidFill>
            </a:endParaRPr>
          </a:p>
        </p:txBody>
      </p:sp>
    </p:spTree>
    <p:extLst>
      <p:ext uri="{BB962C8B-B14F-4D97-AF65-F5344CB8AC3E}">
        <p14:creationId xmlns:p14="http://schemas.microsoft.com/office/powerpoint/2010/main" val="50276053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4</Slides>
  <Notes>0</Notes>
  <HiddenSlides>0</HiddenSlides>
  <ScaleCrop>false</ScaleCrop>
  <HeadingPairs>
    <vt:vector size="4" baseType="variant">
      <vt:variant>
        <vt:lpstr>Theme</vt:lpstr>
      </vt:variant>
      <vt:variant>
        <vt:i4>1</vt:i4>
      </vt:variant>
      <vt:variant>
        <vt:lpstr>Slide Titles</vt:lpstr>
      </vt:variant>
      <vt:variant>
        <vt:i4>4</vt:i4>
      </vt:variant>
    </vt:vector>
  </HeadingPairs>
  <TitlesOfParts>
    <vt:vector size="5" baseType="lpstr">
      <vt:lpstr>office theme</vt:lpstr>
      <vt:lpstr>Justification for Social Media </vt:lpstr>
      <vt:lpstr>PowerPoint Presentation</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2025-01-14T13:26:17Z</dcterms:created>
  <dcterms:modified xsi:type="dcterms:W3CDTF">2025-01-14T14:29:33Z</dcterms:modified>
</cp:coreProperties>
</file>