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notesMasterIdLst>
    <p:notesMasterId r:id="rId17"/>
  </p:notesMasterIdLst>
  <p:sldIdLst>
    <p:sldId id="256" r:id="rId2"/>
    <p:sldId id="257" r:id="rId3"/>
    <p:sldId id="258" r:id="rId4"/>
    <p:sldId id="262" r:id="rId5"/>
    <p:sldId id="259" r:id="rId6"/>
    <p:sldId id="261" r:id="rId7"/>
    <p:sldId id="268" r:id="rId8"/>
    <p:sldId id="260" r:id="rId9"/>
    <p:sldId id="263" r:id="rId10"/>
    <p:sldId id="264" r:id="rId11"/>
    <p:sldId id="265" r:id="rId12"/>
    <p:sldId id="269" r:id="rId13"/>
    <p:sldId id="266" r:id="rId14"/>
    <p:sldId id="267"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84"/>
  </p:normalViewPr>
  <p:slideViewPr>
    <p:cSldViewPr snapToGrid="0" snapToObjects="1">
      <p:cViewPr varScale="1">
        <p:scale>
          <a:sx n="112" d="100"/>
          <a:sy n="112"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B0C20-897C-F649-BEAF-5A00D5FA502D}" type="datetimeFigureOut">
              <a:rPr lang="en-US" smtClean="0"/>
              <a:t>10/16/19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554E21-0891-764E-9048-CE9D8ADB1D00}" type="slidenum">
              <a:rPr lang="en-US" smtClean="0"/>
              <a:t>‹#›</a:t>
            </a:fld>
            <a:endParaRPr lang="en-US"/>
          </a:p>
        </p:txBody>
      </p:sp>
    </p:spTree>
    <p:extLst>
      <p:ext uri="{BB962C8B-B14F-4D97-AF65-F5344CB8AC3E}">
        <p14:creationId xmlns:p14="http://schemas.microsoft.com/office/powerpoint/2010/main" val="3847330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B7BD54C-03FF-D74D-839A-0ED7A054B753}"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287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EE069F-6E1B-3C4D-9339-215A3FB44DA0}"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41350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03EA1C-39F2-7D44-A404-88EE584AD42E}"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71744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FE941D1-DA98-C144-A90F-5A003A71C1A5}" type="datetime1">
              <a:rPr lang="en-GB" smtClean="0"/>
              <a:t>16/10/2019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16814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69F3B2-0256-3C49-B2D0-B7221959B62B}" type="datetime1">
              <a:rPr lang="en-GB" smtClean="0"/>
              <a:t>16/10/2019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26458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E37DA3FD-BEF5-FE44-AF6E-A501CA91B950}" type="datetime1">
              <a:rPr lang="en-GB" smtClean="0"/>
              <a:t>16/10/2019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9027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2E95595-8047-7B49-8A45-8788F743691E}" type="datetime1">
              <a:rPr lang="en-GB" smtClean="0"/>
              <a:t>16/10/2019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35776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0B32774D-17D2-7741-9DDA-62EA3789CCDD}" type="datetime1">
              <a:rPr lang="en-GB" smtClean="0"/>
              <a:t>16/10/2019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58426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583E4E-1B4B-6F4C-ACB9-23E3DFD60B00}" type="datetime1">
              <a:rPr lang="en-GB" smtClean="0"/>
              <a:t>16/10/2019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53248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BA5DE81-789E-C646-9851-F3CEA74D837A}" type="datetime1">
              <a:rPr lang="en-GB" smtClean="0"/>
              <a:t>16/10/2019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54144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D0B23BF-14E1-F844-A07B-BB47DA38C079}"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70076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D92E9F4-A7A7-FA4A-811E-29FEF3379420}"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3844284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0975DB-8724-724E-B2A0-AC748954E5D6}"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46433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95825D-F1AD-7042-A93D-1DF20F77863D}" type="datetime1">
              <a:rPr lang="en-GB" smtClean="0"/>
              <a:t>16/10/2019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406635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8BF861F-26BD-8D40-AB75-1DE7B7200BDA}" type="datetime1">
              <a:rPr lang="en-GB" smtClean="0"/>
              <a:t>16/10/2019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01529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D49FFE-B029-A842-8784-FAADCF69D4D1}"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1782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ED2715-B1A8-C344-B72B-B5584D1E52DC}" type="datetime1">
              <a:rPr lang="en-GB" smtClean="0"/>
              <a:t>16/10/2019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75433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D92E9F4-A7A7-FA4A-811E-29FEF3379420}" type="datetime1">
              <a:rPr lang="en-GB" smtClean="0"/>
              <a:t>16/10/2019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050466358"/>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law.ac.uk/about/our-compani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ictionary.cambridge.org/dictionary/english/change" TargetMode="External"/><Relationship Id="rId3" Type="http://schemas.openxmlformats.org/officeDocument/2006/relationships/hyperlink" Target="https://dictionary.cambridge.org/dictionary/english/honest" TargetMode="External"/><Relationship Id="rId7" Type="http://schemas.openxmlformats.org/officeDocument/2006/relationships/hyperlink" Target="https://dictionary.cambridge.org/dictionary/english/refuse" TargetMode="External"/><Relationship Id="rId2" Type="http://schemas.openxmlformats.org/officeDocument/2006/relationships/hyperlink" Target="https://dictionary.cambridge.org/dictionary/english/quality"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principle" TargetMode="External"/><Relationship Id="rId11" Type="http://schemas.openxmlformats.org/officeDocument/2006/relationships/hyperlink" Target="https://dictionary.cambridge.org/dictionary/english/high" TargetMode="External"/><Relationship Id="rId5" Type="http://schemas.openxmlformats.org/officeDocument/2006/relationships/hyperlink" Target="https://dictionary.cambridge.org/dictionary/english/moral" TargetMode="External"/><Relationship Id="rId10" Type="http://schemas.openxmlformats.org/officeDocument/2006/relationships/hyperlink" Target="https://dictionary.cambridge.org/dictionary/english/president" TargetMode="External"/><Relationship Id="rId4" Type="http://schemas.openxmlformats.org/officeDocument/2006/relationships/hyperlink" Target="https://dictionary.cambridge.org/dictionary/english/strong" TargetMode="External"/><Relationship Id="rId9" Type="http://schemas.openxmlformats.org/officeDocument/2006/relationships/hyperlink" Target="https://dictionary.cambridge.org/dictionary/english/doubte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britannica.com/topic/justice-social-concept" TargetMode="External"/><Relationship Id="rId2" Type="http://schemas.openxmlformats.org/officeDocument/2006/relationships/hyperlink" Target="https://www.britannica.com/topic/philosophy" TargetMode="External"/><Relationship Id="rId1" Type="http://schemas.openxmlformats.org/officeDocument/2006/relationships/slideLayout" Target="../slideLayouts/slideLayout2.xml"/><Relationship Id="rId4" Type="http://schemas.openxmlformats.org/officeDocument/2006/relationships/hyperlink" Target="https://www.britannica.com/topic/positive-law"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ictionary.cambridge.org/dictionary/english/integrity" TargetMode="External"/><Relationship Id="rId2" Type="http://schemas.openxmlformats.org/officeDocument/2006/relationships/hyperlink" Target="https://www.allaboutphilosophy.org/natural-law.htm" TargetMode="External"/><Relationship Id="rId1" Type="http://schemas.openxmlformats.org/officeDocument/2006/relationships/slideLayout" Target="../slideLayouts/slideLayout2.xml"/><Relationship Id="rId6" Type="http://schemas.openxmlformats.org/officeDocument/2006/relationships/hyperlink" Target="https://academicintegrity.org/quotes/" TargetMode="External"/><Relationship Id="rId5" Type="http://schemas.openxmlformats.org/officeDocument/2006/relationships/hyperlink" Target="https://www.indeed.co.uk/community-lawyer-jobs-in-Cardiff,-Cardiff?vjk=661361ba3fde1c01" TargetMode="External"/><Relationship Id="rId4" Type="http://schemas.openxmlformats.org/officeDocument/2006/relationships/hyperlink" Target="https://www.britannica.com/topic/natural-la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3386D-44FA-1648-A74A-5D552F12FA8C}"/>
              </a:ext>
            </a:extLst>
          </p:cNvPr>
          <p:cNvSpPr>
            <a:spLocks noGrp="1"/>
          </p:cNvSpPr>
          <p:nvPr>
            <p:ph type="ctrTitle"/>
          </p:nvPr>
        </p:nvSpPr>
        <p:spPr/>
        <p:txBody>
          <a:bodyPr/>
          <a:lstStyle/>
          <a:p>
            <a:r>
              <a:rPr lang="en-US" sz="4800" dirty="0"/>
              <a:t>ECGE6001Q- Employability and Future Pathways</a:t>
            </a:r>
          </a:p>
        </p:txBody>
      </p:sp>
      <p:sp>
        <p:nvSpPr>
          <p:cNvPr id="3" name="Subtitle 2">
            <a:extLst>
              <a:ext uri="{FF2B5EF4-FFF2-40B4-BE49-F238E27FC236}">
                <a16:creationId xmlns:a16="http://schemas.microsoft.com/office/drawing/2014/main" id="{4F03BF46-6CE5-A641-9E25-B5E2E894A295}"/>
              </a:ext>
            </a:extLst>
          </p:cNvPr>
          <p:cNvSpPr>
            <a:spLocks noGrp="1"/>
          </p:cNvSpPr>
          <p:nvPr>
            <p:ph type="subTitle" idx="1"/>
          </p:nvPr>
        </p:nvSpPr>
        <p:spPr/>
        <p:txBody>
          <a:bodyPr/>
          <a:lstStyle/>
          <a:p>
            <a:r>
              <a:rPr lang="en-US" dirty="0"/>
              <a:t>Presentation and three questions</a:t>
            </a:r>
          </a:p>
        </p:txBody>
      </p:sp>
      <p:sp>
        <p:nvSpPr>
          <p:cNvPr id="4" name="Slide Number Placeholder 3">
            <a:extLst>
              <a:ext uri="{FF2B5EF4-FFF2-40B4-BE49-F238E27FC236}">
                <a16:creationId xmlns:a16="http://schemas.microsoft.com/office/drawing/2014/main" id="{96171A97-2DE1-9744-8B7E-87F76D9AD03C}"/>
              </a:ext>
            </a:extLst>
          </p:cNvPr>
          <p:cNvSpPr>
            <a:spLocks noGrp="1"/>
          </p:cNvSpPr>
          <p:nvPr>
            <p:ph type="sldNum" sz="quarter" idx="12"/>
          </p:nvPr>
        </p:nvSpPr>
        <p:spPr/>
        <p:txBody>
          <a:bodyPr/>
          <a:lstStyle/>
          <a:p>
            <a:fld id="{D57F1E4F-1CFF-5643-939E-02111984F565}" type="slidenum">
              <a:rPr lang="en-US" smtClean="0"/>
              <a:t>1</a:t>
            </a:fld>
            <a:endParaRPr lang="en-US" dirty="0"/>
          </a:p>
        </p:txBody>
      </p:sp>
    </p:spTree>
    <p:extLst>
      <p:ext uri="{BB962C8B-B14F-4D97-AF65-F5344CB8AC3E}">
        <p14:creationId xmlns:p14="http://schemas.microsoft.com/office/powerpoint/2010/main" val="1515833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AE7E-0228-D942-894B-DC89CDE0E312}"/>
              </a:ext>
            </a:extLst>
          </p:cNvPr>
          <p:cNvSpPr>
            <a:spLocks noGrp="1"/>
          </p:cNvSpPr>
          <p:nvPr>
            <p:ph type="title"/>
          </p:nvPr>
        </p:nvSpPr>
        <p:spPr>
          <a:xfrm>
            <a:off x="1446211" y="1740834"/>
            <a:ext cx="9480869" cy="3376332"/>
          </a:xfrm>
        </p:spPr>
        <p:txBody>
          <a:bodyPr/>
          <a:lstStyle/>
          <a:p>
            <a:r>
              <a:rPr lang="en-US" sz="3600" u="sng" dirty="0"/>
              <a:t>Assignment question: </a:t>
            </a:r>
            <a:br>
              <a:rPr lang="en-GB" sz="3600" dirty="0"/>
            </a:br>
            <a:r>
              <a:rPr lang="en-GB" sz="3600" dirty="0"/>
              <a:t>Prepare and present an individual presentation (10 minutes) on how the skills and understanding developed through the module could be applied to a career opportunity your choice.</a:t>
            </a:r>
            <a:endParaRPr lang="en-US" sz="4400" dirty="0"/>
          </a:p>
        </p:txBody>
      </p:sp>
      <p:sp>
        <p:nvSpPr>
          <p:cNvPr id="4" name="Slide Number Placeholder 3">
            <a:extLst>
              <a:ext uri="{FF2B5EF4-FFF2-40B4-BE49-F238E27FC236}">
                <a16:creationId xmlns:a16="http://schemas.microsoft.com/office/drawing/2014/main" id="{96769C98-F54A-5C4C-ACEC-EDE7C7D1A4D9}"/>
              </a:ext>
            </a:extLst>
          </p:cNvPr>
          <p:cNvSpPr>
            <a:spLocks noGrp="1"/>
          </p:cNvSpPr>
          <p:nvPr>
            <p:ph type="sldNum" sz="quarter" idx="12"/>
          </p:nvPr>
        </p:nvSpPr>
        <p:spPr/>
        <p:txBody>
          <a:bodyPr/>
          <a:lstStyle/>
          <a:p>
            <a:fld id="{D57F1E4F-1CFF-5643-939E-02111984F565}" type="slidenum">
              <a:rPr lang="en-US" smtClean="0"/>
              <a:t>2</a:t>
            </a:fld>
            <a:endParaRPr lang="en-US" dirty="0"/>
          </a:p>
        </p:txBody>
      </p:sp>
    </p:spTree>
    <p:extLst>
      <p:ext uri="{BB962C8B-B14F-4D97-AF65-F5344CB8AC3E}">
        <p14:creationId xmlns:p14="http://schemas.microsoft.com/office/powerpoint/2010/main" val="3935237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B6251-5BBF-DD4C-92D2-5853726F06D3}"/>
              </a:ext>
            </a:extLst>
          </p:cNvPr>
          <p:cNvSpPr>
            <a:spLocks noGrp="1"/>
          </p:cNvSpPr>
          <p:nvPr>
            <p:ph type="title"/>
          </p:nvPr>
        </p:nvSpPr>
        <p:spPr/>
        <p:txBody>
          <a:bodyPr/>
          <a:lstStyle/>
          <a:p>
            <a:r>
              <a:rPr lang="en-US" dirty="0"/>
              <a:t>Job Title: Community Lawyer, Cardiff Council</a:t>
            </a:r>
          </a:p>
        </p:txBody>
      </p:sp>
      <p:sp>
        <p:nvSpPr>
          <p:cNvPr id="3" name="Content Placeholder 2">
            <a:extLst>
              <a:ext uri="{FF2B5EF4-FFF2-40B4-BE49-F238E27FC236}">
                <a16:creationId xmlns:a16="http://schemas.microsoft.com/office/drawing/2014/main" id="{A8E79549-11A5-6341-86D7-9DFEB0118D85}"/>
              </a:ext>
            </a:extLst>
          </p:cNvPr>
          <p:cNvSpPr>
            <a:spLocks noGrp="1"/>
          </p:cNvSpPr>
          <p:nvPr>
            <p:ph idx="1"/>
          </p:nvPr>
        </p:nvSpPr>
        <p:spPr>
          <a:xfrm>
            <a:off x="1104293" y="2415204"/>
            <a:ext cx="9765637" cy="3722706"/>
          </a:xfrm>
        </p:spPr>
        <p:txBody>
          <a:bodyPr/>
          <a:lstStyle/>
          <a:p>
            <a:r>
              <a:rPr lang="en-US" sz="2400" b="1" dirty="0">
                <a:latin typeface="Times New Roman" panose="02020603050405020304" pitchFamily="18" charset="0"/>
                <a:cs typeface="Times New Roman" panose="02020603050405020304" pitchFamily="18" charset="0"/>
              </a:rPr>
              <a:t>Job Type: </a:t>
            </a:r>
            <a:r>
              <a:rPr lang="en-US" sz="2400" dirty="0">
                <a:latin typeface="Times New Roman" panose="02020603050405020304" pitchFamily="18" charset="0"/>
                <a:cs typeface="Times New Roman" panose="02020603050405020304" pitchFamily="18" charset="0"/>
              </a:rPr>
              <a:t>Full Time, Permanent </a:t>
            </a:r>
          </a:p>
          <a:p>
            <a:r>
              <a:rPr lang="en-US" sz="2400" b="1" dirty="0">
                <a:latin typeface="Times New Roman" panose="02020603050405020304" pitchFamily="18" charset="0"/>
                <a:cs typeface="Times New Roman" panose="02020603050405020304" pitchFamily="18" charset="0"/>
              </a:rPr>
              <a:t>Salary: </a:t>
            </a:r>
            <a:r>
              <a:rPr lang="en-GB" sz="2400" dirty="0">
                <a:latin typeface="Times New Roman" panose="02020603050405020304" pitchFamily="18" charset="0"/>
                <a:cs typeface="Times New Roman" panose="02020603050405020304" pitchFamily="18" charset="0"/>
              </a:rPr>
              <a:t>£39,782 - £42,683 a year</a:t>
            </a:r>
          </a:p>
          <a:p>
            <a:r>
              <a:rPr lang="en-GB" sz="2400" b="1" u="sng" dirty="0">
                <a:latin typeface="Times New Roman" panose="02020603050405020304" pitchFamily="18" charset="0"/>
                <a:cs typeface="Times New Roman" panose="02020603050405020304" pitchFamily="18" charset="0"/>
              </a:rPr>
              <a:t>Job Description</a:t>
            </a:r>
            <a:r>
              <a:rPr lang="en-GB" sz="2400" b="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We have a great opportunity for a hardworking, motivated and adaptable legal practitioner to join Cardiff Council’s Legal Service, based in County Hall in the heart of Cardiff Bay.</a:t>
            </a:r>
          </a:p>
          <a:p>
            <a:r>
              <a:rPr lang="en-GB" b="1" dirty="0"/>
              <a:t>Childcare: </a:t>
            </a:r>
            <a:r>
              <a:rPr lang="en-GB" dirty="0"/>
              <a:t>A wide range of Children Services legal work. The post will include giving advice and preparation of applications for Court and will include advocacy.</a:t>
            </a:r>
          </a:p>
          <a:p>
            <a:endParaRPr lang="en-GB" sz="2400" dirty="0">
              <a:latin typeface="Times New Roman" panose="02020603050405020304" pitchFamily="18" charset="0"/>
              <a:cs typeface="Times New Roman" panose="02020603050405020304" pitchFamily="18" charset="0"/>
            </a:endParaRPr>
          </a:p>
          <a:p>
            <a:endParaRPr lang="en-GB" dirty="0"/>
          </a:p>
          <a:p>
            <a:endParaRPr lang="en-GB" dirty="0"/>
          </a:p>
          <a:p>
            <a:pPr marL="0" indent="0">
              <a:buNone/>
            </a:pPr>
            <a:endParaRPr lang="en-US" dirty="0"/>
          </a:p>
        </p:txBody>
      </p:sp>
      <p:sp>
        <p:nvSpPr>
          <p:cNvPr id="4" name="Slide Number Placeholder 3">
            <a:extLst>
              <a:ext uri="{FF2B5EF4-FFF2-40B4-BE49-F238E27FC236}">
                <a16:creationId xmlns:a16="http://schemas.microsoft.com/office/drawing/2014/main" id="{61DEA631-AC3A-4647-8930-91D0AF4C0B86}"/>
              </a:ext>
            </a:extLst>
          </p:cNvPr>
          <p:cNvSpPr>
            <a:spLocks noGrp="1"/>
          </p:cNvSpPr>
          <p:nvPr>
            <p:ph type="sldNum" sz="quarter" idx="12"/>
          </p:nvPr>
        </p:nvSpPr>
        <p:spPr/>
        <p:txBody>
          <a:bodyPr/>
          <a:lstStyle/>
          <a:p>
            <a:fld id="{D57F1E4F-1CFF-5643-939E-02111984F565}" type="slidenum">
              <a:rPr lang="en-US" smtClean="0"/>
              <a:t>3</a:t>
            </a:fld>
            <a:endParaRPr lang="en-US" dirty="0"/>
          </a:p>
        </p:txBody>
      </p:sp>
      <p:sp>
        <p:nvSpPr>
          <p:cNvPr id="5" name="TextBox 4">
            <a:extLst>
              <a:ext uri="{FF2B5EF4-FFF2-40B4-BE49-F238E27FC236}">
                <a16:creationId xmlns:a16="http://schemas.microsoft.com/office/drawing/2014/main" id="{23F25C61-855A-E744-A615-1A3B550331B2}"/>
              </a:ext>
            </a:extLst>
          </p:cNvPr>
          <p:cNvSpPr txBox="1"/>
          <p:nvPr/>
        </p:nvSpPr>
        <p:spPr>
          <a:xfrm>
            <a:off x="8995410" y="6137910"/>
            <a:ext cx="2400300" cy="369332"/>
          </a:xfrm>
          <a:prstGeom prst="rect">
            <a:avLst/>
          </a:prstGeom>
          <a:noFill/>
        </p:spPr>
        <p:txBody>
          <a:bodyPr wrap="square" rtlCol="0">
            <a:spAutoFit/>
          </a:bodyPr>
          <a:lstStyle/>
          <a:p>
            <a:r>
              <a:rPr lang="en-US" dirty="0"/>
              <a:t>(Indeed, 2019)</a:t>
            </a:r>
          </a:p>
        </p:txBody>
      </p:sp>
    </p:spTree>
    <p:extLst>
      <p:ext uri="{BB962C8B-B14F-4D97-AF65-F5344CB8AC3E}">
        <p14:creationId xmlns:p14="http://schemas.microsoft.com/office/powerpoint/2010/main" val="25154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E355B-2F78-5D47-B3B4-333409882436}"/>
              </a:ext>
            </a:extLst>
          </p:cNvPr>
          <p:cNvSpPr>
            <a:spLocks noGrp="1"/>
          </p:cNvSpPr>
          <p:nvPr>
            <p:ph type="title"/>
          </p:nvPr>
        </p:nvSpPr>
        <p:spPr/>
        <p:txBody>
          <a:bodyPr/>
          <a:lstStyle/>
          <a:p>
            <a:r>
              <a:rPr lang="en-US" dirty="0"/>
              <a:t>Additional Information </a:t>
            </a:r>
          </a:p>
        </p:txBody>
      </p:sp>
      <p:sp>
        <p:nvSpPr>
          <p:cNvPr id="3" name="Content Placeholder 2">
            <a:extLst>
              <a:ext uri="{FF2B5EF4-FFF2-40B4-BE49-F238E27FC236}">
                <a16:creationId xmlns:a16="http://schemas.microsoft.com/office/drawing/2014/main" id="{DA323BE1-7BE0-9244-B387-9D01B7737006}"/>
              </a:ext>
            </a:extLst>
          </p:cNvPr>
          <p:cNvSpPr>
            <a:spLocks noGrp="1"/>
          </p:cNvSpPr>
          <p:nvPr>
            <p:ph idx="1"/>
          </p:nvPr>
        </p:nvSpPr>
        <p:spPr/>
        <p:txBody>
          <a:bodyPr/>
          <a:lstStyle/>
          <a:p>
            <a:r>
              <a:rPr lang="en-GB" dirty="0"/>
              <a:t>As an equal opportunities employer, we value diversity. Therefore, although not a requirement for application, we welcome and encourage applications from underrepresented individuals including those:</a:t>
            </a:r>
            <a:br>
              <a:rPr lang="en-GB" dirty="0"/>
            </a:br>
            <a:endParaRPr lang="en-GB" dirty="0"/>
          </a:p>
          <a:p>
            <a:r>
              <a:rPr lang="en-GB" dirty="0"/>
              <a:t>aged under 25;</a:t>
            </a:r>
          </a:p>
          <a:p>
            <a:r>
              <a:rPr lang="en-GB" dirty="0"/>
              <a:t>not in employment, education or training;</a:t>
            </a:r>
          </a:p>
          <a:p>
            <a:r>
              <a:rPr lang="en-GB" dirty="0"/>
              <a:t>from our local communities including in particular disabled individuals, carers and those from the Cardiff BAME and LGBT+ communities;</a:t>
            </a:r>
          </a:p>
          <a:p>
            <a:r>
              <a:rPr lang="en-GB" dirty="0"/>
              <a:t>ability to communicate fluently in Welsh.</a:t>
            </a:r>
          </a:p>
          <a:p>
            <a:pPr marL="0" indent="0">
              <a:buNone/>
            </a:pPr>
            <a:endParaRPr lang="en-US" dirty="0"/>
          </a:p>
        </p:txBody>
      </p:sp>
      <p:sp>
        <p:nvSpPr>
          <p:cNvPr id="4" name="Slide Number Placeholder 3">
            <a:extLst>
              <a:ext uri="{FF2B5EF4-FFF2-40B4-BE49-F238E27FC236}">
                <a16:creationId xmlns:a16="http://schemas.microsoft.com/office/drawing/2014/main" id="{C46B1843-A362-1347-9B7C-D38C07144112}"/>
              </a:ext>
            </a:extLst>
          </p:cNvPr>
          <p:cNvSpPr>
            <a:spLocks noGrp="1"/>
          </p:cNvSpPr>
          <p:nvPr>
            <p:ph type="sldNum" sz="quarter" idx="12"/>
          </p:nvPr>
        </p:nvSpPr>
        <p:spPr/>
        <p:txBody>
          <a:bodyPr/>
          <a:lstStyle/>
          <a:p>
            <a:fld id="{D57F1E4F-1CFF-5643-939E-02111984F565}" type="slidenum">
              <a:rPr lang="en-US" smtClean="0"/>
              <a:t>4</a:t>
            </a:fld>
            <a:endParaRPr lang="en-US" dirty="0"/>
          </a:p>
        </p:txBody>
      </p:sp>
    </p:spTree>
    <p:extLst>
      <p:ext uri="{BB962C8B-B14F-4D97-AF65-F5344CB8AC3E}">
        <p14:creationId xmlns:p14="http://schemas.microsoft.com/office/powerpoint/2010/main" val="1508135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5BA20-1175-FC4E-B91E-D3186EFE8F3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Requirements to start the position</a:t>
            </a:r>
          </a:p>
        </p:txBody>
      </p:sp>
      <p:sp>
        <p:nvSpPr>
          <p:cNvPr id="3" name="Content Placeholder 2">
            <a:extLst>
              <a:ext uri="{FF2B5EF4-FFF2-40B4-BE49-F238E27FC236}">
                <a16:creationId xmlns:a16="http://schemas.microsoft.com/office/drawing/2014/main" id="{6D28A492-E790-C442-A7ED-BBB045CFF2F3}"/>
              </a:ext>
            </a:extLst>
          </p:cNvPr>
          <p:cNvSpPr>
            <a:spLocks noGrp="1"/>
          </p:cNvSpPr>
          <p:nvPr>
            <p:ph idx="1"/>
          </p:nvPr>
        </p:nvSpPr>
        <p:spPr>
          <a:xfrm>
            <a:off x="1104293" y="1853248"/>
            <a:ext cx="9719917" cy="2638741"/>
          </a:xfrm>
        </p:spPr>
        <p:txBody>
          <a:bodyPr>
            <a:normAutofit lnSpcReduction="10000"/>
          </a:bodyPr>
          <a:lstStyle/>
          <a:p>
            <a:r>
              <a:rPr lang="en-US" sz="2800" dirty="0">
                <a:latin typeface="Times New Roman" panose="02020603050405020304" pitchFamily="18" charset="0"/>
                <a:cs typeface="Times New Roman" panose="02020603050405020304" pitchFamily="18" charset="0"/>
              </a:rPr>
              <a:t>Legal Qualification </a:t>
            </a:r>
          </a:p>
          <a:p>
            <a:r>
              <a:rPr lang="en-US" sz="2800" dirty="0">
                <a:latin typeface="Times New Roman" panose="02020603050405020304" pitchFamily="18" charset="0"/>
                <a:cs typeface="Times New Roman" panose="02020603050405020304" pitchFamily="18" charset="0"/>
              </a:rPr>
              <a:t>Solicitor or Barrister</a:t>
            </a:r>
          </a:p>
          <a:p>
            <a:r>
              <a:rPr lang="en-US" sz="2800" dirty="0">
                <a:latin typeface="Times New Roman" panose="02020603050405020304" pitchFamily="18" charset="0"/>
                <a:cs typeface="Times New Roman" panose="02020603050405020304" pitchFamily="18" charset="0"/>
              </a:rPr>
              <a:t>Knowledge of Advocacy </a:t>
            </a:r>
          </a:p>
          <a:p>
            <a:r>
              <a:rPr lang="en-US" sz="2800" dirty="0">
                <a:latin typeface="Times New Roman" panose="02020603050405020304" pitchFamily="18" charset="0"/>
                <a:cs typeface="Times New Roman" panose="02020603050405020304" pitchFamily="18" charset="0"/>
              </a:rPr>
              <a:t>Knowledge of children and the social care system</a:t>
            </a:r>
          </a:p>
          <a:p>
            <a:r>
              <a:rPr lang="en-GB" sz="2800" dirty="0">
                <a:latin typeface="Times New Roman" panose="02020603050405020304" pitchFamily="18" charset="0"/>
                <a:cs typeface="Times New Roman" panose="02020603050405020304" pitchFamily="18" charset="0"/>
              </a:rPr>
              <a:t>Must Hold a Disclosure and Barring Service Enhanced check</a:t>
            </a:r>
            <a:endParaRPr lang="en-US" sz="36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D77A83A-16D6-514C-A0A0-577DA8D3414A}"/>
              </a:ext>
            </a:extLst>
          </p:cNvPr>
          <p:cNvSpPr>
            <a:spLocks noGrp="1"/>
          </p:cNvSpPr>
          <p:nvPr>
            <p:ph type="sldNum" sz="quarter" idx="12"/>
          </p:nvPr>
        </p:nvSpPr>
        <p:spPr/>
        <p:txBody>
          <a:bodyPr/>
          <a:lstStyle/>
          <a:p>
            <a:fld id="{D57F1E4F-1CFF-5643-939E-02111984F565}" type="slidenum">
              <a:rPr lang="en-US" smtClean="0"/>
              <a:t>5</a:t>
            </a:fld>
            <a:endParaRPr lang="en-US" dirty="0"/>
          </a:p>
        </p:txBody>
      </p:sp>
    </p:spTree>
    <p:extLst>
      <p:ext uri="{BB962C8B-B14F-4D97-AF65-F5344CB8AC3E}">
        <p14:creationId xmlns:p14="http://schemas.microsoft.com/office/powerpoint/2010/main" val="1307812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912E-B037-894B-A162-DC5A1C26E9CC}"/>
              </a:ext>
            </a:extLst>
          </p:cNvPr>
          <p:cNvSpPr>
            <a:spLocks noGrp="1"/>
          </p:cNvSpPr>
          <p:nvPr>
            <p:ph type="title"/>
          </p:nvPr>
        </p:nvSpPr>
        <p:spPr/>
        <p:txBody>
          <a:bodyPr/>
          <a:lstStyle/>
          <a:p>
            <a:r>
              <a:rPr lang="en-US" dirty="0"/>
              <a:t>Personal development </a:t>
            </a:r>
          </a:p>
        </p:txBody>
      </p:sp>
      <p:sp>
        <p:nvSpPr>
          <p:cNvPr id="3" name="Content Placeholder 2">
            <a:extLst>
              <a:ext uri="{FF2B5EF4-FFF2-40B4-BE49-F238E27FC236}">
                <a16:creationId xmlns:a16="http://schemas.microsoft.com/office/drawing/2014/main" id="{5CA7813B-7821-F347-A4D7-FBB847E43056}"/>
              </a:ext>
            </a:extLst>
          </p:cNvPr>
          <p:cNvSpPr>
            <a:spLocks noGrp="1"/>
          </p:cNvSpPr>
          <p:nvPr>
            <p:ph idx="1"/>
          </p:nvPr>
        </p:nvSpPr>
        <p:spPr>
          <a:xfrm>
            <a:off x="1103312" y="2052918"/>
            <a:ext cx="8946541" cy="2951835"/>
          </a:xfrm>
        </p:spPr>
        <p:txBody>
          <a:bodyPr/>
          <a:lstStyle/>
          <a:p>
            <a:pPr marL="0" indent="0">
              <a:buNone/>
            </a:pPr>
            <a:r>
              <a:rPr lang="en-US" dirty="0"/>
              <a:t>In order to work in the legal field I would need to:</a:t>
            </a:r>
          </a:p>
          <a:p>
            <a:pPr>
              <a:buFont typeface="Wingdings" pitchFamily="2" charset="2"/>
              <a:buChar char="v"/>
            </a:pPr>
            <a:r>
              <a:rPr lang="en-US" dirty="0"/>
              <a:t>Study a law degree and or law conversion course</a:t>
            </a:r>
          </a:p>
          <a:p>
            <a:pPr>
              <a:buFont typeface="Wingdings" pitchFamily="2" charset="2"/>
              <a:buChar char="v"/>
            </a:pPr>
            <a:r>
              <a:rPr lang="en-US" dirty="0"/>
              <a:t>Gain experience within a law type environment </a:t>
            </a:r>
          </a:p>
          <a:p>
            <a:pPr>
              <a:buFont typeface="Wingdings" pitchFamily="2" charset="2"/>
              <a:buChar char="v"/>
            </a:pPr>
            <a:r>
              <a:rPr lang="en-US" dirty="0"/>
              <a:t>Gain experience in the social work field to develop a better understanding </a:t>
            </a:r>
          </a:p>
          <a:p>
            <a:pPr>
              <a:buFont typeface="Wingdings" pitchFamily="2" charset="2"/>
              <a:buChar char="v"/>
            </a:pPr>
            <a:r>
              <a:rPr lang="en-US" dirty="0"/>
              <a:t>Learn to drive in order to find work </a:t>
            </a:r>
          </a:p>
          <a:p>
            <a:pPr marL="0" indent="0">
              <a:buNone/>
            </a:pPr>
            <a:endParaRPr lang="en-US" dirty="0"/>
          </a:p>
        </p:txBody>
      </p:sp>
      <p:sp>
        <p:nvSpPr>
          <p:cNvPr id="4" name="Slide Number Placeholder 3">
            <a:extLst>
              <a:ext uri="{FF2B5EF4-FFF2-40B4-BE49-F238E27FC236}">
                <a16:creationId xmlns:a16="http://schemas.microsoft.com/office/drawing/2014/main" id="{69AD4691-C58D-0249-B0DB-1531A2FBC32F}"/>
              </a:ext>
            </a:extLst>
          </p:cNvPr>
          <p:cNvSpPr>
            <a:spLocks noGrp="1"/>
          </p:cNvSpPr>
          <p:nvPr>
            <p:ph type="sldNum" sz="quarter" idx="12"/>
          </p:nvPr>
        </p:nvSpPr>
        <p:spPr/>
        <p:txBody>
          <a:bodyPr/>
          <a:lstStyle/>
          <a:p>
            <a:fld id="{D57F1E4F-1CFF-5643-939E-02111984F565}" type="slidenum">
              <a:rPr lang="en-US" smtClean="0"/>
              <a:t>6</a:t>
            </a:fld>
            <a:endParaRPr lang="en-US" dirty="0"/>
          </a:p>
        </p:txBody>
      </p:sp>
    </p:spTree>
    <p:extLst>
      <p:ext uri="{BB962C8B-B14F-4D97-AF65-F5344CB8AC3E}">
        <p14:creationId xmlns:p14="http://schemas.microsoft.com/office/powerpoint/2010/main" val="343839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63865-6EE4-014D-A2C9-15E6621D3C0E}"/>
              </a:ext>
            </a:extLst>
          </p:cNvPr>
          <p:cNvSpPr>
            <a:spLocks noGrp="1"/>
          </p:cNvSpPr>
          <p:nvPr>
            <p:ph type="title"/>
          </p:nvPr>
        </p:nvSpPr>
        <p:spPr/>
        <p:txBody>
          <a:bodyPr/>
          <a:lstStyle/>
          <a:p>
            <a:r>
              <a:rPr lang="en-US" dirty="0"/>
              <a:t>Law conversion</a:t>
            </a:r>
          </a:p>
        </p:txBody>
      </p:sp>
      <p:sp>
        <p:nvSpPr>
          <p:cNvPr id="3" name="Content Placeholder 2">
            <a:extLst>
              <a:ext uri="{FF2B5EF4-FFF2-40B4-BE49-F238E27FC236}">
                <a16:creationId xmlns:a16="http://schemas.microsoft.com/office/drawing/2014/main" id="{BD3B0104-377E-1A4D-A847-562947553435}"/>
              </a:ext>
            </a:extLst>
          </p:cNvPr>
          <p:cNvSpPr>
            <a:spLocks noGrp="1"/>
          </p:cNvSpPr>
          <p:nvPr>
            <p:ph idx="1"/>
          </p:nvPr>
        </p:nvSpPr>
        <p:spPr>
          <a:xfrm>
            <a:off x="1103313" y="2052919"/>
            <a:ext cx="7949248" cy="1947581"/>
          </a:xfrm>
        </p:spPr>
        <p:txBody>
          <a:bodyPr/>
          <a:lstStyle/>
          <a:p>
            <a:r>
              <a:rPr lang="en-US" dirty="0"/>
              <a:t>Course fee: £9,350-£12,00 yearly ( dependent of place of study)</a:t>
            </a:r>
          </a:p>
          <a:p>
            <a:r>
              <a:rPr lang="en-US" dirty="0"/>
              <a:t>Online study or at limited universities across the United Kingdom</a:t>
            </a:r>
          </a:p>
          <a:p>
            <a:r>
              <a:rPr lang="en-US" dirty="0"/>
              <a:t>Al forms of law- Criminal, Family, business, etc.</a:t>
            </a:r>
          </a:p>
          <a:p>
            <a:endParaRPr lang="en-US" dirty="0"/>
          </a:p>
          <a:p>
            <a:endParaRPr lang="en-US" dirty="0"/>
          </a:p>
        </p:txBody>
      </p:sp>
      <p:sp>
        <p:nvSpPr>
          <p:cNvPr id="4" name="Slide Number Placeholder 3">
            <a:extLst>
              <a:ext uri="{FF2B5EF4-FFF2-40B4-BE49-F238E27FC236}">
                <a16:creationId xmlns:a16="http://schemas.microsoft.com/office/drawing/2014/main" id="{8B84BE1A-6F03-F44D-9382-06479A90DF3D}"/>
              </a:ext>
            </a:extLst>
          </p:cNvPr>
          <p:cNvSpPr>
            <a:spLocks noGrp="1"/>
          </p:cNvSpPr>
          <p:nvPr>
            <p:ph type="sldNum" sz="quarter" idx="12"/>
          </p:nvPr>
        </p:nvSpPr>
        <p:spPr/>
        <p:txBody>
          <a:bodyPr/>
          <a:lstStyle/>
          <a:p>
            <a:fld id="{D57F1E4F-1CFF-5643-939E-02111984F565}" type="slidenum">
              <a:rPr lang="en-US" smtClean="0"/>
              <a:t>7</a:t>
            </a:fld>
            <a:endParaRPr lang="en-US" dirty="0"/>
          </a:p>
        </p:txBody>
      </p:sp>
      <p:sp>
        <p:nvSpPr>
          <p:cNvPr id="5" name="Rectangle 4">
            <a:extLst>
              <a:ext uri="{FF2B5EF4-FFF2-40B4-BE49-F238E27FC236}">
                <a16:creationId xmlns:a16="http://schemas.microsoft.com/office/drawing/2014/main" id="{F3D1D24E-2234-B947-9A3A-8A14AB824050}"/>
              </a:ext>
            </a:extLst>
          </p:cNvPr>
          <p:cNvSpPr/>
          <p:nvPr/>
        </p:nvSpPr>
        <p:spPr>
          <a:xfrm>
            <a:off x="8473075" y="6263403"/>
            <a:ext cx="3153556" cy="369332"/>
          </a:xfrm>
          <a:prstGeom prst="rect">
            <a:avLst/>
          </a:prstGeom>
        </p:spPr>
        <p:txBody>
          <a:bodyPr wrap="none">
            <a:spAutoFit/>
          </a:bodyPr>
          <a:lstStyle/>
          <a:p>
            <a:r>
              <a:rPr lang="en-GB" dirty="0">
                <a:latin typeface="Helvetica Neue" panose="02000503000000020004" pitchFamily="2" charset="0"/>
                <a:hlinkClick r:id="rId2">
                  <a:extLst>
                    <a:ext uri="{A12FA001-AC4F-418D-AE19-62706E023703}">
                      <ahyp:hlinkClr xmlns:ahyp="http://schemas.microsoft.com/office/drawing/2018/hyperlinkcolor" val="tx"/>
                    </a:ext>
                  </a:extLst>
                </a:hlinkClick>
              </a:rPr>
              <a:t>(The University of Law</a:t>
            </a:r>
            <a:r>
              <a:rPr lang="en-GB" dirty="0">
                <a:latin typeface="Helvetica Neue" panose="02000503000000020004" pitchFamily="2" charset="0"/>
              </a:rPr>
              <a:t>, 2019)</a:t>
            </a:r>
            <a:endParaRPr lang="en-US" dirty="0"/>
          </a:p>
        </p:txBody>
      </p:sp>
    </p:spTree>
    <p:extLst>
      <p:ext uri="{BB962C8B-B14F-4D97-AF65-F5344CB8AC3E}">
        <p14:creationId xmlns:p14="http://schemas.microsoft.com/office/powerpoint/2010/main" val="3191845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687F2-9544-DD40-ABF3-401410730AE8}"/>
              </a:ext>
            </a:extLst>
          </p:cNvPr>
          <p:cNvSpPr>
            <a:spLocks noGrp="1"/>
          </p:cNvSpPr>
          <p:nvPr>
            <p:ph type="title"/>
          </p:nvPr>
        </p:nvSpPr>
        <p:spPr/>
        <p:txBody>
          <a:bodyPr/>
          <a:lstStyle/>
          <a:p>
            <a:r>
              <a:rPr lang="en-US" dirty="0"/>
              <a:t>What skills do I have?</a:t>
            </a:r>
          </a:p>
        </p:txBody>
      </p:sp>
      <p:sp>
        <p:nvSpPr>
          <p:cNvPr id="3" name="Content Placeholder 2">
            <a:extLst>
              <a:ext uri="{FF2B5EF4-FFF2-40B4-BE49-F238E27FC236}">
                <a16:creationId xmlns:a16="http://schemas.microsoft.com/office/drawing/2014/main" id="{C6DA241A-490A-5A4B-833E-A32E9B9B7D10}"/>
              </a:ext>
            </a:extLst>
          </p:cNvPr>
          <p:cNvSpPr>
            <a:spLocks noGrp="1"/>
          </p:cNvSpPr>
          <p:nvPr>
            <p:ph idx="1"/>
          </p:nvPr>
        </p:nvSpPr>
        <p:spPr/>
        <p:txBody>
          <a:bodyPr/>
          <a:lstStyle/>
          <a:p>
            <a:r>
              <a:rPr lang="en-US" dirty="0"/>
              <a:t>Teamwork</a:t>
            </a:r>
          </a:p>
          <a:p>
            <a:r>
              <a:rPr lang="en-US" dirty="0"/>
              <a:t>Independent working </a:t>
            </a:r>
          </a:p>
          <a:p>
            <a:r>
              <a:rPr lang="en-US" dirty="0"/>
              <a:t>Good communication skills</a:t>
            </a:r>
          </a:p>
          <a:p>
            <a:r>
              <a:rPr lang="en-US" dirty="0"/>
              <a:t>Punctual</a:t>
            </a:r>
          </a:p>
          <a:p>
            <a:r>
              <a:rPr lang="en-US" dirty="0"/>
              <a:t>Problem solving </a:t>
            </a:r>
          </a:p>
          <a:p>
            <a:r>
              <a:rPr lang="en-US" dirty="0" err="1"/>
              <a:t>Organisation</a:t>
            </a:r>
            <a:endParaRPr lang="en-US" dirty="0"/>
          </a:p>
          <a:p>
            <a:r>
              <a:rPr lang="en-US" dirty="0" err="1"/>
              <a:t>Integritiy</a:t>
            </a:r>
            <a:r>
              <a:rPr lang="en-US" dirty="0"/>
              <a:t> </a:t>
            </a:r>
          </a:p>
        </p:txBody>
      </p:sp>
      <p:sp>
        <p:nvSpPr>
          <p:cNvPr id="4" name="Slide Number Placeholder 3">
            <a:extLst>
              <a:ext uri="{FF2B5EF4-FFF2-40B4-BE49-F238E27FC236}">
                <a16:creationId xmlns:a16="http://schemas.microsoft.com/office/drawing/2014/main" id="{BBA20534-F4A5-4640-8212-2F9E9BAEA22F}"/>
              </a:ext>
            </a:extLst>
          </p:cNvPr>
          <p:cNvSpPr>
            <a:spLocks noGrp="1"/>
          </p:cNvSpPr>
          <p:nvPr>
            <p:ph type="sldNum" sz="quarter" idx="12"/>
          </p:nvPr>
        </p:nvSpPr>
        <p:spPr/>
        <p:txBody>
          <a:bodyPr/>
          <a:lstStyle/>
          <a:p>
            <a:fld id="{D57F1E4F-1CFF-5643-939E-02111984F565}" type="slidenum">
              <a:rPr lang="en-US" smtClean="0"/>
              <a:t>8</a:t>
            </a:fld>
            <a:endParaRPr lang="en-US" dirty="0"/>
          </a:p>
        </p:txBody>
      </p:sp>
    </p:spTree>
    <p:extLst>
      <p:ext uri="{BB962C8B-B14F-4D97-AF65-F5344CB8AC3E}">
        <p14:creationId xmlns:p14="http://schemas.microsoft.com/office/powerpoint/2010/main" val="3494310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C7954-2DD7-3046-8CFB-FF35CCAAFD55}"/>
              </a:ext>
            </a:extLst>
          </p:cNvPr>
          <p:cNvSpPr>
            <a:spLocks noGrp="1"/>
          </p:cNvSpPr>
          <p:nvPr>
            <p:ph type="title"/>
          </p:nvPr>
        </p:nvSpPr>
        <p:spPr/>
        <p:txBody>
          <a:bodyPr/>
          <a:lstStyle/>
          <a:p>
            <a:r>
              <a:rPr lang="en-US" dirty="0"/>
              <a:t>Communication </a:t>
            </a:r>
          </a:p>
        </p:txBody>
      </p:sp>
      <p:sp>
        <p:nvSpPr>
          <p:cNvPr id="3" name="Content Placeholder 2">
            <a:extLst>
              <a:ext uri="{FF2B5EF4-FFF2-40B4-BE49-F238E27FC236}">
                <a16:creationId xmlns:a16="http://schemas.microsoft.com/office/drawing/2014/main" id="{C702A2D8-FD28-D244-93EB-B45CB045202F}"/>
              </a:ext>
            </a:extLst>
          </p:cNvPr>
          <p:cNvSpPr>
            <a:spLocks noGrp="1"/>
          </p:cNvSpPr>
          <p:nvPr>
            <p:ph idx="1"/>
          </p:nvPr>
        </p:nvSpPr>
        <p:spPr/>
        <p:txBody>
          <a:bodyPr/>
          <a:lstStyle/>
          <a:p>
            <a:pPr marL="0" indent="0">
              <a:buNone/>
            </a:pPr>
            <a:r>
              <a:rPr lang="en-US" dirty="0"/>
              <a:t>When working in the field of law and social work it is important to always have great communication skills in order to talk to both work colleagues and with clients of the firm as well as families that I may work with.</a:t>
            </a:r>
          </a:p>
          <a:p>
            <a:pPr marL="0" indent="0">
              <a:buNone/>
            </a:pPr>
            <a:r>
              <a:rPr lang="en-US" dirty="0"/>
              <a:t>In relation to the job of my choice good communication skills are a must as I would be required to speak with families and young children, other lawyers and barristers.  In addition, I would be required to speak to to those individuals at their level, meaning that I would change my tone of voice around children with disabilities and or learning difficulties and the same with vulnerable adults.</a:t>
            </a:r>
          </a:p>
        </p:txBody>
      </p:sp>
      <p:sp>
        <p:nvSpPr>
          <p:cNvPr id="4" name="Slide Number Placeholder 3">
            <a:extLst>
              <a:ext uri="{FF2B5EF4-FFF2-40B4-BE49-F238E27FC236}">
                <a16:creationId xmlns:a16="http://schemas.microsoft.com/office/drawing/2014/main" id="{14F31005-A9AA-AD4D-AD94-0B878039D6F0}"/>
              </a:ext>
            </a:extLst>
          </p:cNvPr>
          <p:cNvSpPr>
            <a:spLocks noGrp="1"/>
          </p:cNvSpPr>
          <p:nvPr>
            <p:ph type="sldNum" sz="quarter" idx="12"/>
          </p:nvPr>
        </p:nvSpPr>
        <p:spPr/>
        <p:txBody>
          <a:bodyPr/>
          <a:lstStyle/>
          <a:p>
            <a:fld id="{D57F1E4F-1CFF-5643-939E-02111984F565}" type="slidenum">
              <a:rPr lang="en-US" smtClean="0"/>
              <a:t>9</a:t>
            </a:fld>
            <a:endParaRPr lang="en-US" dirty="0"/>
          </a:p>
        </p:txBody>
      </p:sp>
    </p:spTree>
    <p:extLst>
      <p:ext uri="{BB962C8B-B14F-4D97-AF65-F5344CB8AC3E}">
        <p14:creationId xmlns:p14="http://schemas.microsoft.com/office/powerpoint/2010/main" val="946425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FBC77-5433-0945-BEC1-F6BEF3822AE3}"/>
              </a:ext>
            </a:extLst>
          </p:cNvPr>
          <p:cNvSpPr>
            <a:spLocks noGrp="1"/>
          </p:cNvSpPr>
          <p:nvPr>
            <p:ph type="title"/>
          </p:nvPr>
        </p:nvSpPr>
        <p:spPr/>
        <p:txBody>
          <a:bodyPr/>
          <a:lstStyle/>
          <a:p>
            <a:r>
              <a:rPr lang="en-US" dirty="0"/>
              <a:t>Organizational Skills </a:t>
            </a:r>
          </a:p>
        </p:txBody>
      </p:sp>
      <p:sp>
        <p:nvSpPr>
          <p:cNvPr id="3" name="Content Placeholder 2">
            <a:extLst>
              <a:ext uri="{FF2B5EF4-FFF2-40B4-BE49-F238E27FC236}">
                <a16:creationId xmlns:a16="http://schemas.microsoft.com/office/drawing/2014/main" id="{CBDC1A73-A1FD-2346-AD6D-EF1970F8DC78}"/>
              </a:ext>
            </a:extLst>
          </p:cNvPr>
          <p:cNvSpPr>
            <a:spLocks noGrp="1"/>
          </p:cNvSpPr>
          <p:nvPr>
            <p:ph idx="1"/>
          </p:nvPr>
        </p:nvSpPr>
        <p:spPr/>
        <p:txBody>
          <a:bodyPr/>
          <a:lstStyle/>
          <a:p>
            <a:pPr marL="0" indent="0">
              <a:buNone/>
            </a:pPr>
            <a:r>
              <a:rPr lang="en-US" dirty="0"/>
              <a:t>Within a job role such as law organization is key, when unorganized paperwork may become lost, broken or in the wrong file of area, I believe that this job role would suit me as I have experience in the following:</a:t>
            </a:r>
          </a:p>
          <a:p>
            <a:r>
              <a:rPr lang="en-US" dirty="0"/>
              <a:t>File making/organizing </a:t>
            </a:r>
          </a:p>
          <a:p>
            <a:r>
              <a:rPr lang="en-US" dirty="0"/>
              <a:t>Hand made file organization (shown through work experience)</a:t>
            </a:r>
          </a:p>
          <a:p>
            <a:r>
              <a:rPr lang="en-US" dirty="0"/>
              <a:t>Knowledge of GDPR and data protection</a:t>
            </a:r>
          </a:p>
          <a:p>
            <a:r>
              <a:rPr lang="en-US" dirty="0"/>
              <a:t>Finally health and safety in relation to worktime breaks and positioning of body whilst sat at a desk </a:t>
            </a:r>
          </a:p>
        </p:txBody>
      </p:sp>
      <p:sp>
        <p:nvSpPr>
          <p:cNvPr id="4" name="Slide Number Placeholder 3">
            <a:extLst>
              <a:ext uri="{FF2B5EF4-FFF2-40B4-BE49-F238E27FC236}">
                <a16:creationId xmlns:a16="http://schemas.microsoft.com/office/drawing/2014/main" id="{A4E674EC-5F83-E644-BEC4-113F83C309D7}"/>
              </a:ext>
            </a:extLst>
          </p:cNvPr>
          <p:cNvSpPr>
            <a:spLocks noGrp="1"/>
          </p:cNvSpPr>
          <p:nvPr>
            <p:ph type="sldNum" sz="quarter" idx="12"/>
          </p:nvPr>
        </p:nvSpPr>
        <p:spPr/>
        <p:txBody>
          <a:bodyPr/>
          <a:lstStyle/>
          <a:p>
            <a:fld id="{D57F1E4F-1CFF-5643-939E-02111984F565}" type="slidenum">
              <a:rPr lang="en-US" smtClean="0"/>
              <a:t>10</a:t>
            </a:fld>
            <a:endParaRPr lang="en-US" dirty="0"/>
          </a:p>
        </p:txBody>
      </p:sp>
    </p:spTree>
    <p:extLst>
      <p:ext uri="{BB962C8B-B14F-4D97-AF65-F5344CB8AC3E}">
        <p14:creationId xmlns:p14="http://schemas.microsoft.com/office/powerpoint/2010/main" val="3610109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23150-4FA5-F142-A1E7-4B2FD1C3A07C}"/>
              </a:ext>
            </a:extLst>
          </p:cNvPr>
          <p:cNvSpPr>
            <a:spLocks noGrp="1"/>
          </p:cNvSpPr>
          <p:nvPr>
            <p:ph type="title"/>
          </p:nvPr>
        </p:nvSpPr>
        <p:spPr/>
        <p:txBody>
          <a:bodyPr/>
          <a:lstStyle/>
          <a:p>
            <a:r>
              <a:rPr lang="en-US" dirty="0"/>
              <a:t>Integrity </a:t>
            </a:r>
          </a:p>
        </p:txBody>
      </p:sp>
      <p:sp>
        <p:nvSpPr>
          <p:cNvPr id="3" name="Content Placeholder 2">
            <a:extLst>
              <a:ext uri="{FF2B5EF4-FFF2-40B4-BE49-F238E27FC236}">
                <a16:creationId xmlns:a16="http://schemas.microsoft.com/office/drawing/2014/main" id="{6A4EA0D4-9EC8-5745-A8E1-A910016A31EB}"/>
              </a:ext>
            </a:extLst>
          </p:cNvPr>
          <p:cNvSpPr>
            <a:spLocks noGrp="1"/>
          </p:cNvSpPr>
          <p:nvPr>
            <p:ph idx="1"/>
          </p:nvPr>
        </p:nvSpPr>
        <p:spPr>
          <a:xfrm>
            <a:off x="854420" y="3672217"/>
            <a:ext cx="7848601" cy="1680190"/>
          </a:xfrm>
        </p:spPr>
        <p:txBody>
          <a:bodyPr>
            <a:normAutofit fontScale="85000" lnSpcReduction="10000"/>
          </a:bodyPr>
          <a:lstStyle/>
          <a:p>
            <a:pPr marL="0" indent="0">
              <a:buNone/>
            </a:pPr>
            <a:r>
              <a:rPr lang="en-GB" sz="3000" dirty="0"/>
              <a:t>“The integrity of the upright guides them, but the unfaithful are destroyed by their duplicity.”</a:t>
            </a:r>
            <a:br>
              <a:rPr lang="en-GB" sz="3200" dirty="0"/>
            </a:br>
            <a:r>
              <a:rPr lang="en-GB" sz="3200" dirty="0"/>
              <a:t>                                                               </a:t>
            </a:r>
            <a:r>
              <a:rPr lang="en-GB" sz="2200" i="1" dirty="0"/>
              <a:t>Proverbs 11:3</a:t>
            </a:r>
            <a:endParaRPr lang="en-US" sz="3200" dirty="0"/>
          </a:p>
        </p:txBody>
      </p:sp>
      <p:sp>
        <p:nvSpPr>
          <p:cNvPr id="4" name="Slide Number Placeholder 3">
            <a:extLst>
              <a:ext uri="{FF2B5EF4-FFF2-40B4-BE49-F238E27FC236}">
                <a16:creationId xmlns:a16="http://schemas.microsoft.com/office/drawing/2014/main" id="{9E676190-1F75-C648-9008-49DE8588D481}"/>
              </a:ext>
            </a:extLst>
          </p:cNvPr>
          <p:cNvSpPr>
            <a:spLocks noGrp="1"/>
          </p:cNvSpPr>
          <p:nvPr>
            <p:ph type="sldNum" sz="quarter" idx="12"/>
          </p:nvPr>
        </p:nvSpPr>
        <p:spPr/>
        <p:txBody>
          <a:bodyPr/>
          <a:lstStyle/>
          <a:p>
            <a:fld id="{D57F1E4F-1CFF-5643-939E-02111984F565}" type="slidenum">
              <a:rPr lang="en-US" smtClean="0"/>
              <a:t>11</a:t>
            </a:fld>
            <a:endParaRPr lang="en-US" dirty="0"/>
          </a:p>
        </p:txBody>
      </p:sp>
      <p:sp>
        <p:nvSpPr>
          <p:cNvPr id="5" name="TextBox 4">
            <a:extLst>
              <a:ext uri="{FF2B5EF4-FFF2-40B4-BE49-F238E27FC236}">
                <a16:creationId xmlns:a16="http://schemas.microsoft.com/office/drawing/2014/main" id="{91769AAE-55E7-CB41-ACC2-94825B580609}"/>
              </a:ext>
            </a:extLst>
          </p:cNvPr>
          <p:cNvSpPr txBox="1"/>
          <p:nvPr/>
        </p:nvSpPr>
        <p:spPr>
          <a:xfrm>
            <a:off x="7463790" y="5943600"/>
            <a:ext cx="4114800" cy="646331"/>
          </a:xfrm>
          <a:prstGeom prst="rect">
            <a:avLst/>
          </a:prstGeom>
          <a:noFill/>
        </p:spPr>
        <p:txBody>
          <a:bodyPr wrap="square" rtlCol="0">
            <a:spAutoFit/>
          </a:bodyPr>
          <a:lstStyle/>
          <a:p>
            <a:r>
              <a:rPr lang="en-US" dirty="0"/>
              <a:t>(International Centre for Academic Integrity, 2019)</a:t>
            </a:r>
          </a:p>
        </p:txBody>
      </p:sp>
      <p:sp>
        <p:nvSpPr>
          <p:cNvPr id="6" name="Rectangle 5">
            <a:extLst>
              <a:ext uri="{FF2B5EF4-FFF2-40B4-BE49-F238E27FC236}">
                <a16:creationId xmlns:a16="http://schemas.microsoft.com/office/drawing/2014/main" id="{609E32F2-A0CA-0646-9AA0-32630AB61F0B}"/>
              </a:ext>
            </a:extLst>
          </p:cNvPr>
          <p:cNvSpPr/>
          <p:nvPr/>
        </p:nvSpPr>
        <p:spPr>
          <a:xfrm>
            <a:off x="745185" y="1862345"/>
            <a:ext cx="11460189" cy="1323439"/>
          </a:xfrm>
          <a:prstGeom prst="rect">
            <a:avLst/>
          </a:prstGeom>
        </p:spPr>
        <p:txBody>
          <a:bodyPr wrap="none">
            <a:spAutoFit/>
          </a:bodyPr>
          <a:lstStyle/>
          <a:p>
            <a:r>
              <a:rPr lang="en-GB" sz="2000" dirty="0"/>
              <a:t>“the </a:t>
            </a:r>
            <a:r>
              <a:rPr lang="en-GB" sz="2000" dirty="0">
                <a:hlinkClick r:id="rId2" tooltip="quality">
                  <a:extLst>
                    <a:ext uri="{A12FA001-AC4F-418D-AE19-62706E023703}">
                      <ahyp:hlinkClr xmlns:ahyp="http://schemas.microsoft.com/office/drawing/2018/hyperlinkcolor" val="tx"/>
                    </a:ext>
                  </a:extLst>
                </a:hlinkClick>
              </a:rPr>
              <a:t>quality</a:t>
            </a:r>
            <a:r>
              <a:rPr lang="en-GB" sz="2000" dirty="0"/>
              <a:t> of being </a:t>
            </a:r>
            <a:r>
              <a:rPr lang="en-GB" sz="2000" dirty="0">
                <a:hlinkClick r:id="rId3" tooltip="honest">
                  <a:extLst>
                    <a:ext uri="{A12FA001-AC4F-418D-AE19-62706E023703}">
                      <ahyp:hlinkClr xmlns:ahyp="http://schemas.microsoft.com/office/drawing/2018/hyperlinkcolor" val="tx"/>
                    </a:ext>
                  </a:extLst>
                </a:hlinkClick>
              </a:rPr>
              <a:t>honest</a:t>
            </a:r>
            <a:r>
              <a:rPr lang="en-GB" sz="2000" dirty="0"/>
              <a:t> and having </a:t>
            </a:r>
            <a:r>
              <a:rPr lang="en-GB" sz="2000" dirty="0">
                <a:hlinkClick r:id="rId4" tooltip="strong">
                  <a:extLst>
                    <a:ext uri="{A12FA001-AC4F-418D-AE19-62706E023703}">
                      <ahyp:hlinkClr xmlns:ahyp="http://schemas.microsoft.com/office/drawing/2018/hyperlinkcolor" val="tx"/>
                    </a:ext>
                  </a:extLst>
                </a:hlinkClick>
              </a:rPr>
              <a:t>strong</a:t>
            </a:r>
            <a:r>
              <a:rPr lang="en-GB" sz="2000" dirty="0"/>
              <a:t> </a:t>
            </a:r>
            <a:r>
              <a:rPr lang="en-GB" sz="2000" dirty="0">
                <a:hlinkClick r:id="rId5" tooltip="moral">
                  <a:extLst>
                    <a:ext uri="{A12FA001-AC4F-418D-AE19-62706E023703}">
                      <ahyp:hlinkClr xmlns:ahyp="http://schemas.microsoft.com/office/drawing/2018/hyperlinkcolor" val="tx"/>
                    </a:ext>
                  </a:extLst>
                </a:hlinkClick>
              </a:rPr>
              <a:t>moral</a:t>
            </a:r>
            <a:r>
              <a:rPr lang="en-GB" sz="2000" dirty="0"/>
              <a:t> </a:t>
            </a:r>
            <a:r>
              <a:rPr lang="en-GB" sz="2000" dirty="0">
                <a:hlinkClick r:id="rId6" tooltip="principles">
                  <a:extLst>
                    <a:ext uri="{A12FA001-AC4F-418D-AE19-62706E023703}">
                      <ahyp:hlinkClr xmlns:ahyp="http://schemas.microsoft.com/office/drawing/2018/hyperlinkcolor" val="tx"/>
                    </a:ext>
                  </a:extLst>
                </a:hlinkClick>
              </a:rPr>
              <a:t>principles</a:t>
            </a:r>
            <a:r>
              <a:rPr lang="en-GB" sz="2000" dirty="0"/>
              <a:t> that you </a:t>
            </a:r>
            <a:r>
              <a:rPr lang="en-GB" sz="2000" dirty="0">
                <a:hlinkClick r:id="rId7" tooltip="refuse">
                  <a:extLst>
                    <a:ext uri="{A12FA001-AC4F-418D-AE19-62706E023703}">
                      <ahyp:hlinkClr xmlns:ahyp="http://schemas.microsoft.com/office/drawing/2018/hyperlinkcolor" val="tx"/>
                    </a:ext>
                  </a:extLst>
                </a:hlinkClick>
              </a:rPr>
              <a:t>refuse</a:t>
            </a:r>
            <a:r>
              <a:rPr lang="en-GB" sz="2000" dirty="0"/>
              <a:t> to </a:t>
            </a:r>
            <a:r>
              <a:rPr lang="en-GB" sz="2000" dirty="0">
                <a:hlinkClick r:id="rId8" tooltip="change">
                  <a:extLst>
                    <a:ext uri="{A12FA001-AC4F-418D-AE19-62706E023703}">
                      <ahyp:hlinkClr xmlns:ahyp="http://schemas.microsoft.com/office/drawing/2018/hyperlinkcolor" val="tx"/>
                    </a:ext>
                  </a:extLst>
                </a:hlinkClick>
              </a:rPr>
              <a:t>change</a:t>
            </a:r>
            <a:r>
              <a:rPr lang="en-GB" sz="2000" dirty="0"/>
              <a:t>: </a:t>
            </a:r>
          </a:p>
          <a:p>
            <a:r>
              <a:rPr lang="en-GB" sz="2000" i="1" dirty="0"/>
              <a:t>No one </a:t>
            </a:r>
            <a:r>
              <a:rPr lang="en-GB" sz="2000" dirty="0">
                <a:hlinkClick r:id="rId9" tooltip="doubted">
                  <a:extLst>
                    <a:ext uri="{A12FA001-AC4F-418D-AE19-62706E023703}">
                      <ahyp:hlinkClr xmlns:ahyp="http://schemas.microsoft.com/office/drawing/2018/hyperlinkcolor" val="tx"/>
                    </a:ext>
                  </a:extLst>
                </a:hlinkClick>
              </a:rPr>
              <a:t>doubted</a:t>
            </a:r>
            <a:r>
              <a:rPr lang="en-GB" sz="2000" dirty="0"/>
              <a:t> </a:t>
            </a:r>
            <a:r>
              <a:rPr lang="en-GB" sz="2000" i="1" dirty="0"/>
              <a:t>that the </a:t>
            </a:r>
            <a:r>
              <a:rPr lang="en-GB" sz="2000" dirty="0">
                <a:hlinkClick r:id="rId10" tooltip="president">
                  <a:extLst>
                    <a:ext uri="{A12FA001-AC4F-418D-AE19-62706E023703}">
                      <ahyp:hlinkClr xmlns:ahyp="http://schemas.microsoft.com/office/drawing/2018/hyperlinkcolor" val="tx"/>
                    </a:ext>
                  </a:extLst>
                </a:hlinkClick>
              </a:rPr>
              <a:t>president</a:t>
            </a:r>
            <a:r>
              <a:rPr lang="en-GB" sz="2000" dirty="0"/>
              <a:t> </a:t>
            </a:r>
            <a:r>
              <a:rPr lang="en-GB" sz="2000" i="1" dirty="0"/>
              <a:t>was a man of the </a:t>
            </a:r>
            <a:r>
              <a:rPr lang="en-GB" sz="2000" i="1" dirty="0">
                <a:hlinkClick r:id="rId11" tooltip="highest">
                  <a:extLst>
                    <a:ext uri="{A12FA001-AC4F-418D-AE19-62706E023703}">
                      <ahyp:hlinkClr xmlns:ahyp="http://schemas.microsoft.com/office/drawing/2018/hyperlinkcolor" val="tx"/>
                    </a:ext>
                  </a:extLst>
                </a:hlinkClick>
              </a:rPr>
              <a:t>highest</a:t>
            </a:r>
            <a:r>
              <a:rPr lang="en-GB" sz="2000" i="1" dirty="0"/>
              <a:t> integrity.”</a:t>
            </a:r>
            <a:endParaRPr lang="en-GB" sz="2000" dirty="0"/>
          </a:p>
          <a:p>
            <a:endParaRPr lang="en-GB" sz="2000" dirty="0">
              <a:latin typeface="Open Sans"/>
            </a:endParaRPr>
          </a:p>
          <a:p>
            <a:r>
              <a:rPr lang="en-US" sz="2000" dirty="0"/>
              <a:t>												(</a:t>
            </a:r>
            <a:r>
              <a:rPr lang="en-GB" sz="2000" dirty="0"/>
              <a:t>Cambridge University Press, 2019)</a:t>
            </a:r>
            <a:endParaRPr lang="en-US" sz="2000" dirty="0"/>
          </a:p>
        </p:txBody>
      </p:sp>
    </p:spTree>
    <p:extLst>
      <p:ext uri="{BB962C8B-B14F-4D97-AF65-F5344CB8AC3E}">
        <p14:creationId xmlns:p14="http://schemas.microsoft.com/office/powerpoint/2010/main" val="3033112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54C2-9953-B343-AE99-5C1172F13DC2}"/>
              </a:ext>
            </a:extLst>
          </p:cNvPr>
          <p:cNvSpPr>
            <a:spLocks noGrp="1"/>
          </p:cNvSpPr>
          <p:nvPr>
            <p:ph type="title"/>
          </p:nvPr>
        </p:nvSpPr>
        <p:spPr/>
        <p:txBody>
          <a:bodyPr/>
          <a:lstStyle/>
          <a:p>
            <a:r>
              <a:rPr lang="en-US" dirty="0"/>
              <a:t>Theory: Natural Law Theory</a:t>
            </a:r>
          </a:p>
        </p:txBody>
      </p:sp>
      <p:sp>
        <p:nvSpPr>
          <p:cNvPr id="3" name="Content Placeholder 2">
            <a:extLst>
              <a:ext uri="{FF2B5EF4-FFF2-40B4-BE49-F238E27FC236}">
                <a16:creationId xmlns:a16="http://schemas.microsoft.com/office/drawing/2014/main" id="{71552289-AC60-E948-A2E7-10552EF2A27D}"/>
              </a:ext>
            </a:extLst>
          </p:cNvPr>
          <p:cNvSpPr>
            <a:spLocks noGrp="1"/>
          </p:cNvSpPr>
          <p:nvPr>
            <p:ph idx="1"/>
          </p:nvPr>
        </p:nvSpPr>
        <p:spPr>
          <a:xfrm>
            <a:off x="1645920" y="1853248"/>
            <a:ext cx="8161020" cy="2410141"/>
          </a:xfrm>
        </p:spPr>
        <p:txBody>
          <a:bodyPr>
            <a:normAutofit/>
          </a:bodyPr>
          <a:lstStyle/>
          <a:p>
            <a:pPr marL="0" indent="0">
              <a:buNone/>
            </a:pPr>
            <a:r>
              <a:rPr lang="en-GB" sz="2800" dirty="0"/>
              <a:t>“Natural law, in </a:t>
            </a:r>
            <a:r>
              <a:rPr lang="en-GB" sz="2800" dirty="0">
                <a:hlinkClick r:id="rId2">
                  <a:extLst>
                    <a:ext uri="{A12FA001-AC4F-418D-AE19-62706E023703}">
                      <ahyp:hlinkClr xmlns:ahyp="http://schemas.microsoft.com/office/drawing/2018/hyperlinkcolor" val="tx"/>
                    </a:ext>
                  </a:extLst>
                </a:hlinkClick>
              </a:rPr>
              <a:t>philosophy</a:t>
            </a:r>
            <a:r>
              <a:rPr lang="en-GB" sz="2800" dirty="0"/>
              <a:t>, a system of right or </a:t>
            </a:r>
            <a:r>
              <a:rPr lang="en-GB" sz="2800" dirty="0">
                <a:hlinkClick r:id="rId3">
                  <a:extLst>
                    <a:ext uri="{A12FA001-AC4F-418D-AE19-62706E023703}">
                      <ahyp:hlinkClr xmlns:ahyp="http://schemas.microsoft.com/office/drawing/2018/hyperlinkcolor" val="tx"/>
                    </a:ext>
                  </a:extLst>
                </a:hlinkClick>
              </a:rPr>
              <a:t>justice</a:t>
            </a:r>
            <a:r>
              <a:rPr lang="en-GB" sz="2800" dirty="0"/>
              <a:t> held to be common to all humans and derived from nature rather than from the rules of society, or </a:t>
            </a:r>
            <a:r>
              <a:rPr lang="en-GB" sz="2800" dirty="0">
                <a:hlinkClick r:id="rId4">
                  <a:extLst>
                    <a:ext uri="{A12FA001-AC4F-418D-AE19-62706E023703}">
                      <ahyp:hlinkClr xmlns:ahyp="http://schemas.microsoft.com/office/drawing/2018/hyperlinkcolor" val="tx"/>
                    </a:ext>
                  </a:extLst>
                </a:hlinkClick>
              </a:rPr>
              <a:t>positive law</a:t>
            </a:r>
            <a:r>
              <a:rPr lang="en-GB" sz="2800" dirty="0"/>
              <a:t>.” (</a:t>
            </a:r>
            <a:r>
              <a:rPr lang="en-GB" sz="2800" dirty="0" err="1"/>
              <a:t>Encyclopædia</a:t>
            </a:r>
            <a:r>
              <a:rPr lang="en-GB" sz="2800" dirty="0"/>
              <a:t> Britannica, 2019)</a:t>
            </a:r>
            <a:endParaRPr lang="en-US" sz="2800" dirty="0"/>
          </a:p>
        </p:txBody>
      </p:sp>
      <p:sp>
        <p:nvSpPr>
          <p:cNvPr id="4" name="Slide Number Placeholder 3">
            <a:extLst>
              <a:ext uri="{FF2B5EF4-FFF2-40B4-BE49-F238E27FC236}">
                <a16:creationId xmlns:a16="http://schemas.microsoft.com/office/drawing/2014/main" id="{1F9EC007-CB83-5649-87AF-A612D40DEF39}"/>
              </a:ext>
            </a:extLst>
          </p:cNvPr>
          <p:cNvSpPr>
            <a:spLocks noGrp="1"/>
          </p:cNvSpPr>
          <p:nvPr>
            <p:ph type="sldNum" sz="quarter" idx="12"/>
          </p:nvPr>
        </p:nvSpPr>
        <p:spPr/>
        <p:txBody>
          <a:bodyPr/>
          <a:lstStyle/>
          <a:p>
            <a:fld id="{D57F1E4F-1CFF-5643-939E-02111984F565}" type="slidenum">
              <a:rPr lang="en-US" smtClean="0"/>
              <a:t>12</a:t>
            </a:fld>
            <a:endParaRPr lang="en-US" dirty="0"/>
          </a:p>
        </p:txBody>
      </p:sp>
    </p:spTree>
    <p:extLst>
      <p:ext uri="{BB962C8B-B14F-4D97-AF65-F5344CB8AC3E}">
        <p14:creationId xmlns:p14="http://schemas.microsoft.com/office/powerpoint/2010/main" val="456151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A7D09-B57C-514D-83CC-6BEB575F1CCB}"/>
              </a:ext>
            </a:extLst>
          </p:cNvPr>
          <p:cNvSpPr>
            <a:spLocks noGrp="1"/>
          </p:cNvSpPr>
          <p:nvPr>
            <p:ph type="title"/>
          </p:nvPr>
        </p:nvSpPr>
        <p:spPr/>
        <p:txBody>
          <a:bodyPr/>
          <a:lstStyle/>
          <a:p>
            <a:r>
              <a:rPr lang="en-US" dirty="0"/>
              <a:t>What skills has this module taught me for future employability?</a:t>
            </a:r>
          </a:p>
        </p:txBody>
      </p:sp>
      <p:sp>
        <p:nvSpPr>
          <p:cNvPr id="3" name="Content Placeholder 2">
            <a:extLst>
              <a:ext uri="{FF2B5EF4-FFF2-40B4-BE49-F238E27FC236}">
                <a16:creationId xmlns:a16="http://schemas.microsoft.com/office/drawing/2014/main" id="{439855F4-B88C-3F4A-91B4-6C0B99AB3B98}"/>
              </a:ext>
            </a:extLst>
          </p:cNvPr>
          <p:cNvSpPr>
            <a:spLocks noGrp="1"/>
          </p:cNvSpPr>
          <p:nvPr>
            <p:ph idx="1"/>
          </p:nvPr>
        </p:nvSpPr>
        <p:spPr/>
        <p:txBody>
          <a:bodyPr/>
          <a:lstStyle/>
          <a:p>
            <a:pPr marL="0" indent="0">
              <a:buNone/>
            </a:pPr>
            <a:r>
              <a:rPr lang="en-US" dirty="0"/>
              <a:t>During the course of this module I have learnt and gained many skills such as:</a:t>
            </a:r>
          </a:p>
          <a:p>
            <a:r>
              <a:rPr lang="en-US" dirty="0"/>
              <a:t>Entrepreneurial skills: Thinking outside the box</a:t>
            </a:r>
          </a:p>
          <a:p>
            <a:r>
              <a:rPr lang="en-US" dirty="0"/>
              <a:t>Mind fullness </a:t>
            </a:r>
          </a:p>
          <a:p>
            <a:r>
              <a:rPr lang="en-US" dirty="0"/>
              <a:t>Self-wellbeing- how to de-stress </a:t>
            </a:r>
          </a:p>
          <a:p>
            <a:r>
              <a:rPr lang="en-US" dirty="0"/>
              <a:t>Assignment </a:t>
            </a:r>
            <a:r>
              <a:rPr lang="en-US" dirty="0" err="1"/>
              <a:t>prioritisation</a:t>
            </a:r>
            <a:r>
              <a:rPr lang="en-US" dirty="0"/>
              <a:t> </a:t>
            </a:r>
          </a:p>
          <a:p>
            <a:pPr marL="0" indent="0">
              <a:buNone/>
            </a:pPr>
            <a:endParaRPr lang="en-US" dirty="0"/>
          </a:p>
        </p:txBody>
      </p:sp>
      <p:sp>
        <p:nvSpPr>
          <p:cNvPr id="4" name="Slide Number Placeholder 3">
            <a:extLst>
              <a:ext uri="{FF2B5EF4-FFF2-40B4-BE49-F238E27FC236}">
                <a16:creationId xmlns:a16="http://schemas.microsoft.com/office/drawing/2014/main" id="{D86A4CB6-B269-1541-BB44-43F2B5C546C7}"/>
              </a:ext>
            </a:extLst>
          </p:cNvPr>
          <p:cNvSpPr>
            <a:spLocks noGrp="1"/>
          </p:cNvSpPr>
          <p:nvPr>
            <p:ph type="sldNum" sz="quarter" idx="12"/>
          </p:nvPr>
        </p:nvSpPr>
        <p:spPr/>
        <p:txBody>
          <a:bodyPr/>
          <a:lstStyle/>
          <a:p>
            <a:fld id="{D57F1E4F-1CFF-5643-939E-02111984F565}" type="slidenum">
              <a:rPr lang="en-US" smtClean="0"/>
              <a:t>13</a:t>
            </a:fld>
            <a:endParaRPr lang="en-US" dirty="0"/>
          </a:p>
        </p:txBody>
      </p:sp>
    </p:spTree>
    <p:extLst>
      <p:ext uri="{BB962C8B-B14F-4D97-AF65-F5344CB8AC3E}">
        <p14:creationId xmlns:p14="http://schemas.microsoft.com/office/powerpoint/2010/main" val="3933444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76C2-6A0A-3740-94D5-67FCF2AE4FF4}"/>
              </a:ext>
            </a:extLst>
          </p:cNvPr>
          <p:cNvSpPr>
            <a:spLocks noGrp="1"/>
          </p:cNvSpPr>
          <p:nvPr>
            <p:ph type="title"/>
          </p:nvPr>
        </p:nvSpPr>
        <p:spPr>
          <a:xfrm>
            <a:off x="2006281" y="295729"/>
            <a:ext cx="7000559" cy="930312"/>
          </a:xfrm>
        </p:spPr>
        <p:txBody>
          <a:bodyPr/>
          <a:lstStyle/>
          <a:p>
            <a:pPr algn="ctr"/>
            <a:r>
              <a:rPr lang="en-US" dirty="0"/>
              <a:t>Conclusion </a:t>
            </a:r>
          </a:p>
        </p:txBody>
      </p:sp>
      <p:sp>
        <p:nvSpPr>
          <p:cNvPr id="3" name="Content Placeholder 2">
            <a:extLst>
              <a:ext uri="{FF2B5EF4-FFF2-40B4-BE49-F238E27FC236}">
                <a16:creationId xmlns:a16="http://schemas.microsoft.com/office/drawing/2014/main" id="{D0C67ED3-7205-1E45-ABA9-033ECF5BADE5}"/>
              </a:ext>
            </a:extLst>
          </p:cNvPr>
          <p:cNvSpPr>
            <a:spLocks noGrp="1"/>
          </p:cNvSpPr>
          <p:nvPr>
            <p:ph idx="1"/>
          </p:nvPr>
        </p:nvSpPr>
        <p:spPr>
          <a:xfrm>
            <a:off x="1103312" y="2052918"/>
            <a:ext cx="8955088" cy="2376207"/>
          </a:xfrm>
        </p:spPr>
        <p:txBody>
          <a:bodyPr>
            <a:normAutofit fontScale="92500"/>
          </a:bodyPr>
          <a:lstStyle/>
          <a:p>
            <a:pPr marL="0" indent="0">
              <a:buNone/>
            </a:pPr>
            <a:r>
              <a:rPr lang="en-US" sz="3600" dirty="0"/>
              <a:t>In conclusion I believe the skills I have learnt over the course of this module will help me with my future employment in this particular field of work.</a:t>
            </a:r>
          </a:p>
        </p:txBody>
      </p:sp>
      <p:sp>
        <p:nvSpPr>
          <p:cNvPr id="4" name="Slide Number Placeholder 3">
            <a:extLst>
              <a:ext uri="{FF2B5EF4-FFF2-40B4-BE49-F238E27FC236}">
                <a16:creationId xmlns:a16="http://schemas.microsoft.com/office/drawing/2014/main" id="{59C4B64A-CC31-F846-A4FB-938DE756E732}"/>
              </a:ext>
            </a:extLst>
          </p:cNvPr>
          <p:cNvSpPr>
            <a:spLocks noGrp="1"/>
          </p:cNvSpPr>
          <p:nvPr>
            <p:ph type="sldNum" sz="quarter" idx="12"/>
          </p:nvPr>
        </p:nvSpPr>
        <p:spPr/>
        <p:txBody>
          <a:bodyPr/>
          <a:lstStyle/>
          <a:p>
            <a:fld id="{D57F1E4F-1CFF-5643-939E-02111984F565}" type="slidenum">
              <a:rPr lang="en-US" smtClean="0"/>
              <a:t>14</a:t>
            </a:fld>
            <a:endParaRPr lang="en-US" dirty="0"/>
          </a:p>
        </p:txBody>
      </p:sp>
    </p:spTree>
    <p:extLst>
      <p:ext uri="{BB962C8B-B14F-4D97-AF65-F5344CB8AC3E}">
        <p14:creationId xmlns:p14="http://schemas.microsoft.com/office/powerpoint/2010/main" val="2836938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CD8A2-BF87-6042-A9E1-75A603854034}"/>
              </a:ext>
            </a:extLst>
          </p:cNvPr>
          <p:cNvSpPr>
            <a:spLocks noGrp="1"/>
          </p:cNvSpPr>
          <p:nvPr>
            <p:ph type="title"/>
          </p:nvPr>
        </p:nvSpPr>
        <p:spPr/>
        <p:txBody>
          <a:bodyPr/>
          <a:lstStyle/>
          <a:p>
            <a:r>
              <a:rPr lang="en-US" dirty="0" err="1"/>
              <a:t>Referneces</a:t>
            </a:r>
            <a:endParaRPr lang="en-US" dirty="0"/>
          </a:p>
        </p:txBody>
      </p:sp>
      <p:sp>
        <p:nvSpPr>
          <p:cNvPr id="3" name="Content Placeholder 2">
            <a:extLst>
              <a:ext uri="{FF2B5EF4-FFF2-40B4-BE49-F238E27FC236}">
                <a16:creationId xmlns:a16="http://schemas.microsoft.com/office/drawing/2014/main" id="{2993385B-B475-0544-8AAA-3A9625D0AF1F}"/>
              </a:ext>
            </a:extLst>
          </p:cNvPr>
          <p:cNvSpPr>
            <a:spLocks noGrp="1"/>
          </p:cNvSpPr>
          <p:nvPr>
            <p:ph idx="1"/>
          </p:nvPr>
        </p:nvSpPr>
        <p:spPr>
          <a:xfrm>
            <a:off x="434340" y="1435698"/>
            <a:ext cx="10869930" cy="5126573"/>
          </a:xfrm>
        </p:spPr>
        <p:txBody>
          <a:bodyPr vert="horz">
            <a:normAutofit lnSpcReduction="10000"/>
          </a:bodyPr>
          <a:lstStyle/>
          <a:p>
            <a:r>
              <a:rPr lang="en-GB" sz="1800" dirty="0"/>
              <a:t>All About Philosophy (2002-2019) Natural Law. Available at: </a:t>
            </a:r>
            <a:r>
              <a:rPr lang="en-GB" sz="1800" dirty="0">
                <a:hlinkClick r:id="rId2"/>
              </a:rPr>
              <a:t>https://www.allaboutphilosophy.org/natural-law.htm</a:t>
            </a:r>
            <a:r>
              <a:rPr lang="en-GB" sz="1800" dirty="0"/>
              <a:t> (Accessed: 12</a:t>
            </a:r>
            <a:r>
              <a:rPr lang="en-GB" sz="1800" baseline="30000" dirty="0"/>
              <a:t>th</a:t>
            </a:r>
            <a:r>
              <a:rPr lang="en-GB" sz="1800" dirty="0"/>
              <a:t> October 2019)</a:t>
            </a:r>
          </a:p>
          <a:p>
            <a:r>
              <a:rPr lang="en-GB" sz="1800" dirty="0"/>
              <a:t>Cambridge University Press (2019) Define Integrity. Available at: </a:t>
            </a:r>
            <a:r>
              <a:rPr lang="en-GB" sz="1800" dirty="0">
                <a:hlinkClick r:id="rId3"/>
              </a:rPr>
              <a:t>https://dictionary.cambridge.org/dictionary/english/integrity</a:t>
            </a:r>
            <a:r>
              <a:rPr lang="en-GB" sz="1800" dirty="0"/>
              <a:t> (Accesed:12th October 2019)</a:t>
            </a:r>
          </a:p>
          <a:p>
            <a:r>
              <a:rPr lang="en-GB" sz="1800" dirty="0"/>
              <a:t>Encyclopaedia Britannica (2019) </a:t>
            </a:r>
            <a:r>
              <a:rPr lang="en-GB" sz="1800" i="1" dirty="0"/>
              <a:t>Define natural law</a:t>
            </a:r>
            <a:r>
              <a:rPr lang="en-GB" sz="1800" dirty="0"/>
              <a:t>. Available at: </a:t>
            </a:r>
            <a:r>
              <a:rPr lang="en-GB" sz="1800" dirty="0">
                <a:hlinkClick r:id="rId4"/>
              </a:rPr>
              <a:t>https://www.britannica.com/topic/natural-law</a:t>
            </a:r>
            <a:r>
              <a:rPr lang="en-GB" sz="1800" dirty="0"/>
              <a:t>  (Accessed: 14th October 2019). </a:t>
            </a:r>
          </a:p>
          <a:p>
            <a:r>
              <a:rPr lang="en-GB" sz="1800" dirty="0"/>
              <a:t>Indeed Jobs (2019) Community Lawyer – Cardiff. Available at: </a:t>
            </a:r>
            <a:r>
              <a:rPr lang="en-GB" sz="1800" dirty="0">
                <a:hlinkClick r:id="rId5"/>
              </a:rPr>
              <a:t>https://www.indeed.co.uk/community-lawyer-jobs-in-Cardiff,-Cardiff?vjk=661361ba3fde1c01</a:t>
            </a:r>
            <a:r>
              <a:rPr lang="en-GB" sz="1800" dirty="0"/>
              <a:t>  (Accessed : 10</a:t>
            </a:r>
            <a:r>
              <a:rPr lang="en-GB" sz="1800" baseline="30000" dirty="0"/>
              <a:t>th</a:t>
            </a:r>
            <a:r>
              <a:rPr lang="en-GB" sz="1800" dirty="0"/>
              <a:t> October 2019)</a:t>
            </a:r>
          </a:p>
          <a:p>
            <a:r>
              <a:rPr lang="en-GB" sz="1800" dirty="0"/>
              <a:t>International Centre for Academic Integrity (2019) Quotes on integrity. Available at: </a:t>
            </a:r>
            <a:r>
              <a:rPr lang="en-GB" sz="1800" dirty="0">
                <a:hlinkClick r:id="rId6"/>
              </a:rPr>
              <a:t>https://academicintegrity.org/quotes/</a:t>
            </a:r>
            <a:r>
              <a:rPr lang="en-GB" sz="1800" dirty="0"/>
              <a:t> (Accessed: 14</a:t>
            </a:r>
            <a:r>
              <a:rPr lang="en-GB" sz="1800" baseline="30000" dirty="0"/>
              <a:t>th</a:t>
            </a:r>
            <a:r>
              <a:rPr lang="en-GB" sz="1800" dirty="0"/>
              <a:t> October 2019) </a:t>
            </a:r>
          </a:p>
          <a:p>
            <a:r>
              <a:rPr lang="en-GB" sz="1800" dirty="0"/>
              <a:t>University of Law (2019) Law Degrees. Available at: https://</a:t>
            </a:r>
            <a:r>
              <a:rPr lang="en-GB" sz="1800" dirty="0" err="1"/>
              <a:t>www.law.ac.uk</a:t>
            </a:r>
            <a:r>
              <a:rPr lang="en-GB" sz="1800" dirty="0"/>
              <a:t>/postgraduate/</a:t>
            </a:r>
            <a:r>
              <a:rPr lang="en-GB" sz="1800" dirty="0" err="1"/>
              <a:t>gdl</a:t>
            </a:r>
            <a:r>
              <a:rPr lang="en-GB" sz="1800" dirty="0"/>
              <a:t>/?</a:t>
            </a:r>
            <a:r>
              <a:rPr lang="en-GB" sz="1800" dirty="0" err="1"/>
              <a:t>utm_source</a:t>
            </a:r>
            <a:r>
              <a:rPr lang="en-GB" sz="1800" dirty="0"/>
              <a:t>=</a:t>
            </a:r>
            <a:r>
              <a:rPr lang="en-GB" sz="1800" dirty="0" err="1"/>
              <a:t>Adwords&amp;utm_medium</a:t>
            </a:r>
            <a:r>
              <a:rPr lang="en-GB" sz="1800" dirty="0"/>
              <a:t>=</a:t>
            </a:r>
            <a:r>
              <a:rPr lang="en-GB" sz="1800" dirty="0" err="1"/>
              <a:t>ppc&amp;utm_campaign</a:t>
            </a:r>
            <a:r>
              <a:rPr lang="en-GB" sz="1800" dirty="0"/>
              <a:t>=PG2020GDL&amp;utm_ID=12029&amp;mh_matchtype=</a:t>
            </a:r>
            <a:r>
              <a:rPr lang="en-GB" sz="1800" dirty="0" err="1"/>
              <a:t>b&amp;mh_keyword</a:t>
            </a:r>
            <a:r>
              <a:rPr lang="en-GB" sz="1800" dirty="0"/>
              <a:t>=%2Blaw%20%2Bconversion&amp;mh_adgroupid=55370901721&amp;mh_network=</a:t>
            </a:r>
            <a:r>
              <a:rPr lang="en-GB" sz="1800" dirty="0" err="1"/>
              <a:t>g&amp;gclid</a:t>
            </a:r>
            <a:r>
              <a:rPr lang="en-GB" sz="1800" dirty="0"/>
              <a:t>=Cj0KCQjw_5rtBRDxARIsAJfxvYCr9J4PbDU9MOcxk-_XqYvpYbgTAmcf243yu8OdAQI-ulu-hYfQYx8aAgdaEALw_wcB (Accessed: 14</a:t>
            </a:r>
            <a:r>
              <a:rPr lang="en-GB" sz="1800" baseline="30000" dirty="0"/>
              <a:t>th</a:t>
            </a:r>
            <a:r>
              <a:rPr lang="en-GB" sz="1800" dirty="0"/>
              <a:t> October 2019)</a:t>
            </a:r>
          </a:p>
        </p:txBody>
      </p:sp>
      <p:sp>
        <p:nvSpPr>
          <p:cNvPr id="4" name="Slide Number Placeholder 3">
            <a:extLst>
              <a:ext uri="{FF2B5EF4-FFF2-40B4-BE49-F238E27FC236}">
                <a16:creationId xmlns:a16="http://schemas.microsoft.com/office/drawing/2014/main" id="{1650B6B1-93E3-CF4E-B576-8B0B4ED42F8F}"/>
              </a:ext>
            </a:extLst>
          </p:cNvPr>
          <p:cNvSpPr>
            <a:spLocks noGrp="1"/>
          </p:cNvSpPr>
          <p:nvPr>
            <p:ph type="sldNum" sz="quarter" idx="12"/>
          </p:nvPr>
        </p:nvSpPr>
        <p:spPr/>
        <p:txBody>
          <a:bodyPr/>
          <a:lstStyle/>
          <a:p>
            <a:fld id="{D57F1E4F-1CFF-5643-939E-02111984F565}" type="slidenum">
              <a:rPr lang="en-US" smtClean="0"/>
              <a:t>15</a:t>
            </a:fld>
            <a:endParaRPr lang="en-US" dirty="0"/>
          </a:p>
        </p:txBody>
      </p:sp>
    </p:spTree>
    <p:extLst>
      <p:ext uri="{BB962C8B-B14F-4D97-AF65-F5344CB8AC3E}">
        <p14:creationId xmlns:p14="http://schemas.microsoft.com/office/powerpoint/2010/main" val="31112130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{C950B28B-61BE-7449-8DD4-6F3852A77F28}tf10001062</Template>
  <TotalTime>4804</TotalTime>
  <Words>861</Words>
  <Application>Microsoft Macintosh PowerPoint</Application>
  <PresentationFormat>Widescreen</PresentationFormat>
  <Paragraphs>90</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Century Gothic</vt:lpstr>
      <vt:lpstr>Helvetica Neue</vt:lpstr>
      <vt:lpstr>Open Sans</vt:lpstr>
      <vt:lpstr>Times New Roman</vt:lpstr>
      <vt:lpstr>Wingdings</vt:lpstr>
      <vt:lpstr>Wingdings 3</vt:lpstr>
      <vt:lpstr>Ion</vt:lpstr>
      <vt:lpstr>ECGE6001Q- Employability and Future Pathways</vt:lpstr>
      <vt:lpstr>Assignment question:  Prepare and present an individual presentation (10 minutes) on how the skills and understanding developed through the module could be applied to a career opportunity your choice.</vt:lpstr>
      <vt:lpstr>Job Title: Community Lawyer, Cardiff Council</vt:lpstr>
      <vt:lpstr>Additional Information </vt:lpstr>
      <vt:lpstr>Requirements to start the position</vt:lpstr>
      <vt:lpstr>Personal development </vt:lpstr>
      <vt:lpstr>Law conversion</vt:lpstr>
      <vt:lpstr>What skills do I have?</vt:lpstr>
      <vt:lpstr>Communication </vt:lpstr>
      <vt:lpstr>Organizational Skills </vt:lpstr>
      <vt:lpstr>Integrity </vt:lpstr>
      <vt:lpstr>Theory: Natural Law Theory</vt:lpstr>
      <vt:lpstr>What skills has this module taught me for future employability?</vt:lpstr>
      <vt:lpstr>Conclusion </vt:lpstr>
      <vt:lpstr>Referneces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ECGE6001Q- Employability and Future Pathways</dc:title>
  <dc:creator>Aimee Bartle</dc:creator>
  <cp:lastModifiedBy>Aimee Bartle</cp:lastModifiedBy>
  <cp:revision>41</cp:revision>
  <dcterms:created xsi:type="dcterms:W3CDTF">2019-10-07T21:29:47Z</dcterms:created>
  <dcterms:modified xsi:type="dcterms:W3CDTF">2019-10-16T20:27:50Z</dcterms:modified>
</cp:coreProperties>
</file>