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sldIdLst>
    <p:sldId id="256" r:id="rId2"/>
    <p:sldId id="272" r:id="rId3"/>
    <p:sldId id="259" r:id="rId4"/>
    <p:sldId id="270" r:id="rId5"/>
    <p:sldId id="271" r:id="rId6"/>
    <p:sldId id="269" r:id="rId7"/>
    <p:sldId id="282" r:id="rId8"/>
    <p:sldId id="291" r:id="rId9"/>
    <p:sldId id="288" r:id="rId10"/>
    <p:sldId id="294" r:id="rId11"/>
    <p:sldId id="292" r:id="rId12"/>
    <p:sldId id="293" r:id="rId13"/>
    <p:sldId id="273" r:id="rId14"/>
    <p:sldId id="274" r:id="rId15"/>
    <p:sldId id="275" r:id="rId16"/>
    <p:sldId id="276" r:id="rId17"/>
    <p:sldId id="277" r:id="rId18"/>
    <p:sldId id="278" r:id="rId19"/>
    <p:sldId id="279" r:id="rId20"/>
    <p:sldId id="280" r:id="rId21"/>
    <p:sldId id="281" r:id="rId22"/>
    <p:sldId id="265"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4" d="100"/>
          <a:sy n="94" d="100"/>
        </p:scale>
        <p:origin x="16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smtClean="0"/>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3/12/2019</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3/12/2019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3/12/2019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3/12/2019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940ED906-B8B4-3142-A5CB-C583EC1E0C73}" type="datetimeFigureOut">
              <a:rPr lang="en-US" smtClean="0"/>
              <a:t>3/12/2019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3/12/2019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3/12/2019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940ED906-B8B4-3142-A5CB-C583EC1E0C73}" type="datetimeFigureOut">
              <a:rPr lang="en-US" smtClean="0"/>
              <a:t>3/12/2019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940ED906-B8B4-3142-A5CB-C583EC1E0C73}" type="datetimeFigureOut">
              <a:rPr lang="en-US" smtClean="0"/>
              <a:t>3/12/2019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940ED906-B8B4-3142-A5CB-C583EC1E0C73}" type="datetimeFigureOut">
              <a:rPr lang="en-US" smtClean="0"/>
              <a:t>3/12/2019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3/12/2019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smtClean="0"/>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940ED906-B8B4-3142-A5CB-C583EC1E0C73}" type="datetimeFigureOut">
              <a:rPr lang="en-US" smtClean="0"/>
              <a:t>3/12/2019</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3/12/2019</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3/12/2019</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3/12/2019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3/12/2019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1545803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940ED906-B8B4-3142-A5CB-C583EC1E0C73}" type="datetimeFigureOut">
              <a:rPr lang="en-US" smtClean="0"/>
              <a:t>3/12/2019</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63DE8BAF-0F78-CF4F-8EAB-05F760F296E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Proposal Preparation</a:t>
            </a:r>
            <a:endParaRPr lang="en-US" dirty="0"/>
          </a:p>
        </p:txBody>
      </p:sp>
      <p:sp>
        <p:nvSpPr>
          <p:cNvPr id="3" name="Subtitle 2"/>
          <p:cNvSpPr>
            <a:spLocks noGrp="1"/>
          </p:cNvSpPr>
          <p:nvPr>
            <p:ph type="subTitle" idx="1"/>
          </p:nvPr>
        </p:nvSpPr>
        <p:spPr/>
        <p:txBody>
          <a:bodyPr/>
          <a:lstStyle/>
          <a:p>
            <a:endParaRPr lang="en-US" dirty="0"/>
          </a:p>
          <a:p>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3178" y="957503"/>
            <a:ext cx="3886200" cy="2082800"/>
          </a:xfrm>
          <a:prstGeom prst="rect">
            <a:avLst/>
          </a:prstGeom>
        </p:spPr>
      </p:pic>
    </p:spTree>
    <p:extLst>
      <p:ext uri="{BB962C8B-B14F-4D97-AF65-F5344CB8AC3E}">
        <p14:creationId xmlns:p14="http://schemas.microsoft.com/office/powerpoint/2010/main" val="117714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smtClean="0">
                <a:latin typeface="Arial" charset="0"/>
                <a:ea typeface="ＭＳ Ｐゴシック" charset="0"/>
              </a:rPr>
              <a:t>Typical steps </a:t>
            </a:r>
            <a:r>
              <a:rPr lang="en-GB" dirty="0">
                <a:latin typeface="Arial" charset="0"/>
                <a:ea typeface="ＭＳ Ｐゴシック" charset="0"/>
              </a:rPr>
              <a:t>in research</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lnSpcReduction="10000"/>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data using chosen methods</a:t>
            </a: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4024" y="446072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Choosing a research topic</a:t>
            </a:r>
            <a:endParaRPr lang="en-US" dirty="0"/>
          </a:p>
        </p:txBody>
      </p:sp>
      <p:sp>
        <p:nvSpPr>
          <p:cNvPr id="3" name="Content Placeholder 2"/>
          <p:cNvSpPr>
            <a:spLocks noGrp="1"/>
          </p:cNvSpPr>
          <p:nvPr>
            <p:ph idx="1"/>
          </p:nvPr>
        </p:nvSpPr>
        <p:spPr/>
        <p:txBody>
          <a:bodyPr/>
          <a:lstStyle/>
          <a:p>
            <a:r>
              <a:rPr lang="en-US" dirty="0" smtClean="0"/>
              <a:t>It’s important that you make this choice as it will be you that has to do it, read all about it and write all about it.</a:t>
            </a:r>
          </a:p>
          <a:p>
            <a:r>
              <a:rPr lang="en-US" dirty="0" smtClean="0"/>
              <a:t>Perhaps</a:t>
            </a:r>
            <a:br>
              <a:rPr lang="en-US" dirty="0" smtClean="0"/>
            </a:br>
            <a:endParaRPr lang="en-US" dirty="0" smtClean="0"/>
          </a:p>
          <a:p>
            <a:pPr lvl="1"/>
            <a:r>
              <a:rPr lang="en-US" dirty="0" smtClean="0"/>
              <a:t>You liked a particular topic in lecturers</a:t>
            </a:r>
          </a:p>
          <a:p>
            <a:pPr lvl="1"/>
            <a:r>
              <a:rPr lang="en-US" dirty="0" smtClean="0"/>
              <a:t>An assignment left you with a burning question</a:t>
            </a:r>
          </a:p>
          <a:p>
            <a:pPr lvl="1"/>
            <a:r>
              <a:rPr lang="en-US" dirty="0" smtClean="0"/>
              <a:t>You’ve always wanted to know something</a:t>
            </a:r>
          </a:p>
          <a:p>
            <a:pPr lvl="1"/>
            <a:r>
              <a:rPr lang="en-US" dirty="0" smtClean="0"/>
              <a:t>To set a new trajectory for yourself</a:t>
            </a:r>
          </a:p>
          <a:p>
            <a:pPr lvl="1"/>
            <a:r>
              <a:rPr lang="en-US" dirty="0" smtClean="0"/>
              <a:t>To consolidate your chosen direction</a:t>
            </a:r>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3052" y="5213049"/>
            <a:ext cx="1917422" cy="1462314"/>
          </a:xfrm>
          <a:prstGeom prst="rect">
            <a:avLst/>
          </a:prstGeom>
        </p:spPr>
      </p:pic>
    </p:spTree>
    <p:extLst>
      <p:ext uri="{BB962C8B-B14F-4D97-AF65-F5344CB8AC3E}">
        <p14:creationId xmlns:p14="http://schemas.microsoft.com/office/powerpoint/2010/main" val="786441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research paradigms</a:t>
            </a:r>
          </a:p>
        </p:txBody>
      </p:sp>
      <p:sp>
        <p:nvSpPr>
          <p:cNvPr id="3" name="Content Placeholder 2"/>
          <p:cNvSpPr>
            <a:spLocks noGrp="1"/>
          </p:cNvSpPr>
          <p:nvPr>
            <p:ph idx="1"/>
          </p:nvPr>
        </p:nvSpPr>
        <p:spPr>
          <a:xfrm>
            <a:off x="779464" y="1958141"/>
            <a:ext cx="5243966" cy="3061383"/>
          </a:xfrm>
        </p:spPr>
        <p:txBody>
          <a:bodyPr>
            <a:normAutofit fontScale="70000" lnSpcReduction="20000"/>
          </a:bodyPr>
          <a:lstStyle/>
          <a:p>
            <a:r>
              <a:rPr lang="en-GB" sz="2800" dirty="0">
                <a:latin typeface="Arial" charset="0"/>
                <a:ea typeface="MS PGothic" charset="0"/>
              </a:rPr>
              <a:t>A paradigm refers to the ‘way things are done’ in relation to a subjects development. </a:t>
            </a:r>
          </a:p>
          <a:p>
            <a:r>
              <a:rPr lang="en-GB" sz="2800" dirty="0">
                <a:latin typeface="Arial" charset="0"/>
                <a:ea typeface="MS PGothic" charset="0"/>
              </a:rPr>
              <a:t>Implies an acceptance by the discipline of some </a:t>
            </a:r>
          </a:p>
          <a:p>
            <a:pPr lvl="1"/>
            <a:r>
              <a:rPr lang="en-GB" sz="2400" dirty="0">
                <a:latin typeface="Arial" charset="0"/>
                <a:ea typeface="MS PGothic" charset="0"/>
              </a:rPr>
              <a:t>basic beliefs (e.g. the world is round)</a:t>
            </a:r>
          </a:p>
          <a:p>
            <a:pPr lvl="1"/>
            <a:r>
              <a:rPr lang="en-GB" sz="2400" dirty="0">
                <a:latin typeface="Arial" charset="0"/>
                <a:ea typeface="MS PGothic" charset="0"/>
              </a:rPr>
              <a:t>guidelines on how to approach problems (e.g. </a:t>
            </a:r>
            <a:r>
              <a:rPr lang="en-GB" sz="2400" dirty="0" smtClean="0">
                <a:latin typeface="Arial" charset="0"/>
                <a:ea typeface="MS PGothic" charset="0"/>
              </a:rPr>
              <a:t>action research cycles or test </a:t>
            </a:r>
            <a:r>
              <a:rPr lang="en-GB" sz="2400" dirty="0">
                <a:latin typeface="Arial" charset="0"/>
                <a:ea typeface="MS PGothic" charset="0"/>
              </a:rPr>
              <a:t>hypothesis)</a:t>
            </a:r>
          </a:p>
          <a:p>
            <a:pPr lvl="1"/>
            <a:r>
              <a:rPr lang="en-GB" sz="2400" dirty="0">
                <a:latin typeface="Arial" charset="0"/>
                <a:ea typeface="MS PGothic" charset="0"/>
              </a:rPr>
              <a:t>methods used (e.g. </a:t>
            </a:r>
            <a:r>
              <a:rPr lang="en-GB" sz="2400" dirty="0" smtClean="0">
                <a:latin typeface="Arial" charset="0"/>
                <a:ea typeface="MS PGothic" charset="0"/>
              </a:rPr>
              <a:t>interviews or experiments</a:t>
            </a:r>
            <a:r>
              <a:rPr lang="en-GB" sz="2400" dirty="0">
                <a:latin typeface="Arial" charset="0"/>
                <a:ea typeface="MS PGothic" charset="0"/>
              </a:rPr>
              <a:t>)</a:t>
            </a:r>
            <a:endParaRPr lang="en-US" sz="2400" dirty="0">
              <a:latin typeface="Arial" charset="0"/>
              <a:ea typeface="MS PGothic" charset="0"/>
            </a:endParaRPr>
          </a:p>
          <a:p>
            <a:pPr marL="0" indent="0">
              <a:buNone/>
            </a:pP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6286" y="2079474"/>
            <a:ext cx="2552095" cy="2324100"/>
          </a:xfrm>
          <a:prstGeom prst="rect">
            <a:avLst/>
          </a:prstGeom>
        </p:spPr>
      </p:pic>
    </p:spTree>
    <p:extLst>
      <p:ext uri="{BB962C8B-B14F-4D97-AF65-F5344CB8AC3E}">
        <p14:creationId xmlns:p14="http://schemas.microsoft.com/office/powerpoint/2010/main" val="40426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smtClean="0">
                <a:ea typeface="+mj-ea"/>
                <a:cs typeface="+mj-cs"/>
              </a:rPr>
              <a:t>Two overarching paradigms</a:t>
            </a:r>
          </a:p>
        </p:txBody>
      </p:sp>
      <p:sp>
        <p:nvSpPr>
          <p:cNvPr id="19459" name="Rectangle 3"/>
          <p:cNvSpPr>
            <a:spLocks noGrp="1" noChangeArrowheads="1"/>
          </p:cNvSpPr>
          <p:nvPr>
            <p:ph type="body" sz="half" idx="1"/>
          </p:nvPr>
        </p:nvSpPr>
        <p:spPr/>
        <p:txBody>
          <a:bodyPr>
            <a:normAutofit fontScale="92500"/>
          </a:bodyPr>
          <a:lstStyle/>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dirty="0" smtClean="0">
                <a:ea typeface="+mn-ea"/>
                <a:cs typeface="+mn-cs"/>
              </a:rPr>
              <a:t>Positivistic or Phenomenological</a:t>
            </a:r>
            <a:br>
              <a:rPr lang="en-GB" sz="1600" dirty="0" smtClean="0">
                <a:ea typeface="+mn-ea"/>
                <a:cs typeface="+mn-cs"/>
              </a:rPr>
            </a:br>
            <a:endParaRPr lang="en-GB" sz="1600" dirty="0" smtClean="0">
              <a:ea typeface="+mn-ea"/>
              <a:cs typeface="+mn-cs"/>
            </a:endParaRPr>
          </a:p>
          <a:p>
            <a:pPr eaLnBrk="1" hangingPunct="1">
              <a:buFont typeface="Wingdings" charset="0"/>
              <a:buChar char="n"/>
              <a:defRPr/>
            </a:pPr>
            <a:r>
              <a:rPr lang="en-GB" sz="2400" b="1" dirty="0" smtClean="0">
                <a:solidFill>
                  <a:schemeClr val="accent2">
                    <a:lumMod val="60000"/>
                    <a:lumOff val="40000"/>
                  </a:schemeClr>
                </a:solidFill>
                <a:ea typeface="+mn-ea"/>
                <a:cs typeface="+mn-cs"/>
              </a:rPr>
              <a:t>Quantitative or Qualitative</a:t>
            </a:r>
          </a:p>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b="1" dirty="0" smtClean="0">
                <a:ea typeface="+mn-ea"/>
                <a:cs typeface="+mn-cs"/>
              </a:rPr>
              <a:t>Quantitative</a:t>
            </a:r>
          </a:p>
          <a:p>
            <a:pPr lvl="1" eaLnBrk="1" hangingPunct="1">
              <a:buFont typeface="Wingdings" charset="0"/>
              <a:buChar char="q"/>
              <a:defRPr/>
            </a:pPr>
            <a:r>
              <a:rPr lang="en-GB" sz="1600" dirty="0" smtClean="0">
                <a:ea typeface="+mn-ea"/>
              </a:rPr>
              <a:t>objectivist, rational scientific, experimentalist, traditionalist</a:t>
            </a:r>
          </a:p>
          <a:p>
            <a:pPr lvl="1" eaLnBrk="1" hangingPunct="1">
              <a:buFont typeface="Wingdings" charset="0"/>
              <a:buChar char="q"/>
              <a:defRPr/>
            </a:pPr>
            <a:endParaRPr lang="en-GB" sz="1600" dirty="0" smtClean="0">
              <a:ea typeface="+mn-ea"/>
            </a:endParaRPr>
          </a:p>
          <a:p>
            <a:pPr eaLnBrk="1" hangingPunct="1">
              <a:buFont typeface="Wingdings" charset="0"/>
              <a:buChar char="n"/>
              <a:defRPr/>
            </a:pPr>
            <a:r>
              <a:rPr lang="en-GB" sz="1600" b="1" dirty="0" smtClean="0">
                <a:ea typeface="+mn-ea"/>
                <a:cs typeface="+mn-cs"/>
              </a:rPr>
              <a:t>Qualitative</a:t>
            </a:r>
          </a:p>
          <a:p>
            <a:pPr lvl="1" eaLnBrk="1" hangingPunct="1">
              <a:buFont typeface="Wingdings" charset="0"/>
              <a:buChar char="q"/>
              <a:defRPr/>
            </a:pPr>
            <a:r>
              <a:rPr lang="en-GB" sz="1600" dirty="0" smtClean="0">
                <a:ea typeface="+mn-ea"/>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33949" y="1125538"/>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differences in approach</a:t>
            </a:r>
            <a:endParaRPr lang="en-US" dirty="0"/>
          </a:p>
        </p:txBody>
      </p:sp>
      <p:sp>
        <p:nvSpPr>
          <p:cNvPr id="21507" name="Rectangle 3"/>
          <p:cNvSpPr>
            <a:spLocks noGrp="1" noChangeArrowheads="1"/>
          </p:cNvSpPr>
          <p:nvPr>
            <p:ph sz="half" idx="1"/>
          </p:nvPr>
        </p:nvSpPr>
        <p:spPr>
          <a:xfrm>
            <a:off x="468313" y="1503578"/>
            <a:ext cx="4033837" cy="4530725"/>
          </a:xfrm>
        </p:spPr>
        <p:txBody>
          <a:bodyPr>
            <a:normAutofit fontScale="77500" lnSpcReduction="20000"/>
          </a:bodyPr>
          <a:lstStyle/>
          <a:p>
            <a:pPr eaLnBrk="1" hangingPunct="1">
              <a:buFont typeface="Wingdings" charset="0"/>
              <a:buChar char="n"/>
              <a:defRPr/>
            </a:pPr>
            <a:endParaRPr lang="en-GB" sz="2000" b="1" dirty="0" smtClean="0">
              <a:ea typeface="+mn-ea"/>
              <a:cs typeface="+mn-cs"/>
            </a:endParaRPr>
          </a:p>
          <a:p>
            <a:pPr eaLnBrk="1" hangingPunct="1">
              <a:buFont typeface="Wingdings" charset="0"/>
              <a:buChar char="n"/>
              <a:defRPr/>
            </a:pPr>
            <a:r>
              <a:rPr lang="en-GB" sz="4200" b="1" dirty="0" smtClean="0">
                <a:ea typeface="+mn-ea"/>
                <a:cs typeface="+mn-cs"/>
              </a:rPr>
              <a:t>Quantitative</a:t>
            </a:r>
            <a:endParaRPr lang="en-GB" sz="3800" b="1" dirty="0" smtClean="0">
              <a:ea typeface="+mn-ea"/>
              <a:cs typeface="+mn-cs"/>
            </a:endParaRPr>
          </a:p>
          <a:p>
            <a:pPr eaLnBrk="1" hangingPunct="1">
              <a:buFont typeface="Wingdings" charset="0"/>
              <a:buChar char="q"/>
              <a:defRPr/>
            </a:pPr>
            <a:r>
              <a:rPr lang="en-GB" sz="2000" dirty="0" smtClean="0">
                <a:ea typeface="+mn-ea"/>
                <a:cs typeface="+mn-cs"/>
              </a:rPr>
              <a:t>the world is objective to the researcher.</a:t>
            </a:r>
          </a:p>
          <a:p>
            <a:pPr eaLnBrk="1" hangingPunct="1">
              <a:buFont typeface="Wingdings" charset="0"/>
              <a:buChar char="q"/>
              <a:defRPr/>
            </a:pPr>
            <a:r>
              <a:rPr lang="en-GB" sz="2000" dirty="0" smtClean="0">
                <a:ea typeface="+mn-ea"/>
                <a:cs typeface="+mn-cs"/>
              </a:rPr>
              <a:t>only knowledge that is observable and measurable can be regarded as knowledge.</a:t>
            </a:r>
          </a:p>
          <a:p>
            <a:pPr eaLnBrk="1" hangingPunct="1">
              <a:buFont typeface="Wingdings" charset="0"/>
              <a:buChar char="q"/>
              <a:defRPr/>
            </a:pPr>
            <a:r>
              <a:rPr lang="en-GB" sz="2000" dirty="0" smtClean="0">
                <a:ea typeface="+mn-ea"/>
                <a:cs typeface="+mn-cs"/>
              </a:rPr>
              <a:t>research is unattached from the researchers and phenomenon existed prior to and following their involvement.</a:t>
            </a:r>
          </a:p>
          <a:p>
            <a:pPr eaLnBrk="1" hangingPunct="1">
              <a:buFont typeface="Wingdings" charset="0"/>
              <a:buChar char="q"/>
              <a:defRPr/>
            </a:pPr>
            <a:r>
              <a:rPr lang="en-GB" sz="2000" dirty="0" smtClean="0">
                <a:ea typeface="+mn-ea"/>
                <a:cs typeface="+mn-cs"/>
              </a:rPr>
              <a:t>Seeks to prove something.</a:t>
            </a:r>
          </a:p>
          <a:p>
            <a:pPr eaLnBrk="1" hangingPunct="1">
              <a:buFont typeface="Wingdings" charset="0"/>
              <a:buChar char="q"/>
              <a:defRPr/>
            </a:pPr>
            <a:r>
              <a:rPr lang="en-GB" sz="2000" dirty="0" smtClean="0">
                <a:ea typeface="+mn-ea"/>
                <a:cs typeface="+mn-cs"/>
              </a:rPr>
              <a:t>Numbers.</a:t>
            </a:r>
          </a:p>
        </p:txBody>
      </p:sp>
      <p:sp>
        <p:nvSpPr>
          <p:cNvPr id="21508" name="Rectangle 4"/>
          <p:cNvSpPr>
            <a:spLocks noGrp="1" noChangeArrowheads="1"/>
          </p:cNvSpPr>
          <p:nvPr>
            <p:ph sz="half" idx="2"/>
          </p:nvPr>
        </p:nvSpPr>
        <p:spPr>
          <a:xfrm>
            <a:off x="4643438" y="1503578"/>
            <a:ext cx="4033837" cy="4530725"/>
          </a:xfrm>
        </p:spPr>
        <p:txBody>
          <a:bodyPr>
            <a:normAutofit fontScale="77500" lnSpcReduction="20000"/>
          </a:bodyPr>
          <a:lstStyle/>
          <a:p>
            <a:pPr eaLnBrk="1" hangingPunct="1">
              <a:lnSpc>
                <a:spcPct val="90000"/>
              </a:lnSpc>
              <a:buFont typeface="Wingdings" charset="0"/>
              <a:buChar char="n"/>
              <a:defRPr/>
            </a:pPr>
            <a:endParaRPr lang="en-GB" sz="2000" b="1" dirty="0" smtClean="0">
              <a:ea typeface="+mn-ea"/>
              <a:cs typeface="+mn-cs"/>
            </a:endParaRPr>
          </a:p>
          <a:p>
            <a:pPr eaLnBrk="1" hangingPunct="1">
              <a:lnSpc>
                <a:spcPct val="90000"/>
              </a:lnSpc>
              <a:buFont typeface="Wingdings" charset="0"/>
              <a:buChar char="n"/>
              <a:defRPr/>
            </a:pPr>
            <a:r>
              <a:rPr lang="en-GB" sz="5200" b="1" dirty="0" smtClean="0">
                <a:ea typeface="+mn-ea"/>
                <a:cs typeface="+mn-cs"/>
              </a:rPr>
              <a:t>Qualitative</a:t>
            </a:r>
          </a:p>
          <a:p>
            <a:pPr eaLnBrk="1" hangingPunct="1">
              <a:lnSpc>
                <a:spcPct val="90000"/>
              </a:lnSpc>
              <a:buFont typeface="Wingdings" charset="0"/>
              <a:buChar char="q"/>
              <a:defRPr/>
            </a:pPr>
            <a:r>
              <a:rPr lang="en-GB" sz="2000" dirty="0" smtClean="0">
                <a:ea typeface="+mn-ea"/>
                <a:cs typeface="+mn-cs"/>
              </a:rPr>
              <a:t>the world is socially constructed and understood by examining human experience or perception of it.</a:t>
            </a:r>
          </a:p>
          <a:p>
            <a:pPr eaLnBrk="1" hangingPunct="1">
              <a:lnSpc>
                <a:spcPct val="90000"/>
              </a:lnSpc>
              <a:buFont typeface="Wingdings" charset="0"/>
              <a:buChar char="q"/>
              <a:defRPr/>
            </a:pPr>
            <a:r>
              <a:rPr lang="en-GB" sz="2000" dirty="0" smtClean="0">
                <a:ea typeface="+mn-ea"/>
                <a:cs typeface="+mn-cs"/>
              </a:rPr>
              <a:t>broader more complex approach to understanding a phenomenon.</a:t>
            </a:r>
          </a:p>
          <a:p>
            <a:pPr eaLnBrk="1" hangingPunct="1">
              <a:lnSpc>
                <a:spcPct val="90000"/>
              </a:lnSpc>
              <a:buFont typeface="Wingdings" charset="0"/>
              <a:buChar char="q"/>
              <a:defRPr/>
            </a:pPr>
            <a:r>
              <a:rPr lang="en-GB" dirty="0" smtClean="0"/>
              <a:t>r</a:t>
            </a:r>
            <a:r>
              <a:rPr lang="en-GB" sz="2000" dirty="0" smtClean="0">
                <a:ea typeface="+mn-ea"/>
                <a:cs typeface="+mn-cs"/>
              </a:rPr>
              <a:t>esearcher involved in and influences understanding through interpretation.</a:t>
            </a:r>
          </a:p>
          <a:p>
            <a:pPr eaLnBrk="1" hangingPunct="1">
              <a:lnSpc>
                <a:spcPct val="90000"/>
              </a:lnSpc>
              <a:buFont typeface="Wingdings" charset="0"/>
              <a:buChar char="q"/>
              <a:defRPr/>
            </a:pPr>
            <a:r>
              <a:rPr lang="en-GB" sz="2000" dirty="0" smtClean="0">
                <a:ea typeface="+mn-ea"/>
                <a:cs typeface="+mn-cs"/>
              </a:rPr>
              <a:t>Seeks to provide rich insight.</a:t>
            </a:r>
          </a:p>
          <a:p>
            <a:pPr eaLnBrk="1" hangingPunct="1">
              <a:lnSpc>
                <a:spcPct val="90000"/>
              </a:lnSpc>
              <a:buFont typeface="Wingdings" charset="0"/>
              <a:buChar char="q"/>
              <a:defRPr/>
            </a:pPr>
            <a:r>
              <a:rPr lang="en-GB" sz="2000" dirty="0" smtClean="0">
                <a:ea typeface="+mn-ea"/>
                <a:cs typeface="+mn-cs"/>
              </a:rPr>
              <a:t>Words.</a:t>
            </a:r>
          </a:p>
          <a:p>
            <a:pPr marL="0" indent="0" eaLnBrk="1" hangingPunct="1">
              <a:lnSpc>
                <a:spcPct val="90000"/>
              </a:lnSpc>
              <a:buFontTx/>
              <a:buNone/>
              <a:defRPr/>
            </a:pPr>
            <a:endParaRPr lang="en-GB" sz="2000" dirty="0" smtClean="0">
              <a:ea typeface="+mn-ea"/>
              <a:cs typeface="+mn-cs"/>
            </a:endParaRPr>
          </a:p>
        </p:txBody>
      </p:sp>
    </p:spTree>
    <p:extLst>
      <p:ext uri="{BB962C8B-B14F-4D97-AF65-F5344CB8AC3E}">
        <p14:creationId xmlns:p14="http://schemas.microsoft.com/office/powerpoint/2010/main" val="3403338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fontScale="90000"/>
          </a:bodyPr>
          <a:lstStyle/>
          <a:p>
            <a:r>
              <a:rPr lang="en-GB" dirty="0" smtClean="0">
                <a:latin typeface="Arial" charset="0"/>
                <a:ea typeface="MS PGothic" charset="0"/>
              </a:rPr>
              <a:t>Ways of seeing the world ‘qualitatively’</a:t>
            </a:r>
            <a:endParaRPr lang="en-GB" dirty="0">
              <a:latin typeface="Arial" charset="0"/>
              <a:ea typeface="MS PGothic" charset="0"/>
            </a:endParaRPr>
          </a:p>
        </p:txBody>
      </p:sp>
      <p:sp>
        <p:nvSpPr>
          <p:cNvPr id="22530" name="Content Placeholder 2"/>
          <p:cNvSpPr>
            <a:spLocks noGrp="1"/>
          </p:cNvSpPr>
          <p:nvPr>
            <p:ph idx="1"/>
          </p:nvPr>
        </p:nvSpPr>
        <p:spPr/>
        <p:txBody>
          <a:bodyPr/>
          <a:lstStyle/>
          <a:p>
            <a:r>
              <a:rPr lang="en-GB" dirty="0">
                <a:latin typeface="Arial" charset="0"/>
                <a:ea typeface="MS PGothic" charset="0"/>
              </a:rPr>
              <a:t>Phenomenology</a:t>
            </a:r>
          </a:p>
          <a:p>
            <a:r>
              <a:rPr lang="en-GB" dirty="0">
                <a:latin typeface="Arial" charset="0"/>
                <a:ea typeface="MS PGothic" charset="0"/>
              </a:rPr>
              <a:t>Action </a:t>
            </a:r>
            <a:r>
              <a:rPr lang="en-GB" dirty="0" smtClean="0">
                <a:latin typeface="Arial" charset="0"/>
                <a:ea typeface="MS PGothic" charset="0"/>
              </a:rPr>
              <a:t>Research</a:t>
            </a:r>
            <a:endParaRPr lang="en-GB" dirty="0">
              <a:latin typeface="Arial" charset="0"/>
              <a:ea typeface="MS PGothic" charset="0"/>
            </a:endParaRPr>
          </a:p>
          <a:p>
            <a:r>
              <a:rPr lang="en-GB" dirty="0">
                <a:latin typeface="Arial" charset="0"/>
                <a:ea typeface="MS PGothic" charset="0"/>
              </a:rPr>
              <a:t>Case Studies</a:t>
            </a:r>
          </a:p>
          <a:p>
            <a:r>
              <a:rPr lang="en-GB" dirty="0" smtClean="0">
                <a:latin typeface="Arial" charset="0"/>
                <a:ea typeface="MS PGothic" charset="0"/>
              </a:rPr>
              <a:t>Ethnography</a:t>
            </a:r>
          </a:p>
          <a:p>
            <a:r>
              <a:rPr lang="en-GB" dirty="0" smtClean="0">
                <a:latin typeface="Arial" charset="0"/>
                <a:ea typeface="MS PGothic" charset="0"/>
              </a:rPr>
              <a:t>Grounded theory</a:t>
            </a:r>
          </a:p>
          <a:p>
            <a:r>
              <a:rPr lang="en-GB" dirty="0" smtClean="0">
                <a:latin typeface="Arial" charset="0"/>
                <a:ea typeface="MS PGothic" charset="0"/>
              </a:rPr>
              <a:t>And many more </a:t>
            </a:r>
            <a:r>
              <a:rPr lang="is-IS" dirty="0" smtClean="0">
                <a:latin typeface="Arial" charset="0"/>
                <a:ea typeface="MS PGothic" charset="0"/>
              </a:rPr>
              <a:t>…</a:t>
            </a:r>
            <a:endParaRPr lang="en-GB" dirty="0">
              <a:latin typeface="Arial" charset="0"/>
              <a:ea typeface="MS PGothic" charset="0"/>
            </a:endParaRPr>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702" y="1828800"/>
            <a:ext cx="3492500" cy="2324100"/>
          </a:xfrm>
          <a:prstGeom prst="rect">
            <a:avLst/>
          </a:prstGeom>
        </p:spPr>
      </p:pic>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4607" y="3881664"/>
            <a:ext cx="3492500" cy="2324100"/>
          </a:xfrm>
          <a:prstGeom prst="rect">
            <a:avLst/>
          </a:prstGeom>
        </p:spPr>
      </p:pic>
    </p:spTree>
    <p:extLst>
      <p:ext uri="{BB962C8B-B14F-4D97-AF65-F5344CB8AC3E}">
        <p14:creationId xmlns:p14="http://schemas.microsoft.com/office/powerpoint/2010/main" val="344653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787052"/>
            <a:ext cx="7583487" cy="1044388"/>
          </a:xfrm>
        </p:spPr>
        <p:txBody>
          <a:bodyPr>
            <a:normAutofit fontScale="90000"/>
          </a:bodyPr>
          <a:lstStyle/>
          <a:p>
            <a:r>
              <a:rPr lang="en-GB" dirty="0"/>
              <a:t>What kinds of research questions are appropriate for </a:t>
            </a:r>
            <a:r>
              <a:rPr lang="en-GB" dirty="0" smtClean="0"/>
              <a:t>qualitative </a:t>
            </a:r>
            <a:r>
              <a:rPr lang="en-GB" dirty="0"/>
              <a:t>research?</a:t>
            </a:r>
          </a:p>
        </p:txBody>
      </p:sp>
      <p:sp>
        <p:nvSpPr>
          <p:cNvPr id="3" name="Content Placeholder 2"/>
          <p:cNvSpPr>
            <a:spLocks noGrp="1"/>
          </p:cNvSpPr>
          <p:nvPr>
            <p:ph idx="1"/>
          </p:nvPr>
        </p:nvSpPr>
        <p:spPr>
          <a:xfrm>
            <a:off x="779463" y="2334404"/>
            <a:ext cx="7583487" cy="3333073"/>
          </a:xfrm>
        </p:spPr>
        <p:txBody>
          <a:bodyPr/>
          <a:lstStyle/>
          <a:p>
            <a:pPr lvl="1"/>
            <a:r>
              <a:rPr lang="en-GB" dirty="0" smtClean="0"/>
              <a:t>What is the essence of …</a:t>
            </a:r>
          </a:p>
          <a:p>
            <a:pPr lvl="1"/>
            <a:r>
              <a:rPr lang="en-GB" dirty="0" smtClean="0"/>
              <a:t>What do we mean my …</a:t>
            </a:r>
          </a:p>
          <a:p>
            <a:pPr lvl="1"/>
            <a:r>
              <a:rPr lang="en-GB" dirty="0" smtClean="0"/>
              <a:t>How do people experience …</a:t>
            </a:r>
          </a:p>
          <a:p>
            <a:pPr lvl="1"/>
            <a:r>
              <a:rPr lang="en-GB" dirty="0" smtClean="0"/>
              <a:t>What are peoples perception of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8960" y="4401820"/>
            <a:ext cx="2773680" cy="2080260"/>
          </a:xfrm>
          <a:prstGeom prst="rect">
            <a:avLst/>
          </a:prstGeom>
        </p:spPr>
      </p:pic>
    </p:spTree>
    <p:extLst>
      <p:ext uri="{BB962C8B-B14F-4D97-AF65-F5344CB8AC3E}">
        <p14:creationId xmlns:p14="http://schemas.microsoft.com/office/powerpoint/2010/main" val="4054236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Seeing the world quantitatively</a:t>
            </a:r>
            <a:endParaRPr lang="en-GB" dirty="0"/>
          </a:p>
        </p:txBody>
      </p:sp>
      <p:pic>
        <p:nvPicPr>
          <p:cNvPr id="4" name="Content Placeholder 3" descr="storks2.gif"/>
          <p:cNvPicPr>
            <a:picLocks noGrp="1" noChangeAspect="1"/>
          </p:cNvPicPr>
          <p:nvPr>
            <p:ph idx="1"/>
          </p:nvPr>
        </p:nvPicPr>
        <p:blipFill>
          <a:blip r:embed="rId2" cstate="print"/>
          <a:stretch>
            <a:fillRect/>
          </a:stretch>
        </p:blipFill>
        <p:spPr>
          <a:xfrm>
            <a:off x="1835696" y="1676820"/>
            <a:ext cx="5184576" cy="4142578"/>
          </a:xfrm>
        </p:spPr>
      </p:pic>
      <p:pic>
        <p:nvPicPr>
          <p:cNvPr id="5" name="Picture 4" descr="images (1).jpg"/>
          <p:cNvPicPr>
            <a:picLocks noChangeAspect="1"/>
          </p:cNvPicPr>
          <p:nvPr/>
        </p:nvPicPr>
        <p:blipFill>
          <a:blip r:embed="rId3" cstate="print"/>
          <a:stretch>
            <a:fillRect/>
          </a:stretch>
        </p:blipFill>
        <p:spPr>
          <a:xfrm>
            <a:off x="6300192" y="3429000"/>
            <a:ext cx="2466975" cy="1847850"/>
          </a:xfrm>
          <a:prstGeom prst="rect">
            <a:avLst/>
          </a:prstGeom>
        </p:spPr>
      </p:pic>
    </p:spTree>
    <p:extLst>
      <p:ext uri="{BB962C8B-B14F-4D97-AF65-F5344CB8AC3E}">
        <p14:creationId xmlns:p14="http://schemas.microsoft.com/office/powerpoint/2010/main" val="3164888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787052"/>
            <a:ext cx="7583487" cy="1044388"/>
          </a:xfrm>
        </p:spPr>
        <p:txBody>
          <a:bodyPr>
            <a:normAutofit fontScale="90000"/>
          </a:bodyPr>
          <a:lstStyle/>
          <a:p>
            <a:r>
              <a:rPr lang="en-GB" dirty="0"/>
              <a:t>What kinds of research questions are appropriate for quantitative research?</a:t>
            </a:r>
          </a:p>
        </p:txBody>
      </p:sp>
      <p:sp>
        <p:nvSpPr>
          <p:cNvPr id="3" name="Content Placeholder 2"/>
          <p:cNvSpPr>
            <a:spLocks noGrp="1"/>
          </p:cNvSpPr>
          <p:nvPr>
            <p:ph idx="1"/>
          </p:nvPr>
        </p:nvSpPr>
        <p:spPr>
          <a:xfrm>
            <a:off x="779463" y="2334404"/>
            <a:ext cx="7583487" cy="3333073"/>
          </a:xfrm>
        </p:spPr>
        <p:txBody>
          <a:bodyPr/>
          <a:lstStyle/>
          <a:p>
            <a:pPr lvl="1"/>
            <a:r>
              <a:rPr lang="en-GB" dirty="0" smtClean="0"/>
              <a:t>How much, how many, how large, what effect...</a:t>
            </a:r>
          </a:p>
          <a:p>
            <a:pPr lvl="1"/>
            <a:r>
              <a:rPr lang="en-GB" dirty="0" smtClean="0"/>
              <a:t>Can also look for correlations or comparisons of numerical values (e.g. Mean)]</a:t>
            </a:r>
          </a:p>
          <a:p>
            <a:pPr lvl="1"/>
            <a:r>
              <a:rPr lang="en-GB" dirty="0" smtClean="0"/>
              <a:t>Through measured impacts</a:t>
            </a:r>
          </a:p>
          <a:p>
            <a:pPr lvl="1"/>
            <a:r>
              <a:rPr lang="en-GB" dirty="0" smtClean="0"/>
              <a:t>Cause and effect. If this happens then what will be the cause</a:t>
            </a:r>
          </a:p>
          <a:p>
            <a:pPr lvl="1"/>
            <a:r>
              <a:rPr lang="en-GB" dirty="0" smtClean="0"/>
              <a:t>Must be very clearly specified</a:t>
            </a:r>
            <a:endParaRPr lang="en-GB" dirty="0"/>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3701" y="5028244"/>
            <a:ext cx="2928378" cy="1278466"/>
          </a:xfrm>
          <a:prstGeom prst="rect">
            <a:avLst/>
          </a:prstGeom>
        </p:spPr>
      </p:pic>
    </p:spTree>
    <p:extLst>
      <p:ext uri="{BB962C8B-B14F-4D97-AF65-F5344CB8AC3E}">
        <p14:creationId xmlns:p14="http://schemas.microsoft.com/office/powerpoint/2010/main" val="1173965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dirty="0" smtClean="0"/>
              <a:t>Involves measurement</a:t>
            </a:r>
          </a:p>
        </p:txBody>
      </p:sp>
      <p:sp>
        <p:nvSpPr>
          <p:cNvPr id="65539" name="Rectangle 3"/>
          <p:cNvSpPr>
            <a:spLocks noGrp="1" noChangeArrowheads="1"/>
          </p:cNvSpPr>
          <p:nvPr>
            <p:ph idx="1"/>
          </p:nvPr>
        </p:nvSpPr>
        <p:spPr/>
        <p:txBody>
          <a:bodyPr/>
          <a:lstStyle/>
          <a:p>
            <a:r>
              <a:rPr lang="en-GB" dirty="0" smtClean="0"/>
              <a:t>Statistics relies on numerical measurement, or </a:t>
            </a:r>
            <a:r>
              <a:rPr lang="en-GB" u="sng" dirty="0" smtClean="0"/>
              <a:t>operationalisation</a:t>
            </a:r>
            <a:r>
              <a:rPr lang="en-GB" dirty="0" smtClean="0"/>
              <a:t>, of phenomena</a:t>
            </a:r>
          </a:p>
          <a:p>
            <a:r>
              <a:rPr lang="en-GB" dirty="0" smtClean="0"/>
              <a:t>When we measure a single phenomenon we represent this numerically as a </a:t>
            </a:r>
            <a:r>
              <a:rPr lang="en-GB" u="sng" dirty="0" smtClean="0"/>
              <a:t>variable.</a:t>
            </a:r>
            <a:endParaRPr lang="en-GB" dirty="0" smtClean="0"/>
          </a:p>
          <a:p>
            <a:r>
              <a:rPr lang="en-GB" dirty="0" smtClean="0"/>
              <a:t>Some concepts are easy to measure; others require some creativity</a:t>
            </a:r>
          </a:p>
          <a:p>
            <a:pPr>
              <a:buFontTx/>
              <a:buNone/>
            </a:pPr>
            <a:endParaRPr lang="en-GB" dirty="0" smtClean="0"/>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7189" y="4523619"/>
            <a:ext cx="1725192" cy="1717524"/>
          </a:xfrm>
          <a:prstGeom prst="rect">
            <a:avLst/>
          </a:prstGeom>
        </p:spPr>
      </p:pic>
    </p:spTree>
    <p:extLst>
      <p:ext uri="{BB962C8B-B14F-4D97-AF65-F5344CB8AC3E}">
        <p14:creationId xmlns:p14="http://schemas.microsoft.com/office/powerpoint/2010/main" val="607788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collection methods (typical)</a:t>
            </a:r>
            <a:endParaRPr lang="en-US" dirty="0"/>
          </a:p>
        </p:txBody>
      </p:sp>
      <p:sp>
        <p:nvSpPr>
          <p:cNvPr id="3" name="Content Placeholder 2"/>
          <p:cNvSpPr>
            <a:spLocks noGrp="1"/>
          </p:cNvSpPr>
          <p:nvPr>
            <p:ph sz="half" idx="1"/>
          </p:nvPr>
        </p:nvSpPr>
        <p:spPr/>
        <p:txBody>
          <a:bodyPr>
            <a:normAutofit lnSpcReduction="10000"/>
          </a:bodyPr>
          <a:lstStyle/>
          <a:p>
            <a:pPr marL="0" indent="0">
              <a:buNone/>
            </a:pPr>
            <a:r>
              <a:rPr lang="en-US" sz="2400" b="1" dirty="0" smtClean="0"/>
              <a:t>Qualitative</a:t>
            </a:r>
          </a:p>
          <a:p>
            <a:r>
              <a:rPr lang="en-US" dirty="0" smtClean="0">
                <a:solidFill>
                  <a:srgbClr val="EBF98B"/>
                </a:solidFill>
              </a:rPr>
              <a:t>Interviews</a:t>
            </a:r>
          </a:p>
          <a:p>
            <a:pPr lvl="1"/>
            <a:r>
              <a:rPr lang="en-US" dirty="0" smtClean="0"/>
              <a:t>Perspectives</a:t>
            </a:r>
          </a:p>
          <a:p>
            <a:pPr lvl="1"/>
            <a:r>
              <a:rPr lang="en-US" dirty="0" smtClean="0"/>
              <a:t>Experiences</a:t>
            </a:r>
          </a:p>
          <a:p>
            <a:r>
              <a:rPr lang="en-US" dirty="0" smtClean="0"/>
              <a:t>Joining in with a stakeholder group (shadowing a bank manager)</a:t>
            </a:r>
          </a:p>
          <a:p>
            <a:r>
              <a:rPr lang="en-US" dirty="0" smtClean="0"/>
              <a:t>Historical accounts (</a:t>
            </a:r>
          </a:p>
          <a:p>
            <a:r>
              <a:rPr lang="en-US" dirty="0" smtClean="0"/>
              <a:t>Immersion in a culture</a:t>
            </a:r>
          </a:p>
          <a:p>
            <a:endParaRPr lang="en-US" dirty="0" smtClean="0"/>
          </a:p>
        </p:txBody>
      </p:sp>
      <p:sp>
        <p:nvSpPr>
          <p:cNvPr id="4" name="Content Placeholder 3"/>
          <p:cNvSpPr>
            <a:spLocks noGrp="1"/>
          </p:cNvSpPr>
          <p:nvPr>
            <p:ph sz="half" idx="2"/>
          </p:nvPr>
        </p:nvSpPr>
        <p:spPr/>
        <p:txBody>
          <a:bodyPr>
            <a:normAutofit lnSpcReduction="10000"/>
          </a:bodyPr>
          <a:lstStyle/>
          <a:p>
            <a:pPr marL="0" indent="0">
              <a:buNone/>
            </a:pPr>
            <a:r>
              <a:rPr lang="en-US" sz="2400" b="1" dirty="0" smtClean="0"/>
              <a:t>Quantitative</a:t>
            </a:r>
          </a:p>
          <a:p>
            <a:r>
              <a:rPr lang="en-US" dirty="0" smtClean="0">
                <a:solidFill>
                  <a:srgbClr val="EBF98B"/>
                </a:solidFill>
              </a:rPr>
              <a:t>Surveys or questionnaires</a:t>
            </a:r>
          </a:p>
          <a:p>
            <a:r>
              <a:rPr lang="en-US" dirty="0" smtClean="0"/>
              <a:t>Experiments</a:t>
            </a:r>
          </a:p>
          <a:p>
            <a:r>
              <a:rPr lang="en-US" dirty="0" smtClean="0"/>
              <a:t>Simulations</a:t>
            </a:r>
          </a:p>
          <a:p>
            <a:endParaRPr lang="en-US" dirty="0"/>
          </a:p>
        </p:txBody>
      </p:sp>
      <p:pic>
        <p:nvPicPr>
          <p:cNvPr id="5" name="Picture 4"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681" y="4051450"/>
            <a:ext cx="2000712" cy="1331383"/>
          </a:xfrm>
          <a:prstGeom prst="rect">
            <a:avLst/>
          </a:prstGeom>
        </p:spPr>
      </p:pic>
      <p:pic>
        <p:nvPicPr>
          <p:cNvPr id="6" name="Picture 5"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2693" y="4953151"/>
            <a:ext cx="1979854" cy="1300843"/>
          </a:xfrm>
          <a:prstGeom prst="rect">
            <a:avLst/>
          </a:prstGeom>
        </p:spPr>
      </p:pic>
    </p:spTree>
    <p:extLst>
      <p:ext uri="{BB962C8B-B14F-4D97-AF65-F5344CB8AC3E}">
        <p14:creationId xmlns:p14="http://schemas.microsoft.com/office/powerpoint/2010/main" val="721992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b="1">
                <a:latin typeface="Arial" charset="0"/>
                <a:ea typeface="ＭＳ Ｐゴシック" charset="0"/>
              </a:rPr>
              <a:t>What do we mean by ethics?</a:t>
            </a:r>
          </a:p>
        </p:txBody>
      </p:sp>
      <p:sp>
        <p:nvSpPr>
          <p:cNvPr id="3075" name="Content Placeholder 2"/>
          <p:cNvSpPr>
            <a:spLocks noGrp="1"/>
          </p:cNvSpPr>
          <p:nvPr>
            <p:ph idx="1"/>
          </p:nvPr>
        </p:nvSpPr>
        <p:spPr/>
        <p:txBody>
          <a:bodyPr/>
          <a:lstStyle/>
          <a:p>
            <a:r>
              <a:rPr lang="en-GB">
                <a:latin typeface="Arial" charset="0"/>
                <a:ea typeface="ＭＳ Ｐゴシック" charset="0"/>
              </a:rPr>
              <a:t>The </a:t>
            </a:r>
            <a:r>
              <a:rPr lang="en-GB" u="sng">
                <a:latin typeface="Arial" charset="0"/>
                <a:ea typeface="ＭＳ Ｐゴシック" charset="0"/>
              </a:rPr>
              <a:t>rules</a:t>
            </a:r>
            <a:r>
              <a:rPr lang="en-GB">
                <a:latin typeface="Arial" charset="0"/>
                <a:ea typeface="ＭＳ Ｐゴシック" charset="0"/>
              </a:rPr>
              <a:t> or </a:t>
            </a:r>
            <a:r>
              <a:rPr lang="en-GB" u="sng">
                <a:latin typeface="Arial" charset="0"/>
                <a:ea typeface="ＭＳ Ｐゴシック" charset="0"/>
              </a:rPr>
              <a:t>standards </a:t>
            </a:r>
            <a:r>
              <a:rPr lang="en-GB">
                <a:latin typeface="Arial" charset="0"/>
                <a:ea typeface="ＭＳ Ｐゴシック" charset="0"/>
              </a:rPr>
              <a:t>governing the conduct of a person or the members of a profession (right)</a:t>
            </a:r>
          </a:p>
          <a:p>
            <a:r>
              <a:rPr lang="en-GB">
                <a:latin typeface="Arial" charset="0"/>
                <a:ea typeface="ＭＳ Ｐゴシック" charset="0"/>
              </a:rPr>
              <a:t>The actions which produce positive </a:t>
            </a:r>
            <a:r>
              <a:rPr lang="en-GB" u="sng">
                <a:latin typeface="Arial" charset="0"/>
                <a:ea typeface="ＭＳ Ｐゴシック" charset="0"/>
              </a:rPr>
              <a:t>consequences</a:t>
            </a:r>
            <a:r>
              <a:rPr lang="en-GB">
                <a:latin typeface="Arial" charset="0"/>
                <a:ea typeface="ＭＳ Ｐゴシック" charset="0"/>
              </a:rPr>
              <a:t> or </a:t>
            </a:r>
            <a:r>
              <a:rPr lang="en-GB" u="sng">
                <a:latin typeface="Arial" charset="0"/>
                <a:ea typeface="ＭＳ Ｐゴシック" charset="0"/>
              </a:rPr>
              <a:t>outcomes</a:t>
            </a:r>
            <a:r>
              <a:rPr lang="en-GB">
                <a:latin typeface="Arial" charset="0"/>
                <a:ea typeface="ＭＳ Ｐゴシック" charset="0"/>
              </a:rPr>
              <a:t> for those involved (good)</a:t>
            </a:r>
          </a:p>
          <a:p>
            <a:endParaRPr lang="en-GB">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507" y="3916830"/>
            <a:ext cx="3822700" cy="2120900"/>
          </a:xfrm>
          <a:prstGeom prst="rect">
            <a:avLst/>
          </a:prstGeom>
        </p:spPr>
      </p:pic>
    </p:spTree>
    <p:extLst>
      <p:ext uri="{BB962C8B-B14F-4D97-AF65-F5344CB8AC3E}">
        <p14:creationId xmlns:p14="http://schemas.microsoft.com/office/powerpoint/2010/main" val="22775477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685800" y="404813"/>
            <a:ext cx="7772400" cy="1152525"/>
          </a:xfrm>
        </p:spPr>
        <p:txBody>
          <a:bodyPr/>
          <a:lstStyle/>
          <a:p>
            <a:r>
              <a:rPr lang="en-GB" b="1">
                <a:latin typeface="Arial" charset="0"/>
                <a:ea typeface="ＭＳ Ｐゴシック" charset="0"/>
              </a:rPr>
              <a:t>Why Research Ethics?</a:t>
            </a:r>
          </a:p>
        </p:txBody>
      </p:sp>
      <p:sp>
        <p:nvSpPr>
          <p:cNvPr id="4099" name="Content Placeholder 2"/>
          <p:cNvSpPr>
            <a:spLocks noGrp="1"/>
          </p:cNvSpPr>
          <p:nvPr>
            <p:ph idx="1"/>
          </p:nvPr>
        </p:nvSpPr>
        <p:spPr>
          <a:xfrm>
            <a:off x="685800" y="1628775"/>
            <a:ext cx="7772400" cy="4467225"/>
          </a:xfrm>
        </p:spPr>
        <p:txBody>
          <a:bodyPr/>
          <a:lstStyle/>
          <a:p>
            <a:r>
              <a:rPr lang="en-GB" b="1">
                <a:latin typeface="Arial" charset="0"/>
                <a:ea typeface="ＭＳ Ｐゴシック" charset="0"/>
              </a:rPr>
              <a:t>System of research governance</a:t>
            </a:r>
            <a:r>
              <a:rPr lang="en-GB">
                <a:latin typeface="Arial" charset="0"/>
                <a:ea typeface="ＭＳ Ｐゴシック" charset="0"/>
              </a:rPr>
              <a:t>:</a:t>
            </a:r>
          </a:p>
          <a:p>
            <a:endParaRPr lang="en-GB">
              <a:latin typeface="Arial" charset="0"/>
              <a:ea typeface="ＭＳ Ｐゴシック" charset="0"/>
            </a:endParaRPr>
          </a:p>
          <a:p>
            <a:r>
              <a:rPr lang="en-GB" sz="2400">
                <a:latin typeface="Arial" charset="0"/>
                <a:ea typeface="ＭＳ Ｐゴシック" charset="0"/>
              </a:rPr>
              <a:t>To enhance the quality and integrity of research;</a:t>
            </a:r>
          </a:p>
          <a:p>
            <a:r>
              <a:rPr lang="en-GB" sz="2400">
                <a:latin typeface="Arial" charset="0"/>
                <a:ea typeface="ＭＳ Ｐゴシック" charset="0"/>
              </a:rPr>
              <a:t>To protect the rights and welfare of participants and minimise the risk of physical and mental discomfort, harm and danger from research procedures</a:t>
            </a:r>
            <a:r>
              <a:rPr lang="en-GB">
                <a:latin typeface="Arial" charset="0"/>
                <a:ea typeface="ＭＳ Ｐゴシック" charset="0"/>
              </a:rPr>
              <a:t>;</a:t>
            </a:r>
          </a:p>
          <a:p>
            <a:r>
              <a:rPr lang="en-GB" sz="2400">
                <a:latin typeface="Arial" charset="0"/>
                <a:ea typeface="ＭＳ Ｐゴシック" charset="0"/>
              </a:rPr>
              <a:t>To protect the welfare of researchers and their right to carry out legitimate investigations;</a:t>
            </a:r>
          </a:p>
        </p:txBody>
      </p:sp>
    </p:spTree>
    <p:extLst>
      <p:ext uri="{BB962C8B-B14F-4D97-AF65-F5344CB8AC3E}">
        <p14:creationId xmlns:p14="http://schemas.microsoft.com/office/powerpoint/2010/main" val="13234703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dirty="0" smtClean="0">
                <a:latin typeface="Arial" charset="0"/>
                <a:ea typeface="ＭＳ Ｐゴシック" charset="0"/>
              </a:rPr>
              <a:t>Some principles </a:t>
            </a:r>
            <a:r>
              <a:rPr lang="en-GB" dirty="0">
                <a:latin typeface="Arial" charset="0"/>
                <a:ea typeface="ＭＳ Ｐゴシック" charset="0"/>
              </a:rPr>
              <a:t>of ethical research</a:t>
            </a:r>
          </a:p>
        </p:txBody>
      </p:sp>
      <p:sp>
        <p:nvSpPr>
          <p:cNvPr id="6147" name="Content Placeholder 2"/>
          <p:cNvSpPr>
            <a:spLocks noGrp="1"/>
          </p:cNvSpPr>
          <p:nvPr>
            <p:ph idx="1"/>
          </p:nvPr>
        </p:nvSpPr>
        <p:spPr>
          <a:xfrm>
            <a:off x="684213" y="1844675"/>
            <a:ext cx="7772400" cy="4114800"/>
          </a:xfrm>
        </p:spPr>
        <p:txBody>
          <a:bodyPr>
            <a:normAutofit lnSpcReduction="10000"/>
          </a:bodyPr>
          <a:lstStyle/>
          <a:p>
            <a:pPr eaLnBrk="1" hangingPunct="1"/>
            <a:r>
              <a:rPr lang="en-GB" sz="2000" i="1" dirty="0">
                <a:latin typeface="Arial" charset="0"/>
                <a:ea typeface="ＭＳ Ｐゴシック" charset="0"/>
              </a:rPr>
              <a:t>Beneficence</a:t>
            </a:r>
            <a:r>
              <a:rPr lang="en-GB" sz="2000" dirty="0">
                <a:latin typeface="Arial" charset="0"/>
                <a:ea typeface="ＭＳ Ｐゴシック" charset="0"/>
              </a:rPr>
              <a:t> </a:t>
            </a:r>
          </a:p>
          <a:p>
            <a:pPr lvl="1" eaLnBrk="1" hangingPunct="1"/>
            <a:r>
              <a:rPr lang="en-GB" sz="1800" dirty="0">
                <a:latin typeface="Arial" charset="0"/>
                <a:ea typeface="ＭＳ Ｐゴシック" charset="0"/>
              </a:rPr>
              <a:t>maximizing good outcomes for science, humanity, and the individual research participants while avoiding or minimizing unnecessary risk, harm, or wrong.</a:t>
            </a:r>
          </a:p>
          <a:p>
            <a:pPr eaLnBrk="1" hangingPunct="1"/>
            <a:r>
              <a:rPr lang="en-GB" sz="2000" i="1" dirty="0">
                <a:latin typeface="Arial" charset="0"/>
                <a:ea typeface="ＭＳ Ｐゴシック" charset="0"/>
              </a:rPr>
              <a:t>Respect</a:t>
            </a:r>
            <a:r>
              <a:rPr lang="en-GB" sz="2000" dirty="0">
                <a:latin typeface="Arial" charset="0"/>
                <a:ea typeface="ＭＳ Ｐゴシック" charset="0"/>
              </a:rPr>
              <a:t> </a:t>
            </a:r>
          </a:p>
          <a:p>
            <a:pPr lvl="1" eaLnBrk="1" hangingPunct="1"/>
            <a:r>
              <a:rPr lang="en-GB" sz="1800" dirty="0">
                <a:latin typeface="Arial" charset="0"/>
                <a:ea typeface="ＭＳ Ｐゴシック" charset="0"/>
              </a:rPr>
              <a:t>protecting the autonomy of persons, with courtesy and respect for individuals as persons, including those who are not autonomous</a:t>
            </a:r>
          </a:p>
          <a:p>
            <a:pPr eaLnBrk="1" hangingPunct="1"/>
            <a:r>
              <a:rPr lang="en-GB" sz="2000" i="1" dirty="0">
                <a:latin typeface="Arial" charset="0"/>
                <a:ea typeface="ＭＳ Ｐゴシック" charset="0"/>
              </a:rPr>
              <a:t>Justice</a:t>
            </a:r>
            <a:r>
              <a:rPr lang="en-GB" sz="2000" dirty="0">
                <a:latin typeface="Arial" charset="0"/>
                <a:ea typeface="ＭＳ Ｐゴシック" charset="0"/>
              </a:rPr>
              <a:t> </a:t>
            </a:r>
          </a:p>
          <a:p>
            <a:pPr lvl="1" eaLnBrk="1" hangingPunct="1"/>
            <a:r>
              <a:rPr lang="en-GB" sz="1800" dirty="0">
                <a:latin typeface="Arial" charset="0"/>
                <a:ea typeface="ＭＳ Ｐゴシック" charset="0"/>
              </a:rPr>
              <a:t>ensuring reasonable, </a:t>
            </a:r>
            <a:r>
              <a:rPr lang="en-GB" sz="1800" dirty="0" err="1">
                <a:latin typeface="Arial" charset="0"/>
                <a:ea typeface="ＭＳ Ｐゴシック" charset="0"/>
              </a:rPr>
              <a:t>nonexploitative</a:t>
            </a:r>
            <a:r>
              <a:rPr lang="en-GB" sz="1800" dirty="0">
                <a:latin typeface="Arial" charset="0"/>
                <a:ea typeface="ＭＳ Ｐゴシック" charset="0"/>
              </a:rPr>
              <a:t>, and carefully considered procedures and their fair administration; fair distribution of costs and benefits among persons and groups </a:t>
            </a:r>
          </a:p>
          <a:p>
            <a:pPr algn="r" eaLnBrk="1" hangingPunct="1"/>
            <a:r>
              <a:rPr lang="en-GB" sz="1200" dirty="0">
                <a:latin typeface="Arial" charset="0"/>
                <a:ea typeface="ＭＳ Ｐゴシック" charset="0"/>
              </a:rPr>
              <a:t>(Siebert, 1992, p. 18)</a:t>
            </a:r>
          </a:p>
          <a:p>
            <a:pPr eaLnBrk="1" hangingPunct="1"/>
            <a:endParaRPr lang="en-GB" sz="2000" dirty="0">
              <a:latin typeface="Arial" charset="0"/>
              <a:ea typeface="ＭＳ Ｐゴシック" charset="0"/>
            </a:endParaRPr>
          </a:p>
        </p:txBody>
      </p:sp>
    </p:spTree>
    <p:extLst>
      <p:ext uri="{BB962C8B-B14F-4D97-AF65-F5344CB8AC3E}">
        <p14:creationId xmlns:p14="http://schemas.microsoft.com/office/powerpoint/2010/main" val="1129858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atin typeface="Arial" charset="0"/>
                <a:ea typeface="ＭＳ Ｐゴシック" charset="0"/>
              </a:rPr>
              <a:t>Checklist for ethical research</a:t>
            </a:r>
          </a:p>
        </p:txBody>
      </p:sp>
      <p:sp>
        <p:nvSpPr>
          <p:cNvPr id="7171" name="Content Placeholder 2"/>
          <p:cNvSpPr>
            <a:spLocks noGrp="1"/>
          </p:cNvSpPr>
          <p:nvPr>
            <p:ph sz="half" idx="1"/>
          </p:nvPr>
        </p:nvSpPr>
        <p:spPr/>
        <p:txBody>
          <a:bodyPr/>
          <a:lstStyle/>
          <a:p>
            <a:pPr eaLnBrk="1" hangingPunct="1"/>
            <a:r>
              <a:rPr lang="en-GB">
                <a:latin typeface="Arial" charset="0"/>
                <a:ea typeface="ＭＳ Ｐゴシック" charset="0"/>
              </a:rPr>
              <a:t>Explaining purpose. </a:t>
            </a:r>
          </a:p>
          <a:p>
            <a:pPr eaLnBrk="1" hangingPunct="1"/>
            <a:r>
              <a:rPr lang="en-GB">
                <a:latin typeface="Arial" charset="0"/>
                <a:ea typeface="ＭＳ Ｐゴシック" charset="0"/>
              </a:rPr>
              <a:t>Informed consent.</a:t>
            </a:r>
          </a:p>
          <a:p>
            <a:pPr eaLnBrk="1" hangingPunct="1"/>
            <a:r>
              <a:rPr lang="en-GB">
                <a:latin typeface="Arial" charset="0"/>
                <a:ea typeface="ＭＳ Ｐゴシック" charset="0"/>
              </a:rPr>
              <a:t>Allow withdrawal.</a:t>
            </a:r>
          </a:p>
          <a:p>
            <a:pPr eaLnBrk="1" hangingPunct="1"/>
            <a:r>
              <a:rPr lang="en-GB">
                <a:latin typeface="Arial" charset="0"/>
                <a:ea typeface="ＭＳ Ｐゴシック" charset="0"/>
              </a:rPr>
              <a:t>Promises and reciprocity.  </a:t>
            </a:r>
          </a:p>
          <a:p>
            <a:pPr eaLnBrk="1" hangingPunct="1"/>
            <a:r>
              <a:rPr lang="en-GB">
                <a:latin typeface="Arial" charset="0"/>
                <a:ea typeface="ＭＳ Ｐゴシック" charset="0"/>
              </a:rPr>
              <a:t>Risk assessment. </a:t>
            </a:r>
          </a:p>
          <a:p>
            <a:pPr eaLnBrk="1" hangingPunct="1"/>
            <a:r>
              <a:rPr lang="en-GB">
                <a:latin typeface="Arial" charset="0"/>
                <a:ea typeface="ＭＳ Ｐゴシック" charset="0"/>
              </a:rPr>
              <a:t>Confidentiality.</a:t>
            </a:r>
          </a:p>
          <a:p>
            <a:pPr eaLnBrk="1" hangingPunct="1"/>
            <a:endParaRPr lang="en-GB" sz="3000">
              <a:latin typeface="Arial" charset="0"/>
              <a:ea typeface="ＭＳ Ｐゴシック" charset="0"/>
            </a:endParaRPr>
          </a:p>
        </p:txBody>
      </p:sp>
      <p:sp>
        <p:nvSpPr>
          <p:cNvPr id="7172" name="Content Placeholder 3"/>
          <p:cNvSpPr>
            <a:spLocks noGrp="1"/>
          </p:cNvSpPr>
          <p:nvPr>
            <p:ph sz="half" idx="2"/>
          </p:nvPr>
        </p:nvSpPr>
        <p:spPr/>
        <p:txBody>
          <a:bodyPr/>
          <a:lstStyle/>
          <a:p>
            <a:pPr eaLnBrk="1" hangingPunct="1"/>
            <a:r>
              <a:rPr lang="en-GB">
                <a:latin typeface="Arial" charset="0"/>
                <a:ea typeface="ＭＳ Ｐゴシック" charset="0"/>
              </a:rPr>
              <a:t>Ethical sampling.  </a:t>
            </a:r>
          </a:p>
          <a:p>
            <a:pPr eaLnBrk="1" hangingPunct="1"/>
            <a:r>
              <a:rPr lang="en-GB">
                <a:latin typeface="Arial" charset="0"/>
                <a:ea typeface="ＭＳ Ｐゴシック" charset="0"/>
              </a:rPr>
              <a:t>Data access and ownership.  </a:t>
            </a:r>
          </a:p>
          <a:p>
            <a:pPr eaLnBrk="1" hangingPunct="1"/>
            <a:r>
              <a:rPr lang="en-GB">
                <a:latin typeface="Arial" charset="0"/>
                <a:ea typeface="ＭＳ Ｐゴシック" charset="0"/>
              </a:rPr>
              <a:t>Interviewer mental health. </a:t>
            </a:r>
          </a:p>
          <a:p>
            <a:pPr eaLnBrk="1" hangingPunct="1"/>
            <a:r>
              <a:rPr lang="en-GB">
                <a:latin typeface="Arial" charset="0"/>
                <a:ea typeface="ＭＳ Ｐゴシック" charset="0"/>
              </a:rPr>
              <a:t>Data collection boundaries.  </a:t>
            </a:r>
          </a:p>
          <a:p>
            <a:pPr eaLnBrk="1" hangingPunct="1"/>
            <a:r>
              <a:rPr lang="en-GB">
                <a:latin typeface="Arial" charset="0"/>
                <a:ea typeface="ＭＳ Ｐゴシック" charset="0"/>
              </a:rPr>
              <a:t>Not covert.</a:t>
            </a:r>
          </a:p>
          <a:p>
            <a:endParaRPr lang="en-US">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atin typeface="Arial" charset="0"/>
                <a:ea typeface="ＭＳ Ｐゴシック" charset="0"/>
              </a:rPr>
              <a:t>Safeguarding children and vulnerable adults</a:t>
            </a:r>
            <a:endParaRPr lang="en-GB" b="1">
              <a:latin typeface="Arial" charset="0"/>
              <a:ea typeface="ＭＳ Ｐゴシック" charset="0"/>
            </a:endParaRPr>
          </a:p>
        </p:txBody>
      </p:sp>
      <p:sp>
        <p:nvSpPr>
          <p:cNvPr id="9219" name="Content Placeholder 2"/>
          <p:cNvSpPr>
            <a:spLocks noGrp="1"/>
          </p:cNvSpPr>
          <p:nvPr>
            <p:ph idx="1"/>
          </p:nvPr>
        </p:nvSpPr>
        <p:spPr>
          <a:xfrm>
            <a:off x="685800" y="2133600"/>
            <a:ext cx="7772400" cy="3962400"/>
          </a:xfrm>
        </p:spPr>
        <p:txBody>
          <a:bodyPr/>
          <a:lstStyle/>
          <a:p>
            <a:r>
              <a:rPr lang="en-GB" sz="2400">
                <a:latin typeface="Arial" charset="0"/>
                <a:ea typeface="ＭＳ Ｐゴシック" charset="0"/>
              </a:rPr>
              <a:t>Staff undertaking research work which involves one-to-one or other unsupervised contact with children or vulnerable adults will be required to obtain a Criminal Records Bureau (CRB) check. </a:t>
            </a:r>
          </a:p>
          <a:p>
            <a:r>
              <a:rPr lang="en-GB" sz="240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400">
              <a:latin typeface="Arial" charset="0"/>
              <a:ea typeface="ＭＳ Ｐゴシック" charset="0"/>
            </a:endParaRPr>
          </a:p>
        </p:txBody>
      </p:sp>
    </p:spTree>
    <p:extLst>
      <p:ext uri="{BB962C8B-B14F-4D97-AF65-F5344CB8AC3E}">
        <p14:creationId xmlns:p14="http://schemas.microsoft.com/office/powerpoint/2010/main" val="11911090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atin typeface="Arial" charset="0"/>
                <a:ea typeface="ＭＳ Ｐゴシック" charset="0"/>
              </a:rPr>
              <a:t>What is a literature review?</a:t>
            </a:r>
          </a:p>
        </p:txBody>
      </p:sp>
      <p:sp>
        <p:nvSpPr>
          <p:cNvPr id="9219" name="Rectangle 3"/>
          <p:cNvSpPr>
            <a:spLocks noGrp="1" noChangeArrowheads="1"/>
          </p:cNvSpPr>
          <p:nvPr>
            <p:ph idx="1"/>
          </p:nvPr>
        </p:nvSpPr>
        <p:spPr>
          <a:xfrm>
            <a:off x="755650" y="1628775"/>
            <a:ext cx="7772400" cy="4114800"/>
          </a:xfrm>
        </p:spPr>
        <p:txBody>
          <a:bodyPr/>
          <a:lstStyle/>
          <a:p>
            <a:pPr eaLnBrk="1" hangingPunct="1"/>
            <a:r>
              <a:rPr lang="en-GB" sz="2800">
                <a:latin typeface="Arial" charset="0"/>
                <a:ea typeface="ＭＳ Ｐゴシック" charset="0"/>
              </a:rPr>
              <a:t>‘the </a:t>
            </a:r>
            <a:r>
              <a:rPr lang="en-GB" sz="2800">
                <a:solidFill>
                  <a:srgbClr val="C00000"/>
                </a:solidFill>
                <a:latin typeface="Arial" charset="0"/>
                <a:ea typeface="ＭＳ Ｐゴシック" charset="0"/>
              </a:rPr>
              <a:t>selection </a:t>
            </a:r>
            <a:r>
              <a:rPr lang="en-GB" sz="2800">
                <a:latin typeface="Arial" charset="0"/>
                <a:ea typeface="ＭＳ Ｐゴシック" charset="0"/>
              </a:rPr>
              <a:t>of available documents... on the topic, which contain </a:t>
            </a:r>
            <a:r>
              <a:rPr lang="en-GB">
                <a:solidFill>
                  <a:srgbClr val="C00000"/>
                </a:solidFill>
                <a:latin typeface="Arial" charset="0"/>
                <a:ea typeface="ＭＳ Ｐゴシック" charset="0"/>
              </a:rPr>
              <a:t>information, ideas, data and evidence written </a:t>
            </a:r>
            <a:r>
              <a:rPr lang="en-GB" sz="2800">
                <a:latin typeface="Arial" charset="0"/>
                <a:ea typeface="ＭＳ Ｐゴシック" charset="0"/>
              </a:rPr>
              <a:t>from a particular standpoint to fulfil certain aims or express certain views </a:t>
            </a:r>
            <a:r>
              <a:rPr lang="en-GB" sz="2800">
                <a:solidFill>
                  <a:srgbClr val="C00000"/>
                </a:solidFill>
                <a:latin typeface="Arial" charset="0"/>
                <a:ea typeface="ＭＳ Ｐゴシック" charset="0"/>
              </a:rPr>
              <a:t>on the nature of the topic </a:t>
            </a:r>
            <a:r>
              <a:rPr lang="en-GB" sz="2800">
                <a:latin typeface="Arial" charset="0"/>
                <a:ea typeface="ＭＳ Ｐゴシック" charset="0"/>
              </a:rPr>
              <a:t>and </a:t>
            </a:r>
            <a:r>
              <a:rPr lang="en-GB" sz="2800">
                <a:solidFill>
                  <a:srgbClr val="C00000"/>
                </a:solidFill>
                <a:latin typeface="Arial" charset="0"/>
                <a:ea typeface="ＭＳ Ｐゴシック" charset="0"/>
              </a:rPr>
              <a:t>how it is to be investigated</a:t>
            </a:r>
            <a:r>
              <a:rPr lang="en-GB" sz="2800">
                <a:latin typeface="Arial" charset="0"/>
                <a:ea typeface="ＭＳ Ｐゴシック" charset="0"/>
              </a:rPr>
              <a:t>, and the effective </a:t>
            </a:r>
            <a:r>
              <a:rPr lang="en-GB" sz="2800">
                <a:solidFill>
                  <a:srgbClr val="C00000"/>
                </a:solidFill>
                <a:latin typeface="Arial" charset="0"/>
                <a:ea typeface="ＭＳ Ｐゴシック" charset="0"/>
              </a:rPr>
              <a:t>evaluation of these documents </a:t>
            </a:r>
            <a:r>
              <a:rPr lang="en-GB" sz="2800">
                <a:latin typeface="Arial" charset="0"/>
                <a:ea typeface="ＭＳ Ｐゴシック" charset="0"/>
              </a:rPr>
              <a:t>in </a:t>
            </a:r>
            <a:r>
              <a:rPr lang="en-GB" sz="2800">
                <a:solidFill>
                  <a:srgbClr val="C00000"/>
                </a:solidFill>
                <a:latin typeface="Arial" charset="0"/>
                <a:ea typeface="ＭＳ Ｐゴシック" charset="0"/>
              </a:rPr>
              <a:t>relation to the research </a:t>
            </a:r>
            <a:r>
              <a:rPr lang="en-GB" sz="2800">
                <a:latin typeface="Arial" charset="0"/>
                <a:ea typeface="ＭＳ Ｐゴシック" charset="0"/>
              </a:rPr>
              <a:t>being proposed’ </a:t>
            </a:r>
          </a:p>
          <a:p>
            <a:pPr eaLnBrk="1" hangingPunct="1"/>
            <a:r>
              <a:rPr lang="en-GB" sz="2000">
                <a:latin typeface="Arial" charset="0"/>
                <a:ea typeface="ＭＳ Ｐゴシック" charset="0"/>
              </a:rPr>
              <a:t>(Hart, 1998, p. 13). </a:t>
            </a:r>
            <a:endParaRPr lang="en-GB" sz="2400">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0673" y="5038876"/>
            <a:ext cx="1759993" cy="1409397"/>
          </a:xfrm>
          <a:prstGeom prst="rect">
            <a:avLst/>
          </a:prstGeom>
        </p:spPr>
      </p:pic>
    </p:spTree>
    <p:extLst>
      <p:ext uri="{BB962C8B-B14F-4D97-AF65-F5344CB8AC3E}">
        <p14:creationId xmlns:p14="http://schemas.microsoft.com/office/powerpoint/2010/main" val="3637785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609600"/>
            <a:ext cx="7989888" cy="1143000"/>
          </a:xfrm>
        </p:spPr>
        <p:txBody>
          <a:bodyPr/>
          <a:lstStyle/>
          <a:p>
            <a:pPr eaLnBrk="1" hangingPunct="1"/>
            <a:r>
              <a:rPr lang="en-GB" sz="4000">
                <a:latin typeface="Arial" charset="0"/>
                <a:ea typeface="ＭＳ Ｐゴシック" charset="0"/>
              </a:rPr>
              <a:t>Purposes of the literature review</a:t>
            </a:r>
          </a:p>
        </p:txBody>
      </p:sp>
      <p:sp>
        <p:nvSpPr>
          <p:cNvPr id="10243" name="Rectangle 3"/>
          <p:cNvSpPr>
            <a:spLocks noGrp="1" noChangeArrowheads="1"/>
          </p:cNvSpPr>
          <p:nvPr>
            <p:ph idx="1"/>
          </p:nvPr>
        </p:nvSpPr>
        <p:spPr/>
        <p:txBody>
          <a:bodyPr/>
          <a:lstStyle/>
          <a:p>
            <a:pPr eaLnBrk="1" hangingPunct="1"/>
            <a:r>
              <a:rPr lang="en-GB">
                <a:latin typeface="Arial" charset="0"/>
                <a:ea typeface="ＭＳ Ｐゴシック" charset="0"/>
              </a:rPr>
              <a:t>Summarise the main viewpoints and important facts from your reading, </a:t>
            </a:r>
            <a:r>
              <a:rPr lang="en-GB" i="1">
                <a:latin typeface="Arial" charset="0"/>
                <a:ea typeface="ＭＳ Ｐゴシック" charset="0"/>
              </a:rPr>
              <a:t>as they relate to your chosen topic</a:t>
            </a:r>
            <a:r>
              <a:rPr lang="en-GB">
                <a:latin typeface="Arial" charset="0"/>
                <a:ea typeface="ＭＳ Ｐゴシック" charset="0"/>
              </a:rPr>
              <a:t>.  </a:t>
            </a:r>
          </a:p>
          <a:p>
            <a:pPr eaLnBrk="1" hangingPunct="1"/>
            <a:r>
              <a:rPr lang="en-GB">
                <a:latin typeface="Arial" charset="0"/>
                <a:ea typeface="ＭＳ Ｐゴシック" charset="0"/>
              </a:rPr>
              <a:t>Justify the value of doing research on your topic, by showing what is already known, what is not yet known, and how it is relevant. </a:t>
            </a:r>
          </a:p>
        </p:txBody>
      </p:sp>
    </p:spTree>
    <p:extLst>
      <p:ext uri="{BB962C8B-B14F-4D97-AF65-F5344CB8AC3E}">
        <p14:creationId xmlns:p14="http://schemas.microsoft.com/office/powerpoint/2010/main" val="2122572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atin typeface="Arial" charset="0"/>
                <a:ea typeface="ＭＳ Ｐゴシック" charset="0"/>
              </a:rPr>
              <a:t>Organising a literature review</a:t>
            </a:r>
          </a:p>
        </p:txBody>
      </p:sp>
      <p:sp>
        <p:nvSpPr>
          <p:cNvPr id="11267" name="Rectangle 3"/>
          <p:cNvSpPr>
            <a:spLocks noGrp="1" noChangeArrowheads="1"/>
          </p:cNvSpPr>
          <p:nvPr>
            <p:ph idx="1"/>
          </p:nvPr>
        </p:nvSpPr>
        <p:spPr>
          <a:xfrm>
            <a:off x="684213" y="1773238"/>
            <a:ext cx="7772400" cy="4114800"/>
          </a:xfrm>
        </p:spPr>
        <p:txBody>
          <a:bodyPr/>
          <a:lstStyle/>
          <a:p>
            <a:pPr eaLnBrk="1" hangingPunct="1"/>
            <a:r>
              <a:rPr lang="en-GB">
                <a:latin typeface="Arial" charset="0"/>
                <a:ea typeface="ＭＳ Ｐゴシック" charset="0"/>
              </a:rPr>
              <a:t>Summary of existing work on the topic.  </a:t>
            </a:r>
          </a:p>
          <a:p>
            <a:pPr lvl="1" eaLnBrk="1" hangingPunct="1"/>
            <a:r>
              <a:rPr lang="en-GB">
                <a:latin typeface="Arial" charset="0"/>
                <a:ea typeface="ＭＳ Ｐゴシック" charset="0"/>
              </a:rPr>
              <a:t>Make an outline reflecting the main themes or subtopics.</a:t>
            </a:r>
          </a:p>
          <a:p>
            <a:pPr lvl="1" eaLnBrk="1" hangingPunct="1"/>
            <a:r>
              <a:rPr lang="en-GB">
                <a:latin typeface="Arial" charset="0"/>
                <a:ea typeface="ＭＳ Ｐゴシック" charset="0"/>
              </a:rPr>
              <a:t>You don’t need to describe each source individually – stick to your outline.</a:t>
            </a:r>
          </a:p>
          <a:p>
            <a:pPr eaLnBrk="1" hangingPunct="1"/>
            <a:r>
              <a:rPr lang="en-GB">
                <a:latin typeface="Arial" charset="0"/>
                <a:ea typeface="ＭＳ Ｐゴシック" charset="0"/>
              </a:rPr>
              <a:t>Critical evaluation of previous work.  </a:t>
            </a:r>
          </a:p>
          <a:p>
            <a:pPr eaLnBrk="1" hangingPunct="1"/>
            <a:r>
              <a:rPr lang="en-GB">
                <a:latin typeface="Arial" charset="0"/>
                <a:ea typeface="ＭＳ Ｐゴシック" charset="0"/>
              </a:rPr>
              <a:t>Conclusions about work done to date</a:t>
            </a:r>
          </a:p>
        </p:txBody>
      </p:sp>
    </p:spTree>
    <p:extLst>
      <p:ext uri="{BB962C8B-B14F-4D97-AF65-F5344CB8AC3E}">
        <p14:creationId xmlns:p14="http://schemas.microsoft.com/office/powerpoint/2010/main" val="1658622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atin typeface="Arial" charset="0"/>
                <a:ea typeface="ＭＳ Ｐゴシック" charset="0"/>
              </a:rPr>
              <a:t>Writing your literature review</a:t>
            </a:r>
          </a:p>
        </p:txBody>
      </p:sp>
      <p:sp>
        <p:nvSpPr>
          <p:cNvPr id="12291" name="Rectangle 3"/>
          <p:cNvSpPr>
            <a:spLocks noGrp="1" noChangeArrowheads="1"/>
          </p:cNvSpPr>
          <p:nvPr>
            <p:ph idx="1"/>
          </p:nvPr>
        </p:nvSpPr>
        <p:spPr/>
        <p:txBody>
          <a:bodyPr/>
          <a:lstStyle/>
          <a:p>
            <a:pPr eaLnBrk="1" hangingPunct="1">
              <a:lnSpc>
                <a:spcPct val="80000"/>
              </a:lnSpc>
            </a:pPr>
            <a:r>
              <a:rPr lang="en-GB" sz="2800">
                <a:latin typeface="Arial" charset="0"/>
                <a:ea typeface="ＭＳ Ｐゴシック" charset="0"/>
              </a:rPr>
              <a:t>Summarise the main findings or arguments under each point in your outline.  </a:t>
            </a:r>
          </a:p>
          <a:p>
            <a:pPr eaLnBrk="1" hangingPunct="1">
              <a:lnSpc>
                <a:spcPct val="80000"/>
              </a:lnSpc>
            </a:pPr>
            <a:r>
              <a:rPr lang="en-GB" sz="2800">
                <a:latin typeface="Arial" charset="0"/>
                <a:ea typeface="ＭＳ Ｐゴシック" charset="0"/>
              </a:rPr>
              <a:t>Comparing and contrasting different authors’ approaches can be a useful way of doing this. </a:t>
            </a:r>
          </a:p>
          <a:p>
            <a:pPr eaLnBrk="1" hangingPunct="1">
              <a:lnSpc>
                <a:spcPct val="80000"/>
              </a:lnSpc>
            </a:pPr>
            <a:r>
              <a:rPr lang="en-GB" sz="2800">
                <a:latin typeface="Arial" charset="0"/>
                <a:ea typeface="ＭＳ Ｐゴシック" charset="0"/>
              </a:rPr>
              <a:t>Critically evaluate the sources.  </a:t>
            </a:r>
          </a:p>
          <a:p>
            <a:pPr eaLnBrk="1" hangingPunct="1">
              <a:lnSpc>
                <a:spcPct val="80000"/>
              </a:lnSpc>
            </a:pPr>
            <a:r>
              <a:rPr lang="en-GB" sz="2800">
                <a:latin typeface="Arial" charset="0"/>
                <a:ea typeface="ＭＳ Ｐゴシック" charset="0"/>
              </a:rPr>
              <a:t>Summarise the relevance of your background reading to the work that you intend to undertake.</a:t>
            </a:r>
          </a:p>
        </p:txBody>
      </p:sp>
    </p:spTree>
    <p:extLst>
      <p:ext uri="{BB962C8B-B14F-4D97-AF65-F5344CB8AC3E}">
        <p14:creationId xmlns:p14="http://schemas.microsoft.com/office/powerpoint/2010/main" val="2705812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735233"/>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font script="Hans" typeface="宋体"/>
        <a:font script="Hant" typeface="新細明體"/>
      </a:majorFont>
      <a:minorFont>
        <a:latin typeface="Trebuchet MS"/>
        <a:ea typeface=""/>
        <a:cs typeface=""/>
        <a:font script="Jpan" typeface="ＭＳ ゴシック"/>
        <a:font script="Hans" typeface="宋体"/>
        <a:font script="Hant" typeface="新細明體"/>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209</TotalTime>
  <Words>955</Words>
  <Application>Microsoft Office PowerPoint</Application>
  <PresentationFormat>On-screen Show (4:3)</PresentationFormat>
  <Paragraphs>132</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MS PGothic</vt:lpstr>
      <vt:lpstr>MS PGothic</vt:lpstr>
      <vt:lpstr>Arial</vt:lpstr>
      <vt:lpstr>Trebuchet MS</vt:lpstr>
      <vt:lpstr>Wingdings</vt:lpstr>
      <vt:lpstr>Wingdings 2</vt:lpstr>
      <vt:lpstr>Revolution</vt:lpstr>
      <vt:lpstr>Proposal Preparation</vt:lpstr>
      <vt:lpstr>Typical steps in research</vt:lpstr>
      <vt:lpstr>Choosing a research topic</vt:lpstr>
      <vt:lpstr>Introduction to research paradigms</vt:lpstr>
      <vt:lpstr>Two overarching paradigms</vt:lpstr>
      <vt:lpstr>Basic differences in approach</vt:lpstr>
      <vt:lpstr>Ways of seeing the world ‘qualitatively’</vt:lpstr>
      <vt:lpstr>What kinds of research questions are appropriate for qualitative research?</vt:lpstr>
      <vt:lpstr>Seeing the world quantitatively</vt:lpstr>
      <vt:lpstr>What kinds of research questions are appropriate for quantitative research?</vt:lpstr>
      <vt:lpstr>Involves measurement</vt:lpstr>
      <vt:lpstr>Data collection methods (typical)</vt:lpstr>
      <vt:lpstr>What do we mean by ethics?</vt:lpstr>
      <vt:lpstr>Why Research Ethics?</vt:lpstr>
      <vt:lpstr>Some principles of ethical research</vt:lpstr>
      <vt:lpstr>Checklist for ethical research</vt:lpstr>
      <vt:lpstr>Safeguarding children and vulnerable adults</vt:lpstr>
      <vt:lpstr>What is a literature review?</vt:lpstr>
      <vt:lpstr>Purposes of the literature review</vt:lpstr>
      <vt:lpstr>Organising a literature review</vt:lpstr>
      <vt:lpstr>Writing your literature review</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Pre-induction week</dc:title>
  <dc:creator>Alex Bell</dc:creator>
  <cp:lastModifiedBy>Alex Bell</cp:lastModifiedBy>
  <cp:revision>11</cp:revision>
  <dcterms:created xsi:type="dcterms:W3CDTF">2016-05-15T21:11:48Z</dcterms:created>
  <dcterms:modified xsi:type="dcterms:W3CDTF">2019-03-12T10:59:50Z</dcterms:modified>
</cp:coreProperties>
</file>