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commentAuthors.xml" ContentType="application/vnd.openxmlformats-officedocument.presentationml.commentAuthors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339" r:id="rId2"/>
    <p:sldId id="320" r:id="rId3"/>
    <p:sldId id="333" r:id="rId4"/>
    <p:sldId id="328" r:id="rId5"/>
    <p:sldId id="336" r:id="rId6"/>
    <p:sldId id="321" r:id="rId7"/>
    <p:sldId id="337" r:id="rId8"/>
    <p:sldId id="338" r:id="rId9"/>
  </p:sldIdLst>
  <p:sldSz cx="9144000" cy="6858000" type="screen4x3"/>
  <p:notesSz cx="6735763" cy="9869488"/>
  <p:custDataLst>
    <p:tags r:id="rId12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w-dlf" initials="Q" lastIdx="4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696"/>
    <a:srgbClr val="DADADA"/>
    <a:srgbClr val="DEDEDE"/>
    <a:srgbClr val="99BBFF"/>
    <a:srgbClr val="B1CBFF"/>
    <a:srgbClr val="C9DBFF"/>
    <a:srgbClr val="DBE7FF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36" autoAdjust="0"/>
    <p:restoredTop sz="94595" autoAdjust="0"/>
  </p:normalViewPr>
  <p:slideViewPr>
    <p:cSldViewPr>
      <p:cViewPr varScale="1">
        <p:scale>
          <a:sx n="113" d="100"/>
          <a:sy n="113" d="100"/>
        </p:scale>
        <p:origin x="-1788" y="-96"/>
      </p:cViewPr>
      <p:guideLst>
        <p:guide orient="horz" pos="253"/>
        <p:guide orient="horz"/>
        <p:guide orient="horz" pos="1783"/>
        <p:guide orient="horz" pos="2428"/>
        <p:guide pos="15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gs" Target="tags/tag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9E5038-1D42-464A-B1BA-EE7FCB62A311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1474DB-3327-41A8-B6C0-DA80AE356F78}">
      <dgm:prSet phldrT="[Text]" custT="1"/>
      <dgm:spPr/>
      <dgm:t>
        <a:bodyPr/>
        <a:lstStyle/>
        <a:p>
          <a:r>
            <a:rPr lang="en-GB" sz="1400" dirty="0" smtClean="0"/>
            <a:t>Empowered to make decisions</a:t>
          </a:r>
          <a:endParaRPr lang="en-GB" sz="1400" dirty="0"/>
        </a:p>
      </dgm:t>
    </dgm:pt>
    <dgm:pt modelId="{A309DF0D-7076-4621-B36C-2E51B54203D7}" type="parTrans" cxnId="{127C0358-F250-47FD-BA32-357291E0199B}">
      <dgm:prSet/>
      <dgm:spPr/>
      <dgm:t>
        <a:bodyPr/>
        <a:lstStyle/>
        <a:p>
          <a:endParaRPr lang="en-GB"/>
        </a:p>
      </dgm:t>
    </dgm:pt>
    <dgm:pt modelId="{52A848DC-6A71-459A-8CBA-DF6EE1BFEC8E}" type="sibTrans" cxnId="{127C0358-F250-47FD-BA32-357291E0199B}">
      <dgm:prSet/>
      <dgm:spPr/>
      <dgm:t>
        <a:bodyPr/>
        <a:lstStyle/>
        <a:p>
          <a:endParaRPr lang="en-GB" dirty="0"/>
        </a:p>
      </dgm:t>
    </dgm:pt>
    <dgm:pt modelId="{7AF79F67-CE58-4A44-8EAF-921D3D9E923B}">
      <dgm:prSet phldrT="[Text]" custT="1"/>
      <dgm:spPr/>
      <dgm:t>
        <a:bodyPr/>
        <a:lstStyle/>
        <a:p>
          <a:r>
            <a:rPr lang="en-GB" sz="1400" dirty="0" smtClean="0"/>
            <a:t>Regularly review the risk register</a:t>
          </a:r>
          <a:endParaRPr lang="en-GB" sz="1400" dirty="0"/>
        </a:p>
      </dgm:t>
    </dgm:pt>
    <dgm:pt modelId="{6730360B-D6D4-4544-BFDE-A0CC00A4C097}" type="parTrans" cxnId="{9AC4C7F2-C321-447F-BB3E-2B413BE03E18}">
      <dgm:prSet/>
      <dgm:spPr/>
      <dgm:t>
        <a:bodyPr/>
        <a:lstStyle/>
        <a:p>
          <a:endParaRPr lang="en-GB"/>
        </a:p>
      </dgm:t>
    </dgm:pt>
    <dgm:pt modelId="{AFC1B869-A5CF-4999-8F8A-6B44A481658B}" type="sibTrans" cxnId="{9AC4C7F2-C321-447F-BB3E-2B413BE03E18}">
      <dgm:prSet/>
      <dgm:spPr/>
      <dgm:t>
        <a:bodyPr/>
        <a:lstStyle/>
        <a:p>
          <a:endParaRPr lang="en-GB" dirty="0"/>
        </a:p>
      </dgm:t>
    </dgm:pt>
    <dgm:pt modelId="{F0B93BEA-0EF2-43FE-B45A-FEA9C18907E1}">
      <dgm:prSet phldrT="[Text]" custT="1"/>
      <dgm:spPr/>
      <dgm:t>
        <a:bodyPr/>
        <a:lstStyle/>
        <a:p>
          <a:r>
            <a:rPr lang="en-GB" sz="1400" dirty="0" smtClean="0"/>
            <a:t>Deal with contract change </a:t>
          </a:r>
          <a:endParaRPr lang="en-GB" sz="1400" dirty="0"/>
        </a:p>
      </dgm:t>
    </dgm:pt>
    <dgm:pt modelId="{C0505DA8-7275-4814-A2F6-9B25489B4765}" type="parTrans" cxnId="{A87D7DE4-812F-4350-89DF-39A421C89AE8}">
      <dgm:prSet/>
      <dgm:spPr/>
      <dgm:t>
        <a:bodyPr/>
        <a:lstStyle/>
        <a:p>
          <a:endParaRPr lang="en-GB"/>
        </a:p>
      </dgm:t>
    </dgm:pt>
    <dgm:pt modelId="{9737513B-1F43-415D-80CF-B9505B82AC30}" type="sibTrans" cxnId="{A87D7DE4-812F-4350-89DF-39A421C89AE8}">
      <dgm:prSet/>
      <dgm:spPr/>
      <dgm:t>
        <a:bodyPr/>
        <a:lstStyle/>
        <a:p>
          <a:endParaRPr lang="en-GB" dirty="0"/>
        </a:p>
      </dgm:t>
    </dgm:pt>
    <dgm:pt modelId="{3D9557D2-67BD-4309-A094-F760A5D60CF9}">
      <dgm:prSet phldrT="[Text]" custT="1"/>
      <dgm:spPr/>
      <dgm:t>
        <a:bodyPr/>
        <a:lstStyle/>
        <a:p>
          <a:r>
            <a:rPr lang="en-GB" sz="1400" dirty="0" smtClean="0"/>
            <a:t>Conduct contract review meetings</a:t>
          </a:r>
          <a:endParaRPr lang="en-GB" sz="1400" dirty="0"/>
        </a:p>
      </dgm:t>
    </dgm:pt>
    <dgm:pt modelId="{C9943D6B-101D-48F8-A4C2-263FCB9F44BD}" type="parTrans" cxnId="{6769ECBC-0A88-469D-8B0D-7DFA3A1E17A1}">
      <dgm:prSet/>
      <dgm:spPr/>
      <dgm:t>
        <a:bodyPr/>
        <a:lstStyle/>
        <a:p>
          <a:endParaRPr lang="en-GB"/>
        </a:p>
      </dgm:t>
    </dgm:pt>
    <dgm:pt modelId="{11BC6217-6E8A-4108-AB7D-E643C3168BD7}" type="sibTrans" cxnId="{6769ECBC-0A88-469D-8B0D-7DFA3A1E17A1}">
      <dgm:prSet/>
      <dgm:spPr/>
      <dgm:t>
        <a:bodyPr/>
        <a:lstStyle/>
        <a:p>
          <a:endParaRPr lang="en-GB" dirty="0"/>
        </a:p>
      </dgm:t>
    </dgm:pt>
    <dgm:pt modelId="{34038C75-E124-4A75-A0BE-12E5503745F0}">
      <dgm:prSet phldrT="[Text]" custT="1"/>
      <dgm:spPr/>
      <dgm:t>
        <a:bodyPr/>
        <a:lstStyle/>
        <a:p>
          <a:r>
            <a:rPr lang="en-GB" sz="1400" dirty="0" smtClean="0"/>
            <a:t>Apply seniority to influence supplier behaviour</a:t>
          </a:r>
          <a:endParaRPr lang="en-GB" sz="1400" dirty="0"/>
        </a:p>
      </dgm:t>
    </dgm:pt>
    <dgm:pt modelId="{ED0C8FC6-8508-4C0D-BD89-ADD56B4CC6EA}" type="parTrans" cxnId="{BAE99901-7CBC-40D0-86F5-AE7D6C20411B}">
      <dgm:prSet/>
      <dgm:spPr/>
      <dgm:t>
        <a:bodyPr/>
        <a:lstStyle/>
        <a:p>
          <a:endParaRPr lang="en-GB"/>
        </a:p>
      </dgm:t>
    </dgm:pt>
    <dgm:pt modelId="{8EEADB9E-69A6-4B59-BB3C-43942EA6A568}" type="sibTrans" cxnId="{BAE99901-7CBC-40D0-86F5-AE7D6C20411B}">
      <dgm:prSet/>
      <dgm:spPr/>
      <dgm:t>
        <a:bodyPr/>
        <a:lstStyle/>
        <a:p>
          <a:endParaRPr lang="en-GB" dirty="0"/>
        </a:p>
      </dgm:t>
    </dgm:pt>
    <dgm:pt modelId="{4781244F-B575-48C7-90DC-2AA0C6A39764}">
      <dgm:prSet custT="1"/>
      <dgm:spPr/>
      <dgm:t>
        <a:bodyPr/>
        <a:lstStyle/>
        <a:p>
          <a:r>
            <a:rPr lang="en-GB" sz="1400" dirty="0" smtClean="0"/>
            <a:t>Communicate to stakeholders</a:t>
          </a:r>
          <a:endParaRPr lang="en-GB" sz="1400" dirty="0"/>
        </a:p>
      </dgm:t>
    </dgm:pt>
    <dgm:pt modelId="{51E37949-20CA-4423-B0D1-E7BA0963B2E5}" type="parTrans" cxnId="{F17BD07B-D2E9-4D8E-8DA5-D4BF45934CD8}">
      <dgm:prSet/>
      <dgm:spPr/>
      <dgm:t>
        <a:bodyPr/>
        <a:lstStyle/>
        <a:p>
          <a:endParaRPr lang="en-GB"/>
        </a:p>
      </dgm:t>
    </dgm:pt>
    <dgm:pt modelId="{ADA28278-81FE-42D4-9AB6-67E247209110}" type="sibTrans" cxnId="{F17BD07B-D2E9-4D8E-8DA5-D4BF45934CD8}">
      <dgm:prSet/>
      <dgm:spPr/>
      <dgm:t>
        <a:bodyPr/>
        <a:lstStyle/>
        <a:p>
          <a:endParaRPr lang="en-GB" dirty="0"/>
        </a:p>
      </dgm:t>
    </dgm:pt>
    <dgm:pt modelId="{CB6B696B-7978-4CA7-9120-6147C3C406C9}" type="pres">
      <dgm:prSet presAssocID="{6E9E5038-1D42-464A-B1BA-EE7FCB62A31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586E7C6-67EF-4B61-A3C3-4F9AE686873A}" type="pres">
      <dgm:prSet presAssocID="{AD1474DB-3327-41A8-B6C0-DA80AE356F78}" presName="node" presStyleLbl="node1" presStyleIdx="0" presStyleCnt="6" custScaleX="11849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E2D1646-F03B-4457-9472-1707831BD497}" type="pres">
      <dgm:prSet presAssocID="{AD1474DB-3327-41A8-B6C0-DA80AE356F78}" presName="spNode" presStyleCnt="0"/>
      <dgm:spPr/>
    </dgm:pt>
    <dgm:pt modelId="{25D6A91C-8277-4BE9-8196-6C88F2C9BC37}" type="pres">
      <dgm:prSet presAssocID="{52A848DC-6A71-459A-8CBA-DF6EE1BFEC8E}" presName="sibTrans" presStyleLbl="sibTrans1D1" presStyleIdx="0" presStyleCnt="6"/>
      <dgm:spPr/>
      <dgm:t>
        <a:bodyPr/>
        <a:lstStyle/>
        <a:p>
          <a:endParaRPr lang="en-GB"/>
        </a:p>
      </dgm:t>
    </dgm:pt>
    <dgm:pt modelId="{92657785-0623-4C7B-A84F-D7473F92B339}" type="pres">
      <dgm:prSet presAssocID="{4781244F-B575-48C7-90DC-2AA0C6A39764}" presName="node" presStyleLbl="node1" presStyleIdx="1" presStyleCnt="6" custScaleX="12952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1ECBAA-C80C-47CD-8D3C-17C5039230D8}" type="pres">
      <dgm:prSet presAssocID="{4781244F-B575-48C7-90DC-2AA0C6A39764}" presName="spNode" presStyleCnt="0"/>
      <dgm:spPr/>
    </dgm:pt>
    <dgm:pt modelId="{7664571D-A15E-4A47-8896-F849162ED11F}" type="pres">
      <dgm:prSet presAssocID="{ADA28278-81FE-42D4-9AB6-67E247209110}" presName="sibTrans" presStyleLbl="sibTrans1D1" presStyleIdx="1" presStyleCnt="6"/>
      <dgm:spPr/>
      <dgm:t>
        <a:bodyPr/>
        <a:lstStyle/>
        <a:p>
          <a:endParaRPr lang="en-GB"/>
        </a:p>
      </dgm:t>
    </dgm:pt>
    <dgm:pt modelId="{F7C28271-2FF4-4AA2-82E8-A986252E2046}" type="pres">
      <dgm:prSet presAssocID="{7AF79F67-CE58-4A44-8EAF-921D3D9E923B}" presName="node" presStyleLbl="node1" presStyleIdx="2" presStyleCnt="6" custScaleX="12792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EF9C2B-D450-4B10-ADCE-89E108899F5F}" type="pres">
      <dgm:prSet presAssocID="{7AF79F67-CE58-4A44-8EAF-921D3D9E923B}" presName="spNode" presStyleCnt="0"/>
      <dgm:spPr/>
    </dgm:pt>
    <dgm:pt modelId="{B64531F1-0650-4419-BFF6-96ECE3F0F572}" type="pres">
      <dgm:prSet presAssocID="{AFC1B869-A5CF-4999-8F8A-6B44A481658B}" presName="sibTrans" presStyleLbl="sibTrans1D1" presStyleIdx="2" presStyleCnt="6"/>
      <dgm:spPr/>
      <dgm:t>
        <a:bodyPr/>
        <a:lstStyle/>
        <a:p>
          <a:endParaRPr lang="en-GB"/>
        </a:p>
      </dgm:t>
    </dgm:pt>
    <dgm:pt modelId="{DA568EF2-E945-4239-8802-4D443A20F707}" type="pres">
      <dgm:prSet presAssocID="{F0B93BEA-0EF2-43FE-B45A-FEA9C18907E1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F17F413-FC0E-414E-98D2-BEE7E82660DC}" type="pres">
      <dgm:prSet presAssocID="{F0B93BEA-0EF2-43FE-B45A-FEA9C18907E1}" presName="spNode" presStyleCnt="0"/>
      <dgm:spPr/>
    </dgm:pt>
    <dgm:pt modelId="{FDDC3F68-F202-4825-8E5A-31E5003515EF}" type="pres">
      <dgm:prSet presAssocID="{9737513B-1F43-415D-80CF-B9505B82AC30}" presName="sibTrans" presStyleLbl="sibTrans1D1" presStyleIdx="3" presStyleCnt="6"/>
      <dgm:spPr/>
      <dgm:t>
        <a:bodyPr/>
        <a:lstStyle/>
        <a:p>
          <a:endParaRPr lang="en-GB"/>
        </a:p>
      </dgm:t>
    </dgm:pt>
    <dgm:pt modelId="{EEB5D01A-567F-4F67-8CCA-F767625FC49A}" type="pres">
      <dgm:prSet presAssocID="{3D9557D2-67BD-4309-A094-F760A5D60CF9}" presName="node" presStyleLbl="node1" presStyleIdx="4" presStyleCnt="6" custScaleX="13904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6E9EF60-43F2-464B-A3D1-3667C42F149D}" type="pres">
      <dgm:prSet presAssocID="{3D9557D2-67BD-4309-A094-F760A5D60CF9}" presName="spNode" presStyleCnt="0"/>
      <dgm:spPr/>
    </dgm:pt>
    <dgm:pt modelId="{965F3D6E-2090-45CF-9564-8D650B7F962E}" type="pres">
      <dgm:prSet presAssocID="{11BC6217-6E8A-4108-AB7D-E643C3168BD7}" presName="sibTrans" presStyleLbl="sibTrans1D1" presStyleIdx="4" presStyleCnt="6"/>
      <dgm:spPr/>
      <dgm:t>
        <a:bodyPr/>
        <a:lstStyle/>
        <a:p>
          <a:endParaRPr lang="en-GB"/>
        </a:p>
      </dgm:t>
    </dgm:pt>
    <dgm:pt modelId="{AEC8DDEA-C403-40AE-9A12-A8E213DF52A1}" type="pres">
      <dgm:prSet presAssocID="{34038C75-E124-4A75-A0BE-12E5503745F0}" presName="node" presStyleLbl="node1" presStyleIdx="5" presStyleCnt="6" custScaleX="14473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66C9C5-9F26-4E95-A6CD-2B6ADECDA718}" type="pres">
      <dgm:prSet presAssocID="{34038C75-E124-4A75-A0BE-12E5503745F0}" presName="spNode" presStyleCnt="0"/>
      <dgm:spPr/>
    </dgm:pt>
    <dgm:pt modelId="{5FC5529C-16BE-4960-A926-4C396904F880}" type="pres">
      <dgm:prSet presAssocID="{8EEADB9E-69A6-4B59-BB3C-43942EA6A568}" presName="sibTrans" presStyleLbl="sibTrans1D1" presStyleIdx="5" presStyleCnt="6"/>
      <dgm:spPr/>
      <dgm:t>
        <a:bodyPr/>
        <a:lstStyle/>
        <a:p>
          <a:endParaRPr lang="en-GB"/>
        </a:p>
      </dgm:t>
    </dgm:pt>
  </dgm:ptLst>
  <dgm:cxnLst>
    <dgm:cxn modelId="{FF7E1EF0-268B-4B0C-A715-24D4F5E81779}" type="presOf" srcId="{11BC6217-6E8A-4108-AB7D-E643C3168BD7}" destId="{965F3D6E-2090-45CF-9564-8D650B7F962E}" srcOrd="0" destOrd="0" presId="urn:microsoft.com/office/officeart/2005/8/layout/cycle6"/>
    <dgm:cxn modelId="{61874860-5C73-4D3E-A2FC-FDA2BDB923A1}" type="presOf" srcId="{9737513B-1F43-415D-80CF-B9505B82AC30}" destId="{FDDC3F68-F202-4825-8E5A-31E5003515EF}" srcOrd="0" destOrd="0" presId="urn:microsoft.com/office/officeart/2005/8/layout/cycle6"/>
    <dgm:cxn modelId="{BAE99901-7CBC-40D0-86F5-AE7D6C20411B}" srcId="{6E9E5038-1D42-464A-B1BA-EE7FCB62A311}" destId="{34038C75-E124-4A75-A0BE-12E5503745F0}" srcOrd="5" destOrd="0" parTransId="{ED0C8FC6-8508-4C0D-BD89-ADD56B4CC6EA}" sibTransId="{8EEADB9E-69A6-4B59-BB3C-43942EA6A568}"/>
    <dgm:cxn modelId="{8A93EB68-50CB-41BC-B73F-5FB5AD574835}" type="presOf" srcId="{52A848DC-6A71-459A-8CBA-DF6EE1BFEC8E}" destId="{25D6A91C-8277-4BE9-8196-6C88F2C9BC37}" srcOrd="0" destOrd="0" presId="urn:microsoft.com/office/officeart/2005/8/layout/cycle6"/>
    <dgm:cxn modelId="{8F1026AB-A77A-43D9-8A41-810F6D9FDB03}" type="presOf" srcId="{4781244F-B575-48C7-90DC-2AA0C6A39764}" destId="{92657785-0623-4C7B-A84F-D7473F92B339}" srcOrd="0" destOrd="0" presId="urn:microsoft.com/office/officeart/2005/8/layout/cycle6"/>
    <dgm:cxn modelId="{687671DB-2219-4335-8B5D-2ADEBD0E217B}" type="presOf" srcId="{F0B93BEA-0EF2-43FE-B45A-FEA9C18907E1}" destId="{DA568EF2-E945-4239-8802-4D443A20F707}" srcOrd="0" destOrd="0" presId="urn:microsoft.com/office/officeart/2005/8/layout/cycle6"/>
    <dgm:cxn modelId="{127C0358-F250-47FD-BA32-357291E0199B}" srcId="{6E9E5038-1D42-464A-B1BA-EE7FCB62A311}" destId="{AD1474DB-3327-41A8-B6C0-DA80AE356F78}" srcOrd="0" destOrd="0" parTransId="{A309DF0D-7076-4621-B36C-2E51B54203D7}" sibTransId="{52A848DC-6A71-459A-8CBA-DF6EE1BFEC8E}"/>
    <dgm:cxn modelId="{60F3080C-0540-439B-AD92-5A8EDF4B8FF9}" type="presOf" srcId="{AFC1B869-A5CF-4999-8F8A-6B44A481658B}" destId="{B64531F1-0650-4419-BFF6-96ECE3F0F572}" srcOrd="0" destOrd="0" presId="urn:microsoft.com/office/officeart/2005/8/layout/cycle6"/>
    <dgm:cxn modelId="{6769ECBC-0A88-469D-8B0D-7DFA3A1E17A1}" srcId="{6E9E5038-1D42-464A-B1BA-EE7FCB62A311}" destId="{3D9557D2-67BD-4309-A094-F760A5D60CF9}" srcOrd="4" destOrd="0" parTransId="{C9943D6B-101D-48F8-A4C2-263FCB9F44BD}" sibTransId="{11BC6217-6E8A-4108-AB7D-E643C3168BD7}"/>
    <dgm:cxn modelId="{A87D7DE4-812F-4350-89DF-39A421C89AE8}" srcId="{6E9E5038-1D42-464A-B1BA-EE7FCB62A311}" destId="{F0B93BEA-0EF2-43FE-B45A-FEA9C18907E1}" srcOrd="3" destOrd="0" parTransId="{C0505DA8-7275-4814-A2F6-9B25489B4765}" sibTransId="{9737513B-1F43-415D-80CF-B9505B82AC30}"/>
    <dgm:cxn modelId="{AD70C30A-FC48-4C52-87B8-0ECD828D17C8}" type="presOf" srcId="{8EEADB9E-69A6-4B59-BB3C-43942EA6A568}" destId="{5FC5529C-16BE-4960-A926-4C396904F880}" srcOrd="0" destOrd="0" presId="urn:microsoft.com/office/officeart/2005/8/layout/cycle6"/>
    <dgm:cxn modelId="{9AC4C7F2-C321-447F-BB3E-2B413BE03E18}" srcId="{6E9E5038-1D42-464A-B1BA-EE7FCB62A311}" destId="{7AF79F67-CE58-4A44-8EAF-921D3D9E923B}" srcOrd="2" destOrd="0" parTransId="{6730360B-D6D4-4544-BFDE-A0CC00A4C097}" sibTransId="{AFC1B869-A5CF-4999-8F8A-6B44A481658B}"/>
    <dgm:cxn modelId="{21C25ABD-634B-4F09-84D8-4879A49389F5}" type="presOf" srcId="{ADA28278-81FE-42D4-9AB6-67E247209110}" destId="{7664571D-A15E-4A47-8896-F849162ED11F}" srcOrd="0" destOrd="0" presId="urn:microsoft.com/office/officeart/2005/8/layout/cycle6"/>
    <dgm:cxn modelId="{0DFA2F12-4227-4E78-96F2-9323001B3584}" type="presOf" srcId="{6E9E5038-1D42-464A-B1BA-EE7FCB62A311}" destId="{CB6B696B-7978-4CA7-9120-6147C3C406C9}" srcOrd="0" destOrd="0" presId="urn:microsoft.com/office/officeart/2005/8/layout/cycle6"/>
    <dgm:cxn modelId="{7BF366FE-6D36-4D3E-B27E-1E5A3D749B5A}" type="presOf" srcId="{3D9557D2-67BD-4309-A094-F760A5D60CF9}" destId="{EEB5D01A-567F-4F67-8CCA-F767625FC49A}" srcOrd="0" destOrd="0" presId="urn:microsoft.com/office/officeart/2005/8/layout/cycle6"/>
    <dgm:cxn modelId="{F17BD07B-D2E9-4D8E-8DA5-D4BF45934CD8}" srcId="{6E9E5038-1D42-464A-B1BA-EE7FCB62A311}" destId="{4781244F-B575-48C7-90DC-2AA0C6A39764}" srcOrd="1" destOrd="0" parTransId="{51E37949-20CA-4423-B0D1-E7BA0963B2E5}" sibTransId="{ADA28278-81FE-42D4-9AB6-67E247209110}"/>
    <dgm:cxn modelId="{74FD26FF-B6FC-4E8F-95A3-1E68EFDC0B10}" type="presOf" srcId="{7AF79F67-CE58-4A44-8EAF-921D3D9E923B}" destId="{F7C28271-2FF4-4AA2-82E8-A986252E2046}" srcOrd="0" destOrd="0" presId="urn:microsoft.com/office/officeart/2005/8/layout/cycle6"/>
    <dgm:cxn modelId="{7E5DAC51-0973-4296-9B09-ED4664BC1594}" type="presOf" srcId="{AD1474DB-3327-41A8-B6C0-DA80AE356F78}" destId="{8586E7C6-67EF-4B61-A3C3-4F9AE686873A}" srcOrd="0" destOrd="0" presId="urn:microsoft.com/office/officeart/2005/8/layout/cycle6"/>
    <dgm:cxn modelId="{5E086D59-83AF-4A38-B449-D9D15F0AB5A2}" type="presOf" srcId="{34038C75-E124-4A75-A0BE-12E5503745F0}" destId="{AEC8DDEA-C403-40AE-9A12-A8E213DF52A1}" srcOrd="0" destOrd="0" presId="urn:microsoft.com/office/officeart/2005/8/layout/cycle6"/>
    <dgm:cxn modelId="{9ED5D10B-C97E-4E28-B053-1FB6C7068D00}" type="presParOf" srcId="{CB6B696B-7978-4CA7-9120-6147C3C406C9}" destId="{8586E7C6-67EF-4B61-A3C3-4F9AE686873A}" srcOrd="0" destOrd="0" presId="urn:microsoft.com/office/officeart/2005/8/layout/cycle6"/>
    <dgm:cxn modelId="{3E6E135A-1595-4F75-BD31-6362EB9202D7}" type="presParOf" srcId="{CB6B696B-7978-4CA7-9120-6147C3C406C9}" destId="{BE2D1646-F03B-4457-9472-1707831BD497}" srcOrd="1" destOrd="0" presId="urn:microsoft.com/office/officeart/2005/8/layout/cycle6"/>
    <dgm:cxn modelId="{FBA6334E-BE02-437F-803C-3D5F92CF6356}" type="presParOf" srcId="{CB6B696B-7978-4CA7-9120-6147C3C406C9}" destId="{25D6A91C-8277-4BE9-8196-6C88F2C9BC37}" srcOrd="2" destOrd="0" presId="urn:microsoft.com/office/officeart/2005/8/layout/cycle6"/>
    <dgm:cxn modelId="{78D79950-8C34-42DC-8BDF-1C01E0CCFC4A}" type="presParOf" srcId="{CB6B696B-7978-4CA7-9120-6147C3C406C9}" destId="{92657785-0623-4C7B-A84F-D7473F92B339}" srcOrd="3" destOrd="0" presId="urn:microsoft.com/office/officeart/2005/8/layout/cycle6"/>
    <dgm:cxn modelId="{0D994743-C923-4B34-8980-A39100C53825}" type="presParOf" srcId="{CB6B696B-7978-4CA7-9120-6147C3C406C9}" destId="{C21ECBAA-C80C-47CD-8D3C-17C5039230D8}" srcOrd="4" destOrd="0" presId="urn:microsoft.com/office/officeart/2005/8/layout/cycle6"/>
    <dgm:cxn modelId="{52124EFC-0A6E-4E0C-B8F4-C10B1D3DB34A}" type="presParOf" srcId="{CB6B696B-7978-4CA7-9120-6147C3C406C9}" destId="{7664571D-A15E-4A47-8896-F849162ED11F}" srcOrd="5" destOrd="0" presId="urn:microsoft.com/office/officeart/2005/8/layout/cycle6"/>
    <dgm:cxn modelId="{FE7C709E-96FC-4586-A9FD-D7B8D261BC67}" type="presParOf" srcId="{CB6B696B-7978-4CA7-9120-6147C3C406C9}" destId="{F7C28271-2FF4-4AA2-82E8-A986252E2046}" srcOrd="6" destOrd="0" presId="urn:microsoft.com/office/officeart/2005/8/layout/cycle6"/>
    <dgm:cxn modelId="{CB3BF7C3-056A-4A9D-9780-43AAF3D157C4}" type="presParOf" srcId="{CB6B696B-7978-4CA7-9120-6147C3C406C9}" destId="{CFEF9C2B-D450-4B10-ADCE-89E108899F5F}" srcOrd="7" destOrd="0" presId="urn:microsoft.com/office/officeart/2005/8/layout/cycle6"/>
    <dgm:cxn modelId="{85BBCCDA-9DD1-4AB3-BB7E-C8AB79B24A8D}" type="presParOf" srcId="{CB6B696B-7978-4CA7-9120-6147C3C406C9}" destId="{B64531F1-0650-4419-BFF6-96ECE3F0F572}" srcOrd="8" destOrd="0" presId="urn:microsoft.com/office/officeart/2005/8/layout/cycle6"/>
    <dgm:cxn modelId="{DDC8FC84-7C53-485D-BD1F-0DB5A7F2F71F}" type="presParOf" srcId="{CB6B696B-7978-4CA7-9120-6147C3C406C9}" destId="{DA568EF2-E945-4239-8802-4D443A20F707}" srcOrd="9" destOrd="0" presId="urn:microsoft.com/office/officeart/2005/8/layout/cycle6"/>
    <dgm:cxn modelId="{1FB13926-6AB4-4DEF-B0BE-CFCC8753C2C3}" type="presParOf" srcId="{CB6B696B-7978-4CA7-9120-6147C3C406C9}" destId="{AF17F413-FC0E-414E-98D2-BEE7E82660DC}" srcOrd="10" destOrd="0" presId="urn:microsoft.com/office/officeart/2005/8/layout/cycle6"/>
    <dgm:cxn modelId="{769066FD-0C9B-431E-8182-9BDECA6BB2DC}" type="presParOf" srcId="{CB6B696B-7978-4CA7-9120-6147C3C406C9}" destId="{FDDC3F68-F202-4825-8E5A-31E5003515EF}" srcOrd="11" destOrd="0" presId="urn:microsoft.com/office/officeart/2005/8/layout/cycle6"/>
    <dgm:cxn modelId="{740E37B3-885D-438C-B16E-C2DFA74E6990}" type="presParOf" srcId="{CB6B696B-7978-4CA7-9120-6147C3C406C9}" destId="{EEB5D01A-567F-4F67-8CCA-F767625FC49A}" srcOrd="12" destOrd="0" presId="urn:microsoft.com/office/officeart/2005/8/layout/cycle6"/>
    <dgm:cxn modelId="{B24E48ED-485E-4DE5-AD5F-595DA159464C}" type="presParOf" srcId="{CB6B696B-7978-4CA7-9120-6147C3C406C9}" destId="{B6E9EF60-43F2-464B-A3D1-3667C42F149D}" srcOrd="13" destOrd="0" presId="urn:microsoft.com/office/officeart/2005/8/layout/cycle6"/>
    <dgm:cxn modelId="{D9FAF786-2289-46AD-9E15-87FB7468C8A2}" type="presParOf" srcId="{CB6B696B-7978-4CA7-9120-6147C3C406C9}" destId="{965F3D6E-2090-45CF-9564-8D650B7F962E}" srcOrd="14" destOrd="0" presId="urn:microsoft.com/office/officeart/2005/8/layout/cycle6"/>
    <dgm:cxn modelId="{14193FF4-1292-428F-B780-2C7A0F705F73}" type="presParOf" srcId="{CB6B696B-7978-4CA7-9120-6147C3C406C9}" destId="{AEC8DDEA-C403-40AE-9A12-A8E213DF52A1}" srcOrd="15" destOrd="0" presId="urn:microsoft.com/office/officeart/2005/8/layout/cycle6"/>
    <dgm:cxn modelId="{CB1DB9E8-88CC-47B7-A6A9-AEF304CAF6CC}" type="presParOf" srcId="{CB6B696B-7978-4CA7-9120-6147C3C406C9}" destId="{3F66C9C5-9F26-4E95-A6CD-2B6ADECDA718}" srcOrd="16" destOrd="0" presId="urn:microsoft.com/office/officeart/2005/8/layout/cycle6"/>
    <dgm:cxn modelId="{0AEA05AC-8A3E-4433-B892-86BE34A9CEB3}" type="presParOf" srcId="{CB6B696B-7978-4CA7-9120-6147C3C406C9}" destId="{5FC5529C-16BE-4960-A926-4C396904F880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586E7C6-67EF-4B61-A3C3-4F9AE686873A}">
      <dsp:nvSpPr>
        <dsp:cNvPr id="0" name=""/>
        <dsp:cNvSpPr/>
      </dsp:nvSpPr>
      <dsp:spPr>
        <a:xfrm>
          <a:off x="2574098" y="387"/>
          <a:ext cx="1295318" cy="7105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Empowered to make decisions</a:t>
          </a:r>
          <a:endParaRPr lang="en-GB" sz="1400" kern="1200" dirty="0"/>
        </a:p>
      </dsp:txBody>
      <dsp:txXfrm>
        <a:off x="2574098" y="387"/>
        <a:ext cx="1295318" cy="710572"/>
      </dsp:txXfrm>
    </dsp:sp>
    <dsp:sp modelId="{25D6A91C-8277-4BE9-8196-6C88F2C9BC37}">
      <dsp:nvSpPr>
        <dsp:cNvPr id="0" name=""/>
        <dsp:cNvSpPr/>
      </dsp:nvSpPr>
      <dsp:spPr>
        <a:xfrm>
          <a:off x="1545431" y="355673"/>
          <a:ext cx="3352652" cy="3352652"/>
        </a:xfrm>
        <a:custGeom>
          <a:avLst/>
          <a:gdLst/>
          <a:ahLst/>
          <a:cxnLst/>
          <a:rect l="0" t="0" r="0" b="0"/>
          <a:pathLst>
            <a:path>
              <a:moveTo>
                <a:pt x="2329849" y="132636"/>
              </a:moveTo>
              <a:arcTo wR="1676326" hR="1676326" stAng="17576726" swAng="128663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657785-0623-4C7B-A84F-D7473F92B339}">
      <dsp:nvSpPr>
        <dsp:cNvPr id="0" name=""/>
        <dsp:cNvSpPr/>
      </dsp:nvSpPr>
      <dsp:spPr>
        <a:xfrm>
          <a:off x="3965533" y="838550"/>
          <a:ext cx="1415930" cy="7105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Communicate to stakeholders</a:t>
          </a:r>
          <a:endParaRPr lang="en-GB" sz="1400" kern="1200" dirty="0"/>
        </a:p>
      </dsp:txBody>
      <dsp:txXfrm>
        <a:off x="3965533" y="838550"/>
        <a:ext cx="1415930" cy="710572"/>
      </dsp:txXfrm>
    </dsp:sp>
    <dsp:sp modelId="{7664571D-A15E-4A47-8896-F849162ED11F}">
      <dsp:nvSpPr>
        <dsp:cNvPr id="0" name=""/>
        <dsp:cNvSpPr/>
      </dsp:nvSpPr>
      <dsp:spPr>
        <a:xfrm>
          <a:off x="1545431" y="355673"/>
          <a:ext cx="3352652" cy="3352652"/>
        </a:xfrm>
        <a:custGeom>
          <a:avLst/>
          <a:gdLst/>
          <a:ahLst/>
          <a:cxnLst/>
          <a:rect l="0" t="0" r="0" b="0"/>
          <a:pathLst>
            <a:path>
              <a:moveTo>
                <a:pt x="3284353" y="1202705"/>
              </a:moveTo>
              <a:arcTo wR="1676326" hR="1676326" stAng="20615307" swAng="196938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C28271-2FF4-4AA2-82E8-A986252E2046}">
      <dsp:nvSpPr>
        <dsp:cNvPr id="0" name=""/>
        <dsp:cNvSpPr/>
      </dsp:nvSpPr>
      <dsp:spPr>
        <a:xfrm>
          <a:off x="3974257" y="2514876"/>
          <a:ext cx="1398482" cy="7105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Regularly review the risk register</a:t>
          </a:r>
          <a:endParaRPr lang="en-GB" sz="1400" kern="1200" dirty="0"/>
        </a:p>
      </dsp:txBody>
      <dsp:txXfrm>
        <a:off x="3974257" y="2514876"/>
        <a:ext cx="1398482" cy="710572"/>
      </dsp:txXfrm>
    </dsp:sp>
    <dsp:sp modelId="{B64531F1-0650-4419-BFF6-96ECE3F0F572}">
      <dsp:nvSpPr>
        <dsp:cNvPr id="0" name=""/>
        <dsp:cNvSpPr/>
      </dsp:nvSpPr>
      <dsp:spPr>
        <a:xfrm>
          <a:off x="1545431" y="355673"/>
          <a:ext cx="3352652" cy="3352652"/>
        </a:xfrm>
        <a:custGeom>
          <a:avLst/>
          <a:gdLst/>
          <a:ahLst/>
          <a:cxnLst/>
          <a:rect l="0" t="0" r="0" b="0"/>
          <a:pathLst>
            <a:path>
              <a:moveTo>
                <a:pt x="2848209" y="2874974"/>
              </a:moveTo>
              <a:arcTo wR="1676326" hR="1676326" stAng="2738814" swAng="15041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568EF2-E945-4239-8802-4D443A20F707}">
      <dsp:nvSpPr>
        <dsp:cNvPr id="0" name=""/>
        <dsp:cNvSpPr/>
      </dsp:nvSpPr>
      <dsp:spPr>
        <a:xfrm>
          <a:off x="2675163" y="3353039"/>
          <a:ext cx="1093188" cy="7105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Deal with contract change </a:t>
          </a:r>
          <a:endParaRPr lang="en-GB" sz="1400" kern="1200" dirty="0"/>
        </a:p>
      </dsp:txBody>
      <dsp:txXfrm>
        <a:off x="2675163" y="3353039"/>
        <a:ext cx="1093188" cy="710572"/>
      </dsp:txXfrm>
    </dsp:sp>
    <dsp:sp modelId="{FDDC3F68-F202-4825-8E5A-31E5003515EF}">
      <dsp:nvSpPr>
        <dsp:cNvPr id="0" name=""/>
        <dsp:cNvSpPr/>
      </dsp:nvSpPr>
      <dsp:spPr>
        <a:xfrm>
          <a:off x="1545431" y="355673"/>
          <a:ext cx="3352652" cy="3352652"/>
        </a:xfrm>
        <a:custGeom>
          <a:avLst/>
          <a:gdLst/>
          <a:ahLst/>
          <a:cxnLst/>
          <a:rect l="0" t="0" r="0" b="0"/>
          <a:pathLst>
            <a:path>
              <a:moveTo>
                <a:pt x="1122721" y="3258600"/>
              </a:moveTo>
              <a:arcTo wR="1676326" hR="1676326" stAng="6557032" swAng="150415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B5D01A-567F-4F67-8CCA-F767625FC49A}">
      <dsp:nvSpPr>
        <dsp:cNvPr id="0" name=""/>
        <dsp:cNvSpPr/>
      </dsp:nvSpPr>
      <dsp:spPr>
        <a:xfrm>
          <a:off x="1009994" y="2514876"/>
          <a:ext cx="1520045" cy="7105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Conduct contract review meetings</a:t>
          </a:r>
          <a:endParaRPr lang="en-GB" sz="1400" kern="1200" dirty="0"/>
        </a:p>
      </dsp:txBody>
      <dsp:txXfrm>
        <a:off x="1009994" y="2514876"/>
        <a:ext cx="1520045" cy="710572"/>
      </dsp:txXfrm>
    </dsp:sp>
    <dsp:sp modelId="{965F3D6E-2090-45CF-9564-8D650B7F962E}">
      <dsp:nvSpPr>
        <dsp:cNvPr id="0" name=""/>
        <dsp:cNvSpPr/>
      </dsp:nvSpPr>
      <dsp:spPr>
        <a:xfrm>
          <a:off x="1545431" y="355673"/>
          <a:ext cx="3352652" cy="3352652"/>
        </a:xfrm>
        <a:custGeom>
          <a:avLst/>
          <a:gdLst/>
          <a:ahLst/>
          <a:cxnLst/>
          <a:rect l="0" t="0" r="0" b="0"/>
          <a:pathLst>
            <a:path>
              <a:moveTo>
                <a:pt x="68298" y="2149946"/>
              </a:moveTo>
              <a:arcTo wR="1676326" hR="1676326" stAng="9815307" swAng="196938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C8DDEA-C403-40AE-9A12-A8E213DF52A1}">
      <dsp:nvSpPr>
        <dsp:cNvPr id="0" name=""/>
        <dsp:cNvSpPr/>
      </dsp:nvSpPr>
      <dsp:spPr>
        <a:xfrm>
          <a:off x="978903" y="838550"/>
          <a:ext cx="1582226" cy="7105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Apply seniority to influence supplier behaviour</a:t>
          </a:r>
          <a:endParaRPr lang="en-GB" sz="1400" kern="1200" dirty="0"/>
        </a:p>
      </dsp:txBody>
      <dsp:txXfrm>
        <a:off x="978903" y="838550"/>
        <a:ext cx="1582226" cy="710572"/>
      </dsp:txXfrm>
    </dsp:sp>
    <dsp:sp modelId="{5FC5529C-16BE-4960-A926-4C396904F880}">
      <dsp:nvSpPr>
        <dsp:cNvPr id="0" name=""/>
        <dsp:cNvSpPr/>
      </dsp:nvSpPr>
      <dsp:spPr>
        <a:xfrm>
          <a:off x="1545431" y="355673"/>
          <a:ext cx="3352652" cy="3352652"/>
        </a:xfrm>
        <a:custGeom>
          <a:avLst/>
          <a:gdLst/>
          <a:ahLst/>
          <a:cxnLst/>
          <a:rect l="0" t="0" r="0" b="0"/>
          <a:pathLst>
            <a:path>
              <a:moveTo>
                <a:pt x="503686" y="478417"/>
              </a:moveTo>
              <a:arcTo wR="1676326" hR="1676326" stAng="13536643" swAng="128663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9397778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>
                <a:latin typeface="Arial" charset="0"/>
              </a:defRPr>
            </a:lvl1pPr>
          </a:lstStyle>
          <a:p>
            <a:pPr>
              <a:defRPr/>
            </a:pPr>
            <a:fld id="{AB91EDBB-F73F-4D59-ACD1-B1A2660D0F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61180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006249040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48609972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0"/>
            <a:r>
              <a:rPr lang="en-GB" altLang="en-US" smtClean="0"/>
              <a:t>Second level</a:t>
            </a:r>
          </a:p>
          <a:p>
            <a:pPr lvl="0"/>
            <a:r>
              <a:rPr lang="en-GB" altLang="en-US" smtClean="0"/>
              <a:t>Third level</a:t>
            </a:r>
          </a:p>
          <a:p>
            <a:pPr lvl="0"/>
            <a:r>
              <a:rPr lang="en-GB" altLang="en-US" smtClean="0"/>
              <a:t>Fourth level</a:t>
            </a:r>
          </a:p>
          <a:p>
            <a:pPr lvl="0"/>
            <a:r>
              <a:rPr lang="en-GB" altLang="en-US" smtClean="0"/>
              <a:t>Fifth level</a:t>
            </a:r>
          </a:p>
        </p:txBody>
      </p:sp>
      <p:sp>
        <p:nvSpPr>
          <p:cNvPr id="6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Lysons</a:t>
            </a:r>
            <a:r>
              <a:rPr kumimoji="0" lang="en-US" sz="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&amp; Farrington, </a:t>
            </a:r>
            <a:r>
              <a:rPr kumimoji="0" lang="en-US" sz="800" b="0" i="1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Procurement and Supply Chain Management,</a:t>
            </a:r>
            <a:r>
              <a:rPr kumimoji="0" lang="en-US" sz="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9e © Pearson Education Limited 2016</a:t>
            </a:r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15.</a:t>
            </a:r>
            <a:fld id="{EE8FF528-2F63-47C1-9125-8E65D8390175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1843825"/>
            <a:ext cx="7848600" cy="1143000"/>
          </a:xfrm>
        </p:spPr>
        <p:txBody>
          <a:bodyPr/>
          <a:lstStyle/>
          <a:p>
            <a:r>
              <a:rPr lang="en-IN" dirty="0" smtClean="0"/>
              <a:t>Chapter 15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3697095"/>
            <a:ext cx="7848600" cy="1201738"/>
          </a:xfrm>
        </p:spPr>
        <p:txBody>
          <a:bodyPr/>
          <a:lstStyle/>
          <a:p>
            <a:pPr algn="ctr">
              <a:buNone/>
            </a:pPr>
            <a:r>
              <a:rPr lang="en-IN" altLang="en-US" sz="3400" dirty="0" smtClean="0"/>
              <a:t>Contract management</a:t>
            </a:r>
          </a:p>
        </p:txBody>
      </p:sp>
    </p:spTree>
  </p:cSld>
  <p:clrMapOvr>
    <a:masterClrMapping/>
  </p:clrMapOvr>
  <p:transition advTm="4300">
    <p:randomBa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305"/>
          <p:cNvSpPr>
            <a:spLocks noChangeArrowheads="1"/>
          </p:cNvSpPr>
          <p:nvPr/>
        </p:nvSpPr>
        <p:spPr bwMode="auto">
          <a:xfrm>
            <a:off x="755576" y="1202531"/>
            <a:ext cx="7633543" cy="71913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bg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 smtClean="0"/>
              <a:t>Why contract management can be an adequate </a:t>
            </a:r>
          </a:p>
          <a:p>
            <a:pPr algn="ctr"/>
            <a:r>
              <a:rPr lang="en-GB" altLang="en-US" dirty="0" smtClean="0"/>
              <a:t>activity</a:t>
            </a:r>
            <a:endParaRPr lang="en-GB" altLang="en-US" dirty="0"/>
          </a:p>
        </p:txBody>
      </p:sp>
      <p:sp>
        <p:nvSpPr>
          <p:cNvPr id="307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5" y="476250"/>
            <a:ext cx="3118582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2" name="Rectangular Callout 1"/>
          <p:cNvSpPr/>
          <p:nvPr/>
        </p:nvSpPr>
        <p:spPr bwMode="auto">
          <a:xfrm>
            <a:off x="755576" y="2348880"/>
            <a:ext cx="1512168" cy="1224136"/>
          </a:xfrm>
          <a:prstGeom prst="wedge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Lack of investment in contract management</a:t>
            </a:r>
          </a:p>
        </p:txBody>
      </p:sp>
      <p:sp>
        <p:nvSpPr>
          <p:cNvPr id="3" name="Rounded Rectangular Callout 2"/>
          <p:cNvSpPr/>
          <p:nvPr/>
        </p:nvSpPr>
        <p:spPr bwMode="auto">
          <a:xfrm>
            <a:off x="2411760" y="2348880"/>
            <a:ext cx="1440160" cy="1224136"/>
          </a:xfrm>
          <a:prstGeom prst="wedgeRound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Inadequate contract reviews</a:t>
            </a:r>
          </a:p>
        </p:txBody>
      </p:sp>
      <p:sp>
        <p:nvSpPr>
          <p:cNvPr id="11" name="Rectangular Callout 10"/>
          <p:cNvSpPr/>
          <p:nvPr/>
        </p:nvSpPr>
        <p:spPr bwMode="auto">
          <a:xfrm>
            <a:off x="4176303" y="2348880"/>
            <a:ext cx="1512168" cy="1224136"/>
          </a:xfrm>
          <a:prstGeom prst="wedge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Failure to manage contract change</a:t>
            </a:r>
          </a:p>
        </p:txBody>
      </p:sp>
      <p:sp>
        <p:nvSpPr>
          <p:cNvPr id="12" name="Rounded Rectangular Callout 11"/>
          <p:cNvSpPr/>
          <p:nvPr/>
        </p:nvSpPr>
        <p:spPr bwMode="auto">
          <a:xfrm>
            <a:off x="5940152" y="2348880"/>
            <a:ext cx="1728192" cy="1224136"/>
          </a:xfrm>
          <a:prstGeom prst="wedgeRound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Lack of attention to risk management</a:t>
            </a:r>
          </a:p>
        </p:txBody>
      </p:sp>
      <p:sp>
        <p:nvSpPr>
          <p:cNvPr id="13" name="Rounded Rectangular Callout 12"/>
          <p:cNvSpPr/>
          <p:nvPr/>
        </p:nvSpPr>
        <p:spPr bwMode="auto">
          <a:xfrm>
            <a:off x="1403648" y="4005064"/>
            <a:ext cx="1656184" cy="1224136"/>
          </a:xfrm>
          <a:prstGeom prst="wedgeRound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Lack of engagement with stakeholders</a:t>
            </a:r>
          </a:p>
        </p:txBody>
      </p:sp>
      <p:sp>
        <p:nvSpPr>
          <p:cNvPr id="14" name="Rectangular Callout 13"/>
          <p:cNvSpPr/>
          <p:nvPr/>
        </p:nvSpPr>
        <p:spPr bwMode="auto">
          <a:xfrm>
            <a:off x="3369407" y="4005064"/>
            <a:ext cx="1512168" cy="1224136"/>
          </a:xfrm>
          <a:prstGeom prst="wedge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Lack of detailed knowledge of the contract</a:t>
            </a:r>
          </a:p>
        </p:txBody>
      </p:sp>
      <p:sp>
        <p:nvSpPr>
          <p:cNvPr id="15" name="Rounded Rectangular Callout 14"/>
          <p:cNvSpPr/>
          <p:nvPr/>
        </p:nvSpPr>
        <p:spPr bwMode="auto">
          <a:xfrm>
            <a:off x="5265020" y="4005064"/>
            <a:ext cx="2043284" cy="1224136"/>
          </a:xfrm>
          <a:prstGeom prst="wedgeRoundRectCallout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Failure to take decisive action when contract default occurs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2" grpId="0" animBg="1"/>
      <p:bldP spid="3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5" y="476250"/>
            <a:ext cx="2914272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2" name="Rectangle 1"/>
          <p:cNvSpPr/>
          <p:nvPr/>
        </p:nvSpPr>
        <p:spPr>
          <a:xfrm>
            <a:off x="827584" y="1120943"/>
            <a:ext cx="74168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dirty="0" smtClean="0"/>
              <a:t>Pre-contract award activities impact on contract management</a:t>
            </a:r>
            <a:endParaRPr lang="en-GB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776976" y="2204864"/>
            <a:ext cx="21579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Contract complexity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2147784" y="2630256"/>
            <a:ext cx="31726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Contract performance regime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2555776" y="3025282"/>
            <a:ext cx="46875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Resources and cost of contract management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2920601" y="3397857"/>
            <a:ext cx="41520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Provision of contract change processes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3292813" y="3834365"/>
            <a:ext cx="58837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Availability of contract management skills and knowledge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3773399" y="4221088"/>
            <a:ext cx="32993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Managing future contract risks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4139952" y="4653136"/>
            <a:ext cx="41312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Handover from procurement to contract </a:t>
            </a:r>
          </a:p>
          <a:p>
            <a:r>
              <a:rPr lang="en-GB" sz="1600" dirty="0" smtClean="0"/>
              <a:t>management</a:t>
            </a:r>
            <a:endParaRPr lang="en-GB" sz="1600" dirty="0"/>
          </a:p>
        </p:txBody>
      </p:sp>
      <p:sp>
        <p:nvSpPr>
          <p:cNvPr id="4" name="Oval 3"/>
          <p:cNvSpPr/>
          <p:nvPr/>
        </p:nvSpPr>
        <p:spPr bwMode="auto">
          <a:xfrm>
            <a:off x="1509264" y="2243878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8" name="Oval 17"/>
          <p:cNvSpPr/>
          <p:nvPr/>
        </p:nvSpPr>
        <p:spPr bwMode="auto">
          <a:xfrm>
            <a:off x="1958418" y="2721478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2297211" y="3120912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2652720" y="3475445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3075097" y="3913455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3448010" y="4331820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3819396" y="4732413"/>
            <a:ext cx="180000" cy="180000"/>
          </a:xfrm>
          <a:prstGeom prst="ellips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6" name="Straight Connector 5"/>
          <p:cNvCxnSpPr>
            <a:stCxn id="4" idx="5"/>
          </p:cNvCxnSpPr>
          <p:nvPr/>
        </p:nvCxnSpPr>
        <p:spPr bwMode="auto">
          <a:xfrm>
            <a:off x="1662904" y="2397518"/>
            <a:ext cx="2246492" cy="2375831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Line 66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41731" name="AutoShape 67"/>
          <p:cNvSpPr>
            <a:spLocks noChangeArrowheads="1"/>
          </p:cNvSpPr>
          <p:nvPr/>
        </p:nvSpPr>
        <p:spPr bwMode="auto">
          <a:xfrm>
            <a:off x="250825" y="476250"/>
            <a:ext cx="3025031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6156" name="Text Box 265"/>
          <p:cNvSpPr txBox="1">
            <a:spLocks noChangeArrowheads="1"/>
          </p:cNvSpPr>
          <p:nvPr/>
        </p:nvSpPr>
        <p:spPr bwMode="auto">
          <a:xfrm>
            <a:off x="684213" y="1096963"/>
            <a:ext cx="76644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 smtClean="0"/>
              <a:t>Roles of a contract manager</a:t>
            </a:r>
            <a:endParaRPr lang="en-GB" altLang="en-US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292960284"/>
              </p:ext>
            </p:extLst>
          </p:nvPr>
        </p:nvGraphicFramePr>
        <p:xfrm>
          <a:off x="1259632" y="1772816"/>
          <a:ext cx="636036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6" grpId="0"/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Line 66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41731" name="AutoShape 67"/>
          <p:cNvSpPr>
            <a:spLocks noChangeArrowheads="1"/>
          </p:cNvSpPr>
          <p:nvPr/>
        </p:nvSpPr>
        <p:spPr bwMode="auto">
          <a:xfrm>
            <a:off x="250825" y="476250"/>
            <a:ext cx="2953023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6156" name="Text Box 265"/>
          <p:cNvSpPr txBox="1">
            <a:spLocks noChangeArrowheads="1"/>
          </p:cNvSpPr>
          <p:nvPr/>
        </p:nvSpPr>
        <p:spPr bwMode="auto">
          <a:xfrm>
            <a:off x="684213" y="1096963"/>
            <a:ext cx="76644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 smtClean="0"/>
              <a:t>Skills and knowledge</a:t>
            </a:r>
            <a:endParaRPr lang="en-GB" alt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34982269"/>
              </p:ext>
            </p:extLst>
          </p:nvPr>
        </p:nvGraphicFramePr>
        <p:xfrm>
          <a:off x="1468438" y="1916832"/>
          <a:ext cx="6096000" cy="34563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Skills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Knowledge</a:t>
                      </a:r>
                      <a:endParaRPr lang="en-GB" dirty="0"/>
                    </a:p>
                  </a:txBody>
                  <a:tcPr/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Leadership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Risk management</a:t>
                      </a:r>
                      <a:endParaRPr lang="en-GB" sz="1600" dirty="0"/>
                    </a:p>
                  </a:txBody>
                  <a:tcPr/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Negotiation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Partnering</a:t>
                      </a:r>
                      <a:endParaRPr lang="en-GB" sz="1600" dirty="0"/>
                    </a:p>
                  </a:txBody>
                  <a:tcPr/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Communication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Dispute resolution</a:t>
                      </a:r>
                      <a:endParaRPr lang="en-GB" sz="1600" dirty="0"/>
                    </a:p>
                  </a:txBody>
                  <a:tcPr/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Decision making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Specifications</a:t>
                      </a:r>
                      <a:endParaRPr lang="en-GB" sz="1600" dirty="0"/>
                    </a:p>
                  </a:txBody>
                  <a:tcPr/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Team working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Review meeting management</a:t>
                      </a:r>
                      <a:endParaRPr lang="en-GB" sz="1600" dirty="0"/>
                    </a:p>
                  </a:txBody>
                  <a:tcPr/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Relationship management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smtClean="0"/>
                        <a:t>Contract clauses</a:t>
                      </a:r>
                      <a:endParaRPr lang="en-GB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111342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Line 34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5335" name="AutoShape 55"/>
          <p:cNvSpPr>
            <a:spLocks noChangeArrowheads="1"/>
          </p:cNvSpPr>
          <p:nvPr/>
        </p:nvSpPr>
        <p:spPr bwMode="auto">
          <a:xfrm>
            <a:off x="250825" y="476250"/>
            <a:ext cx="2953023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7172" name="Rectangle 108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7173" name="Text Box 325"/>
          <p:cNvSpPr txBox="1">
            <a:spLocks noChangeArrowheads="1"/>
          </p:cNvSpPr>
          <p:nvPr/>
        </p:nvSpPr>
        <p:spPr bwMode="auto">
          <a:xfrm>
            <a:off x="1279753" y="1216055"/>
            <a:ext cx="64652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 smtClean="0"/>
              <a:t>Specifications/standards – essential considerations</a:t>
            </a:r>
            <a:endParaRPr lang="en-GB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528731" y="1700808"/>
            <a:ext cx="799288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altLang="en-US" b="0" dirty="0"/>
              <a:t>Understanding the precise </a:t>
            </a:r>
            <a:r>
              <a:rPr lang="en-GB" altLang="en-US" b="0" dirty="0" smtClean="0"/>
              <a:t>wording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altLang="en-US" b="0" dirty="0"/>
              <a:t>How will performance be </a:t>
            </a:r>
            <a:r>
              <a:rPr lang="en-GB" altLang="en-US" b="0" dirty="0" smtClean="0"/>
              <a:t>measured?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altLang="en-US" b="0" dirty="0"/>
              <a:t>What is the testing regime?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altLang="en-US" b="0" dirty="0"/>
              <a:t>What happens when service/product fails acceptance testing?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altLang="en-US" b="0" dirty="0"/>
              <a:t>Is certification required?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altLang="en-US" b="0" dirty="0"/>
              <a:t>Who will conduct the quality tests</a:t>
            </a:r>
            <a:r>
              <a:rPr lang="en-GB" altLang="en-US" b="0" dirty="0" smtClean="0"/>
              <a:t>?</a:t>
            </a:r>
            <a:endParaRPr lang="en-GB" altLang="en-US" sz="1600" b="0" dirty="0"/>
          </a:p>
          <a:p>
            <a:endParaRPr lang="en-GB" altLang="en-US" sz="1600" b="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3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5" y="476250"/>
            <a:ext cx="2881015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4102" name="Rectangle 54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 dirty="0">
              <a:latin typeface="Times New Roman" pitchFamily="18" charset="0"/>
            </a:endParaRPr>
          </a:p>
        </p:txBody>
      </p:sp>
      <p:sp>
        <p:nvSpPr>
          <p:cNvPr id="4103" name="Rectangle 318"/>
          <p:cNvSpPr>
            <a:spLocks noChangeArrowheads="1"/>
          </p:cNvSpPr>
          <p:nvPr/>
        </p:nvSpPr>
        <p:spPr bwMode="auto">
          <a:xfrm>
            <a:off x="0" y="16287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dirty="0"/>
          </a:p>
        </p:txBody>
      </p:sp>
      <p:sp>
        <p:nvSpPr>
          <p:cNvPr id="2" name="Rectangle 1"/>
          <p:cNvSpPr/>
          <p:nvPr/>
        </p:nvSpPr>
        <p:spPr>
          <a:xfrm>
            <a:off x="827584" y="1120943"/>
            <a:ext cx="741682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City of Austin (USA) auditor’s findings</a:t>
            </a:r>
            <a:endParaRPr lang="en-GB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388197" y="1834001"/>
            <a:ext cx="64844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Contract monitoring activities insufficient to provide assurance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1758592" y="2348880"/>
            <a:ext cx="49968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Contract monitoring not conducted consistently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>
            <a:off x="2195735" y="2856005"/>
            <a:ext cx="671049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Contract monitoring programme did not adhere to best practices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2597786" y="3360056"/>
            <a:ext cx="49920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Security and data reliability controls insufficient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2915816" y="3896549"/>
            <a:ext cx="55675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Review contract management job duties and personnel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3349833" y="4458463"/>
            <a:ext cx="49872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Need a formal, documented training programme</a:t>
            </a:r>
            <a:endParaRPr lang="en-GB" sz="1600" dirty="0"/>
          </a:p>
        </p:txBody>
      </p:sp>
      <p:sp>
        <p:nvSpPr>
          <p:cNvPr id="5" name="Rectangle 4"/>
          <p:cNvSpPr/>
          <p:nvPr/>
        </p:nvSpPr>
        <p:spPr bwMode="auto">
          <a:xfrm>
            <a:off x="910904" y="1812555"/>
            <a:ext cx="360000" cy="360000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1</a:t>
            </a:r>
          </a:p>
        </p:txBody>
      </p:sp>
      <p:sp>
        <p:nvSpPr>
          <p:cNvPr id="24" name="Rectangle 23"/>
          <p:cNvSpPr/>
          <p:nvPr/>
        </p:nvSpPr>
        <p:spPr bwMode="auto">
          <a:xfrm>
            <a:off x="1293853" y="2338157"/>
            <a:ext cx="360000" cy="360000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2</a:t>
            </a:r>
          </a:p>
        </p:txBody>
      </p:sp>
      <p:sp>
        <p:nvSpPr>
          <p:cNvPr id="25" name="Rectangle 24"/>
          <p:cNvSpPr/>
          <p:nvPr/>
        </p:nvSpPr>
        <p:spPr bwMode="auto">
          <a:xfrm>
            <a:off x="1655735" y="2863261"/>
            <a:ext cx="360000" cy="360000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3</a:t>
            </a:r>
          </a:p>
        </p:txBody>
      </p:sp>
      <p:sp>
        <p:nvSpPr>
          <p:cNvPr id="26" name="Rectangle 25"/>
          <p:cNvSpPr/>
          <p:nvPr/>
        </p:nvSpPr>
        <p:spPr bwMode="auto">
          <a:xfrm>
            <a:off x="2015735" y="3375661"/>
            <a:ext cx="360000" cy="360000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4</a:t>
            </a:r>
          </a:p>
        </p:txBody>
      </p:sp>
      <p:sp>
        <p:nvSpPr>
          <p:cNvPr id="27" name="Rectangle 26"/>
          <p:cNvSpPr/>
          <p:nvPr/>
        </p:nvSpPr>
        <p:spPr bwMode="auto">
          <a:xfrm>
            <a:off x="2375735" y="3896549"/>
            <a:ext cx="360000" cy="360000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5</a:t>
            </a:r>
          </a:p>
        </p:txBody>
      </p:sp>
      <p:sp>
        <p:nvSpPr>
          <p:cNvPr id="28" name="Rectangle 27"/>
          <p:cNvSpPr/>
          <p:nvPr/>
        </p:nvSpPr>
        <p:spPr bwMode="auto">
          <a:xfrm>
            <a:off x="2812559" y="4437017"/>
            <a:ext cx="360000" cy="360000"/>
          </a:xfrm>
          <a:prstGeom prst="rect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xmlns="" val="27487913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Line 66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241731" name="AutoShape 67"/>
          <p:cNvSpPr>
            <a:spLocks noChangeArrowheads="1"/>
          </p:cNvSpPr>
          <p:nvPr/>
        </p:nvSpPr>
        <p:spPr bwMode="auto">
          <a:xfrm>
            <a:off x="250825" y="476250"/>
            <a:ext cx="2953023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 smtClean="0"/>
              <a:t>Contract management</a:t>
            </a:r>
            <a:endParaRPr lang="en-US" b="0" dirty="0"/>
          </a:p>
        </p:txBody>
      </p:sp>
      <p:sp>
        <p:nvSpPr>
          <p:cNvPr id="6156" name="Text Box 265"/>
          <p:cNvSpPr txBox="1">
            <a:spLocks noChangeArrowheads="1"/>
          </p:cNvSpPr>
          <p:nvPr/>
        </p:nvSpPr>
        <p:spPr bwMode="auto">
          <a:xfrm>
            <a:off x="684213" y="1096963"/>
            <a:ext cx="766445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u="sng" dirty="0" smtClean="0"/>
              <a:t>Contract clauses – </a:t>
            </a:r>
            <a:r>
              <a:rPr lang="en-GB" altLang="en-US" u="sng" dirty="0" smtClean="0"/>
              <a:t>of </a:t>
            </a:r>
            <a:r>
              <a:rPr lang="en-GB" altLang="en-US" u="sng" dirty="0" smtClean="0"/>
              <a:t>interest to the contract manager </a:t>
            </a:r>
            <a:endParaRPr lang="en-GB" altLang="en-US" u="sng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3839753"/>
              </p:ext>
            </p:extLst>
          </p:nvPr>
        </p:nvGraphicFramePr>
        <p:xfrm>
          <a:off x="1468438" y="2348880"/>
          <a:ext cx="6096000" cy="2962614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3048000"/>
                <a:gridCol w="3048000"/>
              </a:tblGrid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/>
                        <a:t>Audit rights</a:t>
                      </a:r>
                      <a:endParaRPr lang="en-GB" sz="1800" b="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0" dirty="0" smtClean="0"/>
                        <a:t>Force majeure</a:t>
                      </a:r>
                      <a:endParaRPr lang="en-GB" sz="1800" b="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Assignment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Indexation of price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Contract change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Insurance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Contract variations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Rejection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Key personnel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Step-in rights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9376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Milestones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Termination</a:t>
                      </a:r>
                      <a:endParaRPr lang="en-GB" sz="1800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300601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3"/>
  <p:tag name="MMPROD_UIDATA" val="&lt;database version=&quot;6.0&quot;&gt;&lt;object type=&quot;1&quot; unique_id=&quot;10001&quot;&gt;&lt;object type=&quot;8&quot; unique_id=&quot;10840&quot;&gt;&lt;/object&gt;&lt;object type=&quot;2&quot; unique_id=&quot;10841&quot;&gt;&lt;object type=&quot;3&quot; unique_id=&quot;10842&quot;&gt;&lt;property id=&quot;20148&quot; value=&quot;5&quot;/&gt;&lt;property id=&quot;20300&quot; value=&quot;Slide 2&quot;/&gt;&lt;property id=&quot;20307&quot; value=&quot;320&quot;/&gt;&lt;/object&gt;&lt;object type=&quot;3&quot; unique_id=&quot;10843&quot;&gt;&lt;property id=&quot;20148&quot; value=&quot;5&quot;/&gt;&lt;property id=&quot;20300&quot; value=&quot;Slide 3&quot;/&gt;&lt;property id=&quot;20307&quot; value=&quot;333&quot;/&gt;&lt;/object&gt;&lt;object type=&quot;3&quot; unique_id=&quot;10845&quot;&gt;&lt;property id=&quot;20148&quot; value=&quot;5&quot;/&gt;&lt;property id=&quot;20300&quot; value=&quot;Slide 4&quot;/&gt;&lt;property id=&quot;20307&quot; value=&quot;328&quot;/&gt;&lt;/object&gt;&lt;object type=&quot;3&quot; unique_id=&quot;10846&quot;&gt;&lt;property id=&quot;20148&quot; value=&quot;5&quot;/&gt;&lt;property id=&quot;20300&quot; value=&quot;Slide 6&quot;/&gt;&lt;property id=&quot;20307&quot; value=&quot;321&quot;/&gt;&lt;/object&gt;&lt;object type=&quot;3&quot; unique_id=&quot;12048&quot;&gt;&lt;property id=&quot;20148&quot; value=&quot;5&quot;/&gt;&lt;property id=&quot;20300&quot; value=&quot;Slide 1 - &amp;quot;Chapter 15&amp;quot;&quot;/&gt;&lt;property id=&quot;20307&quot; value=&quot;339&quot;/&gt;&lt;/object&gt;&lt;object type=&quot;3&quot; unique_id=&quot;12049&quot;&gt;&lt;property id=&quot;20148&quot; value=&quot;5&quot;/&gt;&lt;property id=&quot;20300&quot; value=&quot;Slide 5&quot;/&gt;&lt;property id=&quot;20307&quot; value=&quot;336&quot;/&gt;&lt;/object&gt;&lt;object type=&quot;3&quot; unique_id=&quot;12050&quot;&gt;&lt;property id=&quot;20148&quot; value=&quot;5&quot;/&gt;&lt;property id=&quot;20300&quot; value=&quot;Slide 7&quot;/&gt;&lt;property id=&quot;20307&quot; value=&quot;337&quot;/&gt;&lt;/object&gt;&lt;object type=&quot;3&quot; unique_id=&quot;12051&quot;&gt;&lt;property id=&quot;20148&quot; value=&quot;5&quot;/&gt;&lt;property id=&quot;20300&quot; value=&quot;Slide 8&quot;/&gt;&lt;property id=&quot;20307&quot; value=&quot;338&quot;/&gt;&lt;/object&gt;&lt;/object&gt;&lt;/object&gt;&lt;/database&gt;"/>
</p:tagLst>
</file>

<file path=ppt/theme/theme1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4237</TotalTime>
  <Words>286</Words>
  <Application>Microsoft Office PowerPoint</Application>
  <PresentationFormat>On-screen Show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Double Lines</vt:lpstr>
      <vt:lpstr>Chapter 15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lw-dlf</cp:lastModifiedBy>
  <cp:revision>280</cp:revision>
  <cp:lastPrinted>2001-10-03T13:53:16Z</cp:lastPrinted>
  <dcterms:created xsi:type="dcterms:W3CDTF">1996-02-04T19:37:58Z</dcterms:created>
  <dcterms:modified xsi:type="dcterms:W3CDTF">2016-06-23T12:17:06Z</dcterms:modified>
</cp:coreProperties>
</file>