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796" r:id="rId1"/>
  </p:sldMasterIdLst>
  <p:notesMasterIdLst>
    <p:notesMasterId r:id="rId54"/>
  </p:notesMasterIdLst>
  <p:handoutMasterIdLst>
    <p:handoutMasterId r:id="rId55"/>
  </p:handoutMasterIdLst>
  <p:sldIdLst>
    <p:sldId id="408" r:id="rId2"/>
    <p:sldId id="650" r:id="rId3"/>
    <p:sldId id="651" r:id="rId4"/>
    <p:sldId id="654" r:id="rId5"/>
    <p:sldId id="647" r:id="rId6"/>
    <p:sldId id="648" r:id="rId7"/>
    <p:sldId id="611" r:id="rId8"/>
    <p:sldId id="635" r:id="rId9"/>
    <p:sldId id="649" r:id="rId10"/>
    <p:sldId id="636" r:id="rId11"/>
    <p:sldId id="637" r:id="rId12"/>
    <p:sldId id="638" r:id="rId13"/>
    <p:sldId id="639" r:id="rId14"/>
    <p:sldId id="640" r:id="rId15"/>
    <p:sldId id="609" r:id="rId16"/>
    <p:sldId id="641" r:id="rId17"/>
    <p:sldId id="644" r:id="rId18"/>
    <p:sldId id="580" r:id="rId19"/>
    <p:sldId id="581" r:id="rId20"/>
    <p:sldId id="658" r:id="rId21"/>
    <p:sldId id="657" r:id="rId22"/>
    <p:sldId id="656" r:id="rId23"/>
    <p:sldId id="655" r:id="rId24"/>
    <p:sldId id="588" r:id="rId25"/>
    <p:sldId id="652" r:id="rId26"/>
    <p:sldId id="642" r:id="rId27"/>
    <p:sldId id="631" r:id="rId28"/>
    <p:sldId id="595" r:id="rId29"/>
    <p:sldId id="628" r:id="rId30"/>
    <p:sldId id="627" r:id="rId31"/>
    <p:sldId id="606" r:id="rId32"/>
    <p:sldId id="632" r:id="rId33"/>
    <p:sldId id="624" r:id="rId34"/>
    <p:sldId id="625" r:id="rId35"/>
    <p:sldId id="553" r:id="rId36"/>
    <p:sldId id="623" r:id="rId37"/>
    <p:sldId id="622" r:id="rId38"/>
    <p:sldId id="621" r:id="rId39"/>
    <p:sldId id="555" r:id="rId40"/>
    <p:sldId id="612" r:id="rId41"/>
    <p:sldId id="626" r:id="rId42"/>
    <p:sldId id="653" r:id="rId43"/>
    <p:sldId id="614" r:id="rId44"/>
    <p:sldId id="615" r:id="rId45"/>
    <p:sldId id="616" r:id="rId46"/>
    <p:sldId id="617" r:id="rId47"/>
    <p:sldId id="618" r:id="rId48"/>
    <p:sldId id="572" r:id="rId49"/>
    <p:sldId id="619" r:id="rId50"/>
    <p:sldId id="620" r:id="rId51"/>
    <p:sldId id="578" r:id="rId52"/>
    <p:sldId id="577" r:id="rId53"/>
  </p:sldIdLst>
  <p:sldSz cx="9144000" cy="6858000" type="screen4x3"/>
  <p:notesSz cx="6788150" cy="99234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89362" autoAdjust="0"/>
  </p:normalViewPr>
  <p:slideViewPr>
    <p:cSldViewPr>
      <p:cViewPr varScale="1">
        <p:scale>
          <a:sx n="104" d="100"/>
          <a:sy n="104" d="100"/>
        </p:scale>
        <p:origin x="1830" y="102"/>
      </p:cViewPr>
      <p:guideLst>
        <p:guide orient="horz" pos="2160"/>
        <p:guide pos="2880"/>
      </p:guideLst>
    </p:cSldViewPr>
  </p:slideViewPr>
  <p:notesTextViewPr>
    <p:cViewPr>
      <p:scale>
        <a:sx n="1" d="1"/>
        <a:sy n="1" d="1"/>
      </p:scale>
      <p:origin x="0" y="0"/>
    </p:cViewPr>
  </p:notesTextViewPr>
  <p:sorterViewPr>
    <p:cViewPr>
      <p:scale>
        <a:sx n="74" d="100"/>
        <a:sy n="74" d="100"/>
      </p:scale>
      <p:origin x="0" y="662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1532" cy="496173"/>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5047" y="0"/>
            <a:ext cx="2941532" cy="496173"/>
          </a:xfrm>
          <a:prstGeom prst="rect">
            <a:avLst/>
          </a:prstGeom>
        </p:spPr>
        <p:txBody>
          <a:bodyPr vert="horz" lIns="91440" tIns="45720" rIns="91440" bIns="45720" rtlCol="0"/>
          <a:lstStyle>
            <a:lvl1pPr algn="r">
              <a:defRPr sz="1200"/>
            </a:lvl1pPr>
          </a:lstStyle>
          <a:p>
            <a:fld id="{7AF0FDED-E06B-4002-BF29-9C0F45B5C71A}" type="datetimeFigureOut">
              <a:rPr lang="en-US" smtClean="0"/>
              <a:pPr/>
              <a:t>11/28/2019</a:t>
            </a:fld>
            <a:endParaRPr lang="en-US"/>
          </a:p>
        </p:txBody>
      </p:sp>
      <p:sp>
        <p:nvSpPr>
          <p:cNvPr id="4" name="Footer Placeholder 3"/>
          <p:cNvSpPr>
            <a:spLocks noGrp="1"/>
          </p:cNvSpPr>
          <p:nvPr>
            <p:ph type="ftr" sz="quarter" idx="2"/>
          </p:nvPr>
        </p:nvSpPr>
        <p:spPr>
          <a:xfrm>
            <a:off x="0" y="9425568"/>
            <a:ext cx="2941532" cy="4961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5047" y="9425568"/>
            <a:ext cx="2941532" cy="496173"/>
          </a:xfrm>
          <a:prstGeom prst="rect">
            <a:avLst/>
          </a:prstGeom>
        </p:spPr>
        <p:txBody>
          <a:bodyPr vert="horz" lIns="91440" tIns="45720" rIns="91440" bIns="45720" rtlCol="0" anchor="b"/>
          <a:lstStyle>
            <a:lvl1pPr algn="r">
              <a:defRPr sz="1200"/>
            </a:lvl1pPr>
          </a:lstStyle>
          <a:p>
            <a:fld id="{5C6C3AEC-09A6-47B8-A64D-BE5F6B483A5B}" type="slidenum">
              <a:rPr lang="en-US" smtClean="0"/>
              <a:pPr/>
              <a:t>‹#›</a:t>
            </a:fld>
            <a:endParaRPr lang="en-US"/>
          </a:p>
        </p:txBody>
      </p:sp>
    </p:spTree>
    <p:extLst>
      <p:ext uri="{BB962C8B-B14F-4D97-AF65-F5344CB8AC3E}">
        <p14:creationId xmlns:p14="http://schemas.microsoft.com/office/powerpoint/2010/main" val="25990286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1532" cy="496173"/>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5047" y="0"/>
            <a:ext cx="2941532" cy="496173"/>
          </a:xfrm>
          <a:prstGeom prst="rect">
            <a:avLst/>
          </a:prstGeom>
        </p:spPr>
        <p:txBody>
          <a:bodyPr vert="horz" lIns="91440" tIns="45720" rIns="91440" bIns="45720" rtlCol="0"/>
          <a:lstStyle>
            <a:lvl1pPr algn="r">
              <a:defRPr sz="1200"/>
            </a:lvl1pPr>
          </a:lstStyle>
          <a:p>
            <a:fld id="{4758D60B-A969-43DD-B527-FC3F3686884E}" type="datetimeFigureOut">
              <a:rPr lang="en-US" smtClean="0"/>
              <a:pPr/>
              <a:t>11/28/2019</a:t>
            </a:fld>
            <a:endParaRPr lang="en-US"/>
          </a:p>
        </p:txBody>
      </p:sp>
      <p:sp>
        <p:nvSpPr>
          <p:cNvPr id="4" name="Slide Image Placeholder 3"/>
          <p:cNvSpPr>
            <a:spLocks noGrp="1" noRot="1" noChangeAspect="1"/>
          </p:cNvSpPr>
          <p:nvPr>
            <p:ph type="sldImg" idx="2"/>
          </p:nvPr>
        </p:nvSpPr>
        <p:spPr>
          <a:xfrm>
            <a:off x="914400" y="744538"/>
            <a:ext cx="4959350" cy="3721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8815" y="4713645"/>
            <a:ext cx="5430520" cy="446555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5568"/>
            <a:ext cx="2941532" cy="4961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5047" y="9425568"/>
            <a:ext cx="2941532" cy="496173"/>
          </a:xfrm>
          <a:prstGeom prst="rect">
            <a:avLst/>
          </a:prstGeom>
        </p:spPr>
        <p:txBody>
          <a:bodyPr vert="horz" lIns="91440" tIns="45720" rIns="91440" bIns="45720" rtlCol="0" anchor="b"/>
          <a:lstStyle>
            <a:lvl1pPr algn="r">
              <a:defRPr sz="1200"/>
            </a:lvl1pPr>
          </a:lstStyle>
          <a:p>
            <a:fld id="{814FA59A-8ECD-416D-9F83-19F8AD8F9408}" type="slidenum">
              <a:rPr lang="en-US" smtClean="0"/>
              <a:pPr/>
              <a:t>‹#›</a:t>
            </a:fld>
            <a:endParaRPr lang="en-US"/>
          </a:p>
        </p:txBody>
      </p:sp>
    </p:spTree>
    <p:extLst>
      <p:ext uri="{BB962C8B-B14F-4D97-AF65-F5344CB8AC3E}">
        <p14:creationId xmlns:p14="http://schemas.microsoft.com/office/powerpoint/2010/main" val="4084217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th-TH" dirty="0"/>
          </a:p>
        </p:txBody>
      </p:sp>
      <p:sp>
        <p:nvSpPr>
          <p:cNvPr id="4" name="Slide Number Placeholder 3"/>
          <p:cNvSpPr>
            <a:spLocks noGrp="1"/>
          </p:cNvSpPr>
          <p:nvPr>
            <p:ph type="sldNum" sz="quarter" idx="10"/>
          </p:nvPr>
        </p:nvSpPr>
        <p:spPr/>
        <p:txBody>
          <a:bodyPr/>
          <a:lstStyle/>
          <a:p>
            <a:fld id="{814FA59A-8ECD-416D-9F83-19F8AD8F9408}" type="slidenum">
              <a:rPr lang="en-US" smtClean="0"/>
              <a:pPr/>
              <a:t>1</a:t>
            </a:fld>
            <a:endParaRPr lang="en-US" dirty="0"/>
          </a:p>
        </p:txBody>
      </p:sp>
    </p:spTree>
    <p:extLst>
      <p:ext uri="{BB962C8B-B14F-4D97-AF65-F5344CB8AC3E}">
        <p14:creationId xmlns:p14="http://schemas.microsoft.com/office/powerpoint/2010/main" val="844215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th-TH" dirty="0"/>
          </a:p>
        </p:txBody>
      </p:sp>
      <p:sp>
        <p:nvSpPr>
          <p:cNvPr id="4" name="Slide Number Placeholder 3"/>
          <p:cNvSpPr>
            <a:spLocks noGrp="1"/>
          </p:cNvSpPr>
          <p:nvPr>
            <p:ph type="sldNum" sz="quarter" idx="10"/>
          </p:nvPr>
        </p:nvSpPr>
        <p:spPr/>
        <p:txBody>
          <a:bodyPr/>
          <a:lstStyle/>
          <a:p>
            <a:fld id="{814FA59A-8ECD-416D-9F83-19F8AD8F9408}" type="slidenum">
              <a:rPr lang="en-US" smtClean="0"/>
              <a:pPr/>
              <a:t>30</a:t>
            </a:fld>
            <a:endParaRPr lang="en-US"/>
          </a:p>
        </p:txBody>
      </p:sp>
    </p:spTree>
    <p:extLst>
      <p:ext uri="{BB962C8B-B14F-4D97-AF65-F5344CB8AC3E}">
        <p14:creationId xmlns:p14="http://schemas.microsoft.com/office/powerpoint/2010/main" val="4004393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4430A11E-CBD4-4542-8270-F5AACC51BEFA}" type="datetimeFigureOut">
              <a:rPr lang="en-US" smtClean="0"/>
              <a:pPr/>
              <a:t>11/28/2019</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6F55E61E-4089-43F6-9603-29CDF6983741}"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4430A11E-CBD4-4542-8270-F5AACC51BEFA}" type="datetimeFigureOut">
              <a:rPr lang="en-US" smtClean="0"/>
              <a:pPr/>
              <a:t>11/28/2019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F55E61E-4089-43F6-9603-29CDF6983741}"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4430A11E-CBD4-4542-8270-F5AACC51BEFA}" type="datetimeFigureOut">
              <a:rPr lang="en-US" smtClean="0"/>
              <a:pPr/>
              <a:t>11/28/2019</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6F55E61E-4089-43F6-9603-29CDF6983741}"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4430A11E-CBD4-4542-8270-F5AACC51BEFA}" type="datetimeFigureOut">
              <a:rPr lang="en-US" smtClean="0"/>
              <a:pPr/>
              <a:t>11/28/2019</a:t>
            </a:fld>
            <a:endParaRPr lang="en-US"/>
          </a:p>
        </p:txBody>
      </p:sp>
      <p:sp>
        <p:nvSpPr>
          <p:cNvPr id="10" name="Slide Number Placeholder 9"/>
          <p:cNvSpPr>
            <a:spLocks noGrp="1"/>
          </p:cNvSpPr>
          <p:nvPr>
            <p:ph type="sldNum" sz="quarter" idx="16"/>
          </p:nvPr>
        </p:nvSpPr>
        <p:spPr/>
        <p:txBody>
          <a:bodyPr rtlCol="0"/>
          <a:lstStyle/>
          <a:p>
            <a:fld id="{6F55E61E-4089-43F6-9603-29CDF6983741}"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4430A11E-CBD4-4542-8270-F5AACC51BEFA}" type="datetimeFigureOut">
              <a:rPr lang="en-US" smtClean="0"/>
              <a:pPr/>
              <a:t>11/28/2019</a:t>
            </a:fld>
            <a:endParaRPr lang="en-US"/>
          </a:p>
        </p:txBody>
      </p:sp>
      <p:sp>
        <p:nvSpPr>
          <p:cNvPr id="12" name="Slide Number Placeholder 11"/>
          <p:cNvSpPr>
            <a:spLocks noGrp="1"/>
          </p:cNvSpPr>
          <p:nvPr>
            <p:ph type="sldNum" sz="quarter" idx="16"/>
          </p:nvPr>
        </p:nvSpPr>
        <p:spPr/>
        <p:txBody>
          <a:bodyPr rtlCol="0"/>
          <a:lstStyle/>
          <a:p>
            <a:fld id="{6F55E61E-4089-43F6-9603-29CDF6983741}"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430A11E-CBD4-4542-8270-F5AACC51BEFA}" type="datetimeFigureOut">
              <a:rPr lang="en-US" smtClean="0"/>
              <a:pPr/>
              <a:t>11/28/2019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6F55E61E-4089-43F6-9603-29CDF698374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30A11E-CBD4-4542-8270-F5AACC51BEFA}" type="datetimeFigureOut">
              <a:rPr lang="en-US" smtClean="0"/>
              <a:pPr/>
              <a:t>11/28/2019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6F55E61E-4089-43F6-9603-29CDF698374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430A11E-CBD4-4542-8270-F5AACC51BEFA}" type="datetimeFigureOut">
              <a:rPr lang="en-US" smtClean="0"/>
              <a:pPr/>
              <a:t>11/28/2019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F55E61E-4089-43F6-9603-29CDF6983741}"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4430A11E-CBD4-4542-8270-F5AACC51BEFA}" type="datetimeFigureOut">
              <a:rPr lang="en-US" smtClean="0"/>
              <a:pPr/>
              <a:t>11/28/2019</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6F55E61E-4089-43F6-9603-29CDF6983741}"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430A11E-CBD4-4542-8270-F5AACC51BEFA}" type="datetimeFigureOut">
              <a:rPr lang="en-US" smtClean="0"/>
              <a:pPr/>
              <a:t>11/28/2019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55E61E-4089-43F6-9603-29CDF698374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4430A11E-CBD4-4542-8270-F5AACC51BEFA}" type="datetimeFigureOut">
              <a:rPr lang="en-US" smtClean="0"/>
              <a:pPr/>
              <a:t>11/28/2019</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6F55E61E-4089-43F6-9603-29CDF698374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4430A11E-CBD4-4542-8270-F5AACC51BEFA}" type="datetimeFigureOut">
              <a:rPr lang="en-US" smtClean="0"/>
              <a:pPr/>
              <a:t>11/28/2019</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6F55E61E-4089-43F6-9603-29CDF698374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5797" r:id="rId1"/>
    <p:sldLayoutId id="2147485798" r:id="rId2"/>
    <p:sldLayoutId id="2147485799" r:id="rId3"/>
    <p:sldLayoutId id="2147485800" r:id="rId4"/>
    <p:sldLayoutId id="2147485801" r:id="rId5"/>
    <p:sldLayoutId id="2147485802" r:id="rId6"/>
    <p:sldLayoutId id="2147485803" r:id="rId7"/>
    <p:sldLayoutId id="2147485804" r:id="rId8"/>
    <p:sldLayoutId id="2147485805" r:id="rId9"/>
    <p:sldLayoutId id="2147485806" r:id="rId10"/>
    <p:sldLayoutId id="214748580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48" y="0"/>
            <a:ext cx="9144000" cy="2209800"/>
          </a:xfrm>
        </p:spPr>
        <p:txBody>
          <a:bodyPr>
            <a:normAutofit fontScale="90000"/>
          </a:bodyPr>
          <a:lstStyle/>
          <a:p>
            <a:pPr algn="ctr"/>
            <a:r>
              <a:rPr lang="en-US" sz="6000" dirty="0"/>
              <a:t/>
            </a:r>
            <a:br>
              <a:rPr lang="en-US" sz="6000" dirty="0"/>
            </a:br>
            <a:r>
              <a:rPr lang="en-GB" b="1" dirty="0" smtClean="0">
                <a:solidFill>
                  <a:srgbClr val="FFFF00"/>
                </a:solidFill>
              </a:rPr>
              <a:t/>
            </a:r>
            <a:br>
              <a:rPr lang="en-GB" b="1" dirty="0" smtClean="0">
                <a:solidFill>
                  <a:srgbClr val="FFFF00"/>
                </a:solidFill>
              </a:rPr>
            </a:br>
            <a:endParaRPr lang="en-US" sz="3600" dirty="0">
              <a:solidFill>
                <a:srgbClr val="FFFF00"/>
              </a:solidFill>
            </a:endParaRPr>
          </a:p>
        </p:txBody>
      </p:sp>
      <p:sp>
        <p:nvSpPr>
          <p:cNvPr id="3" name="Subtitle 2"/>
          <p:cNvSpPr>
            <a:spLocks noGrp="1"/>
          </p:cNvSpPr>
          <p:nvPr>
            <p:ph type="subTitle" idx="1"/>
          </p:nvPr>
        </p:nvSpPr>
        <p:spPr>
          <a:xfrm>
            <a:off x="-76200" y="5943600"/>
            <a:ext cx="2362200" cy="838200"/>
          </a:xfrm>
        </p:spPr>
        <p:txBody>
          <a:bodyPr>
            <a:noAutofit/>
          </a:bodyPr>
          <a:lstStyle/>
          <a:p>
            <a:r>
              <a:rPr lang="en-US" sz="1800" b="1" dirty="0" err="1" smtClean="0"/>
              <a:t>Dr</a:t>
            </a:r>
            <a:r>
              <a:rPr lang="en-US" sz="1800" b="1" dirty="0" smtClean="0"/>
              <a:t> </a:t>
            </a:r>
            <a:r>
              <a:rPr lang="en-US" sz="1800" b="1" smtClean="0"/>
              <a:t>Caroline Jawad 2019</a:t>
            </a:r>
            <a:endParaRPr lang="en-US" sz="2000" b="1" dirty="0" smtClean="0"/>
          </a:p>
        </p:txBody>
      </p:sp>
      <p:sp>
        <p:nvSpPr>
          <p:cNvPr id="5" name="Content Placeholder 3"/>
          <p:cNvSpPr txBox="1">
            <a:spLocks/>
          </p:cNvSpPr>
          <p:nvPr/>
        </p:nvSpPr>
        <p:spPr>
          <a:xfrm>
            <a:off x="2362200" y="5943600"/>
            <a:ext cx="6781800" cy="914400"/>
          </a:xfrm>
          <a:prstGeom prst="rect">
            <a:avLst/>
          </a:prstGeom>
        </p:spPr>
        <p:txBody>
          <a:bodyPr vert="horz" anchor="ctr">
            <a:normAutofit/>
          </a:bodyPr>
          <a:lstStyle>
            <a:lvl1pPr marL="0" indent="0" algn="l" rtl="0" eaLnBrk="1" latinLnBrk="0" hangingPunct="1">
              <a:spcBef>
                <a:spcPts val="700"/>
              </a:spcBef>
              <a:buClr>
                <a:schemeClr val="accent2"/>
              </a:buClr>
              <a:buSzPct val="60000"/>
              <a:buFont typeface="Wingdings"/>
              <a:buNone/>
              <a:defRPr kumimoji="0" sz="2600" kern="1200">
                <a:solidFill>
                  <a:srgbClr val="FFFFFF"/>
                </a:solidFill>
                <a:latin typeface="+mn-lt"/>
                <a:ea typeface="+mn-ea"/>
                <a:cs typeface="+mn-cs"/>
              </a:defRPr>
            </a:lvl1pPr>
            <a:lvl2pPr marL="457200" indent="0" algn="ctr" rtl="0" eaLnBrk="1" latinLnBrk="0" hangingPunct="1">
              <a:spcBef>
                <a:spcPts val="550"/>
              </a:spcBef>
              <a:buClr>
                <a:schemeClr val="accent1"/>
              </a:buClr>
              <a:buSzPct val="70000"/>
              <a:buFont typeface="Wingdings 2"/>
              <a:buNone/>
              <a:defRPr kumimoji="0" sz="2600" kern="1200">
                <a:solidFill>
                  <a:schemeClr val="tx1"/>
                </a:solidFill>
                <a:latin typeface="+mn-lt"/>
                <a:ea typeface="+mn-ea"/>
                <a:cs typeface="+mn-cs"/>
              </a:defRPr>
            </a:lvl2pPr>
            <a:lvl3pPr marL="914400" indent="0" algn="ctr" rtl="0" eaLnBrk="1" latinLnBrk="0" hangingPunct="1">
              <a:spcBef>
                <a:spcPts val="500"/>
              </a:spcBef>
              <a:buClr>
                <a:schemeClr val="accent2"/>
              </a:buClr>
              <a:buSzPct val="75000"/>
              <a:buFont typeface="Wingdings"/>
              <a:buNone/>
              <a:defRPr kumimoji="0" sz="2300" kern="1200">
                <a:solidFill>
                  <a:schemeClr val="tx1"/>
                </a:solidFill>
                <a:latin typeface="+mn-lt"/>
                <a:ea typeface="+mn-ea"/>
                <a:cs typeface="+mn-cs"/>
              </a:defRPr>
            </a:lvl3pPr>
            <a:lvl4pPr marL="1371600" indent="0" algn="ctr" rtl="0" eaLnBrk="1" latinLnBrk="0" hangingPunct="1">
              <a:spcBef>
                <a:spcPts val="400"/>
              </a:spcBef>
              <a:buClr>
                <a:schemeClr val="accent3"/>
              </a:buClr>
              <a:buSzPct val="75000"/>
              <a:buFont typeface="Wingdings"/>
              <a:buNone/>
              <a:defRPr kumimoji="0" sz="2000" kern="1200">
                <a:solidFill>
                  <a:schemeClr val="tx1"/>
                </a:solidFill>
                <a:latin typeface="+mn-lt"/>
                <a:ea typeface="+mn-ea"/>
                <a:cs typeface="+mn-cs"/>
              </a:defRPr>
            </a:lvl4pPr>
            <a:lvl5pPr marL="1828800" indent="0" algn="ctr" rtl="0" eaLnBrk="1" latinLnBrk="0" hangingPunct="1">
              <a:spcBef>
                <a:spcPts val="400"/>
              </a:spcBef>
              <a:buClr>
                <a:schemeClr val="accent4"/>
              </a:buClr>
              <a:buSzPct val="65000"/>
              <a:buFont typeface="Wingdings"/>
              <a:buNone/>
              <a:defRPr kumimoji="0" sz="2000" kern="1200">
                <a:solidFill>
                  <a:schemeClr val="tx1"/>
                </a:solidFill>
                <a:latin typeface="+mn-lt"/>
                <a:ea typeface="+mn-ea"/>
                <a:cs typeface="+mn-cs"/>
              </a:defRPr>
            </a:lvl5pPr>
            <a:lvl6pPr marL="2286000" indent="0" algn="ctr" rtl="0" eaLnBrk="1" latinLnBrk="0" hangingPunct="1">
              <a:spcBef>
                <a:spcPct val="20000"/>
              </a:spcBef>
              <a:buClr>
                <a:schemeClr val="accent1"/>
              </a:buClr>
              <a:buFont typeface="Wingdings"/>
              <a:buNone/>
              <a:defRPr kumimoji="0" sz="1800" kern="1200" baseline="0">
                <a:solidFill>
                  <a:schemeClr val="tx1"/>
                </a:solidFill>
                <a:latin typeface="+mn-lt"/>
                <a:ea typeface="+mn-ea"/>
                <a:cs typeface="+mn-cs"/>
              </a:defRPr>
            </a:lvl6pPr>
            <a:lvl7pPr marL="2743200" indent="0" algn="ctr" rtl="0" eaLnBrk="1" latinLnBrk="0" hangingPunct="1">
              <a:spcBef>
                <a:spcPct val="20000"/>
              </a:spcBef>
              <a:buClr>
                <a:schemeClr val="accent2"/>
              </a:buClr>
              <a:buFont typeface="Wingdings"/>
              <a:buNone/>
              <a:defRPr kumimoji="0" sz="1800" kern="1200" baseline="0">
                <a:solidFill>
                  <a:schemeClr val="tx1"/>
                </a:solidFill>
                <a:latin typeface="+mn-lt"/>
                <a:ea typeface="+mn-ea"/>
                <a:cs typeface="+mn-cs"/>
              </a:defRPr>
            </a:lvl7pPr>
            <a:lvl8pPr marL="3200400" indent="0" algn="ctr" rtl="0" eaLnBrk="1" latinLnBrk="0" hangingPunct="1">
              <a:spcBef>
                <a:spcPct val="20000"/>
              </a:spcBef>
              <a:buClr>
                <a:schemeClr val="accent3"/>
              </a:buClr>
              <a:buFont typeface="Wingdings"/>
              <a:buNone/>
              <a:defRPr kumimoji="0" sz="1800" kern="1200" baseline="0">
                <a:solidFill>
                  <a:schemeClr val="tx1"/>
                </a:solidFill>
                <a:latin typeface="+mn-lt"/>
                <a:ea typeface="+mn-ea"/>
                <a:cs typeface="+mn-cs"/>
              </a:defRPr>
            </a:lvl8pPr>
            <a:lvl9pPr marL="3657600" indent="0" algn="ctr" rtl="0" eaLnBrk="1" latinLnBrk="0" hangingPunct="1">
              <a:spcBef>
                <a:spcPct val="20000"/>
              </a:spcBef>
              <a:buClr>
                <a:schemeClr val="accent4"/>
              </a:buClr>
              <a:buFont typeface="Wingdings"/>
              <a:buNone/>
              <a:defRPr kumimoji="0" sz="1800" kern="1200" baseline="0">
                <a:solidFill>
                  <a:schemeClr val="tx1"/>
                </a:solidFill>
                <a:latin typeface="+mn-lt"/>
                <a:ea typeface="+mn-ea"/>
                <a:cs typeface="+mn-cs"/>
              </a:defRPr>
            </a:lvl9pPr>
          </a:lstStyle>
          <a:p>
            <a:endParaRPr lang="th-TH" sz="3200"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037" y="2209800"/>
            <a:ext cx="8991600" cy="33528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85037" y="0"/>
            <a:ext cx="9058963" cy="2209800"/>
          </a:xfrm>
          <a:prstGeom prst="rect">
            <a:avLst/>
          </a:prstGeom>
        </p:spPr>
        <p:txBody>
          <a:bodyPr vert="horz" anchor="b">
            <a:normAutofit fontScale="40000" lnSpcReduction="20000"/>
          </a:bodyPr>
          <a:lstStyle>
            <a:lvl1pPr algn="l" rtl="0" eaLnBrk="1" latinLnBrk="0" hangingPunct="1">
              <a:spcBef>
                <a:spcPct val="0"/>
              </a:spcBef>
              <a:buNone/>
              <a:defRPr kumimoji="0" sz="4400" kern="1200" cap="all" baseline="0">
                <a:solidFill>
                  <a:schemeClr val="tx2"/>
                </a:solidFill>
                <a:latin typeface="+mj-lt"/>
                <a:ea typeface="+mj-ea"/>
                <a:cs typeface="+mj-cs"/>
              </a:defRPr>
            </a:lvl1pPr>
          </a:lstStyle>
          <a:p>
            <a:pPr algn="ctr"/>
            <a:endParaRPr lang="en-GB" sz="8800" b="1" dirty="0" smtClean="0"/>
          </a:p>
          <a:p>
            <a:pPr algn="ctr"/>
            <a:endParaRPr lang="en-GB" sz="8800" b="1" dirty="0"/>
          </a:p>
          <a:p>
            <a:pPr algn="ctr"/>
            <a:r>
              <a:rPr lang="en-GB" sz="15200" b="1" dirty="0" smtClean="0"/>
              <a:t>Stereotyping</a:t>
            </a:r>
          </a:p>
          <a:p>
            <a:pPr algn="ctr"/>
            <a:r>
              <a:rPr lang="en-GB" sz="10000" b="1" dirty="0" smtClean="0"/>
              <a:t>(A cross-cultural Phenomena)</a:t>
            </a:r>
          </a:p>
          <a:p>
            <a:pPr algn="ctr"/>
            <a:endParaRPr lang="en-GB" sz="4000" b="1" dirty="0"/>
          </a:p>
          <a:p>
            <a:pPr algn="ctr"/>
            <a:endParaRPr lang="th-TH" sz="4000" b="1" dirty="0"/>
          </a:p>
        </p:txBody>
      </p:sp>
    </p:spTree>
    <p:extLst>
      <p:ext uri="{BB962C8B-B14F-4D97-AF65-F5344CB8AC3E}">
        <p14:creationId xmlns:p14="http://schemas.microsoft.com/office/powerpoint/2010/main" val="132286679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3200" b="1" dirty="0"/>
              <a:t>Globalization and inter-cultural communication (1)</a:t>
            </a:r>
            <a:endParaRPr lang="th-TH" sz="3200" dirty="0"/>
          </a:p>
        </p:txBody>
      </p:sp>
      <p:sp>
        <p:nvSpPr>
          <p:cNvPr id="3" name="Content Placeholder 2"/>
          <p:cNvSpPr>
            <a:spLocks noGrp="1"/>
          </p:cNvSpPr>
          <p:nvPr>
            <p:ph sz="quarter" idx="1"/>
          </p:nvPr>
        </p:nvSpPr>
        <p:spPr>
          <a:xfrm>
            <a:off x="0" y="1524000"/>
            <a:ext cx="5867400" cy="5334000"/>
          </a:xfrm>
        </p:spPr>
        <p:txBody>
          <a:bodyPr>
            <a:normAutofit fontScale="92500" lnSpcReduction="10000"/>
          </a:bodyPr>
          <a:lstStyle/>
          <a:p>
            <a:pPr marL="0" indent="0">
              <a:buNone/>
            </a:pPr>
            <a:r>
              <a:rPr lang="en-US" dirty="0"/>
              <a:t>In the future, people will have to spend more and more time with people who will be speaking different languages, related to different values and will be interacting to different principles. World is becoming smaller and it can be named as global village. Cultural relations, both in daily routines and business are expected to gain its importance. We will not be able to live only with basic knowledge of cultural differences or learned standard phrases of different languages. </a:t>
            </a:r>
          </a:p>
          <a:p>
            <a:pPr marL="0" indent="0">
              <a:buNone/>
            </a:pPr>
            <a:endParaRPr lang="th-TH" dirty="0"/>
          </a:p>
        </p:txBody>
      </p:sp>
      <p:pic>
        <p:nvPicPr>
          <p:cNvPr id="5" name="Content Placeholder 4"/>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5715000" y="1524000"/>
            <a:ext cx="3429000" cy="5344298"/>
          </a:xfrm>
        </p:spPr>
      </p:pic>
    </p:spTree>
    <p:extLst>
      <p:ext uri="{BB962C8B-B14F-4D97-AF65-F5344CB8AC3E}">
        <p14:creationId xmlns:p14="http://schemas.microsoft.com/office/powerpoint/2010/main" val="42937301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3200" b="1" dirty="0"/>
              <a:t>Globalization and inter-cultural </a:t>
            </a:r>
            <a:r>
              <a:rPr lang="en-US" sz="3200" b="1" dirty="0" smtClean="0"/>
              <a:t>communication (2)</a:t>
            </a:r>
            <a:endParaRPr lang="th-TH" sz="3200" dirty="0"/>
          </a:p>
        </p:txBody>
      </p:sp>
      <p:sp>
        <p:nvSpPr>
          <p:cNvPr id="3" name="Content Placeholder 2"/>
          <p:cNvSpPr>
            <a:spLocks noGrp="1"/>
          </p:cNvSpPr>
          <p:nvPr>
            <p:ph sz="quarter" idx="1"/>
          </p:nvPr>
        </p:nvSpPr>
        <p:spPr>
          <a:xfrm>
            <a:off x="0" y="1524000"/>
            <a:ext cx="5562600" cy="5334000"/>
          </a:xfrm>
        </p:spPr>
        <p:txBody>
          <a:bodyPr>
            <a:normAutofit fontScale="85000" lnSpcReduction="20000"/>
          </a:bodyPr>
          <a:lstStyle/>
          <a:p>
            <a:pPr marL="0" indent="0">
              <a:buNone/>
            </a:pPr>
            <a:r>
              <a:rPr lang="en-US" dirty="0"/>
              <a:t>Finding of ways how to enter into different cultural space, understand values and norms of this space will be an important task. Every culture expresses it through communication and cultures primary exist to defend groups of symbols, language, gestures, physical contact and importance of subjects. Each culture tends to create own universe of discourse and when different universes interact to each other, cultural shock occurs. In a global village, such interaction is unavoidable. If language can be learned, then understanding of physical contact is something requiring different knowledge and cultural understanding. </a:t>
            </a:r>
            <a:endParaRPr lang="th-TH" dirty="0"/>
          </a:p>
          <a:p>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5418083" y="1524000"/>
            <a:ext cx="3733800" cy="5297214"/>
          </a:xfrm>
        </p:spPr>
      </p:pic>
    </p:spTree>
    <p:extLst>
      <p:ext uri="{BB962C8B-B14F-4D97-AF65-F5344CB8AC3E}">
        <p14:creationId xmlns:p14="http://schemas.microsoft.com/office/powerpoint/2010/main" val="1876426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r>
              <a:rPr lang="en-US" sz="3200" b="1" dirty="0"/>
              <a:t>Globalization and inter-cultural communication (3)</a:t>
            </a:r>
            <a:endParaRPr lang="th-TH" sz="3200" dirty="0"/>
          </a:p>
        </p:txBody>
      </p:sp>
      <p:sp>
        <p:nvSpPr>
          <p:cNvPr id="3" name="Content Placeholder 2"/>
          <p:cNvSpPr>
            <a:spLocks noGrp="1"/>
          </p:cNvSpPr>
          <p:nvPr>
            <p:ph sz="quarter" idx="1"/>
          </p:nvPr>
        </p:nvSpPr>
        <p:spPr>
          <a:xfrm>
            <a:off x="26276" y="1524000"/>
            <a:ext cx="9117724" cy="5334000"/>
          </a:xfrm>
        </p:spPr>
        <p:txBody>
          <a:bodyPr>
            <a:normAutofit fontScale="77500" lnSpcReduction="20000"/>
          </a:bodyPr>
          <a:lstStyle/>
          <a:p>
            <a:pPr marL="0" indent="0">
              <a:buNone/>
            </a:pPr>
            <a:r>
              <a:rPr lang="en-US" sz="3100" dirty="0"/>
              <a:t>Much of knowledge that people have about different cultures is not based in language and assumption that communication is mechanical, unrelated to emotional and other interpersonal factors. </a:t>
            </a:r>
            <a:r>
              <a:rPr lang="en-US" sz="3100" dirty="0" smtClean="0"/>
              <a:t> </a:t>
            </a:r>
            <a:r>
              <a:rPr lang="en-US" sz="3100" dirty="0"/>
              <a:t>At the same time undeservedly less </a:t>
            </a:r>
            <a:r>
              <a:rPr lang="en-US" sz="3100" dirty="0" smtClean="0"/>
              <a:t>attention </a:t>
            </a:r>
            <a:r>
              <a:rPr lang="en-US" sz="3100" dirty="0"/>
              <a:t>is paid </a:t>
            </a:r>
            <a:r>
              <a:rPr lang="en-US" sz="3100" dirty="0" smtClean="0"/>
              <a:t>to </a:t>
            </a:r>
            <a:r>
              <a:rPr lang="en-US" sz="3100" dirty="0"/>
              <a:t>the fact </a:t>
            </a:r>
            <a:r>
              <a:rPr lang="en-US" sz="3100" dirty="0" smtClean="0"/>
              <a:t>that </a:t>
            </a:r>
          </a:p>
          <a:p>
            <a:pPr marL="0" indent="0">
              <a:buNone/>
            </a:pPr>
            <a:r>
              <a:rPr lang="en-US" sz="3100" dirty="0" smtClean="0"/>
              <a:t>misunderstandings </a:t>
            </a:r>
          </a:p>
          <a:p>
            <a:pPr marL="0" indent="0">
              <a:buNone/>
            </a:pPr>
            <a:r>
              <a:rPr lang="en-US" sz="3100" dirty="0" smtClean="0"/>
              <a:t>come </a:t>
            </a:r>
            <a:r>
              <a:rPr lang="en-US" sz="3100" dirty="0"/>
              <a:t>from </a:t>
            </a:r>
            <a:r>
              <a:rPr lang="en-US" sz="3100" dirty="0" smtClean="0"/>
              <a:t>existing</a:t>
            </a:r>
          </a:p>
          <a:p>
            <a:pPr marL="0" indent="0">
              <a:buNone/>
            </a:pPr>
            <a:r>
              <a:rPr lang="en-US" sz="3100" dirty="0" smtClean="0"/>
              <a:t> </a:t>
            </a:r>
            <a:r>
              <a:rPr lang="en-US" sz="3100" dirty="0"/>
              <a:t>stereotypes and </a:t>
            </a:r>
            <a:endParaRPr lang="en-US" sz="3100" dirty="0" smtClean="0"/>
          </a:p>
          <a:p>
            <a:pPr marL="0" indent="0">
              <a:buNone/>
            </a:pPr>
            <a:r>
              <a:rPr lang="en-US" sz="3100" dirty="0" smtClean="0"/>
              <a:t>unneeded </a:t>
            </a:r>
          </a:p>
          <a:p>
            <a:pPr marL="0" indent="0">
              <a:buNone/>
            </a:pPr>
            <a:r>
              <a:rPr lang="en-US" sz="3100" dirty="0" smtClean="0"/>
              <a:t>ethnocentrism </a:t>
            </a:r>
          </a:p>
          <a:p>
            <a:pPr marL="0" indent="0">
              <a:buNone/>
            </a:pPr>
            <a:r>
              <a:rPr lang="en-US" sz="3100" dirty="0" smtClean="0"/>
              <a:t>and </a:t>
            </a:r>
            <a:r>
              <a:rPr lang="en-US" sz="3100" dirty="0"/>
              <a:t>intercultural </a:t>
            </a:r>
            <a:endParaRPr lang="en-US" sz="3100" dirty="0" smtClean="0"/>
          </a:p>
          <a:p>
            <a:pPr marL="0" indent="0">
              <a:buNone/>
            </a:pPr>
            <a:r>
              <a:rPr lang="en-US" sz="3100" dirty="0" smtClean="0"/>
              <a:t>differences </a:t>
            </a:r>
            <a:r>
              <a:rPr lang="en-US" sz="3100" dirty="0"/>
              <a:t>are </a:t>
            </a:r>
            <a:endParaRPr lang="en-US" sz="3100" dirty="0" smtClean="0"/>
          </a:p>
          <a:p>
            <a:pPr marL="0" indent="0">
              <a:buNone/>
            </a:pPr>
            <a:r>
              <a:rPr lang="en-US" sz="3100" dirty="0" smtClean="0"/>
              <a:t>embedded </a:t>
            </a:r>
            <a:r>
              <a:rPr lang="en-US" sz="3100" dirty="0"/>
              <a:t>into </a:t>
            </a:r>
            <a:endParaRPr lang="en-US" sz="3100" dirty="0" smtClean="0"/>
          </a:p>
          <a:p>
            <a:pPr marL="0" indent="0">
              <a:buNone/>
            </a:pPr>
            <a:r>
              <a:rPr lang="en-US" sz="3100" dirty="0" smtClean="0"/>
              <a:t>values and priorities </a:t>
            </a:r>
          </a:p>
          <a:p>
            <a:pPr marL="0" indent="0">
              <a:buNone/>
            </a:pPr>
            <a:r>
              <a:rPr lang="en-US" sz="3100" dirty="0" smtClean="0"/>
              <a:t>of </a:t>
            </a:r>
            <a:r>
              <a:rPr lang="en-US" sz="3100" dirty="0"/>
              <a:t>different cultures.</a:t>
            </a:r>
            <a:endParaRPr lang="th-TH" sz="3100" dirty="0"/>
          </a:p>
          <a:p>
            <a:endParaRPr lang="th-TH" dirty="0"/>
          </a:p>
        </p:txBody>
      </p:sp>
      <p:pic>
        <p:nvPicPr>
          <p:cNvPr id="5" name="Content Placeholder 4"/>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3429000" y="2809128"/>
            <a:ext cx="5715000" cy="4048872"/>
          </a:xfrm>
        </p:spPr>
      </p:pic>
    </p:spTree>
    <p:extLst>
      <p:ext uri="{BB962C8B-B14F-4D97-AF65-F5344CB8AC3E}">
        <p14:creationId xmlns:p14="http://schemas.microsoft.com/office/powerpoint/2010/main" val="5716218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3200" b="1" dirty="0"/>
              <a:t>Globalization and inter-cultural communication </a:t>
            </a:r>
            <a:r>
              <a:rPr lang="en-US" sz="3200" b="1" dirty="0" smtClean="0"/>
              <a:t>(4)</a:t>
            </a:r>
            <a:endParaRPr lang="th-TH" sz="3200" b="1" dirty="0"/>
          </a:p>
        </p:txBody>
      </p:sp>
      <p:sp>
        <p:nvSpPr>
          <p:cNvPr id="3" name="Content Placeholder 2"/>
          <p:cNvSpPr>
            <a:spLocks noGrp="1"/>
          </p:cNvSpPr>
          <p:nvPr>
            <p:ph sz="quarter" idx="1"/>
          </p:nvPr>
        </p:nvSpPr>
        <p:spPr>
          <a:xfrm>
            <a:off x="0" y="1524000"/>
            <a:ext cx="9144000" cy="5334000"/>
          </a:xfrm>
        </p:spPr>
        <p:txBody>
          <a:bodyPr>
            <a:noAutofit/>
          </a:bodyPr>
          <a:lstStyle/>
          <a:p>
            <a:r>
              <a:rPr lang="en-US" sz="3200" b="1" dirty="0" smtClean="0"/>
              <a:t>Five </a:t>
            </a:r>
            <a:r>
              <a:rPr lang="en-US" sz="3200" b="1" dirty="0"/>
              <a:t>competences needed to become </a:t>
            </a:r>
            <a:r>
              <a:rPr lang="en-US" sz="3200" b="1" dirty="0" smtClean="0"/>
              <a:t>intercultural competent:</a:t>
            </a:r>
          </a:p>
          <a:p>
            <a:pPr marL="571500" indent="-571500">
              <a:buSzPct val="100000"/>
              <a:buFont typeface="+mj-lt"/>
              <a:buAutoNum type="arabicParenR"/>
            </a:pPr>
            <a:r>
              <a:rPr lang="en-US" sz="3200" b="1" dirty="0" smtClean="0"/>
              <a:t>Cultural </a:t>
            </a:r>
            <a:r>
              <a:rPr lang="en-US" sz="3200" b="1" dirty="0"/>
              <a:t>awareness: understanding the </a:t>
            </a:r>
            <a:r>
              <a:rPr lang="en-US" sz="3200" b="1" dirty="0" smtClean="0"/>
              <a:t>differences</a:t>
            </a:r>
          </a:p>
          <a:p>
            <a:pPr marL="571500" indent="-571500">
              <a:buSzPct val="100000"/>
              <a:buFont typeface="+mj-lt"/>
              <a:buAutoNum type="arabicParenR"/>
            </a:pPr>
            <a:r>
              <a:rPr lang="en-US" sz="3200" b="1" dirty="0" smtClean="0"/>
              <a:t>Communicative </a:t>
            </a:r>
            <a:r>
              <a:rPr lang="en-US" sz="3200" b="1" dirty="0"/>
              <a:t>competence: communicating across the </a:t>
            </a:r>
            <a:r>
              <a:rPr lang="en-US" sz="3200" b="1" dirty="0" smtClean="0"/>
              <a:t>differences</a:t>
            </a:r>
          </a:p>
          <a:p>
            <a:pPr marL="571500" indent="-571500">
              <a:buSzPct val="100000"/>
              <a:buFont typeface="+mj-lt"/>
              <a:buAutoNum type="arabicParenR"/>
            </a:pPr>
            <a:r>
              <a:rPr lang="en-US" sz="3200" b="1" dirty="0" smtClean="0"/>
              <a:t>Cognitive </a:t>
            </a:r>
            <a:r>
              <a:rPr lang="en-US" sz="3200" b="1" dirty="0"/>
              <a:t>competence: </a:t>
            </a:r>
            <a:r>
              <a:rPr lang="en-US" sz="3200" b="1" dirty="0" smtClean="0"/>
              <a:t>acknowledging stereotypes</a:t>
            </a:r>
          </a:p>
          <a:p>
            <a:pPr marL="571500" indent="-571500">
              <a:buSzPct val="100000"/>
              <a:buFont typeface="+mj-lt"/>
              <a:buAutoNum type="arabicParenR"/>
            </a:pPr>
            <a:r>
              <a:rPr lang="en-US" sz="3200" b="1" dirty="0" smtClean="0"/>
              <a:t>Valuing differences</a:t>
            </a:r>
          </a:p>
          <a:p>
            <a:pPr marL="571500" indent="-571500">
              <a:buSzPct val="100000"/>
              <a:buFont typeface="+mj-lt"/>
              <a:buAutoNum type="arabicParenR"/>
            </a:pPr>
            <a:r>
              <a:rPr lang="en-US" sz="3200" b="1" dirty="0" smtClean="0"/>
              <a:t>Gaining </a:t>
            </a:r>
            <a:r>
              <a:rPr lang="en-US" sz="3200" b="1" dirty="0"/>
              <a:t>synergy from the </a:t>
            </a:r>
            <a:r>
              <a:rPr lang="en-US" sz="3200" b="1" dirty="0" smtClean="0"/>
              <a:t>differences </a:t>
            </a:r>
            <a:endParaRPr lang="th-TH" sz="3200" b="1" dirty="0"/>
          </a:p>
        </p:txBody>
      </p:sp>
    </p:spTree>
    <p:extLst>
      <p:ext uri="{BB962C8B-B14F-4D97-AF65-F5344CB8AC3E}">
        <p14:creationId xmlns:p14="http://schemas.microsoft.com/office/powerpoint/2010/main" val="2475750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3200" b="1" dirty="0"/>
              <a:t>Globalization and inter-cultural communication </a:t>
            </a:r>
            <a:r>
              <a:rPr lang="en-US" sz="3200" b="1" dirty="0" smtClean="0"/>
              <a:t>(4)</a:t>
            </a:r>
            <a:endParaRPr lang="th-TH" sz="3200" b="1" dirty="0"/>
          </a:p>
        </p:txBody>
      </p:sp>
      <p:sp>
        <p:nvSpPr>
          <p:cNvPr id="3" name="Content Placeholder 2"/>
          <p:cNvSpPr>
            <a:spLocks noGrp="1"/>
          </p:cNvSpPr>
          <p:nvPr>
            <p:ph sz="quarter" idx="1"/>
          </p:nvPr>
        </p:nvSpPr>
        <p:spPr>
          <a:xfrm>
            <a:off x="0" y="1600200"/>
            <a:ext cx="9144000" cy="5257800"/>
          </a:xfrm>
        </p:spPr>
        <p:txBody>
          <a:bodyPr>
            <a:normAutofit/>
          </a:bodyPr>
          <a:lstStyle/>
          <a:p>
            <a:r>
              <a:rPr lang="en-US" sz="3200" b="1" dirty="0" smtClean="0"/>
              <a:t>Previously </a:t>
            </a:r>
            <a:r>
              <a:rPr lang="en-US" sz="3200" b="1" dirty="0"/>
              <a:t>formed assumptions and stereotypes </a:t>
            </a:r>
            <a:r>
              <a:rPr lang="en-US" sz="3200" b="1" dirty="0" smtClean="0"/>
              <a:t>creating </a:t>
            </a:r>
            <a:r>
              <a:rPr lang="en-US" sz="3200" b="1" dirty="0"/>
              <a:t>misleading image reducing effectiveness of communication; </a:t>
            </a:r>
            <a:endParaRPr lang="en-US" sz="3200" b="1" dirty="0" smtClean="0"/>
          </a:p>
          <a:p>
            <a:r>
              <a:rPr lang="en-US" sz="3200" b="1" dirty="0" smtClean="0"/>
              <a:t>It </a:t>
            </a:r>
            <a:r>
              <a:rPr lang="en-US" sz="3200" b="1" dirty="0"/>
              <a:t>can be concluded that globalization has helped to develop contemporary </a:t>
            </a:r>
            <a:r>
              <a:rPr lang="en-US" sz="3200" b="1" dirty="0" smtClean="0"/>
              <a:t>tourism </a:t>
            </a:r>
            <a:r>
              <a:rPr lang="en-US" sz="3200" b="1" dirty="0"/>
              <a:t>and at the same time created new challenges with further global integration. </a:t>
            </a:r>
            <a:r>
              <a:rPr lang="en-US" sz="3200" b="1" dirty="0" smtClean="0"/>
              <a:t>Discourse </a:t>
            </a:r>
            <a:r>
              <a:rPr lang="en-US" sz="3200" b="1" dirty="0"/>
              <a:t>of intercultural communication, its importance and competences is among key </a:t>
            </a:r>
            <a:r>
              <a:rPr lang="en-US" sz="3200" b="1" dirty="0" smtClean="0"/>
              <a:t>issues </a:t>
            </a:r>
            <a:r>
              <a:rPr lang="en-US" sz="3200" b="1" dirty="0"/>
              <a:t>to be noted. </a:t>
            </a:r>
            <a:endParaRPr lang="th-TH" sz="3200" b="1" dirty="0"/>
          </a:p>
        </p:txBody>
      </p:sp>
    </p:spTree>
    <p:extLst>
      <p:ext uri="{BB962C8B-B14F-4D97-AF65-F5344CB8AC3E}">
        <p14:creationId xmlns:p14="http://schemas.microsoft.com/office/powerpoint/2010/main" val="23446493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normAutofit fontScale="90000"/>
          </a:bodyPr>
          <a:lstStyle/>
          <a:p>
            <a:pPr algn="ctr"/>
            <a:r>
              <a:rPr lang="en-US" dirty="0"/>
              <a:t/>
            </a:r>
            <a:br>
              <a:rPr lang="en-US" dirty="0"/>
            </a:br>
            <a:r>
              <a:rPr lang="en-US" dirty="0" smtClean="0"/>
              <a:t/>
            </a:r>
            <a:br>
              <a:rPr lang="en-US" dirty="0" smtClean="0"/>
            </a:br>
            <a:r>
              <a:rPr lang="en-US" dirty="0" smtClean="0"/>
              <a:t/>
            </a:r>
            <a:br>
              <a:rPr lang="en-US" dirty="0" smtClean="0"/>
            </a:br>
            <a:r>
              <a:rPr lang="en-US" dirty="0"/>
              <a:t/>
            </a:r>
            <a:br>
              <a:rPr lang="en-US" dirty="0"/>
            </a:br>
            <a:r>
              <a:rPr lang="en-US" dirty="0" smtClean="0"/>
              <a:t/>
            </a:r>
            <a:br>
              <a:rPr lang="en-US" dirty="0" smtClean="0"/>
            </a:br>
            <a:r>
              <a:rPr lang="en-ZA" b="1" dirty="0" smtClean="0"/>
              <a:t>Three </a:t>
            </a:r>
            <a:r>
              <a:rPr lang="en-ZA" b="1" dirty="0"/>
              <a:t>major types of cultural </a:t>
            </a:r>
            <a:r>
              <a:rPr lang="en-ZA" b="1" dirty="0" smtClean="0"/>
              <a:t>encounters</a:t>
            </a:r>
            <a:r>
              <a:rPr lang="en-US" dirty="0"/>
              <a:t/>
            </a:r>
            <a:br>
              <a:rPr lang="en-US" dirty="0"/>
            </a:br>
            <a:r>
              <a:rPr lang="en-US" dirty="0"/>
              <a:t/>
            </a:r>
            <a:br>
              <a:rPr lang="en-US" dirty="0"/>
            </a:br>
            <a:r>
              <a:rPr lang="en-US" dirty="0"/>
              <a:t/>
            </a:r>
            <a:br>
              <a:rPr lang="en-US" dirty="0"/>
            </a:br>
            <a:r>
              <a:rPr lang="en-US" dirty="0"/>
              <a:t/>
            </a:r>
            <a:br>
              <a:rPr lang="en-US" dirty="0"/>
            </a:br>
            <a:r>
              <a:rPr lang="en-US" dirty="0"/>
              <a:t/>
            </a:r>
            <a:br>
              <a:rPr lang="en-US" dirty="0"/>
            </a:br>
            <a:endParaRPr lang="en-US" dirty="0"/>
          </a:p>
        </p:txBody>
      </p:sp>
      <p:sp>
        <p:nvSpPr>
          <p:cNvPr id="3" name="Content Placeholder 2"/>
          <p:cNvSpPr>
            <a:spLocks noGrp="1"/>
          </p:cNvSpPr>
          <p:nvPr>
            <p:ph sz="quarter" idx="1"/>
          </p:nvPr>
        </p:nvSpPr>
        <p:spPr>
          <a:xfrm>
            <a:off x="0" y="1524000"/>
            <a:ext cx="9144000" cy="5334000"/>
          </a:xfrm>
        </p:spPr>
        <p:txBody>
          <a:bodyPr>
            <a:normAutofit fontScale="77500" lnSpcReduction="20000"/>
          </a:bodyPr>
          <a:lstStyle/>
          <a:p>
            <a:pPr marL="0" lvl="0" indent="0">
              <a:buNone/>
            </a:pPr>
            <a:r>
              <a:rPr lang="en-ZA" b="1" dirty="0" smtClean="0">
                <a:solidFill>
                  <a:srgbClr val="FF0000"/>
                </a:solidFill>
              </a:rPr>
              <a:t>1)  </a:t>
            </a:r>
            <a:r>
              <a:rPr lang="en-ZA" dirty="0" smtClean="0"/>
              <a:t>Where </a:t>
            </a:r>
            <a:r>
              <a:rPr lang="en-ZA" dirty="0"/>
              <a:t>the cultural background of individuals is the same, or similar</a:t>
            </a:r>
            <a:endParaRPr lang="en-US" dirty="0"/>
          </a:p>
          <a:p>
            <a:pPr marL="0" lvl="0" indent="0">
              <a:buNone/>
            </a:pPr>
            <a:r>
              <a:rPr lang="en-ZA" b="1" dirty="0" smtClean="0">
                <a:solidFill>
                  <a:srgbClr val="FF0000"/>
                </a:solidFill>
              </a:rPr>
              <a:t>2)  </a:t>
            </a:r>
            <a:r>
              <a:rPr lang="en-ZA" dirty="0" smtClean="0"/>
              <a:t>Where </a:t>
            </a:r>
            <a:r>
              <a:rPr lang="en-ZA" dirty="0"/>
              <a:t>the cultural background of individuals differs, but the differences are minor and supplementary</a:t>
            </a:r>
            <a:endParaRPr lang="en-US" dirty="0"/>
          </a:p>
          <a:p>
            <a:pPr marL="0" lvl="0" indent="0">
              <a:buNone/>
            </a:pPr>
            <a:r>
              <a:rPr lang="en-ZA" b="1" dirty="0" smtClean="0">
                <a:solidFill>
                  <a:srgbClr val="FF0000"/>
                </a:solidFill>
              </a:rPr>
              <a:t>3)  </a:t>
            </a:r>
            <a:r>
              <a:rPr lang="en-ZA" dirty="0" smtClean="0"/>
              <a:t>Where </a:t>
            </a:r>
            <a:r>
              <a:rPr lang="en-ZA" dirty="0"/>
              <a:t>the cultural background of individuals differs, and the differences are large and incompatible </a:t>
            </a:r>
            <a:endParaRPr lang="en-US" dirty="0"/>
          </a:p>
          <a:p>
            <a:r>
              <a:rPr lang="en-ZA" dirty="0" smtClean="0"/>
              <a:t>The </a:t>
            </a:r>
            <a:r>
              <a:rPr lang="en-ZA" dirty="0"/>
              <a:t>last type of contact has a lot of complexities and </a:t>
            </a:r>
            <a:r>
              <a:rPr lang="en-ZA" dirty="0" smtClean="0"/>
              <a:t>participants </a:t>
            </a:r>
            <a:r>
              <a:rPr lang="en-ZA" dirty="0"/>
              <a:t>of this contact are divided by large cultural differences and therefore their interaction is more difficult and less adequate. These difficulties which are fuelled by various cultural backgrounds and occur during cross-cultural encounters are as follows:</a:t>
            </a:r>
            <a:endParaRPr lang="en-US" dirty="0"/>
          </a:p>
          <a:p>
            <a:pPr marL="0" lvl="0" indent="0">
              <a:buNone/>
            </a:pPr>
            <a:r>
              <a:rPr lang="en-ZA" b="1" dirty="0" smtClean="0">
                <a:solidFill>
                  <a:srgbClr val="FF0000"/>
                </a:solidFill>
              </a:rPr>
              <a:t>a) </a:t>
            </a:r>
            <a:r>
              <a:rPr lang="en-ZA" dirty="0" smtClean="0"/>
              <a:t>Interpersonal </a:t>
            </a:r>
            <a:r>
              <a:rPr lang="en-ZA" dirty="0"/>
              <a:t>communication and behaviour (e.g. fluency in language, polite language usage, expression attitudes, feelings, emotions</a:t>
            </a:r>
            <a:r>
              <a:rPr lang="en-ZA" dirty="0" smtClean="0"/>
              <a:t>)</a:t>
            </a:r>
            <a:endParaRPr lang="en-US" dirty="0"/>
          </a:p>
          <a:p>
            <a:pPr marL="0" lvl="0" indent="0">
              <a:buNone/>
            </a:pPr>
            <a:r>
              <a:rPr lang="en-ZA" b="1" dirty="0" smtClean="0">
                <a:solidFill>
                  <a:srgbClr val="FF0000"/>
                </a:solidFill>
              </a:rPr>
              <a:t>b) </a:t>
            </a:r>
            <a:r>
              <a:rPr lang="en-ZA" dirty="0" smtClean="0"/>
              <a:t>Non-verbal </a:t>
            </a:r>
            <a:r>
              <a:rPr lang="en-ZA" dirty="0"/>
              <a:t>signals (e.g. facial expressions, eye contact, spatial behaviour, touching, posture</a:t>
            </a:r>
            <a:r>
              <a:rPr lang="en-ZA" dirty="0" smtClean="0"/>
              <a:t>)</a:t>
            </a:r>
            <a:endParaRPr lang="en-US" dirty="0"/>
          </a:p>
          <a:p>
            <a:pPr marL="0" lvl="0" indent="0">
              <a:buNone/>
            </a:pPr>
            <a:r>
              <a:rPr lang="en-ZA" b="1" dirty="0" smtClean="0">
                <a:solidFill>
                  <a:srgbClr val="FF0000"/>
                </a:solidFill>
              </a:rPr>
              <a:t>c) </a:t>
            </a:r>
            <a:r>
              <a:rPr lang="en-ZA" dirty="0" smtClean="0"/>
              <a:t>Rules </a:t>
            </a:r>
            <a:r>
              <a:rPr lang="en-ZA" dirty="0"/>
              <a:t>and patterns of interpersonal interaction (e.g. greetings, self-disclosure, making or declining </a:t>
            </a:r>
            <a:r>
              <a:rPr lang="en-ZA" dirty="0" smtClean="0"/>
              <a:t>requests</a:t>
            </a:r>
            <a:endParaRPr lang="en-US" dirty="0"/>
          </a:p>
          <a:p>
            <a:endParaRPr lang="en-ZA" dirty="0"/>
          </a:p>
          <a:p>
            <a:endParaRPr lang="en-US" dirty="0"/>
          </a:p>
        </p:txBody>
      </p:sp>
    </p:spTree>
    <p:extLst>
      <p:ext uri="{BB962C8B-B14F-4D97-AF65-F5344CB8AC3E}">
        <p14:creationId xmlns:p14="http://schemas.microsoft.com/office/powerpoint/2010/main" val="2180936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962400" cy="1295400"/>
          </a:xfrm>
        </p:spPr>
        <p:txBody>
          <a:bodyPr>
            <a:normAutofit/>
          </a:bodyPr>
          <a:lstStyle/>
          <a:p>
            <a:pPr algn="ctr"/>
            <a:r>
              <a:rPr lang="en-US" sz="7200" b="1" dirty="0" smtClean="0"/>
              <a:t>Culture</a:t>
            </a:r>
            <a:endParaRPr lang="th-TH" sz="7200" b="1" dirty="0"/>
          </a:p>
        </p:txBody>
      </p:sp>
      <p:sp>
        <p:nvSpPr>
          <p:cNvPr id="3" name="Content Placeholder 2"/>
          <p:cNvSpPr>
            <a:spLocks noGrp="1"/>
          </p:cNvSpPr>
          <p:nvPr>
            <p:ph sz="quarter" idx="1"/>
          </p:nvPr>
        </p:nvSpPr>
        <p:spPr>
          <a:xfrm>
            <a:off x="0" y="1524001"/>
            <a:ext cx="4038600" cy="5334000"/>
          </a:xfrm>
        </p:spPr>
        <p:txBody>
          <a:bodyPr>
            <a:normAutofit/>
          </a:bodyPr>
          <a:lstStyle/>
          <a:p>
            <a:pPr marL="0" indent="0">
              <a:buNone/>
            </a:pPr>
            <a:r>
              <a:rPr lang="en-US" b="1" dirty="0" smtClean="0"/>
              <a:t>1) Culture </a:t>
            </a:r>
            <a:r>
              <a:rPr lang="en-US" b="1" dirty="0"/>
              <a:t>is the learned and shared values, beliefs and behaviors of a group of </a:t>
            </a:r>
            <a:endParaRPr lang="en-US" b="1" dirty="0" smtClean="0"/>
          </a:p>
          <a:p>
            <a:pPr marL="0" indent="0">
              <a:buNone/>
            </a:pPr>
            <a:r>
              <a:rPr lang="en-US" b="1" dirty="0" smtClean="0"/>
              <a:t>interacting </a:t>
            </a:r>
            <a:r>
              <a:rPr lang="en-US" b="1" dirty="0"/>
              <a:t>people.</a:t>
            </a:r>
          </a:p>
          <a:p>
            <a:pPr marL="0" indent="0">
              <a:buNone/>
            </a:pPr>
            <a:r>
              <a:rPr lang="en-US" dirty="0"/>
              <a:t>2) </a:t>
            </a:r>
            <a:r>
              <a:rPr lang="en-US" b="1" dirty="0"/>
              <a:t>S</a:t>
            </a:r>
            <a:r>
              <a:rPr lang="en-US" b="1" dirty="0" smtClean="0"/>
              <a:t>omething </a:t>
            </a:r>
            <a:r>
              <a:rPr lang="en-US" b="1" dirty="0"/>
              <a:t>obvious and yet invisible, obvious to those who share it and often invisible to those “outside”.</a:t>
            </a:r>
          </a:p>
          <a:p>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4019908" y="0"/>
            <a:ext cx="5105699" cy="6821214"/>
          </a:xfrm>
        </p:spPr>
      </p:pic>
    </p:spTree>
    <p:extLst>
      <p:ext uri="{BB962C8B-B14F-4D97-AF65-F5344CB8AC3E}">
        <p14:creationId xmlns:p14="http://schemas.microsoft.com/office/powerpoint/2010/main" val="37810822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7200" b="1" dirty="0"/>
              <a:t>Culture (2)</a:t>
            </a:r>
            <a:endParaRPr lang="th-TH" sz="7200" dirty="0"/>
          </a:p>
        </p:txBody>
      </p:sp>
      <p:sp>
        <p:nvSpPr>
          <p:cNvPr id="3" name="Content Placeholder 2"/>
          <p:cNvSpPr>
            <a:spLocks noGrp="1"/>
          </p:cNvSpPr>
          <p:nvPr>
            <p:ph sz="quarter" idx="1"/>
          </p:nvPr>
        </p:nvSpPr>
        <p:spPr>
          <a:xfrm>
            <a:off x="0" y="1600199"/>
            <a:ext cx="4267200" cy="5257801"/>
          </a:xfrm>
        </p:spPr>
        <p:txBody>
          <a:bodyPr>
            <a:normAutofit fontScale="92500" lnSpcReduction="10000"/>
          </a:bodyPr>
          <a:lstStyle/>
          <a:p>
            <a:pPr marL="0" indent="0">
              <a:buNone/>
            </a:pPr>
            <a:r>
              <a:rPr lang="en-US" sz="3200" b="1" dirty="0"/>
              <a:t>Culture is not static, as time goes on, it may be affected by the impact and influence of foreign culture. For example, white represents death in China, but the bride began to wear a white dress in the wedding by the impact of Western culture after China’s reform and open.</a:t>
            </a:r>
          </a:p>
          <a:p>
            <a:pPr marL="0" indent="0">
              <a:buNone/>
            </a:pPr>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4405843" y="1524000"/>
            <a:ext cx="4751295" cy="5334000"/>
          </a:xfrm>
        </p:spPr>
      </p:pic>
    </p:spTree>
    <p:extLst>
      <p:ext uri="{BB962C8B-B14F-4D97-AF65-F5344CB8AC3E}">
        <p14:creationId xmlns:p14="http://schemas.microsoft.com/office/powerpoint/2010/main" val="15295873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ZA" b="1" dirty="0"/>
              <a:t>Stereotypical representation (</a:t>
            </a:r>
            <a:r>
              <a:rPr lang="en-ZA" b="1" dirty="0">
                <a:solidFill>
                  <a:srgbClr val="FF0000"/>
                </a:solidFill>
              </a:rPr>
              <a:t>media</a:t>
            </a:r>
            <a:r>
              <a:rPr lang="en-ZA" b="1" dirty="0"/>
              <a:t>)</a:t>
            </a:r>
            <a:endParaRPr lang="th-TH" dirty="0"/>
          </a:p>
        </p:txBody>
      </p:sp>
      <p:sp>
        <p:nvSpPr>
          <p:cNvPr id="3" name="Content Placeholder 2"/>
          <p:cNvSpPr>
            <a:spLocks noGrp="1"/>
          </p:cNvSpPr>
          <p:nvPr>
            <p:ph sz="quarter" idx="1"/>
          </p:nvPr>
        </p:nvSpPr>
        <p:spPr>
          <a:xfrm>
            <a:off x="0" y="1524000"/>
            <a:ext cx="9144000" cy="5486400"/>
          </a:xfrm>
        </p:spPr>
        <p:txBody>
          <a:bodyPr>
            <a:normAutofit fontScale="92500" lnSpcReduction="10000"/>
          </a:bodyPr>
          <a:lstStyle/>
          <a:p>
            <a:pPr marL="0" indent="0">
              <a:buNone/>
            </a:pPr>
            <a:r>
              <a:rPr lang="en-ZA" dirty="0"/>
              <a:t>The culture of host </a:t>
            </a:r>
            <a:r>
              <a:rPr lang="en-ZA" dirty="0" smtClean="0"/>
              <a:t>communities and </a:t>
            </a:r>
            <a:r>
              <a:rPr lang="en-ZA" dirty="0"/>
              <a:t>various </a:t>
            </a:r>
            <a:r>
              <a:rPr lang="en-ZA" dirty="0" smtClean="0"/>
              <a:t>ethnic groups </a:t>
            </a:r>
            <a:r>
              <a:rPr lang="en-ZA" dirty="0"/>
              <a:t>is </a:t>
            </a:r>
            <a:r>
              <a:rPr lang="en-ZA" dirty="0" smtClean="0"/>
              <a:t>portrayed in </a:t>
            </a:r>
          </a:p>
          <a:p>
            <a:pPr marL="0" indent="0">
              <a:buNone/>
            </a:pPr>
            <a:r>
              <a:rPr lang="en-ZA" dirty="0" smtClean="0"/>
              <a:t>various ways</a:t>
            </a:r>
          </a:p>
          <a:p>
            <a:pPr marL="0" indent="0">
              <a:buNone/>
            </a:pPr>
            <a:r>
              <a:rPr lang="en-ZA" dirty="0" smtClean="0"/>
              <a:t>by using </a:t>
            </a:r>
            <a:r>
              <a:rPr lang="en-ZA" dirty="0"/>
              <a:t>the </a:t>
            </a:r>
            <a:endParaRPr lang="en-ZA" dirty="0" smtClean="0"/>
          </a:p>
          <a:p>
            <a:pPr marL="0" indent="0">
              <a:buNone/>
            </a:pPr>
            <a:r>
              <a:rPr lang="en-ZA" dirty="0" smtClean="0"/>
              <a:t>media such</a:t>
            </a:r>
          </a:p>
          <a:p>
            <a:pPr marL="0" indent="0">
              <a:buNone/>
            </a:pPr>
            <a:r>
              <a:rPr lang="en-ZA" dirty="0" smtClean="0"/>
              <a:t>as </a:t>
            </a:r>
            <a:r>
              <a:rPr lang="en-ZA" dirty="0"/>
              <a:t>television</a:t>
            </a:r>
            <a:r>
              <a:rPr lang="en-ZA" dirty="0" smtClean="0"/>
              <a:t>,</a:t>
            </a:r>
          </a:p>
          <a:p>
            <a:pPr marL="0" indent="0">
              <a:buNone/>
            </a:pPr>
            <a:r>
              <a:rPr lang="en-ZA" dirty="0" smtClean="0"/>
              <a:t>radio</a:t>
            </a:r>
            <a:r>
              <a:rPr lang="en-ZA" dirty="0"/>
              <a:t>, </a:t>
            </a:r>
            <a:endParaRPr lang="en-ZA" dirty="0" smtClean="0"/>
          </a:p>
          <a:p>
            <a:pPr marL="0" indent="0">
              <a:buNone/>
            </a:pPr>
            <a:r>
              <a:rPr lang="en-ZA" dirty="0" smtClean="0"/>
              <a:t>magazines</a:t>
            </a:r>
            <a:r>
              <a:rPr lang="en-ZA" dirty="0"/>
              <a:t>, </a:t>
            </a:r>
            <a:endParaRPr lang="en-ZA" dirty="0" smtClean="0"/>
          </a:p>
          <a:p>
            <a:pPr marL="0" indent="0">
              <a:buNone/>
            </a:pPr>
            <a:r>
              <a:rPr lang="en-ZA" dirty="0" smtClean="0"/>
              <a:t>Various  tourism</a:t>
            </a:r>
          </a:p>
          <a:p>
            <a:pPr marL="0" indent="0">
              <a:buNone/>
            </a:pPr>
            <a:r>
              <a:rPr lang="en-ZA" dirty="0" smtClean="0"/>
              <a:t> </a:t>
            </a:r>
            <a:r>
              <a:rPr lang="en-ZA" dirty="0"/>
              <a:t>brochures, </a:t>
            </a:r>
            <a:endParaRPr lang="en-ZA" dirty="0" smtClean="0"/>
          </a:p>
          <a:p>
            <a:pPr marL="0" indent="0">
              <a:buNone/>
            </a:pPr>
            <a:r>
              <a:rPr lang="en-ZA" dirty="0" smtClean="0"/>
              <a:t>mail </a:t>
            </a:r>
            <a:r>
              <a:rPr lang="en-ZA" dirty="0"/>
              <a:t>and </a:t>
            </a:r>
            <a:endParaRPr lang="en-ZA" dirty="0" smtClean="0"/>
          </a:p>
          <a:p>
            <a:pPr marL="0" indent="0">
              <a:buNone/>
            </a:pPr>
            <a:r>
              <a:rPr lang="en-ZA" dirty="0" smtClean="0"/>
              <a:t>many </a:t>
            </a:r>
            <a:r>
              <a:rPr lang="en-ZA" dirty="0"/>
              <a:t>more</a:t>
            </a:r>
            <a:r>
              <a:rPr lang="en-ZA" dirty="0" smtClean="0"/>
              <a:t>. </a:t>
            </a:r>
            <a:endParaRPr lang="th-TH" dirty="0"/>
          </a:p>
        </p:txBody>
      </p:sp>
      <p:pic>
        <p:nvPicPr>
          <p:cNvPr id="6" name="Content Placeholder 5"/>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2671944" y="2286000"/>
            <a:ext cx="6498480" cy="4572000"/>
          </a:xfrm>
        </p:spPr>
      </p:pic>
    </p:spTree>
    <p:extLst>
      <p:ext uri="{BB962C8B-B14F-4D97-AF65-F5344CB8AC3E}">
        <p14:creationId xmlns:p14="http://schemas.microsoft.com/office/powerpoint/2010/main" val="21059040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fontScale="90000"/>
          </a:bodyPr>
          <a:lstStyle/>
          <a:p>
            <a:pPr algn="ctr"/>
            <a:r>
              <a:rPr lang="en-ZA" b="1" dirty="0"/>
              <a:t>Stereotypical representation (</a:t>
            </a:r>
            <a:r>
              <a:rPr lang="en-ZA" b="1" dirty="0">
                <a:solidFill>
                  <a:srgbClr val="FF0000"/>
                </a:solidFill>
              </a:rPr>
              <a:t>postcards</a:t>
            </a:r>
            <a:r>
              <a:rPr lang="en-ZA" b="1" dirty="0"/>
              <a:t>)</a:t>
            </a:r>
            <a:endParaRPr lang="th-TH" dirty="0"/>
          </a:p>
        </p:txBody>
      </p:sp>
      <p:sp>
        <p:nvSpPr>
          <p:cNvPr id="3" name="Content Placeholder 2"/>
          <p:cNvSpPr>
            <a:spLocks noGrp="1"/>
          </p:cNvSpPr>
          <p:nvPr>
            <p:ph sz="quarter" idx="1"/>
          </p:nvPr>
        </p:nvSpPr>
        <p:spPr>
          <a:xfrm>
            <a:off x="0" y="1524000"/>
            <a:ext cx="5638800" cy="5486400"/>
          </a:xfrm>
        </p:spPr>
        <p:txBody>
          <a:bodyPr>
            <a:normAutofit/>
          </a:bodyPr>
          <a:lstStyle/>
          <a:p>
            <a:pPr marL="0" indent="0">
              <a:buNone/>
            </a:pPr>
            <a:r>
              <a:rPr lang="en-ZA" dirty="0"/>
              <a:t>Postcards are some of the widely used tools of stereotypical representations by tourism operators. They can be seen as sources of stereotypical images, minimalistic and simplistic representations, which mark and convey cultural difference so that, for example, indigenous people are repeatedly identified only by costume or maybe a single cultural artefact. </a:t>
            </a:r>
            <a:endParaRPr lang="en-US" dirty="0"/>
          </a:p>
          <a:p>
            <a:pPr marL="0" indent="0">
              <a:buNone/>
            </a:pPr>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5562600" y="1501075"/>
            <a:ext cx="3581400" cy="5356925"/>
          </a:xfrm>
        </p:spPr>
      </p:pic>
    </p:spTree>
    <p:extLst>
      <p:ext uri="{BB962C8B-B14F-4D97-AF65-F5344CB8AC3E}">
        <p14:creationId xmlns:p14="http://schemas.microsoft.com/office/powerpoint/2010/main" val="23280238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ZA" sz="3200" b="1" dirty="0"/>
              <a:t>Positives impact of Cross-Cultural interactions (1)</a:t>
            </a:r>
            <a:endParaRPr lang="th-TH" sz="3200" dirty="0"/>
          </a:p>
        </p:txBody>
      </p:sp>
      <p:sp>
        <p:nvSpPr>
          <p:cNvPr id="3" name="Content Placeholder 2"/>
          <p:cNvSpPr>
            <a:spLocks noGrp="1"/>
          </p:cNvSpPr>
          <p:nvPr>
            <p:ph sz="quarter" idx="1"/>
          </p:nvPr>
        </p:nvSpPr>
        <p:spPr>
          <a:xfrm>
            <a:off x="-304800" y="1524000"/>
            <a:ext cx="4114800" cy="5562600"/>
          </a:xfrm>
        </p:spPr>
        <p:txBody>
          <a:bodyPr>
            <a:normAutofit fontScale="85000" lnSpcReduction="20000"/>
          </a:bodyPr>
          <a:lstStyle/>
          <a:p>
            <a:r>
              <a:rPr lang="en-ZA" dirty="0"/>
              <a:t>Cultural tourism facilitate understanding between indigenous and non-indigenous people. Cultural exchange between Aboriginal communities and </a:t>
            </a:r>
            <a:r>
              <a:rPr lang="en-ZA" dirty="0" smtClean="0"/>
              <a:t>non-Aboriginals. It can </a:t>
            </a:r>
            <a:r>
              <a:rPr lang="en-ZA" dirty="0"/>
              <a:t>provide an audience for local communities to uphold their heritage and ways of life (culture). Close interaction between tourists and the locals generates conditions to dispel myths and stereotypes on both sides. </a:t>
            </a:r>
            <a:endParaRPr lang="en-US" dirty="0"/>
          </a:p>
          <a:p>
            <a:endParaRPr lang="th-TH" dirty="0"/>
          </a:p>
        </p:txBody>
      </p:sp>
      <p:pic>
        <p:nvPicPr>
          <p:cNvPr id="5" name="Content Placeholder 4"/>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3768884" y="1524000"/>
            <a:ext cx="5375116" cy="5334000"/>
          </a:xfrm>
        </p:spPr>
      </p:pic>
    </p:spTree>
    <p:extLst>
      <p:ext uri="{BB962C8B-B14F-4D97-AF65-F5344CB8AC3E}">
        <p14:creationId xmlns:p14="http://schemas.microsoft.com/office/powerpoint/2010/main" val="34426594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ZA" sz="3200" b="1" dirty="0"/>
              <a:t>Positives impact of Cross-Cultural interactions</a:t>
            </a:r>
            <a:r>
              <a:rPr lang="en-US" sz="3200" b="1" dirty="0"/>
              <a:t> (2)</a:t>
            </a:r>
            <a:endParaRPr lang="th-TH" sz="3200" dirty="0"/>
          </a:p>
        </p:txBody>
      </p:sp>
      <p:sp>
        <p:nvSpPr>
          <p:cNvPr id="3" name="Content Placeholder 2"/>
          <p:cNvSpPr>
            <a:spLocks noGrp="1"/>
          </p:cNvSpPr>
          <p:nvPr>
            <p:ph sz="quarter" idx="1"/>
          </p:nvPr>
        </p:nvSpPr>
        <p:spPr>
          <a:xfrm>
            <a:off x="0" y="1524000"/>
            <a:ext cx="9144000" cy="5334000"/>
          </a:xfrm>
        </p:spPr>
        <p:txBody>
          <a:bodyPr>
            <a:normAutofit/>
          </a:bodyPr>
          <a:lstStyle/>
          <a:p>
            <a:pPr marL="0" indent="0">
              <a:buNone/>
            </a:pPr>
            <a:r>
              <a:rPr lang="en-ZA" sz="2000" dirty="0"/>
              <a:t>In visiting Third-World Countries tourist experience the diversity, beauty and liveliness of local cultures, while at the same time they are encountered with some problems of poverty </a:t>
            </a:r>
            <a:r>
              <a:rPr lang="en-ZA" sz="2000" dirty="0" smtClean="0"/>
              <a:t>and environment </a:t>
            </a:r>
            <a:r>
              <a:rPr lang="en-ZA" sz="2000" dirty="0"/>
              <a:t>degradation. </a:t>
            </a:r>
            <a:r>
              <a:rPr lang="en-ZA" sz="2000" dirty="0" smtClean="0"/>
              <a:t>Most </a:t>
            </a:r>
            <a:r>
              <a:rPr lang="en-ZA" sz="2000" dirty="0"/>
              <a:t>of the </a:t>
            </a:r>
            <a:r>
              <a:rPr lang="en-ZA" sz="2000" dirty="0" smtClean="0"/>
              <a:t>tourists because </a:t>
            </a:r>
            <a:r>
              <a:rPr lang="en-ZA" sz="2000" dirty="0"/>
              <a:t>of </a:t>
            </a:r>
            <a:r>
              <a:rPr lang="en-ZA" sz="2000" dirty="0" smtClean="0"/>
              <a:t>their active</a:t>
            </a:r>
          </a:p>
          <a:p>
            <a:pPr marL="0" indent="0">
              <a:buNone/>
            </a:pPr>
            <a:r>
              <a:rPr lang="en-ZA" sz="2000" dirty="0" smtClean="0"/>
              <a:t> participation</a:t>
            </a:r>
          </a:p>
          <a:p>
            <a:pPr marL="0" indent="0">
              <a:buNone/>
            </a:pPr>
            <a:r>
              <a:rPr lang="en-ZA" sz="2000" dirty="0" smtClean="0"/>
              <a:t>during </a:t>
            </a:r>
            <a:r>
              <a:rPr lang="en-ZA" sz="2000" dirty="0"/>
              <a:t>their </a:t>
            </a:r>
            <a:r>
              <a:rPr lang="en-ZA" sz="2000" dirty="0" smtClean="0"/>
              <a:t>cultural </a:t>
            </a:r>
          </a:p>
          <a:p>
            <a:pPr marL="0" indent="0">
              <a:buNone/>
            </a:pPr>
            <a:r>
              <a:rPr lang="en-ZA" sz="2000" dirty="0" smtClean="0"/>
              <a:t>visits noticed </a:t>
            </a:r>
            <a:r>
              <a:rPr lang="en-ZA" sz="2000" dirty="0"/>
              <a:t>some </a:t>
            </a:r>
            <a:endParaRPr lang="en-ZA" sz="2000" dirty="0" smtClean="0"/>
          </a:p>
          <a:p>
            <a:pPr marL="0" indent="0">
              <a:buNone/>
            </a:pPr>
            <a:r>
              <a:rPr lang="en-ZA" sz="2000" dirty="0" smtClean="0"/>
              <a:t>shortcomings within </a:t>
            </a:r>
          </a:p>
          <a:p>
            <a:pPr marL="0" indent="0">
              <a:buNone/>
            </a:pPr>
            <a:r>
              <a:rPr lang="en-ZA" sz="2000" dirty="0" smtClean="0"/>
              <a:t>the communities</a:t>
            </a:r>
          </a:p>
          <a:p>
            <a:pPr marL="0" indent="0">
              <a:buNone/>
            </a:pPr>
            <a:r>
              <a:rPr lang="en-ZA" sz="2000" dirty="0" smtClean="0"/>
              <a:t> </a:t>
            </a:r>
            <a:r>
              <a:rPr lang="en-ZA" sz="2000" dirty="0"/>
              <a:t>they visited and </a:t>
            </a:r>
            <a:endParaRPr lang="en-ZA" sz="2000" dirty="0" smtClean="0"/>
          </a:p>
          <a:p>
            <a:pPr marL="0" indent="0">
              <a:buNone/>
            </a:pPr>
            <a:r>
              <a:rPr lang="en-ZA" sz="2000" dirty="0" smtClean="0"/>
              <a:t>started </a:t>
            </a:r>
            <a:r>
              <a:rPr lang="en-ZA" sz="2000" dirty="0"/>
              <a:t>to get more </a:t>
            </a:r>
            <a:endParaRPr lang="en-ZA" sz="2000" dirty="0" smtClean="0"/>
          </a:p>
          <a:p>
            <a:pPr marL="0" indent="0">
              <a:buNone/>
            </a:pPr>
            <a:r>
              <a:rPr lang="en-ZA" sz="2000" dirty="0" smtClean="0"/>
              <a:t>involved </a:t>
            </a:r>
            <a:r>
              <a:rPr lang="en-ZA" sz="2000" dirty="0"/>
              <a:t>in order </a:t>
            </a:r>
            <a:r>
              <a:rPr lang="en-ZA" sz="2000" dirty="0" smtClean="0"/>
              <a:t>to</a:t>
            </a:r>
          </a:p>
          <a:p>
            <a:pPr marL="0" indent="0">
              <a:buNone/>
            </a:pPr>
            <a:r>
              <a:rPr lang="en-ZA" sz="2000" dirty="0" smtClean="0"/>
              <a:t> </a:t>
            </a:r>
            <a:r>
              <a:rPr lang="en-ZA" sz="2000" dirty="0"/>
              <a:t>assist where they </a:t>
            </a:r>
            <a:endParaRPr lang="en-ZA" sz="2000" dirty="0" smtClean="0"/>
          </a:p>
          <a:p>
            <a:pPr marL="0" indent="0">
              <a:buNone/>
            </a:pPr>
            <a:r>
              <a:rPr lang="en-ZA" sz="2000" dirty="0" smtClean="0"/>
              <a:t>could</a:t>
            </a:r>
            <a:r>
              <a:rPr lang="en-ZA" sz="2000" dirty="0"/>
              <a:t>. </a:t>
            </a:r>
          </a:p>
          <a:p>
            <a:pPr marL="0" indent="0">
              <a:buNone/>
            </a:pPr>
            <a:endParaRPr lang="th-TH" dirty="0"/>
          </a:p>
        </p:txBody>
      </p:sp>
      <p:pic>
        <p:nvPicPr>
          <p:cNvPr id="7" name="Content Placeholder 6"/>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2316480" y="2590800"/>
            <a:ext cx="6827520" cy="4267200"/>
          </a:xfrm>
        </p:spPr>
      </p:pic>
    </p:spTree>
    <p:extLst>
      <p:ext uri="{BB962C8B-B14F-4D97-AF65-F5344CB8AC3E}">
        <p14:creationId xmlns:p14="http://schemas.microsoft.com/office/powerpoint/2010/main" val="25226732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ZA" sz="3200" b="1" dirty="0"/>
              <a:t>Positives impact of Cross-Cultural interactions</a:t>
            </a:r>
            <a:r>
              <a:rPr lang="en-US" sz="3200" b="1" dirty="0"/>
              <a:t> </a:t>
            </a:r>
            <a:r>
              <a:rPr lang="en-US" sz="3200" b="1" dirty="0" smtClean="0"/>
              <a:t>(3)</a:t>
            </a:r>
            <a:endParaRPr lang="th-TH" sz="3200" dirty="0"/>
          </a:p>
        </p:txBody>
      </p:sp>
      <p:sp>
        <p:nvSpPr>
          <p:cNvPr id="3" name="Content Placeholder 2"/>
          <p:cNvSpPr>
            <a:spLocks noGrp="1"/>
          </p:cNvSpPr>
          <p:nvPr>
            <p:ph sz="quarter" idx="1"/>
          </p:nvPr>
        </p:nvSpPr>
        <p:spPr>
          <a:xfrm>
            <a:off x="0" y="1502978"/>
            <a:ext cx="9144000" cy="5812222"/>
          </a:xfrm>
        </p:spPr>
        <p:txBody>
          <a:bodyPr>
            <a:normAutofit fontScale="92500" lnSpcReduction="10000"/>
          </a:bodyPr>
          <a:lstStyle/>
          <a:p>
            <a:pPr marL="0" indent="0">
              <a:buNone/>
            </a:pPr>
            <a:r>
              <a:rPr lang="en-ZA" dirty="0"/>
              <a:t>Tourists have become more actively engaged in improving the social, environmental and economic well-being of their hosts, </a:t>
            </a:r>
            <a:r>
              <a:rPr lang="en-ZA" dirty="0" smtClean="0"/>
              <a:t>through raising awareness </a:t>
            </a:r>
            <a:r>
              <a:rPr lang="en-ZA" dirty="0"/>
              <a:t>of child labour </a:t>
            </a:r>
            <a:r>
              <a:rPr lang="en-ZA" dirty="0" smtClean="0"/>
              <a:t>(</a:t>
            </a:r>
            <a:r>
              <a:rPr lang="en-ZA" dirty="0"/>
              <a:t>which is a </a:t>
            </a:r>
            <a:r>
              <a:rPr lang="en-ZA" dirty="0" smtClean="0"/>
              <a:t>serious</a:t>
            </a:r>
          </a:p>
          <a:p>
            <a:pPr marL="0" indent="0">
              <a:buNone/>
            </a:pPr>
            <a:r>
              <a:rPr lang="en-ZA" dirty="0" smtClean="0"/>
              <a:t> </a:t>
            </a:r>
            <a:r>
              <a:rPr lang="en-ZA" dirty="0"/>
              <a:t>challenge in the </a:t>
            </a:r>
            <a:endParaRPr lang="en-ZA" dirty="0" smtClean="0"/>
          </a:p>
          <a:p>
            <a:pPr marL="0" indent="0">
              <a:buNone/>
            </a:pPr>
            <a:r>
              <a:rPr lang="en-ZA" dirty="0"/>
              <a:t>d</a:t>
            </a:r>
            <a:r>
              <a:rPr lang="en-ZA" dirty="0" smtClean="0"/>
              <a:t>eveloping </a:t>
            </a:r>
          </a:p>
          <a:p>
            <a:pPr marL="0" indent="0">
              <a:buNone/>
            </a:pPr>
            <a:r>
              <a:rPr lang="en-ZA" dirty="0" smtClean="0"/>
              <a:t>countries)</a:t>
            </a:r>
          </a:p>
          <a:p>
            <a:pPr marL="0" indent="0">
              <a:buNone/>
            </a:pPr>
            <a:r>
              <a:rPr lang="en-ZA" dirty="0" smtClean="0"/>
              <a:t>, </a:t>
            </a:r>
            <a:r>
              <a:rPr lang="en-ZA" dirty="0"/>
              <a:t>sex tourism and </a:t>
            </a:r>
            <a:endParaRPr lang="en-ZA" dirty="0" smtClean="0"/>
          </a:p>
          <a:p>
            <a:pPr marL="0" indent="0">
              <a:buNone/>
            </a:pPr>
            <a:r>
              <a:rPr lang="en-ZA" dirty="0" smtClean="0"/>
              <a:t>animal </a:t>
            </a:r>
            <a:r>
              <a:rPr lang="en-ZA" dirty="0"/>
              <a:t>cruelty </a:t>
            </a:r>
            <a:r>
              <a:rPr lang="en-ZA" dirty="0" smtClean="0"/>
              <a:t>to</a:t>
            </a:r>
          </a:p>
          <a:p>
            <a:pPr marL="0" indent="0">
              <a:buNone/>
            </a:pPr>
            <a:r>
              <a:rPr lang="en-ZA" dirty="0" smtClean="0"/>
              <a:t> </a:t>
            </a:r>
            <a:r>
              <a:rPr lang="en-ZA" dirty="0"/>
              <a:t>funding, and </a:t>
            </a:r>
            <a:endParaRPr lang="en-ZA" dirty="0" smtClean="0"/>
          </a:p>
          <a:p>
            <a:pPr marL="0" indent="0">
              <a:buNone/>
            </a:pPr>
            <a:r>
              <a:rPr lang="en-ZA" dirty="0" smtClean="0"/>
              <a:t>actively </a:t>
            </a:r>
            <a:r>
              <a:rPr lang="en-ZA" dirty="0"/>
              <a:t>engaged </a:t>
            </a:r>
            <a:endParaRPr lang="en-ZA" dirty="0" smtClean="0"/>
          </a:p>
          <a:p>
            <a:pPr marL="0" indent="0">
              <a:buNone/>
            </a:pPr>
            <a:r>
              <a:rPr lang="en-ZA" dirty="0" smtClean="0"/>
              <a:t>in, </a:t>
            </a:r>
            <a:r>
              <a:rPr lang="en-ZA" dirty="0"/>
              <a:t>environmental </a:t>
            </a:r>
            <a:endParaRPr lang="en-ZA" dirty="0" smtClean="0"/>
          </a:p>
          <a:p>
            <a:pPr marL="0" indent="0">
              <a:buNone/>
            </a:pPr>
            <a:r>
              <a:rPr lang="en-ZA" dirty="0" smtClean="0"/>
              <a:t>scheme</a:t>
            </a:r>
            <a:r>
              <a:rPr lang="en-ZA" dirty="0"/>
              <a:t>. </a:t>
            </a:r>
            <a:endParaRPr lang="en-US" dirty="0"/>
          </a:p>
          <a:p>
            <a:pPr marL="0" indent="0">
              <a:buNone/>
            </a:pPr>
            <a:r>
              <a:rPr lang="en-ZA" dirty="0" smtClean="0"/>
              <a:t>. </a:t>
            </a:r>
            <a:endParaRPr lang="en-ZA" dirty="0"/>
          </a:p>
          <a:p>
            <a:pPr marL="0" indent="0">
              <a:buNone/>
            </a:pPr>
            <a:endParaRPr lang="th-TH" dirty="0"/>
          </a:p>
        </p:txBody>
      </p:sp>
      <p:pic>
        <p:nvPicPr>
          <p:cNvPr id="5" name="Content Placeholder 4"/>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2762995" y="2667000"/>
            <a:ext cx="6375750" cy="4191001"/>
          </a:xfrm>
        </p:spPr>
      </p:pic>
    </p:spTree>
    <p:extLst>
      <p:ext uri="{BB962C8B-B14F-4D97-AF65-F5344CB8AC3E}">
        <p14:creationId xmlns:p14="http://schemas.microsoft.com/office/powerpoint/2010/main" val="35927087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fontScale="90000"/>
          </a:bodyPr>
          <a:lstStyle/>
          <a:p>
            <a:pPr algn="ctr"/>
            <a:r>
              <a:rPr lang="en-US" dirty="0"/>
              <a:t/>
            </a:r>
            <a:br>
              <a:rPr lang="en-US" dirty="0"/>
            </a:br>
            <a:r>
              <a:rPr lang="en-US" dirty="0" smtClean="0"/>
              <a:t/>
            </a:r>
            <a:br>
              <a:rPr lang="en-US" dirty="0" smtClean="0"/>
            </a:br>
            <a:r>
              <a:rPr lang="en-ZA" sz="3600" b="1" dirty="0" smtClean="0"/>
              <a:t>Negative impact </a:t>
            </a:r>
            <a:r>
              <a:rPr lang="en-ZA" sz="3600" b="1" dirty="0"/>
              <a:t>of</a:t>
            </a:r>
            <a:r>
              <a:rPr lang="en-ZA" sz="3600" dirty="0"/>
              <a:t> </a:t>
            </a:r>
            <a:r>
              <a:rPr lang="en-ZA" sz="3600" b="1" dirty="0"/>
              <a:t>Cross-Cultural </a:t>
            </a:r>
            <a:r>
              <a:rPr lang="en-ZA" sz="3600" b="1" dirty="0" smtClean="0"/>
              <a:t>interactions (1)</a:t>
            </a:r>
            <a:r>
              <a:rPr lang="en-US" dirty="0"/>
              <a:t/>
            </a:r>
            <a:br>
              <a:rPr lang="en-US" dirty="0"/>
            </a:br>
            <a:r>
              <a:rPr lang="en-US" dirty="0"/>
              <a:t/>
            </a:r>
            <a:br>
              <a:rPr lang="en-US" dirty="0"/>
            </a:br>
            <a:endParaRPr lang="en-US" dirty="0"/>
          </a:p>
        </p:txBody>
      </p:sp>
      <p:sp>
        <p:nvSpPr>
          <p:cNvPr id="3" name="Content Placeholder 2"/>
          <p:cNvSpPr>
            <a:spLocks noGrp="1"/>
          </p:cNvSpPr>
          <p:nvPr>
            <p:ph sz="quarter" idx="1"/>
          </p:nvPr>
        </p:nvSpPr>
        <p:spPr>
          <a:xfrm>
            <a:off x="0" y="1524000"/>
            <a:ext cx="9144000" cy="5334000"/>
          </a:xfrm>
        </p:spPr>
        <p:txBody>
          <a:bodyPr>
            <a:normAutofit/>
          </a:bodyPr>
          <a:lstStyle/>
          <a:p>
            <a:r>
              <a:rPr lang="en-ZA" dirty="0" smtClean="0"/>
              <a:t>Developing </a:t>
            </a:r>
            <a:r>
              <a:rPr lang="en-ZA" dirty="0"/>
              <a:t>negative attitudes about each other</a:t>
            </a:r>
            <a:endParaRPr lang="en-US" dirty="0"/>
          </a:p>
          <a:p>
            <a:pPr lvl="0"/>
            <a:r>
              <a:rPr lang="en-ZA" dirty="0"/>
              <a:t>Tension, hostility, suspicion and misunderstanding</a:t>
            </a:r>
            <a:endParaRPr lang="en-US" dirty="0"/>
          </a:p>
          <a:p>
            <a:pPr lvl="0"/>
            <a:r>
              <a:rPr lang="en-ZA" dirty="0"/>
              <a:t>Isolation, segregation, and separation</a:t>
            </a:r>
            <a:endParaRPr lang="en-US" dirty="0"/>
          </a:p>
          <a:p>
            <a:pPr lvl="0"/>
            <a:r>
              <a:rPr lang="en-ZA" dirty="0"/>
              <a:t>Clashes of values    </a:t>
            </a:r>
            <a:endParaRPr lang="en-US" dirty="0"/>
          </a:p>
          <a:p>
            <a:pPr lvl="0"/>
            <a:r>
              <a:rPr lang="en-ZA" dirty="0"/>
              <a:t>Difficulties in forming friendships</a:t>
            </a:r>
            <a:endParaRPr lang="en-US" dirty="0"/>
          </a:p>
          <a:p>
            <a:pPr lvl="0"/>
            <a:r>
              <a:rPr lang="en-ZA" dirty="0"/>
              <a:t>Feelings of inferiority and superiority</a:t>
            </a:r>
            <a:endParaRPr lang="en-US" dirty="0"/>
          </a:p>
          <a:p>
            <a:pPr lvl="0"/>
            <a:r>
              <a:rPr lang="en-ZA" dirty="0"/>
              <a:t>Communication problems</a:t>
            </a:r>
            <a:endParaRPr lang="en-US" dirty="0"/>
          </a:p>
          <a:p>
            <a:pPr lvl="0"/>
            <a:r>
              <a:rPr lang="en-ZA" dirty="0"/>
              <a:t>Ethnocentrism</a:t>
            </a:r>
            <a:endParaRPr lang="en-US" dirty="0"/>
          </a:p>
          <a:p>
            <a:pPr lvl="0"/>
            <a:r>
              <a:rPr lang="en-ZA" dirty="0"/>
              <a:t>Culture shock</a:t>
            </a:r>
            <a:endParaRPr lang="en-US" dirty="0"/>
          </a:p>
          <a:p>
            <a:pPr lvl="0"/>
            <a:r>
              <a:rPr lang="en-ZA" dirty="0"/>
              <a:t>Dissatisfaction with mutual interaction</a:t>
            </a:r>
            <a:endParaRPr lang="en-US" dirty="0"/>
          </a:p>
        </p:txBody>
      </p:sp>
    </p:spTree>
    <p:extLst>
      <p:ext uri="{BB962C8B-B14F-4D97-AF65-F5344CB8AC3E}">
        <p14:creationId xmlns:p14="http://schemas.microsoft.com/office/powerpoint/2010/main" val="10535004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ZA" sz="3200" b="1" dirty="0"/>
              <a:t>Negative impact of</a:t>
            </a:r>
            <a:r>
              <a:rPr lang="en-ZA" sz="3200" dirty="0"/>
              <a:t> </a:t>
            </a:r>
            <a:r>
              <a:rPr lang="en-ZA" sz="3200" b="1" dirty="0"/>
              <a:t>Cross-Cultural interactions (2)</a:t>
            </a:r>
            <a:endParaRPr lang="th-TH" sz="3200" dirty="0"/>
          </a:p>
        </p:txBody>
      </p:sp>
      <p:sp>
        <p:nvSpPr>
          <p:cNvPr id="3" name="Content Placeholder 2"/>
          <p:cNvSpPr>
            <a:spLocks noGrp="1"/>
          </p:cNvSpPr>
          <p:nvPr>
            <p:ph sz="quarter" idx="1"/>
          </p:nvPr>
        </p:nvSpPr>
        <p:spPr>
          <a:xfrm>
            <a:off x="0" y="1524000"/>
            <a:ext cx="3581400" cy="5334000"/>
          </a:xfrm>
        </p:spPr>
        <p:txBody>
          <a:bodyPr>
            <a:normAutofit lnSpcReduction="10000"/>
          </a:bodyPr>
          <a:lstStyle/>
          <a:p>
            <a:pPr marL="0" indent="0">
              <a:buNone/>
            </a:pPr>
            <a:r>
              <a:rPr lang="en-ZA" sz="3200" dirty="0"/>
              <a:t>The people of the destination might be minimized, marginalized, and they themselves might modify part of their cultural aspects to suit tourist tastes (commodification of culture). </a:t>
            </a:r>
          </a:p>
          <a:p>
            <a:pPr marL="0" indent="0">
              <a:buNone/>
            </a:pPr>
            <a:endParaRPr lang="th-TH" dirty="0"/>
          </a:p>
        </p:txBody>
      </p:sp>
      <p:pic>
        <p:nvPicPr>
          <p:cNvPr id="5" name="Content Placeholder 4"/>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3655838" y="1524000"/>
            <a:ext cx="5488162" cy="5334000"/>
          </a:xfrm>
        </p:spPr>
      </p:pic>
    </p:spTree>
    <p:extLst>
      <p:ext uri="{BB962C8B-B14F-4D97-AF65-F5344CB8AC3E}">
        <p14:creationId xmlns:p14="http://schemas.microsoft.com/office/powerpoint/2010/main" val="39537919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7200" b="1" dirty="0"/>
              <a:t>Stereotyping </a:t>
            </a:r>
            <a:r>
              <a:rPr lang="en-US" sz="7200" b="1" dirty="0" smtClean="0"/>
              <a:t>(1)</a:t>
            </a:r>
            <a:endParaRPr lang="th-TH" sz="7200" dirty="0"/>
          </a:p>
        </p:txBody>
      </p:sp>
      <p:sp>
        <p:nvSpPr>
          <p:cNvPr id="3" name="Content Placeholder 2"/>
          <p:cNvSpPr>
            <a:spLocks noGrp="1"/>
          </p:cNvSpPr>
          <p:nvPr>
            <p:ph sz="quarter" idx="1"/>
          </p:nvPr>
        </p:nvSpPr>
        <p:spPr>
          <a:xfrm>
            <a:off x="-152400" y="1524000"/>
            <a:ext cx="9296400" cy="5334000"/>
          </a:xfrm>
        </p:spPr>
        <p:txBody>
          <a:bodyPr>
            <a:normAutofit/>
          </a:bodyPr>
          <a:lstStyle/>
          <a:p>
            <a:r>
              <a:rPr lang="en-US" dirty="0"/>
              <a:t>One of the most frequent criticisms made about intercultural awareness training or about any discussion of “cultural differences”, is that they encourage the propagation of stereotypes concerning people from other cultures.  Since stereotypes are by definition oversimplified and by nature judgmental and often derogatory, this would certainly not encourage effective intercultural communication</a:t>
            </a:r>
            <a:r>
              <a:rPr lang="en-US" dirty="0" smtClean="0"/>
              <a:t>.</a:t>
            </a:r>
          </a:p>
          <a:p>
            <a:r>
              <a:rPr lang="en-US" dirty="0"/>
              <a:t>Stereotypes make information processing easier by allowing the perceiver to rely on previously stored knowledge in place of incoming information. </a:t>
            </a:r>
          </a:p>
          <a:p>
            <a:endParaRPr lang="en-US" dirty="0"/>
          </a:p>
          <a:p>
            <a:endParaRPr lang="th-TH" dirty="0"/>
          </a:p>
        </p:txBody>
      </p:sp>
    </p:spTree>
    <p:extLst>
      <p:ext uri="{BB962C8B-B14F-4D97-AF65-F5344CB8AC3E}">
        <p14:creationId xmlns:p14="http://schemas.microsoft.com/office/powerpoint/2010/main" val="141560194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7200" b="1" dirty="0"/>
              <a:t>Stereotyping </a:t>
            </a:r>
            <a:r>
              <a:rPr lang="en-US" sz="7200" b="1" dirty="0" smtClean="0"/>
              <a:t>(2)</a:t>
            </a:r>
            <a:endParaRPr lang="th-TH" sz="7200" dirty="0"/>
          </a:p>
        </p:txBody>
      </p:sp>
      <p:sp>
        <p:nvSpPr>
          <p:cNvPr id="3" name="Content Placeholder 2"/>
          <p:cNvSpPr>
            <a:spLocks noGrp="1"/>
          </p:cNvSpPr>
          <p:nvPr>
            <p:ph sz="quarter" idx="1"/>
          </p:nvPr>
        </p:nvSpPr>
        <p:spPr>
          <a:xfrm>
            <a:off x="0" y="1600200"/>
            <a:ext cx="9144000" cy="5257800"/>
          </a:xfrm>
        </p:spPr>
        <p:txBody>
          <a:bodyPr>
            <a:normAutofit fontScale="92500"/>
          </a:bodyPr>
          <a:lstStyle/>
          <a:p>
            <a:r>
              <a:rPr lang="en-US" dirty="0" smtClean="0"/>
              <a:t>Stereotypes are beliefs about the characteristics, attributes, and behaviors of members of certain groups. More </a:t>
            </a:r>
            <a:r>
              <a:rPr lang="en-US" dirty="0"/>
              <a:t>than just beliefs about groups, </a:t>
            </a:r>
            <a:r>
              <a:rPr lang="en-US" dirty="0" smtClean="0"/>
              <a:t>they are </a:t>
            </a:r>
            <a:r>
              <a:rPr lang="en-US" dirty="0"/>
              <a:t>also theories about how and why certain attributes go together. The nature and purpose of these theories are likely to play an important role in determining when stereotypes are applied and when they are likely to </a:t>
            </a:r>
            <a:r>
              <a:rPr lang="en-US" dirty="0" smtClean="0"/>
              <a:t>change</a:t>
            </a:r>
          </a:p>
          <a:p>
            <a:r>
              <a:rPr lang="en-US" dirty="0"/>
              <a:t> </a:t>
            </a:r>
            <a:r>
              <a:rPr lang="en-US" dirty="0" smtClean="0"/>
              <a:t>Although </a:t>
            </a:r>
            <a:r>
              <a:rPr lang="en-US" dirty="0"/>
              <a:t>stereotypes are not </a:t>
            </a:r>
            <a:r>
              <a:rPr lang="en-US" dirty="0" smtClean="0"/>
              <a:t>necessarily </a:t>
            </a:r>
            <a:r>
              <a:rPr lang="en-US" dirty="0"/>
              <a:t>negative in nature, stereotypes about out-group members are more likely to have negative connotations than those about in-group members, even when the attributes they include may seem objectively positive</a:t>
            </a:r>
            <a:endParaRPr lang="th-TH" dirty="0"/>
          </a:p>
        </p:txBody>
      </p:sp>
    </p:spTree>
    <p:extLst>
      <p:ext uri="{BB962C8B-B14F-4D97-AF65-F5344CB8AC3E}">
        <p14:creationId xmlns:p14="http://schemas.microsoft.com/office/powerpoint/2010/main" val="2191952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7200" b="1" dirty="0"/>
              <a:t>Stereotyping </a:t>
            </a:r>
            <a:r>
              <a:rPr lang="en-US" sz="7200" b="1" dirty="0" smtClean="0"/>
              <a:t>(3)</a:t>
            </a:r>
            <a:endParaRPr lang="th-TH" sz="7200" dirty="0"/>
          </a:p>
        </p:txBody>
      </p:sp>
      <p:sp>
        <p:nvSpPr>
          <p:cNvPr id="3" name="Content Placeholder 2"/>
          <p:cNvSpPr>
            <a:spLocks noGrp="1"/>
          </p:cNvSpPr>
          <p:nvPr>
            <p:ph sz="quarter" idx="1"/>
          </p:nvPr>
        </p:nvSpPr>
        <p:spPr>
          <a:xfrm>
            <a:off x="-152400" y="1371600"/>
            <a:ext cx="9525000" cy="5867400"/>
          </a:xfrm>
        </p:spPr>
        <p:txBody>
          <a:bodyPr>
            <a:normAutofit/>
          </a:bodyPr>
          <a:lstStyle/>
          <a:p>
            <a:r>
              <a:rPr lang="en-US" dirty="0" smtClean="0"/>
              <a:t>Stereotypes </a:t>
            </a:r>
            <a:r>
              <a:rPr lang="en-US" dirty="0"/>
              <a:t>are </a:t>
            </a:r>
            <a:r>
              <a:rPr lang="en-US" dirty="0" smtClean="0"/>
              <a:t>sometimes </a:t>
            </a:r>
            <a:r>
              <a:rPr lang="en-US" dirty="0"/>
              <a:t>accurate representations of </a:t>
            </a:r>
            <a:r>
              <a:rPr lang="en-US" dirty="0" smtClean="0"/>
              <a:t>reality, or </a:t>
            </a:r>
            <a:r>
              <a:rPr lang="en-US" dirty="0"/>
              <a:t>at least of the local reality to which the perceiver is </a:t>
            </a:r>
            <a:r>
              <a:rPr lang="en-US" dirty="0" smtClean="0"/>
              <a:t>exposed. In general</a:t>
            </a:r>
            <a:r>
              <a:rPr lang="en-US" dirty="0"/>
              <a:t>, </a:t>
            </a:r>
            <a:r>
              <a:rPr lang="en-US" dirty="0" smtClean="0"/>
              <a:t>stereotypes </a:t>
            </a:r>
            <a:r>
              <a:rPr lang="en-US" dirty="0"/>
              <a:t>may cause perceivers to </a:t>
            </a:r>
            <a:r>
              <a:rPr lang="en-US" dirty="0" smtClean="0"/>
              <a:t>fail </a:t>
            </a:r>
            <a:r>
              <a:rPr lang="en-US" dirty="0"/>
              <a:t>to notice individual </a:t>
            </a:r>
            <a:r>
              <a:rPr lang="en-US" dirty="0" smtClean="0"/>
              <a:t>differences.</a:t>
            </a:r>
          </a:p>
          <a:p>
            <a:r>
              <a:rPr lang="en-US" dirty="0" smtClean="0"/>
              <a:t> Stereotypes </a:t>
            </a:r>
            <a:r>
              <a:rPr lang="en-US" dirty="0"/>
              <a:t>are </a:t>
            </a:r>
            <a:r>
              <a:rPr lang="en-US" dirty="0" smtClean="0"/>
              <a:t>selective so that </a:t>
            </a:r>
            <a:r>
              <a:rPr lang="en-US" dirty="0"/>
              <a:t>provide the greatest differentiation between groups, and that show the least within-group variation </a:t>
            </a:r>
            <a:r>
              <a:rPr lang="en-US" dirty="0" smtClean="0"/>
              <a:t>. </a:t>
            </a:r>
          </a:p>
          <a:p>
            <a:r>
              <a:rPr lang="en-US" dirty="0" smtClean="0"/>
              <a:t>Whereas </a:t>
            </a:r>
            <a:r>
              <a:rPr lang="en-US" dirty="0"/>
              <a:t>a variety of stereotypes are based on real group differences (e.g. cultural stereotypes about food preferences), </a:t>
            </a:r>
            <a:r>
              <a:rPr lang="en-US" dirty="0" smtClean="0"/>
              <a:t>stereotypes </a:t>
            </a:r>
            <a:r>
              <a:rPr lang="en-US" dirty="0"/>
              <a:t>based on relatively enduring characteristics of the person (such as race, religion, and gender) have enormous potential for error. </a:t>
            </a:r>
            <a:endParaRPr lang="th-TH" dirty="0"/>
          </a:p>
        </p:txBody>
      </p:sp>
    </p:spTree>
    <p:extLst>
      <p:ext uri="{BB962C8B-B14F-4D97-AF65-F5344CB8AC3E}">
        <p14:creationId xmlns:p14="http://schemas.microsoft.com/office/powerpoint/2010/main" val="26882341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7200" b="1" dirty="0"/>
              <a:t>Stereotyping (4)</a:t>
            </a:r>
            <a:endParaRPr lang="th-TH" sz="7200" dirty="0"/>
          </a:p>
        </p:txBody>
      </p:sp>
      <p:sp>
        <p:nvSpPr>
          <p:cNvPr id="3" name="Content Placeholder 2"/>
          <p:cNvSpPr>
            <a:spLocks noGrp="1"/>
          </p:cNvSpPr>
          <p:nvPr>
            <p:ph sz="quarter" idx="1"/>
          </p:nvPr>
        </p:nvSpPr>
        <p:spPr>
          <a:xfrm>
            <a:off x="0" y="1524000"/>
            <a:ext cx="9144000" cy="5334000"/>
          </a:xfrm>
        </p:spPr>
        <p:txBody>
          <a:bodyPr>
            <a:normAutofit/>
          </a:bodyPr>
          <a:lstStyle/>
          <a:p>
            <a:pPr marL="0" indent="0">
              <a:buNone/>
            </a:pPr>
            <a:r>
              <a:rPr lang="en-US" sz="2400" dirty="0"/>
              <a:t>Out-group members are not only perceived as possessing less desirable traits than in-group members, they are seen as more homogeneous as well. A consequence of the so-called out-group homogeneity effect is that people believe that most out-group members share the attributes of the specific out-group members whom they </a:t>
            </a:r>
            <a:r>
              <a:rPr lang="en-US" sz="2400" dirty="0" smtClean="0"/>
              <a:t>encounter.</a:t>
            </a:r>
          </a:p>
          <a:p>
            <a:pPr marL="0" indent="0">
              <a:buNone/>
            </a:pPr>
            <a:r>
              <a:rPr lang="en-US" sz="2400" dirty="0" smtClean="0"/>
              <a:t>Probably </a:t>
            </a:r>
            <a:r>
              <a:rPr lang="en-US" sz="2400" dirty="0"/>
              <a:t>the most </a:t>
            </a:r>
            <a:r>
              <a:rPr lang="en-US" sz="2400" dirty="0" smtClean="0"/>
              <a:t>important</a:t>
            </a:r>
          </a:p>
          <a:p>
            <a:pPr marL="0" indent="0">
              <a:buNone/>
            </a:pPr>
            <a:r>
              <a:rPr lang="en-US" sz="2400" dirty="0" smtClean="0"/>
              <a:t>consequence </a:t>
            </a:r>
            <a:r>
              <a:rPr lang="en-US" sz="2400" dirty="0"/>
              <a:t>of </a:t>
            </a:r>
            <a:r>
              <a:rPr lang="en-US" sz="2400" dirty="0" smtClean="0"/>
              <a:t>stereotypes</a:t>
            </a:r>
          </a:p>
          <a:p>
            <a:pPr marL="0" indent="0">
              <a:buNone/>
            </a:pPr>
            <a:r>
              <a:rPr lang="en-US" sz="2400" dirty="0" smtClean="0"/>
              <a:t>is </a:t>
            </a:r>
            <a:r>
              <a:rPr lang="en-US" sz="2400" dirty="0"/>
              <a:t>that they can lead to </a:t>
            </a:r>
            <a:r>
              <a:rPr lang="en-US" sz="2400" dirty="0" smtClean="0"/>
              <a:t>unfair</a:t>
            </a:r>
            <a:r>
              <a:rPr lang="en-US" sz="2400" dirty="0"/>
              <a:t>, </a:t>
            </a:r>
            <a:r>
              <a:rPr lang="en-US" sz="2400" dirty="0" smtClean="0"/>
              <a:t>negative </a:t>
            </a:r>
            <a:r>
              <a:rPr lang="en-US" sz="2400" dirty="0"/>
              <a:t>outcomes </a:t>
            </a:r>
            <a:endParaRPr lang="en-US" sz="2400" dirty="0" smtClean="0"/>
          </a:p>
          <a:p>
            <a:pPr marL="0" indent="0">
              <a:buNone/>
            </a:pPr>
            <a:r>
              <a:rPr lang="en-US" sz="2400" dirty="0" smtClean="0"/>
              <a:t>when </a:t>
            </a:r>
            <a:r>
              <a:rPr lang="en-US" sz="2400" dirty="0"/>
              <a:t>they </a:t>
            </a:r>
            <a:r>
              <a:rPr lang="en-US" sz="2400" dirty="0" smtClean="0"/>
              <a:t>are </a:t>
            </a:r>
            <a:r>
              <a:rPr lang="en-US" sz="2400" dirty="0"/>
              <a:t>applied </a:t>
            </a:r>
            <a:r>
              <a:rPr lang="en-US" sz="2400" dirty="0" smtClean="0"/>
              <a:t>to</a:t>
            </a:r>
          </a:p>
          <a:p>
            <a:pPr marL="0" indent="0">
              <a:buNone/>
            </a:pPr>
            <a:r>
              <a:rPr lang="en-US" sz="2400" dirty="0" smtClean="0"/>
              <a:t>Members of </a:t>
            </a:r>
            <a:r>
              <a:rPr lang="en-US" sz="2400" dirty="0"/>
              <a:t>stereotyped </a:t>
            </a:r>
            <a:endParaRPr lang="en-US" sz="2400" dirty="0" smtClean="0"/>
          </a:p>
          <a:p>
            <a:pPr marL="0" indent="0">
              <a:buNone/>
            </a:pPr>
            <a:r>
              <a:rPr lang="en-US" sz="2400" dirty="0" smtClean="0"/>
              <a:t>groups</a:t>
            </a:r>
            <a:r>
              <a:rPr lang="en-US" sz="2400" dirty="0"/>
              <a:t>.</a:t>
            </a:r>
          </a:p>
          <a:p>
            <a:endParaRPr lang="th-TH" dirty="0"/>
          </a:p>
        </p:txBody>
      </p:sp>
      <p:pic>
        <p:nvPicPr>
          <p:cNvPr id="7" name="Content Placeholder 6"/>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3897087" y="3505200"/>
            <a:ext cx="5246914" cy="3352800"/>
          </a:xfrm>
        </p:spPr>
      </p:pic>
    </p:spTree>
    <p:extLst>
      <p:ext uri="{BB962C8B-B14F-4D97-AF65-F5344CB8AC3E}">
        <p14:creationId xmlns:p14="http://schemas.microsoft.com/office/powerpoint/2010/main" val="121001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1143000"/>
          </a:xfrm>
        </p:spPr>
        <p:txBody>
          <a:bodyPr>
            <a:normAutofit fontScale="90000"/>
          </a:bodyPr>
          <a:lstStyle/>
          <a:p>
            <a:pPr algn="ctr"/>
            <a:r>
              <a:rPr lang="en-US" sz="3600" dirty="0"/>
              <a:t>Perception and evaluation of out group members </a:t>
            </a:r>
            <a:r>
              <a:rPr lang="en-US" dirty="0"/>
              <a:t>(Priming)</a:t>
            </a:r>
            <a:endParaRPr lang="th-TH" dirty="0"/>
          </a:p>
        </p:txBody>
      </p:sp>
      <p:sp>
        <p:nvSpPr>
          <p:cNvPr id="3" name="Content Placeholder 2"/>
          <p:cNvSpPr>
            <a:spLocks noGrp="1"/>
          </p:cNvSpPr>
          <p:nvPr>
            <p:ph sz="quarter" idx="1"/>
          </p:nvPr>
        </p:nvSpPr>
        <p:spPr>
          <a:xfrm>
            <a:off x="0" y="1524000"/>
            <a:ext cx="9144000" cy="5333999"/>
          </a:xfrm>
        </p:spPr>
        <p:txBody>
          <a:bodyPr>
            <a:normAutofit lnSpcReduction="10000"/>
          </a:bodyPr>
          <a:lstStyle/>
          <a:p>
            <a:pPr marL="0" indent="0">
              <a:buNone/>
            </a:pPr>
            <a:r>
              <a:rPr lang="en-US" sz="2000" dirty="0"/>
              <a:t>For example, after exposure to television commercials in which women are portrayed as sexual objects, males are more likely to encode the next female they encounter in a sexual fashion, paying more attention to her appearance and style of dress than to what </a:t>
            </a:r>
            <a:endParaRPr lang="en-US" sz="2000" dirty="0" smtClean="0"/>
          </a:p>
          <a:p>
            <a:pPr marL="0" indent="0">
              <a:buNone/>
            </a:pPr>
            <a:r>
              <a:rPr lang="en-US" sz="2000" dirty="0" smtClean="0"/>
              <a:t>she says</a:t>
            </a:r>
            <a:r>
              <a:rPr lang="en-US" sz="2000" dirty="0"/>
              <a:t>. Interestingly</a:t>
            </a:r>
            <a:r>
              <a:rPr lang="en-US" sz="2000" dirty="0" smtClean="0"/>
              <a:t>, </a:t>
            </a:r>
          </a:p>
          <a:p>
            <a:pPr marL="0" indent="0">
              <a:buNone/>
            </a:pPr>
            <a:r>
              <a:rPr lang="en-US" sz="2000" dirty="0" smtClean="0"/>
              <a:t>Males also </a:t>
            </a:r>
            <a:r>
              <a:rPr lang="en-US" sz="2000" dirty="0"/>
              <a:t>behave in </a:t>
            </a:r>
            <a:endParaRPr lang="en-US" sz="2000" dirty="0" smtClean="0"/>
          </a:p>
          <a:p>
            <a:pPr marL="0" indent="0">
              <a:buNone/>
            </a:pPr>
            <a:r>
              <a:rPr lang="en-US" sz="2000" dirty="0" smtClean="0"/>
              <a:t>a </a:t>
            </a:r>
            <a:r>
              <a:rPr lang="en-US" sz="2000" dirty="0"/>
              <a:t>more </a:t>
            </a:r>
            <a:r>
              <a:rPr lang="en-US" sz="2000" dirty="0" smtClean="0"/>
              <a:t>sexual </a:t>
            </a:r>
            <a:r>
              <a:rPr lang="en-US" sz="2000" dirty="0"/>
              <a:t>way </a:t>
            </a:r>
            <a:endParaRPr lang="en-US" sz="2000" dirty="0" smtClean="0"/>
          </a:p>
          <a:p>
            <a:pPr marL="0" indent="0">
              <a:buNone/>
            </a:pPr>
            <a:r>
              <a:rPr lang="en-US" sz="2000" dirty="0" smtClean="0"/>
              <a:t>toward the woman</a:t>
            </a:r>
          </a:p>
          <a:p>
            <a:pPr marL="0" indent="0">
              <a:buNone/>
            </a:pPr>
            <a:r>
              <a:rPr lang="en-US" sz="2000" dirty="0" smtClean="0"/>
              <a:t>after viewing these</a:t>
            </a:r>
          </a:p>
          <a:p>
            <a:pPr marL="0" indent="0">
              <a:buNone/>
            </a:pPr>
            <a:r>
              <a:rPr lang="en-US" sz="2000" dirty="0" smtClean="0"/>
              <a:t>commercials</a:t>
            </a:r>
            <a:r>
              <a:rPr lang="en-US" sz="2000" dirty="0"/>
              <a:t>, </a:t>
            </a:r>
            <a:r>
              <a:rPr lang="en-US" sz="2000" dirty="0" smtClean="0"/>
              <a:t>asking </a:t>
            </a:r>
          </a:p>
          <a:p>
            <a:pPr marL="0" indent="0">
              <a:buNone/>
            </a:pPr>
            <a:r>
              <a:rPr lang="en-US" sz="2000" dirty="0" smtClean="0"/>
              <a:t>sexist questions</a:t>
            </a:r>
            <a:r>
              <a:rPr lang="en-US" sz="2000" dirty="0"/>
              <a:t>, </a:t>
            </a:r>
            <a:endParaRPr lang="en-US" sz="2000" dirty="0" smtClean="0"/>
          </a:p>
          <a:p>
            <a:pPr marL="0" indent="0">
              <a:buNone/>
            </a:pPr>
            <a:r>
              <a:rPr lang="en-US" sz="2000" dirty="0" smtClean="0"/>
              <a:t>scooting </a:t>
            </a:r>
            <a:r>
              <a:rPr lang="en-US" sz="2000" dirty="0"/>
              <a:t>their </a:t>
            </a:r>
            <a:r>
              <a:rPr lang="en-US" sz="2000" dirty="0" smtClean="0"/>
              <a:t>chair</a:t>
            </a:r>
          </a:p>
          <a:p>
            <a:pPr marL="0" indent="0">
              <a:buNone/>
            </a:pPr>
            <a:r>
              <a:rPr lang="en-US" sz="2000" dirty="0" smtClean="0"/>
              <a:t>closer </a:t>
            </a:r>
            <a:r>
              <a:rPr lang="en-US" sz="2000" dirty="0"/>
              <a:t>to the </a:t>
            </a:r>
            <a:r>
              <a:rPr lang="en-US" sz="2000" dirty="0" smtClean="0"/>
              <a:t>woman’s, </a:t>
            </a:r>
            <a:r>
              <a:rPr lang="en-US" sz="2000" dirty="0"/>
              <a:t>and spending </a:t>
            </a:r>
            <a:endParaRPr lang="en-US" sz="2000" dirty="0" smtClean="0"/>
          </a:p>
          <a:p>
            <a:pPr marL="0" indent="0">
              <a:buNone/>
            </a:pPr>
            <a:r>
              <a:rPr lang="en-US" sz="2000" dirty="0" smtClean="0"/>
              <a:t>more time </a:t>
            </a:r>
            <a:r>
              <a:rPr lang="en-US" sz="2000" dirty="0"/>
              <a:t>gazing at </a:t>
            </a:r>
            <a:endParaRPr lang="en-US" sz="2000" dirty="0" smtClean="0"/>
          </a:p>
          <a:p>
            <a:pPr marL="0" indent="0">
              <a:buNone/>
            </a:pPr>
            <a:r>
              <a:rPr lang="en-US" sz="2000" dirty="0" smtClean="0"/>
              <a:t>her </a:t>
            </a:r>
            <a:r>
              <a:rPr lang="en-US" sz="2000" dirty="0"/>
              <a:t>body.</a:t>
            </a:r>
            <a:endParaRPr lang="th-TH" sz="2000" dirty="0"/>
          </a:p>
          <a:p>
            <a:pPr marL="0" indent="0">
              <a:buNone/>
            </a:pPr>
            <a:endParaRPr lang="th-TH" sz="2400"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2590800" y="2532888"/>
            <a:ext cx="6553200" cy="4325111"/>
          </a:xfrm>
        </p:spPr>
      </p:pic>
    </p:spTree>
    <p:extLst>
      <p:ext uri="{BB962C8B-B14F-4D97-AF65-F5344CB8AC3E}">
        <p14:creationId xmlns:p14="http://schemas.microsoft.com/office/powerpoint/2010/main" val="8686971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1143000"/>
          </a:xfrm>
        </p:spPr>
        <p:txBody>
          <a:bodyPr>
            <a:normAutofit fontScale="90000"/>
          </a:bodyPr>
          <a:lstStyle/>
          <a:p>
            <a:pPr algn="ctr"/>
            <a:r>
              <a:rPr lang="en-US" sz="3600" dirty="0" smtClean="0"/>
              <a:t>Perception </a:t>
            </a:r>
            <a:r>
              <a:rPr lang="en-US" sz="3600" dirty="0"/>
              <a:t>and evaluation of out group members </a:t>
            </a:r>
            <a:r>
              <a:rPr lang="en-US" dirty="0"/>
              <a:t>(Assimilation)</a:t>
            </a:r>
            <a:endParaRPr lang="th-TH" dirty="0"/>
          </a:p>
        </p:txBody>
      </p:sp>
      <p:sp>
        <p:nvSpPr>
          <p:cNvPr id="3" name="Content Placeholder 2"/>
          <p:cNvSpPr>
            <a:spLocks noGrp="1"/>
          </p:cNvSpPr>
          <p:nvPr>
            <p:ph sz="quarter" idx="1"/>
          </p:nvPr>
        </p:nvSpPr>
        <p:spPr>
          <a:xfrm>
            <a:off x="0" y="1524000"/>
            <a:ext cx="5105400" cy="5334000"/>
          </a:xfrm>
        </p:spPr>
        <p:txBody>
          <a:bodyPr>
            <a:normAutofit fontScale="92500" lnSpcReduction="10000"/>
          </a:bodyPr>
          <a:lstStyle/>
          <a:p>
            <a:pPr marL="0" indent="0">
              <a:buNone/>
            </a:pPr>
            <a:r>
              <a:rPr lang="en-US" dirty="0"/>
              <a:t>Individuals often are perceived as more similar to their stereotype than they really are. For example, a student athlete is more likely to be judged guilty of cheating than a non-athlete, an angry housewife is seen as less aggressive than an angry construction worker, and an African-American pan-handler is seen as more threatening than a Caucasian pan-handler. These are examples of individuals being assimilated to their group stereotype.</a:t>
            </a:r>
          </a:p>
          <a:p>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5175170" y="1523999"/>
            <a:ext cx="3958320" cy="5326117"/>
          </a:xfrm>
        </p:spPr>
      </p:pic>
    </p:spTree>
    <p:extLst>
      <p:ext uri="{BB962C8B-B14F-4D97-AF65-F5344CB8AC3E}">
        <p14:creationId xmlns:p14="http://schemas.microsoft.com/office/powerpoint/2010/main" val="37403138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3200" b="1" dirty="0"/>
              <a:t>Stereotyping of hotel guests by employees (1)</a:t>
            </a:r>
            <a:endParaRPr lang="th-TH" sz="3200" b="1" dirty="0"/>
          </a:p>
        </p:txBody>
      </p:sp>
      <p:sp>
        <p:nvSpPr>
          <p:cNvPr id="3" name="Content Placeholder 2"/>
          <p:cNvSpPr>
            <a:spLocks noGrp="1"/>
          </p:cNvSpPr>
          <p:nvPr>
            <p:ph sz="quarter" idx="1"/>
          </p:nvPr>
        </p:nvSpPr>
        <p:spPr>
          <a:xfrm>
            <a:off x="0" y="1447800"/>
            <a:ext cx="9144000" cy="5410200"/>
          </a:xfrm>
        </p:spPr>
        <p:txBody>
          <a:bodyPr>
            <a:normAutofit/>
          </a:bodyPr>
          <a:lstStyle/>
          <a:p>
            <a:r>
              <a:rPr lang="en-US" sz="2400" dirty="0"/>
              <a:t>People will continue to stereotype against each other on the foundation of what their perceived social class seems to be.</a:t>
            </a:r>
          </a:p>
          <a:p>
            <a:r>
              <a:rPr lang="en-US" sz="2400" dirty="0"/>
              <a:t> People normally divide others into in-groups and out-groups, so that stereotyping is a normal function. This is why it seems almost normal in the mind of an employee to stereotype a </a:t>
            </a:r>
            <a:r>
              <a:rPr lang="en-US" sz="2400" dirty="0" smtClean="0"/>
              <a:t>guest. The </a:t>
            </a:r>
            <a:r>
              <a:rPr lang="en-US" sz="2400" dirty="0"/>
              <a:t>lower social class the employee feels a guest is the lower they feel their tip might be.  The opposite may also occur; if an employee relates </a:t>
            </a:r>
            <a:r>
              <a:rPr lang="en-US" sz="2400" dirty="0" smtClean="0"/>
              <a:t>a guest </a:t>
            </a:r>
            <a:r>
              <a:rPr lang="en-US" sz="2400" dirty="0"/>
              <a:t>to a higher social class they might feel there tips </a:t>
            </a:r>
            <a:r>
              <a:rPr lang="en-US" sz="2400" dirty="0" smtClean="0"/>
              <a:t>might </a:t>
            </a:r>
            <a:r>
              <a:rPr lang="en-US" sz="2400" dirty="0"/>
              <a:t>be higher. They might be </a:t>
            </a:r>
            <a:r>
              <a:rPr lang="en-US" sz="2400" dirty="0" smtClean="0"/>
              <a:t>able to </a:t>
            </a:r>
          </a:p>
          <a:p>
            <a:pPr marL="0" indent="0">
              <a:buNone/>
            </a:pPr>
            <a:r>
              <a:rPr lang="en-US" sz="2400" dirty="0" smtClean="0"/>
              <a:t>automatically </a:t>
            </a:r>
            <a:r>
              <a:rPr lang="en-US" sz="2400" dirty="0"/>
              <a:t>assume that they </a:t>
            </a:r>
            <a:r>
              <a:rPr lang="en-US" sz="2400" dirty="0" smtClean="0"/>
              <a:t>are</a:t>
            </a:r>
          </a:p>
          <a:p>
            <a:pPr marL="0" indent="0">
              <a:buNone/>
            </a:pPr>
            <a:r>
              <a:rPr lang="en-US" sz="2400" dirty="0" smtClean="0"/>
              <a:t>cheap </a:t>
            </a:r>
            <a:r>
              <a:rPr lang="en-US" sz="2400" dirty="0"/>
              <a:t>tippers, without even talking </a:t>
            </a:r>
            <a:r>
              <a:rPr lang="en-US" sz="2400" dirty="0" smtClean="0"/>
              <a:t>to </a:t>
            </a:r>
          </a:p>
          <a:p>
            <a:pPr marL="0" indent="0">
              <a:buNone/>
            </a:pPr>
            <a:r>
              <a:rPr lang="en-US" sz="2400" dirty="0" smtClean="0"/>
              <a:t>them</a:t>
            </a:r>
            <a:r>
              <a:rPr lang="en-US" sz="2400" dirty="0"/>
              <a:t>.  They may make this </a:t>
            </a:r>
            <a:r>
              <a:rPr lang="en-US" sz="2400" dirty="0" smtClean="0"/>
              <a:t>assumption</a:t>
            </a:r>
          </a:p>
          <a:p>
            <a:pPr marL="0" indent="0">
              <a:buNone/>
            </a:pPr>
            <a:r>
              <a:rPr lang="en-US" sz="2400" dirty="0" smtClean="0"/>
              <a:t> </a:t>
            </a:r>
            <a:r>
              <a:rPr lang="en-US" sz="2400" dirty="0"/>
              <a:t>maybe based on the way they dress. </a:t>
            </a:r>
          </a:p>
          <a:p>
            <a:endParaRPr lang="th-TH" sz="2400"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5092367" y="4572000"/>
            <a:ext cx="4051633" cy="2267607"/>
          </a:xfrm>
        </p:spPr>
      </p:pic>
    </p:spTree>
    <p:extLst>
      <p:ext uri="{BB962C8B-B14F-4D97-AF65-F5344CB8AC3E}">
        <p14:creationId xmlns:p14="http://schemas.microsoft.com/office/powerpoint/2010/main" val="16634939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3600" dirty="0"/>
              <a:t>Stereotyping of hotel guests by </a:t>
            </a:r>
            <a:r>
              <a:rPr lang="en-US" sz="3600" dirty="0" smtClean="0"/>
              <a:t>employees (2)</a:t>
            </a:r>
            <a:endParaRPr lang="th-TH" sz="3600" dirty="0"/>
          </a:p>
        </p:txBody>
      </p:sp>
      <p:sp>
        <p:nvSpPr>
          <p:cNvPr id="3" name="Content Placeholder 2"/>
          <p:cNvSpPr>
            <a:spLocks noGrp="1"/>
          </p:cNvSpPr>
          <p:nvPr>
            <p:ph sz="quarter" idx="1"/>
          </p:nvPr>
        </p:nvSpPr>
        <p:spPr>
          <a:xfrm>
            <a:off x="0" y="1447800"/>
            <a:ext cx="9144000" cy="5410200"/>
          </a:xfrm>
        </p:spPr>
        <p:txBody>
          <a:bodyPr>
            <a:normAutofit lnSpcReduction="10000"/>
          </a:bodyPr>
          <a:lstStyle/>
          <a:p>
            <a:r>
              <a:rPr lang="en-US" dirty="0" smtClean="0"/>
              <a:t>There </a:t>
            </a:r>
            <a:r>
              <a:rPr lang="en-US" dirty="0"/>
              <a:t>are different ways in which stereotyping occurs in the </a:t>
            </a:r>
            <a:r>
              <a:rPr lang="en-US" dirty="0" smtClean="0"/>
              <a:t> human </a:t>
            </a:r>
            <a:r>
              <a:rPr lang="en-US" dirty="0"/>
              <a:t>mind.  Some ways seem automatic and happen naturally without thinking.  For example, </a:t>
            </a:r>
            <a:r>
              <a:rPr lang="en-US" dirty="0" smtClean="0"/>
              <a:t> when </a:t>
            </a:r>
            <a:r>
              <a:rPr lang="en-US" dirty="0"/>
              <a:t>an employee sees a guest or has an encounter with a guest for a minute and they are </a:t>
            </a:r>
            <a:r>
              <a:rPr lang="en-US" dirty="0" smtClean="0"/>
              <a:t> already </a:t>
            </a:r>
            <a:r>
              <a:rPr lang="en-US" dirty="0"/>
              <a:t>thinking of the different stereotypes associated with that particular guest.  Other </a:t>
            </a:r>
            <a:r>
              <a:rPr lang="en-US" dirty="0" smtClean="0"/>
              <a:t> stereotypes </a:t>
            </a:r>
            <a:r>
              <a:rPr lang="en-US" dirty="0"/>
              <a:t>evolve from previous experiences with similar guests and interactions that they might </a:t>
            </a:r>
            <a:r>
              <a:rPr lang="en-US" dirty="0" smtClean="0"/>
              <a:t> have </a:t>
            </a:r>
            <a:r>
              <a:rPr lang="en-US" dirty="0"/>
              <a:t>had.  A previous experience is the stepping stone for future guests of a similar class.  </a:t>
            </a:r>
            <a:r>
              <a:rPr lang="en-US" dirty="0" smtClean="0"/>
              <a:t> Whether </a:t>
            </a:r>
            <a:r>
              <a:rPr lang="en-US" dirty="0"/>
              <a:t>this experience was positive or negative it still affects the interaction between the two </a:t>
            </a:r>
            <a:r>
              <a:rPr lang="en-US" dirty="0" smtClean="0"/>
              <a:t> parties </a:t>
            </a:r>
            <a:r>
              <a:rPr lang="en-US" dirty="0"/>
              <a:t>involved.  </a:t>
            </a:r>
            <a:endParaRPr lang="en-US" dirty="0" smtClean="0"/>
          </a:p>
        </p:txBody>
      </p:sp>
    </p:spTree>
    <p:extLst>
      <p:ext uri="{BB962C8B-B14F-4D97-AF65-F5344CB8AC3E}">
        <p14:creationId xmlns:p14="http://schemas.microsoft.com/office/powerpoint/2010/main" val="37896961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3200" b="1" dirty="0"/>
              <a:t>Stereotyping of hotel guests by </a:t>
            </a:r>
            <a:r>
              <a:rPr lang="en-US" sz="3200" b="1" dirty="0" smtClean="0"/>
              <a:t>employees (3)</a:t>
            </a:r>
            <a:br>
              <a:rPr lang="en-US" sz="3200" b="1" dirty="0" smtClean="0"/>
            </a:br>
            <a:r>
              <a:rPr lang="en-US" sz="3200" b="1" dirty="0" smtClean="0"/>
              <a:t>(Front line perception)</a:t>
            </a:r>
            <a:endParaRPr lang="th-TH" sz="3200" b="1" dirty="0"/>
          </a:p>
        </p:txBody>
      </p:sp>
      <p:sp>
        <p:nvSpPr>
          <p:cNvPr id="3" name="Content Placeholder 2"/>
          <p:cNvSpPr>
            <a:spLocks noGrp="1"/>
          </p:cNvSpPr>
          <p:nvPr>
            <p:ph sz="quarter" idx="1"/>
          </p:nvPr>
        </p:nvSpPr>
        <p:spPr>
          <a:xfrm>
            <a:off x="0" y="1447800"/>
            <a:ext cx="9144000" cy="5410200"/>
          </a:xfrm>
        </p:spPr>
        <p:txBody>
          <a:bodyPr>
            <a:normAutofit/>
          </a:bodyPr>
          <a:lstStyle/>
          <a:p>
            <a:pPr marL="0" indent="0">
              <a:buNone/>
            </a:pPr>
            <a:r>
              <a:rPr lang="en-US" sz="2400" dirty="0"/>
              <a:t>Stereotypes can also happen when there is thought involved . When an employee has time to think about certain </a:t>
            </a:r>
            <a:r>
              <a:rPr lang="en-US" sz="2400" dirty="0" smtClean="0"/>
              <a:t>stereotypes associated </a:t>
            </a:r>
            <a:r>
              <a:rPr lang="en-US" sz="2400" dirty="0"/>
              <a:t>with </a:t>
            </a:r>
            <a:r>
              <a:rPr lang="en-US" sz="2400" dirty="0" smtClean="0"/>
              <a:t>the type </a:t>
            </a:r>
            <a:r>
              <a:rPr lang="en-US" sz="2400" dirty="0"/>
              <a:t>of </a:t>
            </a:r>
            <a:endParaRPr lang="en-US" sz="2400" dirty="0" smtClean="0"/>
          </a:p>
          <a:p>
            <a:pPr marL="0" indent="0">
              <a:buNone/>
            </a:pPr>
            <a:r>
              <a:rPr lang="en-US" sz="2400" dirty="0" smtClean="0"/>
              <a:t>guest they are </a:t>
            </a:r>
          </a:p>
          <a:p>
            <a:pPr marL="0" indent="0">
              <a:buNone/>
            </a:pPr>
            <a:r>
              <a:rPr lang="en-US" sz="2400" dirty="0" smtClean="0"/>
              <a:t>about </a:t>
            </a:r>
            <a:r>
              <a:rPr lang="en-US" sz="2400" dirty="0"/>
              <a:t>to </a:t>
            </a:r>
            <a:endParaRPr lang="en-US" sz="2400" dirty="0" smtClean="0"/>
          </a:p>
          <a:p>
            <a:pPr marL="0" indent="0">
              <a:buNone/>
            </a:pPr>
            <a:r>
              <a:rPr lang="en-US" sz="2400" dirty="0" smtClean="0"/>
              <a:t>encounter</a:t>
            </a:r>
            <a:r>
              <a:rPr lang="en-US" sz="2400" dirty="0"/>
              <a:t>. </a:t>
            </a:r>
            <a:r>
              <a:rPr lang="en-US" sz="2400" dirty="0" smtClean="0"/>
              <a:t>As well </a:t>
            </a:r>
          </a:p>
          <a:p>
            <a:pPr marL="0" indent="0">
              <a:buNone/>
            </a:pPr>
            <a:r>
              <a:rPr lang="en-US" sz="2400" dirty="0" smtClean="0"/>
              <a:t>As perceptions of</a:t>
            </a:r>
          </a:p>
          <a:p>
            <a:pPr marL="0" indent="0">
              <a:buNone/>
            </a:pPr>
            <a:r>
              <a:rPr lang="en-US" sz="2400" dirty="0" smtClean="0"/>
              <a:t> </a:t>
            </a:r>
            <a:r>
              <a:rPr lang="en-US" sz="2400" dirty="0" err="1" smtClean="0"/>
              <a:t>themsff</a:t>
            </a:r>
            <a:r>
              <a:rPr lang="en-US" sz="2400" dirty="0" smtClean="0"/>
              <a:t> can affect</a:t>
            </a:r>
          </a:p>
          <a:p>
            <a:pPr marL="0" indent="0">
              <a:buNone/>
            </a:pPr>
            <a:r>
              <a:rPr lang="en-US" sz="2400" dirty="0" smtClean="0"/>
              <a:t> how </a:t>
            </a:r>
            <a:r>
              <a:rPr lang="en-US" sz="2400" dirty="0"/>
              <a:t>an </a:t>
            </a:r>
            <a:r>
              <a:rPr lang="en-US" sz="2400" dirty="0" smtClean="0"/>
              <a:t> employee</a:t>
            </a:r>
          </a:p>
          <a:p>
            <a:pPr marL="0" indent="0">
              <a:buNone/>
            </a:pPr>
            <a:r>
              <a:rPr lang="en-US" sz="2400" dirty="0" smtClean="0"/>
              <a:t> views </a:t>
            </a:r>
            <a:r>
              <a:rPr lang="en-US" sz="2400" dirty="0"/>
              <a:t>a </a:t>
            </a:r>
            <a:r>
              <a:rPr lang="en-US" sz="2400" dirty="0" smtClean="0"/>
              <a:t>guest at</a:t>
            </a:r>
          </a:p>
          <a:p>
            <a:pPr marL="0" indent="0">
              <a:buNone/>
            </a:pPr>
            <a:r>
              <a:rPr lang="en-US" sz="2400" dirty="0" smtClean="0"/>
              <a:t> that </a:t>
            </a:r>
            <a:r>
              <a:rPr lang="en-US" sz="2400" dirty="0"/>
              <a:t>time.  </a:t>
            </a:r>
            <a:endParaRPr lang="th-TH" sz="2400" dirty="0"/>
          </a:p>
        </p:txBody>
      </p:sp>
      <p:pic>
        <p:nvPicPr>
          <p:cNvPr id="6" name="Content Placeholder 5"/>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2815380" y="2286000"/>
            <a:ext cx="6328621" cy="4569373"/>
          </a:xfrm>
        </p:spPr>
      </p:pic>
    </p:spTree>
    <p:extLst>
      <p:ext uri="{BB962C8B-B14F-4D97-AF65-F5344CB8AC3E}">
        <p14:creationId xmlns:p14="http://schemas.microsoft.com/office/powerpoint/2010/main" val="6348476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US" b="1" dirty="0" smtClean="0"/>
              <a:t>Stereotyping about men by women</a:t>
            </a:r>
            <a:endParaRPr lang="th-TH" b="1" dirty="0"/>
          </a:p>
        </p:txBody>
      </p:sp>
      <p:sp>
        <p:nvSpPr>
          <p:cNvPr id="3" name="Content Placeholder 2"/>
          <p:cNvSpPr>
            <a:spLocks noGrp="1"/>
          </p:cNvSpPr>
          <p:nvPr>
            <p:ph sz="quarter" idx="1"/>
          </p:nvPr>
        </p:nvSpPr>
        <p:spPr>
          <a:xfrm>
            <a:off x="0" y="1518745"/>
            <a:ext cx="4648200" cy="5334000"/>
          </a:xfrm>
        </p:spPr>
        <p:txBody>
          <a:bodyPr>
            <a:normAutofit/>
          </a:bodyPr>
          <a:lstStyle/>
          <a:p>
            <a:pPr marL="0" indent="0">
              <a:buNone/>
            </a:pPr>
            <a:r>
              <a:rPr lang="en-US" sz="3600" dirty="0"/>
              <a:t>The stereotype of men, for example, may contain the general belief that they are aggressive, without tying that belief to particular instantiations of </a:t>
            </a:r>
            <a:r>
              <a:rPr lang="en-US" sz="3600" dirty="0" smtClean="0"/>
              <a:t>aggression</a:t>
            </a:r>
            <a:r>
              <a:rPr lang="en-US" dirty="0" smtClean="0"/>
              <a:t>.</a:t>
            </a:r>
            <a:endParaRPr lang="en-US" dirty="0"/>
          </a:p>
          <a:p>
            <a:pPr marL="0" indent="0">
              <a:buNone/>
            </a:pPr>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4636891" y="1524000"/>
            <a:ext cx="4507109" cy="5334000"/>
          </a:xfrm>
        </p:spPr>
      </p:pic>
    </p:spTree>
    <p:extLst>
      <p:ext uri="{BB962C8B-B14F-4D97-AF65-F5344CB8AC3E}">
        <p14:creationId xmlns:p14="http://schemas.microsoft.com/office/powerpoint/2010/main" val="12589897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th-TH"/>
          </a:p>
        </p:txBody>
      </p:sp>
      <p:sp>
        <p:nvSpPr>
          <p:cNvPr id="3" name="Text Placeholder 2"/>
          <p:cNvSpPr>
            <a:spLocks noGrp="1"/>
          </p:cNvSpPr>
          <p:nvPr>
            <p:ph type="body" idx="2"/>
          </p:nvPr>
        </p:nvSpPr>
        <p:spPr>
          <a:xfrm>
            <a:off x="0" y="0"/>
            <a:ext cx="4495800" cy="6858000"/>
          </a:xfrm>
        </p:spPr>
        <p:txBody>
          <a:bodyPr>
            <a:normAutofit/>
          </a:bodyPr>
          <a:lstStyle/>
          <a:p>
            <a:pPr algn="ctr"/>
            <a:r>
              <a:rPr lang="en-US" sz="4000" b="1" dirty="0" smtClean="0"/>
              <a:t>Weight stereotyping</a:t>
            </a:r>
          </a:p>
          <a:p>
            <a:pPr algn="ctr"/>
            <a:r>
              <a:rPr lang="en-US" sz="5400" b="1" dirty="0" smtClean="0"/>
              <a:t>(No comment)</a:t>
            </a:r>
            <a:endParaRPr lang="th-TH" sz="5400" b="1" dirty="0"/>
          </a:p>
        </p:txBody>
      </p:sp>
      <p:pic>
        <p:nvPicPr>
          <p:cNvPr id="1026"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4524704" y="1"/>
            <a:ext cx="4619296" cy="6921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36232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normAutofit/>
          </a:bodyPr>
          <a:lstStyle/>
          <a:p>
            <a:pPr algn="ctr"/>
            <a:r>
              <a:rPr lang="en-US" sz="6000" b="1" dirty="0" smtClean="0"/>
              <a:t>Age stereotyping-1</a:t>
            </a:r>
            <a:endParaRPr lang="th-TH" sz="6000" b="1" dirty="0"/>
          </a:p>
        </p:txBody>
      </p:sp>
      <p:sp>
        <p:nvSpPr>
          <p:cNvPr id="3" name="Content Placeholder 2"/>
          <p:cNvSpPr>
            <a:spLocks noGrp="1"/>
          </p:cNvSpPr>
          <p:nvPr>
            <p:ph sz="quarter" idx="1"/>
          </p:nvPr>
        </p:nvSpPr>
        <p:spPr>
          <a:xfrm>
            <a:off x="0" y="1600200"/>
            <a:ext cx="9144000" cy="5257800"/>
          </a:xfrm>
        </p:spPr>
        <p:txBody>
          <a:bodyPr>
            <a:normAutofit/>
          </a:bodyPr>
          <a:lstStyle/>
          <a:p>
            <a:r>
              <a:rPr lang="en-US" sz="3200" dirty="0" smtClean="0"/>
              <a:t>The traditional </a:t>
            </a:r>
            <a:r>
              <a:rPr lang="en-US" sz="3200" dirty="0"/>
              <a:t>view is that older people are judged by younger people to be less active and sociable, and are linked to negative concepts such as frailty, slowness, irritability, </a:t>
            </a:r>
            <a:r>
              <a:rPr lang="en-US" sz="3200" dirty="0" smtClean="0"/>
              <a:t>dependency, withdrawal, vagueness, and stagnation. Research </a:t>
            </a:r>
            <a:r>
              <a:rPr lang="en-US" sz="3200" dirty="0"/>
              <a:t>articles and books about age stereotypes in the workplace, </a:t>
            </a:r>
            <a:r>
              <a:rPr lang="en-US" sz="3200" dirty="0" smtClean="0"/>
              <a:t>found the </a:t>
            </a:r>
            <a:r>
              <a:rPr lang="en-US" sz="3200" dirty="0"/>
              <a:t>belief that older workers a</a:t>
            </a:r>
            <a:r>
              <a:rPr lang="en-US" sz="3200" dirty="0" smtClean="0"/>
              <a:t>re </a:t>
            </a:r>
            <a:r>
              <a:rPr lang="en-US" sz="3200" dirty="0"/>
              <a:t>less capable, less motivated, and less productive than their younger coworkers. </a:t>
            </a:r>
            <a:endParaRPr lang="en-US" sz="3200" dirty="0" smtClean="0"/>
          </a:p>
          <a:p>
            <a:pPr marL="0" indent="0">
              <a:buNone/>
            </a:pPr>
            <a:endParaRPr lang="th-TH" dirty="0"/>
          </a:p>
        </p:txBody>
      </p:sp>
    </p:spTree>
    <p:extLst>
      <p:ext uri="{BB962C8B-B14F-4D97-AF65-F5344CB8AC3E}">
        <p14:creationId xmlns:p14="http://schemas.microsoft.com/office/powerpoint/2010/main" val="12603882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US" sz="6000" b="1" dirty="0"/>
              <a:t>Age </a:t>
            </a:r>
            <a:r>
              <a:rPr lang="en-US" sz="6000" b="1" dirty="0" smtClean="0"/>
              <a:t>stereotyping-2</a:t>
            </a:r>
            <a:endParaRPr lang="th-TH" sz="6000" b="1" dirty="0"/>
          </a:p>
        </p:txBody>
      </p:sp>
      <p:sp>
        <p:nvSpPr>
          <p:cNvPr id="3" name="Content Placeholder 2"/>
          <p:cNvSpPr>
            <a:spLocks noGrp="1"/>
          </p:cNvSpPr>
          <p:nvPr>
            <p:ph sz="quarter" idx="1"/>
          </p:nvPr>
        </p:nvSpPr>
        <p:spPr>
          <a:xfrm>
            <a:off x="0" y="1524000"/>
            <a:ext cx="3810000" cy="5333999"/>
          </a:xfrm>
        </p:spPr>
        <p:txBody>
          <a:bodyPr>
            <a:normAutofit fontScale="92500" lnSpcReduction="10000"/>
          </a:bodyPr>
          <a:lstStyle/>
          <a:p>
            <a:pPr marL="0" indent="0">
              <a:buNone/>
            </a:pPr>
            <a:r>
              <a:rPr lang="en-US" dirty="0"/>
              <a:t>Negative age stereotyping is much more influential on key behavioral out- comes among older adults than is positive age stereotyping. Negative age stereotyping is omnipresent, persistent, and inflexible, and it is more pervasive than positive age </a:t>
            </a:r>
            <a:endParaRPr lang="en-US" dirty="0" smtClean="0"/>
          </a:p>
          <a:p>
            <a:pPr marL="0" indent="0">
              <a:buNone/>
            </a:pPr>
            <a:r>
              <a:rPr lang="en-US" dirty="0" smtClean="0"/>
              <a:t>stereotyping </a:t>
            </a:r>
            <a:r>
              <a:rPr lang="en-US" dirty="0"/>
              <a:t>. </a:t>
            </a:r>
          </a:p>
          <a:p>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3810000" y="1500352"/>
            <a:ext cx="5334000" cy="5334000"/>
          </a:xfrm>
        </p:spPr>
      </p:pic>
    </p:spTree>
    <p:extLst>
      <p:ext uri="{BB962C8B-B14F-4D97-AF65-F5344CB8AC3E}">
        <p14:creationId xmlns:p14="http://schemas.microsoft.com/office/powerpoint/2010/main" val="32561163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US" b="1" dirty="0"/>
              <a:t>Facial attractiveness</a:t>
            </a:r>
            <a:endParaRPr lang="th-TH" b="1" dirty="0"/>
          </a:p>
        </p:txBody>
      </p:sp>
      <p:sp>
        <p:nvSpPr>
          <p:cNvPr id="3" name="Content Placeholder 2"/>
          <p:cNvSpPr>
            <a:spLocks noGrp="1"/>
          </p:cNvSpPr>
          <p:nvPr>
            <p:ph sz="quarter" idx="1"/>
          </p:nvPr>
        </p:nvSpPr>
        <p:spPr>
          <a:xfrm>
            <a:off x="0" y="1600200"/>
            <a:ext cx="9296400" cy="5257800"/>
          </a:xfrm>
        </p:spPr>
        <p:txBody>
          <a:bodyPr>
            <a:normAutofit fontScale="92500" lnSpcReduction="10000"/>
          </a:bodyPr>
          <a:lstStyle/>
          <a:p>
            <a:pPr marL="0" indent="0">
              <a:buNone/>
            </a:pPr>
            <a:r>
              <a:rPr lang="en-GB" sz="2600" dirty="0"/>
              <a:t>Font line employees  categorise and stereotype hotel guests according to their facial attractiveness and linked their facial attractiveness with three common perceived characteristic: </a:t>
            </a:r>
            <a:endParaRPr lang="en-GB" sz="2600" dirty="0" smtClean="0"/>
          </a:p>
          <a:p>
            <a:pPr marL="0" indent="0">
              <a:buNone/>
            </a:pPr>
            <a:r>
              <a:rPr lang="en-GB" b="1" dirty="0" smtClean="0"/>
              <a:t>1) </a:t>
            </a:r>
            <a:r>
              <a:rPr lang="en-GB" b="1" dirty="0" smtClean="0">
                <a:solidFill>
                  <a:srgbClr val="00B050"/>
                </a:solidFill>
              </a:rPr>
              <a:t>guest’s </a:t>
            </a:r>
          </a:p>
          <a:p>
            <a:pPr marL="0" indent="0">
              <a:buNone/>
            </a:pPr>
            <a:r>
              <a:rPr lang="en-GB" b="1" dirty="0" smtClean="0">
                <a:solidFill>
                  <a:srgbClr val="00B050"/>
                </a:solidFill>
              </a:rPr>
              <a:t>propensity </a:t>
            </a:r>
          </a:p>
          <a:p>
            <a:pPr marL="0" indent="0">
              <a:buNone/>
            </a:pPr>
            <a:r>
              <a:rPr lang="en-GB" b="1" dirty="0" smtClean="0">
                <a:solidFill>
                  <a:srgbClr val="00B050"/>
                </a:solidFill>
              </a:rPr>
              <a:t>to </a:t>
            </a:r>
            <a:r>
              <a:rPr lang="en-GB" b="1" dirty="0">
                <a:solidFill>
                  <a:srgbClr val="00B050"/>
                </a:solidFill>
              </a:rPr>
              <a:t>spend</a:t>
            </a:r>
            <a:r>
              <a:rPr lang="en-GB" dirty="0"/>
              <a:t>, </a:t>
            </a:r>
            <a:endParaRPr lang="en-GB" dirty="0" smtClean="0"/>
          </a:p>
          <a:p>
            <a:pPr marL="0" indent="0">
              <a:buNone/>
            </a:pPr>
            <a:r>
              <a:rPr lang="en-GB" b="1" dirty="0" smtClean="0"/>
              <a:t>2) </a:t>
            </a:r>
            <a:r>
              <a:rPr lang="en-GB" b="1" dirty="0" smtClean="0">
                <a:solidFill>
                  <a:srgbClr val="0070C0"/>
                </a:solidFill>
              </a:rPr>
              <a:t>guest’s </a:t>
            </a:r>
          </a:p>
          <a:p>
            <a:pPr marL="0" indent="0">
              <a:buNone/>
            </a:pPr>
            <a:r>
              <a:rPr lang="en-GB" b="1" dirty="0" smtClean="0">
                <a:solidFill>
                  <a:srgbClr val="0070C0"/>
                </a:solidFill>
              </a:rPr>
              <a:t>predisposition </a:t>
            </a:r>
          </a:p>
          <a:p>
            <a:pPr marL="0" indent="0">
              <a:buNone/>
            </a:pPr>
            <a:r>
              <a:rPr lang="en-GB" b="1" dirty="0" smtClean="0">
                <a:solidFill>
                  <a:srgbClr val="0070C0"/>
                </a:solidFill>
              </a:rPr>
              <a:t>to </a:t>
            </a:r>
            <a:r>
              <a:rPr lang="en-GB" b="1" dirty="0">
                <a:solidFill>
                  <a:srgbClr val="0070C0"/>
                </a:solidFill>
              </a:rPr>
              <a:t>being </a:t>
            </a:r>
            <a:endParaRPr lang="en-GB" b="1" dirty="0" smtClean="0">
              <a:solidFill>
                <a:srgbClr val="0070C0"/>
              </a:solidFill>
            </a:endParaRPr>
          </a:p>
          <a:p>
            <a:pPr marL="0" indent="0">
              <a:buNone/>
            </a:pPr>
            <a:r>
              <a:rPr lang="en-GB" b="1" dirty="0" smtClean="0">
                <a:solidFill>
                  <a:srgbClr val="0070C0"/>
                </a:solidFill>
              </a:rPr>
              <a:t>demanding</a:t>
            </a:r>
            <a:r>
              <a:rPr lang="en-GB" dirty="0" smtClean="0"/>
              <a:t>,</a:t>
            </a:r>
          </a:p>
          <a:p>
            <a:pPr marL="0" indent="0">
              <a:buNone/>
            </a:pPr>
            <a:r>
              <a:rPr lang="en-GB" dirty="0" smtClean="0"/>
              <a:t> </a:t>
            </a:r>
            <a:r>
              <a:rPr lang="en-GB" b="1" dirty="0" smtClean="0"/>
              <a:t>3) </a:t>
            </a:r>
            <a:r>
              <a:rPr lang="en-GB" b="1" dirty="0" smtClean="0">
                <a:solidFill>
                  <a:srgbClr val="FF0000"/>
                </a:solidFill>
              </a:rPr>
              <a:t>guest’s </a:t>
            </a:r>
          </a:p>
          <a:p>
            <a:pPr marL="0" indent="0">
              <a:buNone/>
            </a:pPr>
            <a:r>
              <a:rPr lang="en-GB" b="1" dirty="0" smtClean="0">
                <a:solidFill>
                  <a:srgbClr val="FF0000"/>
                </a:solidFill>
              </a:rPr>
              <a:t>kindness</a:t>
            </a:r>
            <a:r>
              <a:rPr lang="en-GB" dirty="0"/>
              <a:t>.</a:t>
            </a:r>
          </a:p>
          <a:p>
            <a:endParaRPr lang="th-TH" dirty="0"/>
          </a:p>
        </p:txBody>
      </p:sp>
      <p:pic>
        <p:nvPicPr>
          <p:cNvPr id="5" name="Content Placeholder 4"/>
          <p:cNvPicPr>
            <a:picLocks noGrp="1" noChangeAspect="1"/>
          </p:cNvPicPr>
          <p:nvPr>
            <p:ph sz="quarter" idx="2"/>
          </p:nvPr>
        </p:nvPicPr>
        <p:blipFill>
          <a:blip r:embed="rId3">
            <a:extLst>
              <a:ext uri="{28A0092B-C50C-407E-A947-70E740481C1C}">
                <a14:useLocalDpi xmlns:a14="http://schemas.microsoft.com/office/drawing/2010/main" val="0"/>
              </a:ext>
            </a:extLst>
          </a:blip>
          <a:stretch>
            <a:fillRect/>
          </a:stretch>
        </p:blipFill>
        <p:spPr>
          <a:xfrm>
            <a:off x="2362200" y="2607434"/>
            <a:ext cx="6781800" cy="4250565"/>
          </a:xfrm>
        </p:spPr>
      </p:pic>
    </p:spTree>
    <p:extLst>
      <p:ext uri="{BB962C8B-B14F-4D97-AF65-F5344CB8AC3E}">
        <p14:creationId xmlns:p14="http://schemas.microsoft.com/office/powerpoint/2010/main" val="203766496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GB" sz="6000" dirty="0" smtClean="0"/>
              <a:t> Africa &amp; Stereotypes</a:t>
            </a:r>
            <a:endParaRPr lang="th-TH" sz="6000" dirty="0"/>
          </a:p>
        </p:txBody>
      </p:sp>
      <p:sp>
        <p:nvSpPr>
          <p:cNvPr id="3" name="Content Placeholder 2"/>
          <p:cNvSpPr>
            <a:spLocks noGrp="1"/>
          </p:cNvSpPr>
          <p:nvPr>
            <p:ph sz="quarter" idx="1"/>
          </p:nvPr>
        </p:nvSpPr>
        <p:spPr>
          <a:xfrm>
            <a:off x="152400" y="1600200"/>
            <a:ext cx="8991600" cy="5257800"/>
          </a:xfrm>
        </p:spPr>
        <p:txBody>
          <a:bodyPr>
            <a:normAutofit fontScale="92500"/>
          </a:bodyPr>
          <a:lstStyle/>
          <a:p>
            <a:r>
              <a:rPr lang="en-US" dirty="0"/>
              <a:t>Some cultural diﬀerences that are reﬂected in food, music, </a:t>
            </a:r>
            <a:r>
              <a:rPr lang="en-US" dirty="0" smtClean="0"/>
              <a:t>artifacts </a:t>
            </a:r>
            <a:r>
              <a:rPr lang="en-US" dirty="0"/>
              <a:t>or social </a:t>
            </a:r>
            <a:r>
              <a:rPr lang="en-US" dirty="0" smtClean="0"/>
              <a:t>behavior </a:t>
            </a:r>
            <a:r>
              <a:rPr lang="en-US" dirty="0"/>
              <a:t>are visible and easily recognizable during a </a:t>
            </a:r>
            <a:r>
              <a:rPr lang="en-US" dirty="0" smtClean="0"/>
              <a:t>relatively </a:t>
            </a:r>
            <a:r>
              <a:rPr lang="en-US" dirty="0"/>
              <a:t>short visitation to a foreign country. Other cultural diﬀerences such as kinship systems, social organizations and many day-to-day practices are hidden deeply in culture and require total immersion in culture, prolonged social contacts with locals and often adaptation</a:t>
            </a:r>
            <a:r>
              <a:rPr lang="en-US" dirty="0" smtClean="0"/>
              <a:t>.</a:t>
            </a:r>
          </a:p>
          <a:p>
            <a:r>
              <a:rPr lang="en-ZA" dirty="0" smtClean="0"/>
              <a:t>The </a:t>
            </a:r>
            <a:r>
              <a:rPr lang="en-ZA" dirty="0"/>
              <a:t>European imagination of Africa has been dominated by themes such as violence, promiscuity, masculinity, feminism, bad eating habits, and dress codes. The study will look at some of these stereotypical representations.</a:t>
            </a:r>
            <a:endParaRPr lang="en-US" dirty="0"/>
          </a:p>
          <a:p>
            <a:endParaRPr lang="th-TH" dirty="0"/>
          </a:p>
        </p:txBody>
      </p:sp>
    </p:spTree>
    <p:extLst>
      <p:ext uri="{BB962C8B-B14F-4D97-AF65-F5344CB8AC3E}">
        <p14:creationId xmlns:p14="http://schemas.microsoft.com/office/powerpoint/2010/main" val="32436627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124200" cy="1295400"/>
          </a:xfrm>
        </p:spPr>
        <p:txBody>
          <a:bodyPr>
            <a:noAutofit/>
          </a:bodyPr>
          <a:lstStyle/>
          <a:p>
            <a:pPr algn="ctr"/>
            <a:r>
              <a:rPr lang="en-ZA" sz="2800" b="1" dirty="0"/>
              <a:t>Stereotypical </a:t>
            </a:r>
            <a:r>
              <a:rPr lang="en-ZA" sz="2800" b="1" dirty="0" smtClean="0"/>
              <a:t/>
            </a:r>
            <a:br>
              <a:rPr lang="en-ZA" sz="2800" b="1" dirty="0" smtClean="0"/>
            </a:br>
            <a:r>
              <a:rPr lang="en-ZA" sz="2800" b="1" dirty="0" smtClean="0"/>
              <a:t>representation </a:t>
            </a:r>
            <a:br>
              <a:rPr lang="en-ZA" sz="2800" b="1" dirty="0" smtClean="0"/>
            </a:br>
            <a:r>
              <a:rPr lang="en-ZA" sz="2800" b="1" dirty="0" smtClean="0"/>
              <a:t>(</a:t>
            </a:r>
            <a:r>
              <a:rPr lang="en-ZA" sz="2800" b="1" dirty="0"/>
              <a:t>Africa)</a:t>
            </a:r>
            <a:endParaRPr lang="th-TH" sz="2800" dirty="0"/>
          </a:p>
        </p:txBody>
      </p:sp>
      <p:sp>
        <p:nvSpPr>
          <p:cNvPr id="3" name="Content Placeholder 2"/>
          <p:cNvSpPr>
            <a:spLocks noGrp="1"/>
          </p:cNvSpPr>
          <p:nvPr>
            <p:ph sz="quarter" idx="1"/>
          </p:nvPr>
        </p:nvSpPr>
        <p:spPr>
          <a:xfrm>
            <a:off x="0" y="1447800"/>
            <a:ext cx="3124200" cy="5638800"/>
          </a:xfrm>
        </p:spPr>
        <p:txBody>
          <a:bodyPr>
            <a:normAutofit fontScale="85000" lnSpcReduction="20000"/>
          </a:bodyPr>
          <a:lstStyle/>
          <a:p>
            <a:pPr marL="0" indent="0">
              <a:buNone/>
            </a:pPr>
            <a:r>
              <a:rPr lang="en-ZA" sz="3200" dirty="0"/>
              <a:t>The stereotypical representations of cultures are not confined to Africa but it is done also in other First World countries. These representations and performances do not reflect true (authentic) cultural faces but a false and distorted view of these destinations and their peoples. </a:t>
            </a:r>
            <a:endParaRPr lang="en-US" sz="3200" dirty="0"/>
          </a:p>
          <a:p>
            <a:pPr marL="0" indent="0">
              <a:buNone/>
            </a:pPr>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3114990" y="1"/>
            <a:ext cx="6029011" cy="6858000"/>
          </a:xfrm>
        </p:spPr>
      </p:pic>
    </p:spTree>
    <p:extLst>
      <p:ext uri="{BB962C8B-B14F-4D97-AF65-F5344CB8AC3E}">
        <p14:creationId xmlns:p14="http://schemas.microsoft.com/office/powerpoint/2010/main" val="253196988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ZA" b="1" dirty="0"/>
              <a:t>Promiscuity (Historical legacy-1)</a:t>
            </a:r>
            <a:endParaRPr lang="th-TH" dirty="0"/>
          </a:p>
        </p:txBody>
      </p:sp>
      <p:sp>
        <p:nvSpPr>
          <p:cNvPr id="3" name="Content Placeholder 2"/>
          <p:cNvSpPr>
            <a:spLocks noGrp="1"/>
          </p:cNvSpPr>
          <p:nvPr>
            <p:ph sz="quarter" idx="1"/>
          </p:nvPr>
        </p:nvSpPr>
        <p:spPr>
          <a:xfrm>
            <a:off x="-304800" y="1589567"/>
            <a:ext cx="4267200" cy="5268433"/>
          </a:xfrm>
        </p:spPr>
        <p:txBody>
          <a:bodyPr>
            <a:normAutofit fontScale="85000" lnSpcReduction="10000"/>
          </a:bodyPr>
          <a:lstStyle/>
          <a:p>
            <a:r>
              <a:rPr lang="en-ZA" dirty="0"/>
              <a:t>Historically individuals with mixed race parentage experienced many stereotypes that rooted in White supremacy. This is a type of biological stereotype that biracial and multiracial individuals experience about their moral charisma. Individuals of different racial parentage have for many years been seen labelled as sexually immoral and out of control.  </a:t>
            </a:r>
            <a:endParaRPr lang="en-US" dirty="0"/>
          </a:p>
          <a:p>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3810000" y="1524000"/>
            <a:ext cx="5334000" cy="5334000"/>
          </a:xfrm>
        </p:spPr>
      </p:pic>
    </p:spTree>
    <p:extLst>
      <p:ext uri="{BB962C8B-B14F-4D97-AF65-F5344CB8AC3E}">
        <p14:creationId xmlns:p14="http://schemas.microsoft.com/office/powerpoint/2010/main" val="3485193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ZA" b="1" dirty="0"/>
              <a:t>Promiscuity (Historical </a:t>
            </a:r>
            <a:r>
              <a:rPr lang="en-ZA" b="1" dirty="0" smtClean="0"/>
              <a:t>legacy-2)</a:t>
            </a:r>
            <a:endParaRPr lang="th-TH" dirty="0"/>
          </a:p>
        </p:txBody>
      </p:sp>
      <p:sp>
        <p:nvSpPr>
          <p:cNvPr id="3" name="Content Placeholder 2"/>
          <p:cNvSpPr>
            <a:spLocks noGrp="1"/>
          </p:cNvSpPr>
          <p:nvPr>
            <p:ph sz="quarter" idx="1"/>
          </p:nvPr>
        </p:nvSpPr>
        <p:spPr>
          <a:xfrm>
            <a:off x="-304800" y="1589566"/>
            <a:ext cx="4800600" cy="5497034"/>
          </a:xfrm>
        </p:spPr>
        <p:txBody>
          <a:bodyPr>
            <a:normAutofit fontScale="85000" lnSpcReduction="10000"/>
          </a:bodyPr>
          <a:lstStyle/>
          <a:p>
            <a:r>
              <a:rPr lang="en-ZA" dirty="0"/>
              <a:t>A movie </a:t>
            </a:r>
            <a:r>
              <a:rPr lang="en-ZA" b="1" i="1" dirty="0">
                <a:solidFill>
                  <a:srgbClr val="FF0000"/>
                </a:solidFill>
              </a:rPr>
              <a:t>Jungle </a:t>
            </a:r>
            <a:r>
              <a:rPr lang="en-ZA" b="1" i="1" dirty="0" smtClean="0">
                <a:solidFill>
                  <a:srgbClr val="FF0000"/>
                </a:solidFill>
              </a:rPr>
              <a:t>Fever</a:t>
            </a:r>
            <a:r>
              <a:rPr lang="en-ZA" b="1" dirty="0" smtClean="0">
                <a:solidFill>
                  <a:srgbClr val="FF0000"/>
                </a:solidFill>
              </a:rPr>
              <a:t> </a:t>
            </a:r>
            <a:r>
              <a:rPr lang="en-ZA" dirty="0"/>
              <a:t>which helped in perpetuating such stereotyping in the United States. The literature indicates that stereotypes might be good and bad. A positive stereotype that originated long ago in the States is the one of biracial and multiracial individuals said to be attractive than other groups. This historical stereotypical image is that biracial and multiracial groups are more physically pretty (one can say ‘eye catching’).</a:t>
            </a:r>
            <a:endParaRPr lang="th-TH" dirty="0"/>
          </a:p>
          <a:p>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4343400" y="2042032"/>
            <a:ext cx="4818993" cy="4797575"/>
          </a:xfrm>
        </p:spPr>
      </p:pic>
    </p:spTree>
    <p:extLst>
      <p:ext uri="{BB962C8B-B14F-4D97-AF65-F5344CB8AC3E}">
        <p14:creationId xmlns:p14="http://schemas.microsoft.com/office/powerpoint/2010/main" val="136718404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lstStyle/>
          <a:p>
            <a:pPr algn="ctr"/>
            <a:r>
              <a:rPr lang="en-ZA" b="1" dirty="0"/>
              <a:t>Promiscuity </a:t>
            </a:r>
            <a:r>
              <a:rPr lang="en-ZA" b="1" dirty="0" smtClean="0"/>
              <a:t> (1)</a:t>
            </a:r>
            <a:endParaRPr lang="en-US" dirty="0"/>
          </a:p>
        </p:txBody>
      </p:sp>
      <p:sp>
        <p:nvSpPr>
          <p:cNvPr id="3" name="Content Placeholder 2"/>
          <p:cNvSpPr>
            <a:spLocks noGrp="1"/>
          </p:cNvSpPr>
          <p:nvPr>
            <p:ph sz="quarter" idx="1"/>
          </p:nvPr>
        </p:nvSpPr>
        <p:spPr>
          <a:xfrm>
            <a:off x="-304800" y="1447800"/>
            <a:ext cx="9525000" cy="5638800"/>
          </a:xfrm>
        </p:spPr>
        <p:txBody>
          <a:bodyPr>
            <a:normAutofit fontScale="85000" lnSpcReduction="10000"/>
          </a:bodyPr>
          <a:lstStyle/>
          <a:p>
            <a:r>
              <a:rPr lang="en-ZA" dirty="0"/>
              <a:t>Promiscuity </a:t>
            </a:r>
            <a:r>
              <a:rPr lang="en-ZA" dirty="0" smtClean="0"/>
              <a:t>is playing </a:t>
            </a:r>
            <a:r>
              <a:rPr lang="en-ZA" dirty="0"/>
              <a:t>a major role in controlling and policing women’s sexual behaviour and </a:t>
            </a:r>
            <a:r>
              <a:rPr lang="en-ZA" dirty="0" smtClean="0"/>
              <a:t>identities. Labels </a:t>
            </a:r>
            <a:r>
              <a:rPr lang="en-ZA" dirty="0"/>
              <a:t>such as promiscuous, slut, slag, or whore stimulates associations of impurity, </a:t>
            </a:r>
            <a:r>
              <a:rPr lang="en-ZA" dirty="0" err="1"/>
              <a:t>unchastity</a:t>
            </a:r>
            <a:r>
              <a:rPr lang="en-ZA" dirty="0"/>
              <a:t> and dishonour and used as an attack on women’s reputations. </a:t>
            </a:r>
            <a:endParaRPr lang="en-ZA" dirty="0" smtClean="0"/>
          </a:p>
          <a:p>
            <a:r>
              <a:rPr lang="en-ZA" dirty="0" smtClean="0"/>
              <a:t>Women </a:t>
            </a:r>
            <a:r>
              <a:rPr lang="en-ZA" dirty="0"/>
              <a:t>have long been the victims of promiscuity. After colonialism promiscuity seems to have deeply rooted itself where men were allowed to say and do whatever they want with or to their women. This came to be seen as part of culture in many African countries</a:t>
            </a:r>
            <a:r>
              <a:rPr lang="en-ZA" dirty="0" smtClean="0"/>
              <a:t>.</a:t>
            </a:r>
          </a:p>
          <a:p>
            <a:r>
              <a:rPr lang="en-ZA" dirty="0" smtClean="0"/>
              <a:t> Promiscuity </a:t>
            </a:r>
            <a:r>
              <a:rPr lang="en-ZA" dirty="0"/>
              <a:t>accusation is used as a strategy to render offensive and unacceptable any form of female sexuality that does not subject to men’s to control. </a:t>
            </a:r>
            <a:r>
              <a:rPr lang="en-ZA" dirty="0" smtClean="0"/>
              <a:t>Since </a:t>
            </a:r>
            <a:r>
              <a:rPr lang="en-ZA" dirty="0"/>
              <a:t>women play a major role as cultural symbols in the representation of the nation, ethnic group, or community, their sexual behaviour has been regulated for the sake of interest-bound nationalist, ethnic or racial projects. </a:t>
            </a:r>
            <a:endParaRPr lang="en-US" dirty="0"/>
          </a:p>
          <a:p>
            <a:endParaRPr lang="en-US" dirty="0"/>
          </a:p>
        </p:txBody>
      </p:sp>
    </p:spTree>
    <p:extLst>
      <p:ext uri="{BB962C8B-B14F-4D97-AF65-F5344CB8AC3E}">
        <p14:creationId xmlns:p14="http://schemas.microsoft.com/office/powerpoint/2010/main" val="383099585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ZA" b="1" dirty="0"/>
              <a:t>Promiscuity  (2) </a:t>
            </a:r>
            <a:endParaRPr lang="th-TH" dirty="0"/>
          </a:p>
        </p:txBody>
      </p:sp>
      <p:sp>
        <p:nvSpPr>
          <p:cNvPr id="3" name="Content Placeholder 2"/>
          <p:cNvSpPr>
            <a:spLocks noGrp="1"/>
          </p:cNvSpPr>
          <p:nvPr>
            <p:ph sz="quarter" idx="1"/>
          </p:nvPr>
        </p:nvSpPr>
        <p:spPr>
          <a:xfrm>
            <a:off x="0" y="1524000"/>
            <a:ext cx="2819400" cy="5334000"/>
          </a:xfrm>
        </p:spPr>
        <p:txBody>
          <a:bodyPr>
            <a:normAutofit fontScale="77500" lnSpcReduction="20000"/>
          </a:bodyPr>
          <a:lstStyle/>
          <a:p>
            <a:endParaRPr lang="en-ZA" dirty="0" smtClean="0"/>
          </a:p>
          <a:p>
            <a:endParaRPr lang="en-ZA" dirty="0"/>
          </a:p>
          <a:p>
            <a:endParaRPr lang="en-ZA" dirty="0" smtClean="0"/>
          </a:p>
          <a:p>
            <a:endParaRPr lang="en-ZA" dirty="0" smtClean="0"/>
          </a:p>
          <a:p>
            <a:r>
              <a:rPr lang="en-ZA" sz="3300" dirty="0" smtClean="0"/>
              <a:t>The </a:t>
            </a:r>
            <a:r>
              <a:rPr lang="en-ZA" sz="3300" dirty="0"/>
              <a:t>fact that women were walking around bare-breasted was proof of their state of primitiveness and intensely reinforced the image of sexual willingness of African women. </a:t>
            </a:r>
          </a:p>
          <a:p>
            <a:endParaRPr lang="th-TH" dirty="0"/>
          </a:p>
        </p:txBody>
      </p:sp>
      <p:sp>
        <p:nvSpPr>
          <p:cNvPr id="7" name="Content Placeholder 2"/>
          <p:cNvSpPr txBox="1">
            <a:spLocks/>
          </p:cNvSpPr>
          <p:nvPr/>
        </p:nvSpPr>
        <p:spPr>
          <a:xfrm>
            <a:off x="2971800" y="1981200"/>
            <a:ext cx="6172200" cy="1981200"/>
          </a:xfrm>
          <a:prstGeom prst="rect">
            <a:avLst/>
          </a:prstGeom>
        </p:spPr>
        <p:txBody>
          <a:bodyPr vert="horz">
            <a:normAutofit/>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marL="0" indent="0">
              <a:buFont typeface="Wingdings"/>
              <a:buNone/>
            </a:pPr>
            <a:endParaRPr lang="en-US" dirty="0"/>
          </a:p>
        </p:txBody>
      </p:sp>
      <p:sp>
        <p:nvSpPr>
          <p:cNvPr id="8" name="Content Placeholder 2"/>
          <p:cNvSpPr txBox="1">
            <a:spLocks/>
          </p:cNvSpPr>
          <p:nvPr/>
        </p:nvSpPr>
        <p:spPr>
          <a:xfrm>
            <a:off x="0" y="1600200"/>
            <a:ext cx="9144000" cy="1371600"/>
          </a:xfrm>
          <a:prstGeom prst="rect">
            <a:avLst/>
          </a:prstGeom>
        </p:spPr>
        <p:txBody>
          <a:bodyPr vert="horz">
            <a:normAutofit/>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a:buFont typeface="Wingdings" pitchFamily="2" charset="2"/>
              <a:buChar char="q"/>
            </a:pPr>
            <a:r>
              <a:rPr lang="en-ZA" sz="4000" b="1" dirty="0"/>
              <a:t>In the tourism brochures African women are shown as undressed. </a:t>
            </a:r>
          </a:p>
          <a:p>
            <a:pPr marL="0" indent="0">
              <a:buFont typeface="Wingdings"/>
              <a:buNone/>
            </a:pPr>
            <a:endParaRPr lang="en-US" dirty="0"/>
          </a:p>
        </p:txBody>
      </p:sp>
      <p:pic>
        <p:nvPicPr>
          <p:cNvPr id="6" name="Content Placeholder 5"/>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2819400" y="2875780"/>
            <a:ext cx="6320444" cy="3982220"/>
          </a:xfrm>
        </p:spPr>
      </p:pic>
    </p:spTree>
    <p:extLst>
      <p:ext uri="{BB962C8B-B14F-4D97-AF65-F5344CB8AC3E}">
        <p14:creationId xmlns:p14="http://schemas.microsoft.com/office/powerpoint/2010/main" val="196250233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lstStyle/>
          <a:p>
            <a:pPr algn="ctr"/>
            <a:r>
              <a:rPr lang="en-ZA" b="1" dirty="0" smtClean="0"/>
              <a:t>Promiscuity  (3) </a:t>
            </a:r>
            <a:endParaRPr lang="en-US" dirty="0"/>
          </a:p>
        </p:txBody>
      </p:sp>
      <p:sp>
        <p:nvSpPr>
          <p:cNvPr id="3" name="Content Placeholder 2"/>
          <p:cNvSpPr>
            <a:spLocks noGrp="1"/>
          </p:cNvSpPr>
          <p:nvPr>
            <p:ph sz="quarter" idx="1"/>
          </p:nvPr>
        </p:nvSpPr>
        <p:spPr>
          <a:xfrm>
            <a:off x="0" y="1524000"/>
            <a:ext cx="9144000" cy="5334000"/>
          </a:xfrm>
        </p:spPr>
        <p:txBody>
          <a:bodyPr>
            <a:normAutofit/>
          </a:bodyPr>
          <a:lstStyle/>
          <a:p>
            <a:r>
              <a:rPr lang="en-ZA" dirty="0" smtClean="0"/>
              <a:t>Even </a:t>
            </a:r>
            <a:r>
              <a:rPr lang="en-ZA" dirty="0"/>
              <a:t>though any woman may be subjected to promiscuity discourses, it appears that they have historically been most often used against certain groups of women</a:t>
            </a:r>
            <a:r>
              <a:rPr lang="en-ZA" dirty="0" smtClean="0"/>
              <a:t>.</a:t>
            </a:r>
          </a:p>
          <a:p>
            <a:r>
              <a:rPr lang="en-ZA" dirty="0" smtClean="0"/>
              <a:t>Jewish </a:t>
            </a:r>
            <a:r>
              <a:rPr lang="en-ZA" dirty="0"/>
              <a:t>women and working class women have been represented as being sexually wicked and </a:t>
            </a:r>
            <a:r>
              <a:rPr lang="en-ZA" dirty="0" err="1"/>
              <a:t>transgressive</a:t>
            </a:r>
            <a:r>
              <a:rPr lang="en-ZA" dirty="0"/>
              <a:t>. </a:t>
            </a:r>
            <a:endParaRPr lang="en-ZA" dirty="0" smtClean="0"/>
          </a:p>
          <a:p>
            <a:r>
              <a:rPr lang="en-ZA" dirty="0" smtClean="0"/>
              <a:t>Sexual </a:t>
            </a:r>
            <a:r>
              <a:rPr lang="en-ZA" dirty="0"/>
              <a:t>promiscuity is a common form of stereotype that is tossed at racial minorities in general, it happens almost </a:t>
            </a:r>
            <a:r>
              <a:rPr lang="en-ZA" dirty="0" smtClean="0"/>
              <a:t>everywhere</a:t>
            </a:r>
            <a:r>
              <a:rPr lang="en-GB" dirty="0" smtClean="0"/>
              <a:t>.</a:t>
            </a:r>
            <a:endParaRPr lang="en-US" dirty="0"/>
          </a:p>
          <a:p>
            <a:pPr marL="0" indent="0">
              <a:buNone/>
            </a:pPr>
            <a:endParaRPr lang="en-US" dirty="0"/>
          </a:p>
        </p:txBody>
      </p:sp>
    </p:spTree>
    <p:extLst>
      <p:ext uri="{BB962C8B-B14F-4D97-AF65-F5344CB8AC3E}">
        <p14:creationId xmlns:p14="http://schemas.microsoft.com/office/powerpoint/2010/main" val="167801091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371600"/>
          </a:xfrm>
        </p:spPr>
        <p:txBody>
          <a:bodyPr/>
          <a:lstStyle/>
          <a:p>
            <a:pPr algn="ctr"/>
            <a:r>
              <a:rPr lang="en-ZA" b="1" dirty="0"/>
              <a:t>Bad eating habits (1)</a:t>
            </a:r>
            <a:endParaRPr lang="th-TH" dirty="0"/>
          </a:p>
        </p:txBody>
      </p:sp>
      <p:sp>
        <p:nvSpPr>
          <p:cNvPr id="3" name="Content Placeholder 2"/>
          <p:cNvSpPr>
            <a:spLocks noGrp="1"/>
          </p:cNvSpPr>
          <p:nvPr>
            <p:ph sz="quarter" idx="1"/>
          </p:nvPr>
        </p:nvSpPr>
        <p:spPr>
          <a:xfrm>
            <a:off x="0" y="1589566"/>
            <a:ext cx="3352800" cy="5268433"/>
          </a:xfrm>
        </p:spPr>
        <p:txBody>
          <a:bodyPr>
            <a:normAutofit lnSpcReduction="10000"/>
          </a:bodyPr>
          <a:lstStyle/>
          <a:p>
            <a:r>
              <a:rPr lang="en-ZA" dirty="0"/>
              <a:t>It originated in the bush, and comprised of lack of table manners for the expression of rude, hearty appetite, simply prepared meat, damper baked in the ashes of camp fires and meat pies and tomato sauce. </a:t>
            </a:r>
            <a:endParaRPr lang="en-US" dirty="0"/>
          </a:p>
          <a:p>
            <a:endParaRPr lang="th-TH" dirty="0"/>
          </a:p>
        </p:txBody>
      </p:sp>
      <p:pic>
        <p:nvPicPr>
          <p:cNvPr id="5" name="Content Placeholder 4"/>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3234559" y="2864069"/>
            <a:ext cx="5943600" cy="3962400"/>
          </a:xfrm>
        </p:spPr>
      </p:pic>
    </p:spTree>
    <p:extLst>
      <p:ext uri="{BB962C8B-B14F-4D97-AF65-F5344CB8AC3E}">
        <p14:creationId xmlns:p14="http://schemas.microsoft.com/office/powerpoint/2010/main" val="244943326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lstStyle/>
          <a:p>
            <a:pPr algn="ctr"/>
            <a:r>
              <a:rPr lang="en-ZA" b="1" dirty="0"/>
              <a:t>Bad eating </a:t>
            </a:r>
            <a:r>
              <a:rPr lang="en-ZA" b="1" dirty="0" smtClean="0"/>
              <a:t>habits (2)</a:t>
            </a:r>
            <a:endParaRPr lang="en-US" dirty="0"/>
          </a:p>
        </p:txBody>
      </p:sp>
      <p:sp>
        <p:nvSpPr>
          <p:cNvPr id="3" name="Content Placeholder 2"/>
          <p:cNvSpPr>
            <a:spLocks noGrp="1"/>
          </p:cNvSpPr>
          <p:nvPr>
            <p:ph sz="quarter" idx="1"/>
          </p:nvPr>
        </p:nvSpPr>
        <p:spPr>
          <a:xfrm>
            <a:off x="0" y="1524000"/>
            <a:ext cx="9144000" cy="5334000"/>
          </a:xfrm>
        </p:spPr>
        <p:txBody>
          <a:bodyPr>
            <a:normAutofit fontScale="70000" lnSpcReduction="20000"/>
          </a:bodyPr>
          <a:lstStyle/>
          <a:p>
            <a:r>
              <a:rPr lang="en-ZA" dirty="0"/>
              <a:t>In some African local communities people eat in the same pot. This is not just part of their cultural heritage but also a form of</a:t>
            </a:r>
            <a:r>
              <a:rPr lang="en-ZA" i="1" dirty="0"/>
              <a:t> </a:t>
            </a:r>
            <a:r>
              <a:rPr lang="en-ZA" dirty="0" smtClean="0"/>
              <a:t>love</a:t>
            </a:r>
            <a:r>
              <a:rPr lang="en-ZA" dirty="0"/>
              <a:t>, faith and hope and it could be inherited from the ancestors; given directly from the gods. </a:t>
            </a:r>
            <a:endParaRPr lang="en-ZA" dirty="0" smtClean="0"/>
          </a:p>
          <a:p>
            <a:r>
              <a:rPr lang="en-ZA" dirty="0" smtClean="0"/>
              <a:t>Eating </a:t>
            </a:r>
            <a:r>
              <a:rPr lang="en-ZA" dirty="0"/>
              <a:t>in the same pot also shows</a:t>
            </a:r>
            <a:r>
              <a:rPr lang="en-ZA" b="1" dirty="0"/>
              <a:t> </a:t>
            </a:r>
            <a:r>
              <a:rPr lang="en-ZA" dirty="0"/>
              <a:t>a sense of brotherhood </a:t>
            </a:r>
            <a:r>
              <a:rPr lang="en-ZA" dirty="0" smtClean="0"/>
              <a:t>if </a:t>
            </a:r>
            <a:r>
              <a:rPr lang="en-ZA" dirty="0"/>
              <a:t>it is a relative or a family member visiting. Then if the host is eating in a same pot with a friend then this is taken to be a form of hospitality (a warm reception provided to the visitor) and appreciation for paying a visit. </a:t>
            </a:r>
            <a:r>
              <a:rPr lang="en-ZA" dirty="0" smtClean="0"/>
              <a:t>It </a:t>
            </a:r>
            <a:r>
              <a:rPr lang="en-ZA" dirty="0"/>
              <a:t>becomes a cultural shock to </a:t>
            </a:r>
            <a:r>
              <a:rPr lang="en-ZA" dirty="0" smtClean="0"/>
              <a:t>tourists. </a:t>
            </a:r>
            <a:endParaRPr lang="en-US" dirty="0"/>
          </a:p>
          <a:p>
            <a:r>
              <a:rPr lang="en-ZA" dirty="0"/>
              <a:t>Regardless of whether those who eat in the same pot wash their hands before they eat, tourists still find this to be bad eating habits. </a:t>
            </a:r>
            <a:endParaRPr lang="en-ZA" dirty="0" smtClean="0"/>
          </a:p>
          <a:p>
            <a:r>
              <a:rPr lang="en-ZA" dirty="0" smtClean="0"/>
              <a:t>Even </a:t>
            </a:r>
            <a:r>
              <a:rPr lang="en-ZA" dirty="0"/>
              <a:t>various customs of handling </a:t>
            </a:r>
            <a:r>
              <a:rPr lang="en-ZA" dirty="0" smtClean="0"/>
              <a:t>cutlery were </a:t>
            </a:r>
            <a:r>
              <a:rPr lang="en-ZA" dirty="0"/>
              <a:t>grounds for interaction difficulties between tourists and hosts. </a:t>
            </a:r>
            <a:endParaRPr lang="en-ZA" dirty="0" smtClean="0"/>
          </a:p>
          <a:p>
            <a:r>
              <a:rPr lang="en-ZA" dirty="0" smtClean="0"/>
              <a:t>The </a:t>
            </a:r>
            <a:r>
              <a:rPr lang="en-ZA" dirty="0"/>
              <a:t>European impression of the eating habits of Africans has always been stereotyped as cannibalistic. A reference is made of a well-known stereotype of Africans dancing around the cooking-pot while preparing Europeans for their dinner as a classically stereotypical. </a:t>
            </a:r>
            <a:endParaRPr lang="en-ZA" dirty="0" smtClean="0"/>
          </a:p>
          <a:p>
            <a:r>
              <a:rPr lang="en-ZA" dirty="0" smtClean="0"/>
              <a:t>It is a </a:t>
            </a:r>
            <a:r>
              <a:rPr lang="en-ZA" dirty="0"/>
              <a:t>way of how some African groups bless their food before they start </a:t>
            </a:r>
            <a:r>
              <a:rPr lang="en-ZA" dirty="0" smtClean="0"/>
              <a:t>eating.</a:t>
            </a:r>
            <a:r>
              <a:rPr lang="en-ZA" dirty="0"/>
              <a:t> </a:t>
            </a:r>
            <a:r>
              <a:rPr lang="en-ZA" dirty="0" smtClean="0"/>
              <a:t>They </a:t>
            </a:r>
            <a:r>
              <a:rPr lang="en-ZA" dirty="0"/>
              <a:t>consider that type of food preparation as cannibalistic. </a:t>
            </a:r>
            <a:endParaRPr lang="en-US" dirty="0"/>
          </a:p>
          <a:p>
            <a:endParaRPr lang="en-US" dirty="0"/>
          </a:p>
          <a:p>
            <a:endParaRPr lang="en-US" dirty="0"/>
          </a:p>
        </p:txBody>
      </p:sp>
    </p:spTree>
    <p:extLst>
      <p:ext uri="{BB962C8B-B14F-4D97-AF65-F5344CB8AC3E}">
        <p14:creationId xmlns:p14="http://schemas.microsoft.com/office/powerpoint/2010/main" val="1535096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lstStyle/>
          <a:p>
            <a:pPr algn="ctr"/>
            <a:r>
              <a:rPr lang="en-ZA" b="1" dirty="0" smtClean="0"/>
              <a:t>Violent (1)</a:t>
            </a:r>
            <a:endParaRPr lang="en-US" dirty="0"/>
          </a:p>
        </p:txBody>
      </p:sp>
      <p:sp>
        <p:nvSpPr>
          <p:cNvPr id="3" name="Content Placeholder 2"/>
          <p:cNvSpPr>
            <a:spLocks noGrp="1"/>
          </p:cNvSpPr>
          <p:nvPr>
            <p:ph sz="quarter" idx="1"/>
          </p:nvPr>
        </p:nvSpPr>
        <p:spPr>
          <a:xfrm>
            <a:off x="0" y="1524000"/>
            <a:ext cx="9144000" cy="5334000"/>
          </a:xfrm>
        </p:spPr>
        <p:txBody>
          <a:bodyPr>
            <a:normAutofit/>
          </a:bodyPr>
          <a:lstStyle/>
          <a:p>
            <a:r>
              <a:rPr lang="en-ZA" dirty="0" smtClean="0"/>
              <a:t>The </a:t>
            </a:r>
            <a:r>
              <a:rPr lang="en-ZA" dirty="0"/>
              <a:t>list of </a:t>
            </a:r>
            <a:r>
              <a:rPr lang="en-ZA" dirty="0" smtClean="0"/>
              <a:t>stereotypes regarding violence is </a:t>
            </a:r>
            <a:r>
              <a:rPr lang="en-ZA" dirty="0"/>
              <a:t>exhaustive so </a:t>
            </a:r>
            <a:r>
              <a:rPr lang="en-ZA" dirty="0" smtClean="0"/>
              <a:t>I </a:t>
            </a:r>
            <a:r>
              <a:rPr lang="en-ZA" dirty="0"/>
              <a:t>look at those that have long been deployed, particularly in the United States. </a:t>
            </a:r>
            <a:endParaRPr lang="en-ZA" dirty="0" smtClean="0"/>
          </a:p>
          <a:p>
            <a:pPr marL="0" indent="0">
              <a:buNone/>
            </a:pP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47999"/>
            <a:ext cx="9144000" cy="3809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984032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lstStyle/>
          <a:p>
            <a:endParaRPr lang="th-TH" dirty="0"/>
          </a:p>
        </p:txBody>
      </p:sp>
      <p:sp>
        <p:nvSpPr>
          <p:cNvPr id="3" name="Content Placeholder 2"/>
          <p:cNvSpPr>
            <a:spLocks noGrp="1"/>
          </p:cNvSpPr>
          <p:nvPr>
            <p:ph sz="quarter" idx="1"/>
          </p:nvPr>
        </p:nvSpPr>
        <p:spPr>
          <a:xfrm>
            <a:off x="0" y="1524000"/>
            <a:ext cx="9144000" cy="5333999"/>
          </a:xfrm>
        </p:spPr>
        <p:txBody>
          <a:bodyPr>
            <a:normAutofit fontScale="92500" lnSpcReduction="10000"/>
          </a:bodyPr>
          <a:lstStyle/>
          <a:p>
            <a:r>
              <a:rPr lang="en-ZA" dirty="0"/>
              <a:t>African-American, for example,  are </a:t>
            </a:r>
            <a:r>
              <a:rPr lang="en-ZA" dirty="0" smtClean="0"/>
              <a:t>stereotyped as </a:t>
            </a:r>
          </a:p>
          <a:p>
            <a:pPr marL="0" indent="0">
              <a:buNone/>
            </a:pPr>
            <a:r>
              <a:rPr lang="en-ZA" dirty="0" smtClean="0"/>
              <a:t>dangerous </a:t>
            </a:r>
          </a:p>
          <a:p>
            <a:pPr marL="0" indent="0">
              <a:buNone/>
            </a:pPr>
            <a:r>
              <a:rPr lang="en-ZA" dirty="0" smtClean="0"/>
              <a:t>and </a:t>
            </a:r>
          </a:p>
          <a:p>
            <a:pPr marL="0" indent="0">
              <a:buNone/>
            </a:pPr>
            <a:r>
              <a:rPr lang="en-ZA" dirty="0" smtClean="0"/>
              <a:t>ferocious </a:t>
            </a:r>
          </a:p>
          <a:p>
            <a:pPr marL="0" indent="0">
              <a:buNone/>
            </a:pPr>
            <a:r>
              <a:rPr lang="en-ZA" dirty="0" smtClean="0"/>
              <a:t>pagans who</a:t>
            </a:r>
          </a:p>
          <a:p>
            <a:pPr marL="0" indent="0">
              <a:buNone/>
            </a:pPr>
            <a:r>
              <a:rPr lang="en-ZA" dirty="0" smtClean="0"/>
              <a:t>benefit </a:t>
            </a:r>
          </a:p>
          <a:p>
            <a:pPr marL="0" indent="0">
              <a:buNone/>
            </a:pPr>
            <a:r>
              <a:rPr lang="en-ZA" dirty="0" smtClean="0"/>
              <a:t>from </a:t>
            </a:r>
            <a:r>
              <a:rPr lang="en-ZA" dirty="0"/>
              <a:t>the </a:t>
            </a:r>
            <a:endParaRPr lang="en-ZA" dirty="0" smtClean="0"/>
          </a:p>
          <a:p>
            <a:pPr marL="0" indent="0">
              <a:buNone/>
            </a:pPr>
            <a:r>
              <a:rPr lang="en-ZA" dirty="0" smtClean="0"/>
              <a:t>civilizing </a:t>
            </a:r>
          </a:p>
          <a:p>
            <a:pPr marL="0" indent="0">
              <a:buNone/>
            </a:pPr>
            <a:r>
              <a:rPr lang="en-ZA" dirty="0" smtClean="0"/>
              <a:t>influence of</a:t>
            </a:r>
          </a:p>
          <a:p>
            <a:pPr marL="0" indent="0">
              <a:buNone/>
            </a:pPr>
            <a:r>
              <a:rPr lang="en-ZA" dirty="0" smtClean="0"/>
              <a:t> </a:t>
            </a:r>
            <a:r>
              <a:rPr lang="en-ZA" dirty="0"/>
              <a:t>Christian </a:t>
            </a:r>
            <a:endParaRPr lang="en-ZA" dirty="0" smtClean="0"/>
          </a:p>
          <a:p>
            <a:pPr marL="0" indent="0">
              <a:buNone/>
            </a:pPr>
            <a:r>
              <a:rPr lang="en-ZA" dirty="0" smtClean="0"/>
              <a:t>shareholders</a:t>
            </a:r>
            <a:r>
              <a:rPr lang="en-ZA" dirty="0"/>
              <a:t>. </a:t>
            </a:r>
            <a:endParaRPr lang="en-US" dirty="0"/>
          </a:p>
          <a:p>
            <a:endParaRPr lang="th-TH" dirty="0"/>
          </a:p>
        </p:txBody>
      </p:sp>
      <p:pic>
        <p:nvPicPr>
          <p:cNvPr id="5" name="Content Placeholder 4"/>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2136459" y="2057400"/>
            <a:ext cx="7018051" cy="4776952"/>
          </a:xfrm>
        </p:spPr>
      </p:pic>
    </p:spTree>
    <p:extLst>
      <p:ext uri="{BB962C8B-B14F-4D97-AF65-F5344CB8AC3E}">
        <p14:creationId xmlns:p14="http://schemas.microsoft.com/office/powerpoint/2010/main" val="210092339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a:bodyPr>
          <a:lstStyle/>
          <a:p>
            <a:pPr algn="ctr"/>
            <a:r>
              <a:rPr lang="en-ZA" sz="7200" b="1" dirty="0"/>
              <a:t>Violent (3)</a:t>
            </a:r>
            <a:endParaRPr lang="th-TH" sz="7200" dirty="0"/>
          </a:p>
        </p:txBody>
      </p:sp>
      <p:sp>
        <p:nvSpPr>
          <p:cNvPr id="3" name="Content Placeholder 2"/>
          <p:cNvSpPr>
            <a:spLocks noGrp="1"/>
          </p:cNvSpPr>
          <p:nvPr>
            <p:ph sz="quarter" idx="1"/>
          </p:nvPr>
        </p:nvSpPr>
        <p:spPr>
          <a:xfrm>
            <a:off x="0" y="1524000"/>
            <a:ext cx="5181600" cy="5334000"/>
          </a:xfrm>
        </p:spPr>
        <p:txBody>
          <a:bodyPr>
            <a:normAutofit fontScale="92500" lnSpcReduction="20000"/>
          </a:bodyPr>
          <a:lstStyle/>
          <a:p>
            <a:r>
              <a:rPr lang="en-ZA" sz="3200" dirty="0">
                <a:solidFill>
                  <a:srgbClr val="FF0000"/>
                </a:solidFill>
              </a:rPr>
              <a:t>The politics of image</a:t>
            </a:r>
            <a:r>
              <a:rPr lang="en-ZA" sz="3200" dirty="0"/>
              <a:t>: The media, the tourism industry, and agencies involved in representing various ethnic groups have portrayed as violent.</a:t>
            </a:r>
          </a:p>
          <a:p>
            <a:r>
              <a:rPr lang="en-ZA" sz="3200" dirty="0"/>
              <a:t>In </a:t>
            </a:r>
            <a:r>
              <a:rPr lang="en-ZA" sz="3200" i="1" dirty="0"/>
              <a:t>Violence: </a:t>
            </a:r>
            <a:r>
              <a:rPr lang="en-ZA" sz="3200" dirty="0"/>
              <a:t>Hard men, gunmen, butchers, doctors, stiffs, ghosts, and black men are listed as labels that were used to portray men in the case of Rwanda and each is explained one by one.  </a:t>
            </a:r>
          </a:p>
          <a:p>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5105400" y="1493912"/>
            <a:ext cx="4038600" cy="5364088"/>
          </a:xfrm>
        </p:spPr>
      </p:pic>
    </p:spTree>
    <p:extLst>
      <p:ext uri="{BB962C8B-B14F-4D97-AF65-F5344CB8AC3E}">
        <p14:creationId xmlns:p14="http://schemas.microsoft.com/office/powerpoint/2010/main" val="305965869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ZA" b="1" dirty="0"/>
              <a:t>Violent (</a:t>
            </a:r>
            <a:r>
              <a:rPr lang="en-ZA" b="1" dirty="0" smtClean="0"/>
              <a:t>Arabs)</a:t>
            </a:r>
            <a:endParaRPr lang="th-TH" dirty="0"/>
          </a:p>
        </p:txBody>
      </p:sp>
      <p:sp>
        <p:nvSpPr>
          <p:cNvPr id="3" name="Content Placeholder 2"/>
          <p:cNvSpPr>
            <a:spLocks noGrp="1"/>
          </p:cNvSpPr>
          <p:nvPr>
            <p:ph sz="quarter" idx="1"/>
          </p:nvPr>
        </p:nvSpPr>
        <p:spPr>
          <a:xfrm>
            <a:off x="0" y="1447800"/>
            <a:ext cx="9144000" cy="5410200"/>
          </a:xfrm>
        </p:spPr>
        <p:txBody>
          <a:bodyPr>
            <a:normAutofit fontScale="92500" lnSpcReduction="10000"/>
          </a:bodyPr>
          <a:lstStyle/>
          <a:p>
            <a:pPr marL="0" indent="0">
              <a:buNone/>
            </a:pPr>
            <a:r>
              <a:rPr lang="en-ZA" sz="2200" dirty="0"/>
              <a:t>Arabs have for so long been stereotyped as Moslem radicals, who are diabolically clever, hostile and violent, or as terrorists who scheme to infiltrate into the United States. </a:t>
            </a:r>
            <a:r>
              <a:rPr lang="en-ZA" sz="2200" dirty="0" smtClean="0"/>
              <a:t>Nonetheless, </a:t>
            </a:r>
            <a:r>
              <a:rPr lang="en-ZA" sz="2200" dirty="0"/>
              <a:t>the </a:t>
            </a:r>
            <a:r>
              <a:rPr lang="en-ZA" sz="2200" dirty="0" smtClean="0"/>
              <a:t>implication </a:t>
            </a:r>
            <a:r>
              <a:rPr lang="en-ZA" sz="2200" dirty="0"/>
              <a:t>is that to </a:t>
            </a:r>
            <a:r>
              <a:rPr lang="en-ZA" sz="2200" dirty="0" smtClean="0"/>
              <a:t>portray all Moslems as fanatics </a:t>
            </a:r>
            <a:r>
              <a:rPr lang="en-ZA" sz="2200" dirty="0"/>
              <a:t>or </a:t>
            </a:r>
            <a:endParaRPr lang="en-ZA" sz="2200" dirty="0" smtClean="0"/>
          </a:p>
          <a:p>
            <a:pPr marL="0" indent="0">
              <a:buNone/>
            </a:pPr>
            <a:r>
              <a:rPr lang="en-ZA" sz="2200" dirty="0" smtClean="0"/>
              <a:t>terrorists </a:t>
            </a:r>
          </a:p>
          <a:p>
            <a:pPr marL="0" indent="0">
              <a:buNone/>
            </a:pPr>
            <a:r>
              <a:rPr lang="en-ZA" sz="2200" dirty="0" smtClean="0"/>
              <a:t>will </a:t>
            </a:r>
          </a:p>
          <a:p>
            <a:pPr marL="0" indent="0">
              <a:buNone/>
            </a:pPr>
            <a:r>
              <a:rPr lang="en-ZA" sz="2200" dirty="0" smtClean="0"/>
              <a:t>undermine </a:t>
            </a:r>
          </a:p>
          <a:p>
            <a:pPr marL="0" indent="0">
              <a:buNone/>
            </a:pPr>
            <a:r>
              <a:rPr lang="en-ZA" sz="2200" dirty="0" smtClean="0"/>
              <a:t>the </a:t>
            </a:r>
          </a:p>
          <a:p>
            <a:pPr marL="0" indent="0">
              <a:buNone/>
            </a:pPr>
            <a:r>
              <a:rPr lang="en-ZA" sz="2200" dirty="0" smtClean="0"/>
              <a:t>campaign </a:t>
            </a:r>
          </a:p>
          <a:p>
            <a:pPr marL="0" indent="0">
              <a:buNone/>
            </a:pPr>
            <a:r>
              <a:rPr lang="en-ZA" sz="2200" dirty="0" smtClean="0"/>
              <a:t>against </a:t>
            </a:r>
          </a:p>
          <a:p>
            <a:pPr marL="0" indent="0">
              <a:buNone/>
            </a:pPr>
            <a:r>
              <a:rPr lang="en-ZA" sz="2200" dirty="0" smtClean="0"/>
              <a:t>Terrorism</a:t>
            </a:r>
          </a:p>
          <a:p>
            <a:pPr marL="0" indent="0">
              <a:buNone/>
            </a:pPr>
            <a:r>
              <a:rPr lang="en-ZA" sz="2200" dirty="0" smtClean="0"/>
              <a:t>reason</a:t>
            </a:r>
          </a:p>
          <a:p>
            <a:pPr marL="0" indent="0">
              <a:buNone/>
            </a:pPr>
            <a:r>
              <a:rPr lang="en-ZA" sz="2200" dirty="0" smtClean="0"/>
              <a:t>being it</a:t>
            </a:r>
          </a:p>
          <a:p>
            <a:pPr marL="0" indent="0">
              <a:buNone/>
            </a:pPr>
            <a:r>
              <a:rPr lang="en-ZA" sz="2200" dirty="0" smtClean="0"/>
              <a:t>confuses </a:t>
            </a:r>
          </a:p>
          <a:p>
            <a:pPr marL="0" indent="0">
              <a:buNone/>
            </a:pPr>
            <a:r>
              <a:rPr lang="en-ZA" sz="2200" dirty="0" smtClean="0"/>
              <a:t>friends </a:t>
            </a:r>
          </a:p>
          <a:p>
            <a:pPr marL="0" indent="0">
              <a:buNone/>
            </a:pPr>
            <a:r>
              <a:rPr lang="en-ZA" sz="2200" dirty="0" smtClean="0"/>
              <a:t>and </a:t>
            </a:r>
            <a:r>
              <a:rPr lang="en-ZA" sz="2200" dirty="0"/>
              <a:t>foes.</a:t>
            </a:r>
            <a:endParaRPr lang="en-US" sz="2200" dirty="0"/>
          </a:p>
          <a:p>
            <a:endParaRPr lang="th-TH" sz="2400" dirty="0"/>
          </a:p>
        </p:txBody>
      </p:sp>
      <p:pic>
        <p:nvPicPr>
          <p:cNvPr id="5" name="Content Placeholder 4"/>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1286933" y="2438400"/>
            <a:ext cx="7857067" cy="4419600"/>
          </a:xfrm>
        </p:spPr>
      </p:pic>
    </p:spTree>
    <p:extLst>
      <p:ext uri="{BB962C8B-B14F-4D97-AF65-F5344CB8AC3E}">
        <p14:creationId xmlns:p14="http://schemas.microsoft.com/office/powerpoint/2010/main" val="318656013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ZA" b="1" dirty="0"/>
              <a:t>Violent </a:t>
            </a:r>
            <a:r>
              <a:rPr lang="en-ZA" b="1" dirty="0" smtClean="0"/>
              <a:t>(Muslims-1)</a:t>
            </a:r>
            <a:endParaRPr lang="th-TH" dirty="0"/>
          </a:p>
        </p:txBody>
      </p:sp>
      <p:sp>
        <p:nvSpPr>
          <p:cNvPr id="3" name="Content Placeholder 2"/>
          <p:cNvSpPr>
            <a:spLocks noGrp="1"/>
          </p:cNvSpPr>
          <p:nvPr>
            <p:ph sz="quarter" idx="1"/>
          </p:nvPr>
        </p:nvSpPr>
        <p:spPr>
          <a:xfrm>
            <a:off x="0" y="1589567"/>
            <a:ext cx="5562600" cy="5268433"/>
          </a:xfrm>
        </p:spPr>
        <p:txBody>
          <a:bodyPr>
            <a:normAutofit lnSpcReduction="10000"/>
          </a:bodyPr>
          <a:lstStyle/>
          <a:p>
            <a:r>
              <a:rPr lang="en-ZA" dirty="0"/>
              <a:t>Muslim are stereotyped by Western media as signifying terror, danger, intolerance toward other religions, and violence.  However, most terror related incidents are blown out of proportion, thus creating a negative impression of the Muslims to the world. In that case most of the stereotypes on violence towards other ethnic groups are based on exaggeration. </a:t>
            </a:r>
          </a:p>
          <a:p>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5542166" y="1568067"/>
            <a:ext cx="3580813" cy="5268912"/>
          </a:xfrm>
        </p:spPr>
      </p:pic>
    </p:spTree>
    <p:extLst>
      <p:ext uri="{BB962C8B-B14F-4D97-AF65-F5344CB8AC3E}">
        <p14:creationId xmlns:p14="http://schemas.microsoft.com/office/powerpoint/2010/main" val="296263025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ZA" b="1" dirty="0"/>
              <a:t>Violent </a:t>
            </a:r>
            <a:r>
              <a:rPr lang="en-ZA" b="1" dirty="0" smtClean="0"/>
              <a:t>(Muslims-2)</a:t>
            </a:r>
            <a:endParaRPr lang="th-TH" dirty="0"/>
          </a:p>
        </p:txBody>
      </p:sp>
      <p:sp>
        <p:nvSpPr>
          <p:cNvPr id="3" name="Content Placeholder 2"/>
          <p:cNvSpPr>
            <a:spLocks noGrp="1"/>
          </p:cNvSpPr>
          <p:nvPr>
            <p:ph sz="quarter" idx="1"/>
          </p:nvPr>
        </p:nvSpPr>
        <p:spPr>
          <a:xfrm>
            <a:off x="0" y="1524001"/>
            <a:ext cx="9144000" cy="5334000"/>
          </a:xfrm>
        </p:spPr>
        <p:txBody>
          <a:bodyPr>
            <a:normAutofit/>
          </a:bodyPr>
          <a:lstStyle/>
          <a:p>
            <a:pPr marL="0" indent="0">
              <a:buNone/>
            </a:pPr>
            <a:r>
              <a:rPr lang="en-ZA" sz="2400" dirty="0"/>
              <a:t>Islam obliges Muslims to be friendly and most of </a:t>
            </a:r>
            <a:r>
              <a:rPr lang="en-ZA" sz="2400" dirty="0" smtClean="0"/>
              <a:t>them are </a:t>
            </a:r>
            <a:r>
              <a:rPr lang="en-ZA" sz="2400" dirty="0"/>
              <a:t>said to be </a:t>
            </a:r>
            <a:endParaRPr lang="en-ZA" sz="2400" dirty="0" smtClean="0"/>
          </a:p>
          <a:p>
            <a:pPr marL="0" indent="0">
              <a:buNone/>
            </a:pPr>
            <a:r>
              <a:rPr lang="en-ZA" sz="2400" dirty="0" smtClean="0"/>
              <a:t>friendly</a:t>
            </a:r>
            <a:r>
              <a:rPr lang="en-ZA" sz="2400" dirty="0"/>
              <a:t>. </a:t>
            </a:r>
            <a:r>
              <a:rPr lang="en-ZA" sz="2400" dirty="0" smtClean="0"/>
              <a:t>This is </a:t>
            </a:r>
          </a:p>
          <a:p>
            <a:pPr marL="0" indent="0">
              <a:buNone/>
            </a:pPr>
            <a:r>
              <a:rPr lang="en-ZA" sz="2400" dirty="0" smtClean="0"/>
              <a:t>in </a:t>
            </a:r>
            <a:r>
              <a:rPr lang="en-ZA" sz="2400" dirty="0"/>
              <a:t>contrast </a:t>
            </a:r>
            <a:r>
              <a:rPr lang="en-ZA" sz="2400" dirty="0" smtClean="0"/>
              <a:t>to </a:t>
            </a:r>
          </a:p>
          <a:p>
            <a:pPr marL="0" indent="0">
              <a:buNone/>
            </a:pPr>
            <a:r>
              <a:rPr lang="en-ZA" sz="2400" dirty="0" smtClean="0"/>
              <a:t>the stereotype</a:t>
            </a:r>
          </a:p>
          <a:p>
            <a:pPr marL="0" indent="0">
              <a:buNone/>
            </a:pPr>
            <a:r>
              <a:rPr lang="en-ZA" sz="2400" dirty="0" smtClean="0"/>
              <a:t>portrayed of</a:t>
            </a:r>
          </a:p>
          <a:p>
            <a:pPr marL="0" indent="0">
              <a:buNone/>
            </a:pPr>
            <a:r>
              <a:rPr lang="en-ZA" sz="2400" dirty="0" smtClean="0"/>
              <a:t> them by</a:t>
            </a:r>
          </a:p>
          <a:p>
            <a:pPr marL="0" indent="0">
              <a:buNone/>
            </a:pPr>
            <a:r>
              <a:rPr lang="en-ZA" sz="2400" dirty="0" smtClean="0"/>
              <a:t>Western media </a:t>
            </a:r>
          </a:p>
          <a:p>
            <a:pPr marL="0" indent="0">
              <a:buNone/>
            </a:pPr>
            <a:r>
              <a:rPr lang="en-ZA" sz="2400" dirty="0" smtClean="0"/>
              <a:t>as </a:t>
            </a:r>
            <a:r>
              <a:rPr lang="en-ZA" sz="2400" dirty="0"/>
              <a:t>being </a:t>
            </a:r>
            <a:endParaRPr lang="en-ZA" sz="2400" dirty="0" smtClean="0"/>
          </a:p>
          <a:p>
            <a:pPr marL="0" indent="0">
              <a:buNone/>
            </a:pPr>
            <a:r>
              <a:rPr lang="en-ZA" sz="2400" dirty="0" smtClean="0"/>
              <a:t>Conservative</a:t>
            </a:r>
          </a:p>
          <a:p>
            <a:pPr marL="0" indent="0">
              <a:buNone/>
            </a:pPr>
            <a:r>
              <a:rPr lang="en-ZA" sz="2400" dirty="0" smtClean="0"/>
              <a:t> </a:t>
            </a:r>
            <a:r>
              <a:rPr lang="en-ZA" sz="2400" dirty="0"/>
              <a:t>and unfriendly. </a:t>
            </a:r>
            <a:endParaRPr lang="th-TH" sz="2400"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2971799" y="2215125"/>
            <a:ext cx="6198477" cy="4642875"/>
          </a:xfrm>
        </p:spPr>
      </p:pic>
    </p:spTree>
    <p:extLst>
      <p:ext uri="{BB962C8B-B14F-4D97-AF65-F5344CB8AC3E}">
        <p14:creationId xmlns:p14="http://schemas.microsoft.com/office/powerpoint/2010/main" val="53192630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ZA" b="1" dirty="0"/>
              <a:t>Time conception</a:t>
            </a:r>
            <a:r>
              <a:rPr lang="en-US" b="1" dirty="0" smtClean="0"/>
              <a:t>-1</a:t>
            </a:r>
            <a:endParaRPr lang="th-TH" dirty="0"/>
          </a:p>
        </p:txBody>
      </p:sp>
      <p:sp>
        <p:nvSpPr>
          <p:cNvPr id="3" name="Content Placeholder 2"/>
          <p:cNvSpPr>
            <a:spLocks noGrp="1"/>
          </p:cNvSpPr>
          <p:nvPr>
            <p:ph sz="quarter" idx="1"/>
          </p:nvPr>
        </p:nvSpPr>
        <p:spPr>
          <a:xfrm>
            <a:off x="0" y="1589566"/>
            <a:ext cx="3048000" cy="5268433"/>
          </a:xfrm>
        </p:spPr>
        <p:txBody>
          <a:bodyPr>
            <a:normAutofit fontScale="85000" lnSpcReduction="20000"/>
          </a:bodyPr>
          <a:lstStyle/>
          <a:p>
            <a:r>
              <a:rPr lang="en-ZA" dirty="0"/>
              <a:t>There is also a saying when a black person arrives late for work, meeting or for a lecture: ‘</a:t>
            </a:r>
            <a:r>
              <a:rPr lang="en-ZA" dirty="0">
                <a:solidFill>
                  <a:srgbClr val="FF0000"/>
                </a:solidFill>
              </a:rPr>
              <a:t>African time</a:t>
            </a:r>
            <a:r>
              <a:rPr lang="en-ZA" dirty="0"/>
              <a:t>’.” Africans are perceived not to be too much concerned about time and majority of them are said to be having a difficulty in managing time.</a:t>
            </a:r>
          </a:p>
          <a:p>
            <a:endParaRPr lang="th-TH" dirty="0"/>
          </a:p>
        </p:txBody>
      </p:sp>
      <p:pic>
        <p:nvPicPr>
          <p:cNvPr id="5" name="Content Placeholder 4"/>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3048000" y="1731579"/>
            <a:ext cx="6096000" cy="5105400"/>
          </a:xfrm>
        </p:spPr>
      </p:pic>
    </p:spTree>
    <p:extLst>
      <p:ext uri="{BB962C8B-B14F-4D97-AF65-F5344CB8AC3E}">
        <p14:creationId xmlns:p14="http://schemas.microsoft.com/office/powerpoint/2010/main" val="373762208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lstStyle/>
          <a:p>
            <a:pPr algn="ctr"/>
            <a:r>
              <a:rPr lang="en-ZA" b="1" dirty="0"/>
              <a:t>Time conception</a:t>
            </a:r>
            <a:r>
              <a:rPr lang="en-US" b="1" dirty="0" smtClean="0"/>
              <a:t>-2</a:t>
            </a:r>
            <a:endParaRPr lang="th-TH" dirty="0"/>
          </a:p>
        </p:txBody>
      </p:sp>
      <p:sp>
        <p:nvSpPr>
          <p:cNvPr id="3" name="Content Placeholder 2"/>
          <p:cNvSpPr>
            <a:spLocks noGrp="1"/>
          </p:cNvSpPr>
          <p:nvPr>
            <p:ph sz="quarter" idx="1"/>
          </p:nvPr>
        </p:nvSpPr>
        <p:spPr>
          <a:xfrm>
            <a:off x="-228600" y="1589566"/>
            <a:ext cx="4419600" cy="5497034"/>
          </a:xfrm>
        </p:spPr>
        <p:txBody>
          <a:bodyPr>
            <a:normAutofit fontScale="92500" lnSpcReduction="10000"/>
          </a:bodyPr>
          <a:lstStyle/>
          <a:p>
            <a:r>
              <a:rPr lang="en-ZA" dirty="0"/>
              <a:t>In some cultures timekeeping and promptness are highly expected (e.g. Germany</a:t>
            </a:r>
            <a:r>
              <a:rPr lang="en-ZA" dirty="0" smtClean="0"/>
              <a:t>).</a:t>
            </a:r>
          </a:p>
          <a:p>
            <a:r>
              <a:rPr lang="en-ZA" dirty="0" smtClean="0"/>
              <a:t> </a:t>
            </a:r>
            <a:r>
              <a:rPr lang="en-ZA" dirty="0"/>
              <a:t>In others, people do not bother about time; they would rather manage their life by sunrise and sunset, and by seasons. India and Latin American are used to exemplify this; being late for appointments and not observing time schedules are tolerated. </a:t>
            </a:r>
          </a:p>
          <a:p>
            <a:endParaRPr lang="th-TH" dirty="0"/>
          </a:p>
        </p:txBody>
      </p:sp>
      <p:pic>
        <p:nvPicPr>
          <p:cNvPr id="5" name="Content Placeholder 4"/>
          <p:cNvPicPr>
            <a:picLocks noGrp="1" noChangeAspect="1"/>
          </p:cNvPicPr>
          <p:nvPr>
            <p:ph sz="quarter" idx="2"/>
          </p:nvPr>
        </p:nvPicPr>
        <p:blipFill>
          <a:blip r:embed="rId2" cstate="print">
            <a:extLst>
              <a:ext uri="{28A0092B-C50C-407E-A947-70E740481C1C}">
                <a14:useLocalDpi xmlns:a14="http://schemas.microsoft.com/office/drawing/2010/main" val="0"/>
              </a:ext>
            </a:extLst>
          </a:blip>
          <a:stretch>
            <a:fillRect/>
          </a:stretch>
        </p:blipFill>
        <p:spPr>
          <a:xfrm>
            <a:off x="4191000" y="1524000"/>
            <a:ext cx="4953000" cy="5334000"/>
          </a:xfrm>
        </p:spPr>
      </p:pic>
    </p:spTree>
    <p:extLst>
      <p:ext uri="{BB962C8B-B14F-4D97-AF65-F5344CB8AC3E}">
        <p14:creationId xmlns:p14="http://schemas.microsoft.com/office/powerpoint/2010/main" val="402162021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rmAutofit fontScale="90000"/>
          </a:bodyPr>
          <a:lstStyle/>
          <a:p>
            <a:pPr algn="ctr"/>
            <a:r>
              <a:rPr lang="en-US" dirty="0"/>
              <a:t/>
            </a:r>
            <a:br>
              <a:rPr lang="en-US" dirty="0"/>
            </a:br>
            <a:r>
              <a:rPr lang="en-US" dirty="0" smtClean="0"/>
              <a:t/>
            </a:r>
            <a:br>
              <a:rPr lang="en-US" dirty="0" smtClean="0"/>
            </a:br>
            <a:r>
              <a:rPr lang="en-US" dirty="0" smtClean="0"/>
              <a:t/>
            </a:r>
            <a:br>
              <a:rPr lang="en-US" dirty="0" smtClean="0"/>
            </a:br>
            <a:r>
              <a:rPr lang="en-US" dirty="0"/>
              <a:t/>
            </a:r>
            <a:br>
              <a:rPr lang="en-US" dirty="0"/>
            </a:br>
            <a:r>
              <a:rPr lang="en-ZA" b="1" dirty="0" smtClean="0"/>
              <a:t>Images </a:t>
            </a:r>
            <a:r>
              <a:rPr lang="en-ZA" b="1" dirty="0"/>
              <a:t>of Asian </a:t>
            </a:r>
            <a:r>
              <a:rPr lang="en-ZA" b="1" dirty="0" smtClean="0"/>
              <a:t>by </a:t>
            </a:r>
            <a:r>
              <a:rPr lang="en-ZA" b="1" dirty="0"/>
              <a:t>Africans </a:t>
            </a:r>
            <a:r>
              <a:rPr lang="en-US" dirty="0"/>
              <a:t/>
            </a:r>
            <a:br>
              <a:rPr lang="en-US" dirty="0"/>
            </a:br>
            <a:r>
              <a:rPr lang="en-US" dirty="0"/>
              <a:t/>
            </a:r>
            <a:br>
              <a:rPr lang="en-US" dirty="0"/>
            </a:br>
            <a:r>
              <a:rPr lang="en-US" dirty="0"/>
              <a:t/>
            </a:r>
            <a:br>
              <a:rPr lang="en-US" dirty="0"/>
            </a:br>
            <a:r>
              <a:rPr lang="en-US" dirty="0"/>
              <a:t/>
            </a:r>
            <a:br>
              <a:rPr lang="en-US" dirty="0"/>
            </a:br>
            <a:endParaRPr lang="en-US" dirty="0"/>
          </a:p>
        </p:txBody>
      </p:sp>
      <p:sp>
        <p:nvSpPr>
          <p:cNvPr id="3" name="Content Placeholder 2"/>
          <p:cNvSpPr>
            <a:spLocks noGrp="1"/>
          </p:cNvSpPr>
          <p:nvPr>
            <p:ph sz="quarter" idx="1"/>
          </p:nvPr>
        </p:nvSpPr>
        <p:spPr>
          <a:xfrm>
            <a:off x="0" y="1524000"/>
            <a:ext cx="9144000" cy="5334000"/>
          </a:xfrm>
        </p:spPr>
        <p:txBody>
          <a:bodyPr>
            <a:normAutofit fontScale="92500"/>
          </a:bodyPr>
          <a:lstStyle/>
          <a:p>
            <a:r>
              <a:rPr lang="en-ZA" dirty="0"/>
              <a:t>Most stereotypes of Asian culture have focused more on </a:t>
            </a:r>
            <a:r>
              <a:rPr lang="en-ZA" dirty="0" smtClean="0"/>
              <a:t>gender. </a:t>
            </a:r>
            <a:r>
              <a:rPr lang="en-ZA" dirty="0"/>
              <a:t>In African and Western perception the Asian race is associated with thinner, shorter, and more hairless bodies than the normative white body, and with respectful, modest behaviour perceived to be typical of their firmly ancient culture. </a:t>
            </a:r>
            <a:endParaRPr lang="en-ZA" dirty="0" smtClean="0"/>
          </a:p>
          <a:p>
            <a:r>
              <a:rPr lang="en-ZA" dirty="0" smtClean="0"/>
              <a:t>Asian </a:t>
            </a:r>
            <a:r>
              <a:rPr lang="en-ZA" dirty="0"/>
              <a:t>women </a:t>
            </a:r>
            <a:r>
              <a:rPr lang="en-ZA" dirty="0" smtClean="0"/>
              <a:t>,on one hand, are </a:t>
            </a:r>
            <a:r>
              <a:rPr lang="en-ZA" dirty="0"/>
              <a:t>perceived to be submissive and exotic beings accustomed to suffering and to accommodating male </a:t>
            </a:r>
            <a:r>
              <a:rPr lang="en-ZA" dirty="0" smtClean="0"/>
              <a:t>pleasures. On </a:t>
            </a:r>
            <a:r>
              <a:rPr lang="en-ZA" dirty="0"/>
              <a:t>the other hand Asian men are perceived as effeminate and sexless beings, for exactly the same reasons that Asian women are perceived to be hyper-feminine and over-sexed. </a:t>
            </a:r>
            <a:endParaRPr lang="en-US" dirty="0"/>
          </a:p>
        </p:txBody>
      </p:sp>
    </p:spTree>
    <p:extLst>
      <p:ext uri="{BB962C8B-B14F-4D97-AF65-F5344CB8AC3E}">
        <p14:creationId xmlns:p14="http://schemas.microsoft.com/office/powerpoint/2010/main" val="115623490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Autofit/>
          </a:bodyPr>
          <a:lstStyle/>
          <a:p>
            <a:pPr algn="ctr"/>
            <a:r>
              <a:rPr lang="en-ZA" sz="3200" b="1" dirty="0"/>
              <a:t>Images of Asian </a:t>
            </a:r>
            <a:r>
              <a:rPr lang="en-ZA" sz="3200" b="1" dirty="0">
                <a:solidFill>
                  <a:srgbClr val="FF0000"/>
                </a:solidFill>
              </a:rPr>
              <a:t>M</a:t>
            </a:r>
            <a:r>
              <a:rPr lang="en-ZA" sz="3200" b="1" dirty="0" smtClean="0">
                <a:solidFill>
                  <a:srgbClr val="FF0000"/>
                </a:solidFill>
              </a:rPr>
              <a:t>en</a:t>
            </a:r>
            <a:r>
              <a:rPr lang="en-ZA" sz="3200" b="1" dirty="0" smtClean="0"/>
              <a:t> by </a:t>
            </a:r>
            <a:r>
              <a:rPr lang="en-ZA" sz="3200" b="1" dirty="0"/>
              <a:t>Africans and Europeans </a:t>
            </a:r>
            <a:r>
              <a:rPr lang="en-ZA" sz="2800" b="1" dirty="0"/>
              <a:t/>
            </a:r>
            <a:br>
              <a:rPr lang="en-ZA" sz="2800" b="1" dirty="0"/>
            </a:br>
            <a:r>
              <a:rPr lang="en-ZA" sz="2400" b="1" dirty="0"/>
              <a:t>(</a:t>
            </a:r>
            <a:r>
              <a:rPr lang="en-ZA" sz="2400" dirty="0"/>
              <a:t>perpetuated by the media forms such as TV and Asian movies)</a:t>
            </a:r>
            <a:endParaRPr lang="th-TH" sz="2400" dirty="0"/>
          </a:p>
        </p:txBody>
      </p:sp>
      <p:sp>
        <p:nvSpPr>
          <p:cNvPr id="3" name="Content Placeholder 2"/>
          <p:cNvSpPr>
            <a:spLocks noGrp="1"/>
          </p:cNvSpPr>
          <p:nvPr>
            <p:ph sz="quarter" idx="1"/>
          </p:nvPr>
        </p:nvSpPr>
        <p:spPr>
          <a:xfrm>
            <a:off x="0" y="1589566"/>
            <a:ext cx="3657600" cy="5268433"/>
          </a:xfrm>
        </p:spPr>
        <p:txBody>
          <a:bodyPr>
            <a:normAutofit fontScale="92500" lnSpcReduction="10000"/>
          </a:bodyPr>
          <a:lstStyle/>
          <a:p>
            <a:r>
              <a:rPr lang="en-ZA" dirty="0"/>
              <a:t>Africans perceive Asians the way the Westerners perceive them.</a:t>
            </a:r>
            <a:endParaRPr lang="en-US" dirty="0"/>
          </a:p>
          <a:p>
            <a:r>
              <a:rPr lang="en-ZA" b="1" dirty="0">
                <a:solidFill>
                  <a:srgbClr val="FF0000"/>
                </a:solidFill>
              </a:rPr>
              <a:t>Men</a:t>
            </a:r>
            <a:r>
              <a:rPr lang="en-ZA" dirty="0"/>
              <a:t> are: Asexual and effeminate, “wise kung </a:t>
            </a:r>
            <a:r>
              <a:rPr lang="en-ZA" dirty="0" err="1"/>
              <a:t>fu</a:t>
            </a:r>
            <a:r>
              <a:rPr lang="en-ZA" dirty="0"/>
              <a:t> master”, Cold hearted shrewd businessman, overly studious, socially inept, weak, cunning, hostile and unemotional.</a:t>
            </a:r>
          </a:p>
          <a:p>
            <a:endParaRPr lang="th-TH" dirty="0"/>
          </a:p>
        </p:txBody>
      </p:sp>
      <p:pic>
        <p:nvPicPr>
          <p:cNvPr id="6" name="Content Placeholder 5"/>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3773214" y="1524000"/>
            <a:ext cx="5334000" cy="5334000"/>
          </a:xfrm>
        </p:spPr>
      </p:pic>
    </p:spTree>
    <p:extLst>
      <p:ext uri="{BB962C8B-B14F-4D97-AF65-F5344CB8AC3E}">
        <p14:creationId xmlns:p14="http://schemas.microsoft.com/office/powerpoint/2010/main" val="293658955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95400"/>
          </a:xfrm>
        </p:spPr>
        <p:txBody>
          <a:bodyPr>
            <a:noAutofit/>
          </a:bodyPr>
          <a:lstStyle/>
          <a:p>
            <a:pPr algn="ctr"/>
            <a:r>
              <a:rPr lang="en-ZA" sz="2800" b="1" dirty="0"/>
              <a:t>Images of Asian </a:t>
            </a:r>
            <a:r>
              <a:rPr lang="en-ZA" sz="2800" b="1" dirty="0" smtClean="0">
                <a:solidFill>
                  <a:srgbClr val="FF0000"/>
                </a:solidFill>
              </a:rPr>
              <a:t>Women</a:t>
            </a:r>
            <a:r>
              <a:rPr lang="en-ZA" sz="2800" b="1" dirty="0" smtClean="0"/>
              <a:t> </a:t>
            </a:r>
            <a:r>
              <a:rPr lang="en-ZA" sz="2800" b="1" dirty="0"/>
              <a:t>by Africans and Europeans </a:t>
            </a:r>
            <a:br>
              <a:rPr lang="en-ZA" sz="2800" b="1" dirty="0"/>
            </a:br>
            <a:r>
              <a:rPr lang="en-ZA" sz="2400" b="1" dirty="0"/>
              <a:t>(</a:t>
            </a:r>
            <a:r>
              <a:rPr lang="en-ZA" sz="2400" dirty="0"/>
              <a:t>perpetuated by the media forms such as TV and Asian movies)</a:t>
            </a:r>
            <a:endParaRPr lang="th-TH" sz="2400" dirty="0"/>
          </a:p>
        </p:txBody>
      </p:sp>
      <p:sp>
        <p:nvSpPr>
          <p:cNvPr id="3" name="Content Placeholder 2"/>
          <p:cNvSpPr>
            <a:spLocks noGrp="1"/>
          </p:cNvSpPr>
          <p:nvPr>
            <p:ph sz="quarter" idx="1"/>
          </p:nvPr>
        </p:nvSpPr>
        <p:spPr>
          <a:xfrm>
            <a:off x="0" y="1589566"/>
            <a:ext cx="5105400" cy="5268433"/>
          </a:xfrm>
        </p:spPr>
        <p:txBody>
          <a:bodyPr>
            <a:normAutofit lnSpcReduction="10000"/>
          </a:bodyPr>
          <a:lstStyle/>
          <a:p>
            <a:r>
              <a:rPr lang="en-ZA" b="1" dirty="0">
                <a:solidFill>
                  <a:srgbClr val="FF0000"/>
                </a:solidFill>
              </a:rPr>
              <a:t>Women</a:t>
            </a:r>
            <a:r>
              <a:rPr lang="en-ZA" dirty="0"/>
              <a:t>: Many stereotypes on Asians have been deployed more on men but less on women. They have been portrayed as sweet young lotus blossoms, or objects of bondage</a:t>
            </a:r>
            <a:r>
              <a:rPr lang="en-US" dirty="0"/>
              <a:t>.</a:t>
            </a:r>
            <a:r>
              <a:rPr lang="en-ZA" dirty="0"/>
              <a:t> At the opposite end of the spectrum Africans have recognized the stereotypical image of the Dragon Lady as “the wicked witch of the East. </a:t>
            </a:r>
          </a:p>
          <a:p>
            <a:endParaRPr lang="th-TH" dirty="0"/>
          </a:p>
        </p:txBody>
      </p:sp>
      <p:pic>
        <p:nvPicPr>
          <p:cNvPr id="5" name="Content Placeholder 4"/>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5236779" y="1524811"/>
            <a:ext cx="3886200" cy="5333189"/>
          </a:xfrm>
        </p:spPr>
      </p:pic>
    </p:spTree>
    <p:extLst>
      <p:ext uri="{BB962C8B-B14F-4D97-AF65-F5344CB8AC3E}">
        <p14:creationId xmlns:p14="http://schemas.microsoft.com/office/powerpoint/2010/main" val="198613354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1000"/>
            <a:ext cx="9144000" cy="838200"/>
          </a:xfrm>
        </p:spPr>
        <p:txBody>
          <a:bodyPr>
            <a:normAutofit fontScale="90000"/>
          </a:bodyPr>
          <a:lstStyle/>
          <a:p>
            <a:pPr algn="ctr"/>
            <a:r>
              <a:rPr lang="en-US" dirty="0"/>
              <a:t/>
            </a:r>
            <a:br>
              <a:rPr lang="en-US" dirty="0"/>
            </a:br>
            <a:r>
              <a:rPr lang="en-US" dirty="0" smtClean="0"/>
              <a:t/>
            </a:r>
            <a:br>
              <a:rPr lang="en-US" dirty="0" smtClean="0"/>
            </a:br>
            <a:r>
              <a:rPr lang="en-US" dirty="0" smtClean="0"/>
              <a:t/>
            </a:r>
            <a:br>
              <a:rPr lang="en-US" dirty="0" smtClean="0"/>
            </a:br>
            <a:r>
              <a:rPr lang="en-ZA" sz="6700" b="1" dirty="0" smtClean="0"/>
              <a:t>Conclusion-1</a:t>
            </a:r>
            <a:r>
              <a:rPr lang="en-US" dirty="0"/>
              <a:t/>
            </a:r>
            <a:br>
              <a:rPr lang="en-US" dirty="0"/>
            </a:br>
            <a:r>
              <a:rPr lang="en-US" dirty="0"/>
              <a:t/>
            </a:r>
            <a:br>
              <a:rPr lang="en-US" dirty="0"/>
            </a:br>
            <a:r>
              <a:rPr lang="en-US" dirty="0"/>
              <a:t/>
            </a:r>
            <a:br>
              <a:rPr lang="en-US" dirty="0"/>
            </a:br>
            <a:r>
              <a:rPr lang="en-US" dirty="0"/>
              <a:t/>
            </a:r>
            <a:br>
              <a:rPr lang="en-US" dirty="0"/>
            </a:br>
            <a:endParaRPr lang="en-US" dirty="0"/>
          </a:p>
        </p:txBody>
      </p:sp>
      <p:sp>
        <p:nvSpPr>
          <p:cNvPr id="3" name="Content Placeholder 2"/>
          <p:cNvSpPr>
            <a:spLocks noGrp="1"/>
          </p:cNvSpPr>
          <p:nvPr>
            <p:ph sz="quarter" idx="1"/>
          </p:nvPr>
        </p:nvSpPr>
        <p:spPr>
          <a:xfrm>
            <a:off x="0" y="1524000"/>
            <a:ext cx="9144000" cy="5334000"/>
          </a:xfrm>
        </p:spPr>
        <p:txBody>
          <a:bodyPr>
            <a:normAutofit/>
          </a:bodyPr>
          <a:lstStyle/>
          <a:p>
            <a:r>
              <a:rPr lang="en-ZA" sz="3200" dirty="0" smtClean="0"/>
              <a:t>Most </a:t>
            </a:r>
            <a:r>
              <a:rPr lang="en-ZA" sz="3200" dirty="0"/>
              <a:t>stereotypes deployed by the media and people on various ethnic groups are distorted, and false and negative and so have to be addressed. </a:t>
            </a:r>
            <a:r>
              <a:rPr lang="en-ZA" sz="3200" dirty="0" smtClean="0"/>
              <a:t>Stereotypes </a:t>
            </a:r>
            <a:r>
              <a:rPr lang="en-ZA" sz="3200" dirty="0"/>
              <a:t>is a struggle to control one’s identity and character</a:t>
            </a:r>
            <a:r>
              <a:rPr lang="en-ZA" sz="3200" dirty="0" smtClean="0"/>
              <a:t>.</a:t>
            </a:r>
          </a:p>
          <a:p>
            <a:r>
              <a:rPr lang="en-ZA" sz="3200" dirty="0" smtClean="0"/>
              <a:t> Stereotypes </a:t>
            </a:r>
            <a:r>
              <a:rPr lang="en-ZA" sz="3200" dirty="0"/>
              <a:t>have profound roots, and will take time to be eradicated, but the struggle to eradicate them is a significant part, more especially on the Asian American battle for equality and recognition.</a:t>
            </a:r>
            <a:endParaRPr lang="en-US" sz="3200" dirty="0"/>
          </a:p>
        </p:txBody>
      </p:sp>
    </p:spTree>
    <p:extLst>
      <p:ext uri="{BB962C8B-B14F-4D97-AF65-F5344CB8AC3E}">
        <p14:creationId xmlns:p14="http://schemas.microsoft.com/office/powerpoint/2010/main" val="196935027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normAutofit fontScale="90000"/>
          </a:bodyPr>
          <a:lstStyle/>
          <a:p>
            <a:pPr algn="ctr"/>
            <a:r>
              <a:rPr lang="en-US" dirty="0"/>
              <a:t/>
            </a:r>
            <a:br>
              <a:rPr lang="en-US" dirty="0"/>
            </a:br>
            <a:r>
              <a:rPr lang="en-US" dirty="0" smtClean="0"/>
              <a:t/>
            </a:r>
            <a:br>
              <a:rPr lang="en-US" dirty="0" smtClean="0"/>
            </a:br>
            <a:r>
              <a:rPr lang="en-US" dirty="0" smtClean="0"/>
              <a:t/>
            </a:r>
            <a:br>
              <a:rPr lang="en-US" dirty="0" smtClean="0"/>
            </a:br>
            <a:r>
              <a:rPr lang="en-US" dirty="0" smtClean="0"/>
              <a:t/>
            </a:r>
            <a:br>
              <a:rPr lang="en-US" dirty="0" smtClean="0"/>
            </a:br>
            <a:r>
              <a:rPr lang="en-ZA" sz="6700" b="1" dirty="0" smtClean="0"/>
              <a:t>Conclusion-2</a:t>
            </a:r>
            <a:r>
              <a:rPr lang="en-US" dirty="0"/>
              <a:t/>
            </a:r>
            <a:br>
              <a:rPr lang="en-US" dirty="0"/>
            </a:br>
            <a:r>
              <a:rPr lang="en-US" dirty="0"/>
              <a:t/>
            </a:r>
            <a:br>
              <a:rPr lang="en-US" dirty="0"/>
            </a:br>
            <a:r>
              <a:rPr lang="en-US" dirty="0"/>
              <a:t/>
            </a:r>
            <a:br>
              <a:rPr lang="en-US" dirty="0"/>
            </a:br>
            <a:r>
              <a:rPr lang="en-US" dirty="0"/>
              <a:t/>
            </a:r>
            <a:br>
              <a:rPr lang="en-US" dirty="0"/>
            </a:br>
            <a:endParaRPr lang="en-US" dirty="0"/>
          </a:p>
        </p:txBody>
      </p:sp>
      <p:sp>
        <p:nvSpPr>
          <p:cNvPr id="3" name="Content Placeholder 2"/>
          <p:cNvSpPr>
            <a:spLocks noGrp="1"/>
          </p:cNvSpPr>
          <p:nvPr>
            <p:ph sz="quarter" idx="1"/>
          </p:nvPr>
        </p:nvSpPr>
        <p:spPr>
          <a:xfrm>
            <a:off x="0" y="1524000"/>
            <a:ext cx="9144000" cy="5334000"/>
          </a:xfrm>
        </p:spPr>
        <p:txBody>
          <a:bodyPr>
            <a:normAutofit fontScale="85000" lnSpcReduction="20000"/>
          </a:bodyPr>
          <a:lstStyle/>
          <a:p>
            <a:r>
              <a:rPr lang="en-ZA" sz="3200" dirty="0" smtClean="0"/>
              <a:t>Individuals </a:t>
            </a:r>
            <a:r>
              <a:rPr lang="en-ZA" sz="3200" dirty="0"/>
              <a:t>face cultural differences between them and learn to interact despite the differences. They also face the fact that their relationships differ from what is common society and, therefore, tend to be stereotyped. </a:t>
            </a:r>
            <a:endParaRPr lang="en-ZA" sz="3200" dirty="0" smtClean="0"/>
          </a:p>
          <a:p>
            <a:r>
              <a:rPr lang="en-ZA" sz="3200" dirty="0" smtClean="0"/>
              <a:t>To </a:t>
            </a:r>
            <a:r>
              <a:rPr lang="en-ZA" sz="3200" dirty="0"/>
              <a:t>further correct some cross-cultural misunderstandings it is recommend that perceived respect for or willingness to accept differences and overcome stereotypes must exist between people of a different culture. </a:t>
            </a:r>
            <a:endParaRPr lang="en-ZA" sz="3200" dirty="0" smtClean="0"/>
          </a:p>
          <a:p>
            <a:r>
              <a:rPr lang="en-US" sz="3200" dirty="0"/>
              <a:t>It is important for the people to remind themselves of the limits of generalization and the importance of the words used.  Stereotyping lumps all members of a group or culture together and often uses words that are derogatory and emotionally charged, whereas the same information could be expressed in a more neutral, less aggressive way.  </a:t>
            </a:r>
          </a:p>
          <a:p>
            <a:endParaRPr lang="en-US" sz="3200" dirty="0"/>
          </a:p>
        </p:txBody>
      </p:sp>
    </p:spTree>
    <p:extLst>
      <p:ext uri="{BB962C8B-B14F-4D97-AF65-F5344CB8AC3E}">
        <p14:creationId xmlns:p14="http://schemas.microsoft.com/office/powerpoint/2010/main" val="232038624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AI3Dec</Template>
  <TotalTime>13191</TotalTime>
  <Words>3806</Words>
  <Application>Microsoft Office PowerPoint</Application>
  <PresentationFormat>On-screen Show (4:3)</PresentationFormat>
  <Paragraphs>269</Paragraphs>
  <Slides>52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52</vt:i4>
      </vt:variant>
    </vt:vector>
  </HeadingPairs>
  <TitlesOfParts>
    <vt:vector size="60" baseType="lpstr">
      <vt:lpstr>Calibri</vt:lpstr>
      <vt:lpstr>Cordia New</vt:lpstr>
      <vt:lpstr>Franklin Gothic Book</vt:lpstr>
      <vt:lpstr>Franklin Gothic Medium</vt:lpstr>
      <vt:lpstr>LilyUPC</vt:lpstr>
      <vt:lpstr>Wingdings</vt:lpstr>
      <vt:lpstr>Wingdings 2</vt:lpstr>
      <vt:lpstr>Median</vt:lpstr>
      <vt:lpstr>  </vt:lpstr>
      <vt:lpstr>Globalization and inter-cultural communication (1)</vt:lpstr>
      <vt:lpstr>Globalization and inter-cultural communication (2)</vt:lpstr>
      <vt:lpstr>Globalization and inter-cultural communication (3)</vt:lpstr>
      <vt:lpstr>Globalization and inter-cultural communication (4)</vt:lpstr>
      <vt:lpstr>Globalization and inter-cultural communication (4)</vt:lpstr>
      <vt:lpstr>     Three major types of cultural encounters     </vt:lpstr>
      <vt:lpstr>Culture</vt:lpstr>
      <vt:lpstr>Culture (2)</vt:lpstr>
      <vt:lpstr>Stereotypical representation (media)</vt:lpstr>
      <vt:lpstr>Stereotypical representation (postcards)</vt:lpstr>
      <vt:lpstr>Positives impact of Cross-Cultural interactions (1)</vt:lpstr>
      <vt:lpstr>Positives impact of Cross-Cultural interactions (2)</vt:lpstr>
      <vt:lpstr>Positives impact of Cross-Cultural interactions (3)</vt:lpstr>
      <vt:lpstr>  Negative impact of Cross-Cultural interactions (1)  </vt:lpstr>
      <vt:lpstr>Negative impact of Cross-Cultural interactions (2)</vt:lpstr>
      <vt:lpstr>Stereotyping (1)</vt:lpstr>
      <vt:lpstr>Stereotyping (2)</vt:lpstr>
      <vt:lpstr>Stereotyping (3)</vt:lpstr>
      <vt:lpstr>Stereotyping (4)</vt:lpstr>
      <vt:lpstr>Perception and evaluation of out group members (Priming)</vt:lpstr>
      <vt:lpstr>Perception and evaluation of out group members (Assimilation)</vt:lpstr>
      <vt:lpstr>Stereotyping of hotel guests by employees (1)</vt:lpstr>
      <vt:lpstr>Stereotyping of hotel guests by employees (2)</vt:lpstr>
      <vt:lpstr>Stereotyping of hotel guests by employees (3) (Front line perception)</vt:lpstr>
      <vt:lpstr>Stereotyping about men by women</vt:lpstr>
      <vt:lpstr>PowerPoint Presentation</vt:lpstr>
      <vt:lpstr>Age stereotyping-1</vt:lpstr>
      <vt:lpstr>Age stereotyping-2</vt:lpstr>
      <vt:lpstr>Facial attractiveness</vt:lpstr>
      <vt:lpstr> Africa &amp; Stereotypes</vt:lpstr>
      <vt:lpstr>Stereotypical  representation  (Africa)</vt:lpstr>
      <vt:lpstr>Promiscuity (Historical legacy-1)</vt:lpstr>
      <vt:lpstr>Promiscuity (Historical legacy-2)</vt:lpstr>
      <vt:lpstr>Promiscuity  (1)</vt:lpstr>
      <vt:lpstr>Promiscuity  (2) </vt:lpstr>
      <vt:lpstr>Promiscuity  (3) </vt:lpstr>
      <vt:lpstr>Bad eating habits (1)</vt:lpstr>
      <vt:lpstr>Bad eating habits (2)</vt:lpstr>
      <vt:lpstr>Violent (1)</vt:lpstr>
      <vt:lpstr>PowerPoint Presentation</vt:lpstr>
      <vt:lpstr>Violent (3)</vt:lpstr>
      <vt:lpstr>Violent (Arabs)</vt:lpstr>
      <vt:lpstr>Violent (Muslims-1)</vt:lpstr>
      <vt:lpstr>Violent (Muslims-2)</vt:lpstr>
      <vt:lpstr>Time conception-1</vt:lpstr>
      <vt:lpstr>Time conception-2</vt:lpstr>
      <vt:lpstr>    Images of Asian by Africans     </vt:lpstr>
      <vt:lpstr>Images of Asian Men by Africans and Europeans  (perpetuated by the media forms such as TV and Asian movies)</vt:lpstr>
      <vt:lpstr>Images of Asian Women by Africans and Europeans  (perpetuated by the media forms such as TV and Asian movies)</vt:lpstr>
      <vt:lpstr>   Conclusion-1    </vt:lpstr>
      <vt:lpstr>    Conclusion-2    </vt:lpstr>
    </vt:vector>
  </TitlesOfParts>
  <Company>NPSoft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Summary of prepositions</dc:title>
  <dc:creator>hp</dc:creator>
  <cp:lastModifiedBy>Administrator</cp:lastModifiedBy>
  <cp:revision>982</cp:revision>
  <cp:lastPrinted>2013-02-14T08:09:08Z</cp:lastPrinted>
  <dcterms:created xsi:type="dcterms:W3CDTF">2011-10-24T05:33:32Z</dcterms:created>
  <dcterms:modified xsi:type="dcterms:W3CDTF">2019-11-28T12:02:00Z</dcterms:modified>
</cp:coreProperties>
</file>