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6"/>
  </p:notesMasterIdLst>
  <p:handoutMasterIdLst>
    <p:handoutMasterId r:id="rId17"/>
  </p:handoutMasterIdLst>
  <p:sldIdLst>
    <p:sldId id="257" r:id="rId5"/>
    <p:sldId id="384" r:id="rId6"/>
    <p:sldId id="317" r:id="rId7"/>
    <p:sldId id="270" r:id="rId8"/>
    <p:sldId id="279" r:id="rId9"/>
    <p:sldId id="394" r:id="rId10"/>
    <p:sldId id="281" r:id="rId11"/>
    <p:sldId id="321" r:id="rId12"/>
    <p:sldId id="395" r:id="rId13"/>
    <p:sldId id="396" r:id="rId14"/>
    <p:sldId id="39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53424D-1887-4AA6-8677-028E2EBB9FC4}">
          <p14:sldIdLst>
            <p14:sldId id="257"/>
            <p14:sldId id="384"/>
            <p14:sldId id="317"/>
            <p14:sldId id="270"/>
            <p14:sldId id="279"/>
            <p14:sldId id="394"/>
            <p14:sldId id="281"/>
            <p14:sldId id="321"/>
            <p14:sldId id="395"/>
            <p14:sldId id="396"/>
          </p14:sldIdLst>
        </p14:section>
        <p14:section name="Untitled Section" id="{C2F13270-18D0-4F20-8FD6-B7F926415ED4}">
          <p14:sldIdLst>
            <p14:sldId id="397"/>
          </p14:sldIdLst>
        </p14:section>
      </p14:sectionLst>
    </p:ex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25" autoAdjust="0"/>
  </p:normalViewPr>
  <p:slideViewPr>
    <p:cSldViewPr snapToGrid="0">
      <p:cViewPr varScale="1">
        <p:scale>
          <a:sx n="86" d="100"/>
          <a:sy n="86" d="100"/>
        </p:scale>
        <p:origin x="562" y="5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3/20/2022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3/20/2022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2</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8</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6.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anchor="b" anchorCtr="0">
            <a:normAutofit fontScale="90000"/>
          </a:bodyPr>
          <a:lstStyle/>
          <a:p>
            <a:r>
              <a:rPr lang="en-US" u="sng" dirty="0"/>
              <a:t>What is the most effective way to motivate staff </a:t>
            </a:r>
            <a:r>
              <a:rPr lang="en-US" dirty="0"/>
              <a:t>?</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i="1" dirty="0"/>
              <a:t>By Laura Daniela Grosz</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dirty="0"/>
              <a:t>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3776472"/>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3776472"/>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3776472"/>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a:xfrm>
            <a:off x="6083808" y="0"/>
            <a:ext cx="3054096" cy="3776472"/>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lnSpcReduction="10000"/>
          </a:bodyPr>
          <a:lstStyle/>
          <a:p>
            <a:r>
              <a:rPr lang="en-US" dirty="0"/>
              <a:t>This report is about different ways that the staff can be motivated by, like base pay, recognition and awards, additional holiday and good working </a:t>
            </a:r>
            <a:r>
              <a:rPr lang="en-US" dirty="0" err="1"/>
              <a:t>conditions.We</a:t>
            </a:r>
            <a:r>
              <a:rPr lang="en-US" dirty="0"/>
              <a:t> are </a:t>
            </a:r>
            <a:r>
              <a:rPr lang="en-US" dirty="0" err="1"/>
              <a:t>gonna</a:t>
            </a:r>
            <a:r>
              <a:rPr lang="en-US" dirty="0"/>
              <a:t> talk and explain about each one of them step by step.</a:t>
            </a:r>
          </a:p>
        </p:txBody>
      </p:sp>
    </p:spTree>
    <p:extLst>
      <p:ext uri="{BB962C8B-B14F-4D97-AF65-F5344CB8AC3E}">
        <p14:creationId xmlns:p14="http://schemas.microsoft.com/office/powerpoint/2010/main" val="215888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dirty="0"/>
              <a:t>Different ways that staff can be motivated</a:t>
            </a:r>
            <a:endParaRPr lang="en-US" sz="64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rmAutofit fontScale="47500" lnSpcReduction="20000"/>
          </a:bodyPr>
          <a:lstStyle/>
          <a:p>
            <a:pPr marL="0" indent="0">
              <a:lnSpc>
                <a:spcPct val="100000"/>
              </a:lnSpc>
              <a:buNone/>
            </a:pPr>
            <a:r>
              <a:rPr lang="en-US" kern="1200" dirty="0">
                <a:latin typeface="+mn-lt"/>
                <a:ea typeface="+mn-ea"/>
                <a:cs typeface="+mn-cs"/>
              </a:rPr>
              <a:t>Inspired by :</a:t>
            </a:r>
          </a:p>
          <a:p>
            <a:pPr marL="0" indent="0">
              <a:lnSpc>
                <a:spcPct val="100000"/>
              </a:lnSpc>
              <a:buNone/>
            </a:pPr>
            <a:r>
              <a:rPr lang="en-US" kern="1200" dirty="0">
                <a:latin typeface="+mn-lt"/>
                <a:ea typeface="+mn-ea"/>
                <a:cs typeface="+mn-cs"/>
              </a:rPr>
              <a:t> Armstrong and Brown, Chapter 1 – Reward management – an overview, published in 2019 by Duncan Brown and Michael Armstrong</a:t>
            </a:r>
          </a:p>
          <a:p>
            <a:pPr marL="0" indent="0">
              <a:lnSpc>
                <a:spcPct val="100000"/>
              </a:lnSpc>
              <a:buNone/>
            </a:pPr>
            <a:r>
              <a:rPr lang="en-US" kern="1200" dirty="0">
                <a:latin typeface="+mn-lt"/>
                <a:ea typeface="+mn-ea"/>
                <a:cs typeface="+mn-cs"/>
              </a:rPr>
              <a:t>Eight ways bad managers kill conversations – and motivation, by Kevin Murray, published on 04 May 2021</a:t>
            </a:r>
          </a:p>
          <a:p>
            <a:pPr marL="0" indent="0">
              <a:lnSpc>
                <a:spcPct val="100000"/>
              </a:lnSpc>
              <a:buNone/>
            </a:pPr>
            <a:r>
              <a:rPr lang="en-US" kern="1200" dirty="0">
                <a:latin typeface="+mn-lt"/>
                <a:ea typeface="+mn-ea"/>
                <a:cs typeface="+mn-cs"/>
              </a:rPr>
              <a:t>Compliment your staff with nonmonetary rewards, by Cohen, Shelley</a:t>
            </a:r>
          </a:p>
          <a:p>
            <a:pPr marL="0" indent="0">
              <a:lnSpc>
                <a:spcPct val="100000"/>
              </a:lnSpc>
              <a:buNone/>
            </a:pPr>
            <a:r>
              <a:rPr lang="en-US" dirty="0"/>
              <a:t>Commentary: Exploring novel approaches to staff rewards and recognition, by Phillips, Holly, </a:t>
            </a:r>
            <a:r>
              <a:rPr lang="en-US" dirty="0" err="1"/>
              <a:t>Bogdanich</a:t>
            </a:r>
            <a:r>
              <a:rPr lang="en-US" dirty="0"/>
              <a:t>, Ivana, Carter, Kristen, Holler, Jacob, </a:t>
            </a:r>
            <a:r>
              <a:rPr lang="en-US" dirty="0" err="1"/>
              <a:t>Smith,Trisha</a:t>
            </a:r>
            <a:r>
              <a:rPr lang="en-US" dirty="0"/>
              <a:t>, Ticehurst, Erin H, </a:t>
            </a:r>
            <a:r>
              <a:rPr lang="en-US" dirty="0" err="1"/>
              <a:t>Wascher</a:t>
            </a:r>
            <a:r>
              <a:rPr lang="en-US" dirty="0"/>
              <a:t>, Molly</a:t>
            </a:r>
            <a:endParaRPr lang="en-US" kern="1200" dirty="0">
              <a:latin typeface="+mn-lt"/>
              <a:ea typeface="+mn-ea"/>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6002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p:txBody>
          <a:bodyPr>
            <a:normAutofit/>
          </a:bodyPr>
          <a:lstStyle/>
          <a:p>
            <a:r>
              <a:rPr lang="en-US" i="1" u="sng" dirty="0"/>
              <a:t>1. Pay</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idx="1"/>
          </p:nvPr>
        </p:nvSpPr>
        <p:spPr/>
        <p:txBody>
          <a:bodyPr/>
          <a:lstStyle/>
          <a:p>
            <a:r>
              <a:rPr lang="en-US" dirty="0"/>
              <a:t> </a:t>
            </a:r>
          </a:p>
          <a:p>
            <a:r>
              <a:rPr lang="en-US" dirty="0"/>
              <a:t>Reward policies and practices are affected by the values and beliefs of the organization about how people should be rewarded and how the reward system should be managed. Reward management is the introduction of policies and strategies that rewards every employee within the business fairly and consistently across the board. Rewarding employees for outstanding work makes them feel valued and can prove to be a powerful motivational tool that boosts productivity.</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a:lstStyle/>
          <a:p>
            <a:fld id="{DBA1B0FB-D917-4C8C-928F-313BD683BF39}" type="slidenum">
              <a:rPr lang="en-US" smtClean="0"/>
              <a:pPr/>
              <a:t>4</a:t>
            </a:fld>
            <a:endParaRPr lang="en-US"/>
          </a:p>
        </p:txBody>
      </p:sp>
      <p:sp>
        <p:nvSpPr>
          <p:cNvPr id="9" name="Text Placeholder 8">
            <a:extLst>
              <a:ext uri="{FF2B5EF4-FFF2-40B4-BE49-F238E27FC236}">
                <a16:creationId xmlns:a16="http://schemas.microsoft.com/office/drawing/2014/main" id="{0D098C43-2F2A-4100-89BC-5931039293FA}"/>
              </a:ext>
            </a:extLst>
          </p:cNvPr>
          <p:cNvSpPr>
            <a:spLocks noGrp="1"/>
          </p:cNvSpPr>
          <p:nvPr>
            <p:ph type="body" idx="4294967295"/>
          </p:nvPr>
        </p:nvSpPr>
        <p:spPr>
          <a:xfrm>
            <a:off x="0" y="1731963"/>
            <a:ext cx="5437188" cy="534987"/>
          </a:xfrm>
        </p:spPr>
        <p:txBody>
          <a:bodyPr/>
          <a:lstStyle/>
          <a:p>
            <a:r>
              <a:rPr lang="en-US" dirty="0"/>
              <a:t>Values and beliefs</a:t>
            </a:r>
          </a:p>
        </p:txBody>
      </p:sp>
      <p:sp>
        <p:nvSpPr>
          <p:cNvPr id="11" name="Text Placeholder 10">
            <a:extLst>
              <a:ext uri="{FF2B5EF4-FFF2-40B4-BE49-F238E27FC236}">
                <a16:creationId xmlns:a16="http://schemas.microsoft.com/office/drawing/2014/main" id="{60726BA7-44D6-4116-90E3-38325026EAAD}"/>
              </a:ext>
            </a:extLst>
          </p:cNvPr>
          <p:cNvSpPr>
            <a:spLocks noGrp="1"/>
          </p:cNvSpPr>
          <p:nvPr>
            <p:ph type="body" sz="quarter" idx="4294967295"/>
          </p:nvPr>
        </p:nvSpPr>
        <p:spPr>
          <a:xfrm>
            <a:off x="6754813" y="1731963"/>
            <a:ext cx="5437187" cy="534987"/>
          </a:xfrm>
        </p:spPr>
        <p:txBody>
          <a:bodyPr/>
          <a:lstStyle/>
          <a:p>
            <a:r>
              <a:rPr lang="en-US" dirty="0"/>
              <a:t>Subtitle</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294967295"/>
          </p:nvPr>
        </p:nvSpPr>
        <p:spPr>
          <a:xfrm>
            <a:off x="6754813" y="2427288"/>
            <a:ext cx="5437187" cy="3516312"/>
          </a:xfrm>
        </p:spPr>
        <p:txBody>
          <a:bodyPr/>
          <a:lstStyle/>
          <a:p>
            <a:pPr marL="0" indent="0">
              <a:buNone/>
            </a:pPr>
            <a:endParaRPr lang="en-US" dirty="0"/>
          </a:p>
          <a:p>
            <a:endParaRPr lang="en-US" dirty="0"/>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320043" y="477988"/>
            <a:ext cx="11091600" cy="1332000"/>
          </a:xfrm>
        </p:spPr>
        <p:txBody>
          <a:bodyPr>
            <a:normAutofit/>
          </a:bodyPr>
          <a:lstStyle/>
          <a:p>
            <a:r>
              <a:rPr lang="en-US" i="1" u="sng" dirty="0"/>
              <a:t>2. Recognition and award</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idx="1"/>
          </p:nvPr>
        </p:nvSpPr>
        <p:spPr>
          <a:xfrm>
            <a:off x="320043" y="843692"/>
            <a:ext cx="11090274" cy="3979625"/>
          </a:xfrm>
        </p:spPr>
        <p:txBody>
          <a:bodyPr/>
          <a:lstStyle/>
          <a:p>
            <a:endParaRPr lang="en-US" dirty="0"/>
          </a:p>
          <a:p>
            <a:endParaRPr lang="en-US" dirty="0"/>
          </a:p>
          <a:p>
            <a:endParaRPr lang="en-US" dirty="0"/>
          </a:p>
          <a:p>
            <a:r>
              <a:rPr lang="en-US" dirty="0"/>
              <a:t>Recognition and rewarding employees leads to greater employee engagement, which increases retention and helps create a more positive overall workplace. Incorporating a rewards and recognition program helps increase employee engagement, leading to many benefits for the company, like increased productivity and retention. In one survey, employees cited personal recognition as the top way a manager or company could get them to produce work. </a:t>
            </a:r>
          </a:p>
          <a:p>
            <a:r>
              <a:rPr lang="en-US" dirty="0"/>
              <a:t>Recognition initiatives are effective because they focus on the positives, sending employees a clear message that what they’re doing matters. </a:t>
            </a:r>
          </a:p>
          <a:p>
            <a:r>
              <a:rPr lang="en-US" dirty="0"/>
              <a:t>Rewarding great performances and successes with things your employees want will keep them focused and driven to do better. These programs encourage employees to set and reach goals, whether daily, weekly, or annually.</a:t>
            </a:r>
          </a:p>
        </p:txBody>
      </p:sp>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p:txBody>
          <a:bodyPr/>
          <a:lstStyle/>
          <a:p>
            <a:r>
              <a:rPr lang="en-US"/>
              <a:t>Tuesday, February 2, 20XX</a:t>
            </a:r>
            <a:endParaRPr lang="en-US" dirty="0"/>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p:txBody>
          <a:bodyPr/>
          <a:lstStyle/>
          <a:p>
            <a:r>
              <a:rPr lang="en-US"/>
              <a:t>Sample Footer Text</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p:txBody>
          <a:bodyPr/>
          <a:lstStyle/>
          <a:p>
            <a:fld id="{DBA1B0FB-D917-4C8C-928F-313BD683BF39}" type="slidenum">
              <a:rPr lang="en-US" smtClean="0"/>
              <a:pPr/>
              <a:t>5</a:t>
            </a:fld>
            <a:endParaRPr lang="en-US"/>
          </a:p>
        </p:txBody>
      </p:sp>
    </p:spTree>
    <p:extLst>
      <p:ext uri="{BB962C8B-B14F-4D97-AF65-F5344CB8AC3E}">
        <p14:creationId xmlns:p14="http://schemas.microsoft.com/office/powerpoint/2010/main" val="395518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592A4-BC39-4163-B2F5-8006AAF9D145}"/>
              </a:ext>
            </a:extLst>
          </p:cNvPr>
          <p:cNvSpPr>
            <a:spLocks noGrp="1"/>
          </p:cNvSpPr>
          <p:nvPr>
            <p:ph type="title"/>
          </p:nvPr>
        </p:nvSpPr>
        <p:spPr/>
        <p:txBody>
          <a:bodyPr/>
          <a:lstStyle/>
          <a:p>
            <a:r>
              <a:rPr lang="en-GB" i="1" u="sng" dirty="0"/>
              <a:t>3. Additional holiday</a:t>
            </a:r>
          </a:p>
        </p:txBody>
      </p:sp>
      <p:sp>
        <p:nvSpPr>
          <p:cNvPr id="3" name="Content Placeholder 2">
            <a:extLst>
              <a:ext uri="{FF2B5EF4-FFF2-40B4-BE49-F238E27FC236}">
                <a16:creationId xmlns:a16="http://schemas.microsoft.com/office/drawing/2014/main" id="{598DAD68-ECDB-4EC1-BEB9-82E6A763BC01}"/>
              </a:ext>
            </a:extLst>
          </p:cNvPr>
          <p:cNvSpPr>
            <a:spLocks noGrp="1"/>
          </p:cNvSpPr>
          <p:nvPr>
            <p:ph idx="1"/>
          </p:nvPr>
        </p:nvSpPr>
        <p:spPr/>
        <p:txBody>
          <a:bodyPr/>
          <a:lstStyle/>
          <a:p>
            <a:r>
              <a:rPr lang="en-GB" dirty="0"/>
              <a:t>The additional holiday is a top-up payment which ensures that any qualifying additional payment(s) that you receive in the 12 months ( previously 3 months ) prior to taking a period of holiday are factored into your holiday pay.</a:t>
            </a:r>
          </a:p>
        </p:txBody>
      </p:sp>
      <p:sp>
        <p:nvSpPr>
          <p:cNvPr id="4" name="Date Placeholder 3">
            <a:extLst>
              <a:ext uri="{FF2B5EF4-FFF2-40B4-BE49-F238E27FC236}">
                <a16:creationId xmlns:a16="http://schemas.microsoft.com/office/drawing/2014/main" id="{3D87778B-343F-45E9-A219-45D846686DFC}"/>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CAE4DCF7-87F9-45D6-AF46-BF4A8C29AFD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6FFA33E-C905-4E0F-9165-7FE8FFF96E41}"/>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2862591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p:txBody>
          <a:bodyPr/>
          <a:lstStyle/>
          <a:p>
            <a:r>
              <a:rPr lang="en-US" i="1" u="sng" dirty="0"/>
              <a:t>4. Good working conditions</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idx="1"/>
          </p:nvPr>
        </p:nvSpPr>
        <p:spPr/>
        <p:txBody>
          <a:bodyPr>
            <a:normAutofit/>
          </a:bodyPr>
          <a:lstStyle/>
          <a:p>
            <a:pPr lvl="0"/>
            <a:endParaRPr lang="en-US" dirty="0"/>
          </a:p>
          <a:p>
            <a:endParaRPr lang="en-US" dirty="0"/>
          </a:p>
        </p:txBody>
      </p:sp>
      <p:sp>
        <p:nvSpPr>
          <p:cNvPr id="14" name="Date Placeholder 13">
            <a:extLst>
              <a:ext uri="{FF2B5EF4-FFF2-40B4-BE49-F238E27FC236}">
                <a16:creationId xmlns:a16="http://schemas.microsoft.com/office/drawing/2014/main" id="{D236478C-E242-44E0-8357-C72C9B588CA7}"/>
              </a:ext>
            </a:extLst>
          </p:cNvPr>
          <p:cNvSpPr>
            <a:spLocks noGrp="1"/>
          </p:cNvSpPr>
          <p:nvPr>
            <p:ph type="dt" sz="half" idx="10"/>
          </p:nvPr>
        </p:nvSpPr>
        <p:spPr/>
        <p:txBody>
          <a:bodyPr/>
          <a:lstStyle/>
          <a:p>
            <a:r>
              <a:rPr lang="en-US"/>
              <a:t>Tuesday, February 2, 20XX</a:t>
            </a:r>
            <a:endParaRPr lang="en-US" dirty="0"/>
          </a:p>
        </p:txBody>
      </p:sp>
      <p:sp>
        <p:nvSpPr>
          <p:cNvPr id="15" name="Footer Placeholder 14">
            <a:extLst>
              <a:ext uri="{FF2B5EF4-FFF2-40B4-BE49-F238E27FC236}">
                <a16:creationId xmlns:a16="http://schemas.microsoft.com/office/drawing/2014/main" id="{65A6DC02-681E-4AF7-AC6E-57CDDB2FBA28}"/>
              </a:ext>
            </a:extLst>
          </p:cNvPr>
          <p:cNvSpPr>
            <a:spLocks noGrp="1"/>
          </p:cNvSpPr>
          <p:nvPr>
            <p:ph type="ftr" sz="quarter" idx="11"/>
          </p:nvPr>
        </p:nvSpPr>
        <p:spPr/>
        <p:txBody>
          <a:bodyPr/>
          <a:lstStyle/>
          <a:p>
            <a:r>
              <a:rPr lang="en-US"/>
              <a:t>Sample Footer Text</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p:txBody>
          <a:bodyPr/>
          <a:lstStyle/>
          <a:p>
            <a:fld id="{DBA1B0FB-D917-4C8C-928F-313BD683BF39}" type="slidenum">
              <a:rPr lang="en-US" smtClean="0"/>
              <a:pPr/>
              <a:t>7</a:t>
            </a:fld>
            <a:endParaRPr lang="en-US"/>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type="body" idx="4294967295"/>
          </p:nvPr>
        </p:nvSpPr>
        <p:spPr>
          <a:xfrm>
            <a:off x="-2" y="1731962"/>
            <a:ext cx="11090274" cy="4145055"/>
          </a:xfrm>
        </p:spPr>
        <p:txBody>
          <a:bodyPr>
            <a:normAutofit fontScale="92500" lnSpcReduction="20000"/>
          </a:bodyPr>
          <a:lstStyle/>
          <a:p>
            <a:pPr lvl="0"/>
            <a:r>
              <a:rPr lang="en-US" b="1" dirty="0"/>
              <a:t>A healthy workplace environment is ideal when it comes to maintaining a positive outcome in a stressful atmosphere. The most important thing that influences employee motivation and happiness, and how productive and efficient they can be, all goes down to their working environment.</a:t>
            </a:r>
          </a:p>
          <a:p>
            <a:pPr lvl="0"/>
            <a:r>
              <a:rPr lang="en-US" b="1" dirty="0"/>
              <a:t>A healthy workplace environment improves productivity and reduces costs related to absenteeism, turnover, workers’ compensation, and medical claims. </a:t>
            </a:r>
          </a:p>
          <a:p>
            <a:pPr lvl="0"/>
            <a:r>
              <a:rPr lang="en-US" b="1" dirty="0"/>
              <a:t>A happy ( and healthy ) employee is a productive employee. People who enjoy their jobs are more likely to engage thoroughly with their work. As an employee, it should always be in your best interest to keep your staff happy.  Otherwise, resentment could start to impact on the quality of their work or they may even consider leaving.</a:t>
            </a:r>
          </a:p>
          <a:p>
            <a:pPr lvl="0"/>
            <a:r>
              <a:rPr lang="en-US" b="1" dirty="0"/>
              <a:t>Working conditions covers also areas such as space, temperature, lighting, ventilation, humidity and welfare facilities, access to drinking water.</a:t>
            </a:r>
          </a:p>
          <a:p>
            <a:pPr lvl="0"/>
            <a:endParaRPr lang="en-US" dirty="0"/>
          </a:p>
        </p:txBody>
      </p:sp>
      <p:sp>
        <p:nvSpPr>
          <p:cNvPr id="10" name="Text Placeholder 9">
            <a:extLst>
              <a:ext uri="{FF2B5EF4-FFF2-40B4-BE49-F238E27FC236}">
                <a16:creationId xmlns:a16="http://schemas.microsoft.com/office/drawing/2014/main" id="{34A9BC34-CFDB-4D7A-8D6C-1CE608D0909F}"/>
              </a:ext>
            </a:extLst>
          </p:cNvPr>
          <p:cNvSpPr>
            <a:spLocks noGrp="1"/>
          </p:cNvSpPr>
          <p:nvPr>
            <p:ph type="body" sz="quarter" idx="4294967295"/>
          </p:nvPr>
        </p:nvSpPr>
        <p:spPr>
          <a:xfrm>
            <a:off x="12118019" y="1988598"/>
            <a:ext cx="73981" cy="278352"/>
          </a:xfrm>
        </p:spPr>
        <p:txBody>
          <a:bodyPr/>
          <a:lstStyle/>
          <a:p>
            <a:pPr marL="0" indent="0">
              <a:buNone/>
            </a:pPr>
            <a:endParaRPr lang="en-US" dirty="0"/>
          </a:p>
        </p:txBody>
      </p:sp>
      <p:sp>
        <p:nvSpPr>
          <p:cNvPr id="11" name="Content Placeholder 10">
            <a:extLst>
              <a:ext uri="{FF2B5EF4-FFF2-40B4-BE49-F238E27FC236}">
                <a16:creationId xmlns:a16="http://schemas.microsoft.com/office/drawing/2014/main" id="{1D014E48-5DD9-49CE-AD5B-0FEF69204F68}"/>
              </a:ext>
            </a:extLst>
          </p:cNvPr>
          <p:cNvSpPr>
            <a:spLocks noGrp="1"/>
          </p:cNvSpPr>
          <p:nvPr>
            <p:ph sz="quarter" idx="4294967295"/>
          </p:nvPr>
        </p:nvSpPr>
        <p:spPr>
          <a:xfrm flipH="1" flipV="1">
            <a:off x="12192000" y="5943599"/>
            <a:ext cx="45719" cy="45719"/>
          </a:xfrm>
        </p:spPr>
        <p:txBody>
          <a:bodyPr>
            <a:normAutofit fontScale="25000" lnSpcReduction="20000"/>
          </a:bodyPr>
          <a:lstStyle/>
          <a:p>
            <a:pPr lvl="0"/>
            <a:endParaRPr lang="en-US" dirty="0"/>
          </a:p>
        </p:txBody>
      </p:sp>
    </p:spTree>
    <p:extLst>
      <p:ext uri="{BB962C8B-B14F-4D97-AF65-F5344CB8AC3E}">
        <p14:creationId xmlns:p14="http://schemas.microsoft.com/office/powerpoint/2010/main" val="1420547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115857" y="3230922"/>
            <a:ext cx="4500562" cy="1562959"/>
          </a:xfrm>
        </p:spPr>
        <p:txBody>
          <a:bodyPr/>
          <a:lstStyle/>
          <a:p>
            <a:r>
              <a:rPr lang="en-US" i="1" u="sng" dirty="0"/>
              <a:t>Conclusion</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080551"/>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4954187" y="4393090"/>
            <a:ext cx="6221412" cy="1563688"/>
          </a:xfrm>
        </p:spPr>
        <p:txBody>
          <a:bodyPr>
            <a:normAutofit lnSpcReduction="10000"/>
          </a:bodyPr>
          <a:lstStyle/>
          <a:p>
            <a:r>
              <a:rPr lang="en-US" dirty="0"/>
              <a:t>So, what we all know, or maybe not, but then you’re about to find out, is that more than 70% of UK workers want their employers to put more effort into motivating them. With everything being said, the most effective way to motivate the staff is :</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a:p>
        </p:txBody>
      </p:sp>
    </p:spTree>
    <p:extLst>
      <p:ext uri="{BB962C8B-B14F-4D97-AF65-F5344CB8AC3E}">
        <p14:creationId xmlns:p14="http://schemas.microsoft.com/office/powerpoint/2010/main" val="3521561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67" descr="A person holding a tablet&#10;&#10;Description automatically generated with low confidence">
            <a:extLst>
              <a:ext uri="{FF2B5EF4-FFF2-40B4-BE49-F238E27FC236}">
                <a16:creationId xmlns:a16="http://schemas.microsoft.com/office/drawing/2014/main" id="{AF0C99DC-E474-4204-9D6B-A042F76A771D}"/>
              </a:ext>
            </a:extLst>
          </p:cNvPr>
          <p:cNvPicPr>
            <a:picLocks noChangeAspect="1"/>
          </p:cNvPicPr>
          <p:nvPr/>
        </p:nvPicPr>
        <p:blipFill rotWithShape="1">
          <a:blip r:embed="rId2"/>
          <a:srcRect r="-1" b="8794"/>
          <a:stretch/>
        </p:blipFill>
        <p:spPr>
          <a:xfrm>
            <a:off x="6557146" y="1"/>
            <a:ext cx="5632453" cy="3428999"/>
          </a:xfrm>
          <a:custGeom>
            <a:avLst/>
            <a:gdLst/>
            <a:ahLst/>
            <a:cxnLst/>
            <a:rect l="l" t="t" r="r" b="b"/>
            <a:pathLst>
              <a:path w="5632453" h="3428999">
                <a:moveTo>
                  <a:pt x="0" y="0"/>
                </a:moveTo>
                <a:lnTo>
                  <a:pt x="5632453" y="0"/>
                </a:lnTo>
                <a:lnTo>
                  <a:pt x="5632453" y="3428999"/>
                </a:lnTo>
                <a:lnTo>
                  <a:pt x="0" y="3428999"/>
                </a:lnTo>
                <a:close/>
              </a:path>
            </a:pathLst>
          </a:custGeom>
        </p:spPr>
      </p:pic>
      <p:pic>
        <p:nvPicPr>
          <p:cNvPr id="64" name="Picture 63" descr="A picture containing work-clothing&#10;&#10;Description automatically generated">
            <a:extLst>
              <a:ext uri="{FF2B5EF4-FFF2-40B4-BE49-F238E27FC236}">
                <a16:creationId xmlns:a16="http://schemas.microsoft.com/office/drawing/2014/main" id="{E648DA90-E828-4CB3-B187-838B393F5D54}"/>
              </a:ext>
            </a:extLst>
          </p:cNvPr>
          <p:cNvPicPr>
            <a:picLocks noChangeAspect="1"/>
          </p:cNvPicPr>
          <p:nvPr/>
        </p:nvPicPr>
        <p:blipFill rotWithShape="1">
          <a:blip r:embed="rId3"/>
          <a:srcRect l="8680" r="4266" b="3"/>
          <a:stretch/>
        </p:blipFill>
        <p:spPr>
          <a:xfrm>
            <a:off x="6557147" y="3429002"/>
            <a:ext cx="5632453" cy="3428999"/>
          </a:xfrm>
          <a:custGeom>
            <a:avLst/>
            <a:gdLst/>
            <a:ahLst/>
            <a:cxnLst/>
            <a:rect l="l" t="t" r="r" b="b"/>
            <a:pathLst>
              <a:path w="5632453" h="3428999">
                <a:moveTo>
                  <a:pt x="0" y="0"/>
                </a:moveTo>
                <a:lnTo>
                  <a:pt x="5632453" y="0"/>
                </a:lnTo>
                <a:lnTo>
                  <a:pt x="5632453" y="3428999"/>
                </a:lnTo>
                <a:lnTo>
                  <a:pt x="0" y="3428999"/>
                </a:lnTo>
                <a:close/>
              </a:path>
            </a:pathLst>
          </a:custGeom>
        </p:spPr>
      </p:pic>
      <p:sp>
        <p:nvSpPr>
          <p:cNvPr id="80" name="Rectangle 79">
            <a:extLst>
              <a:ext uri="{FF2B5EF4-FFF2-40B4-BE49-F238E27FC236}">
                <a16:creationId xmlns:a16="http://schemas.microsoft.com/office/drawing/2014/main" id="{A16EB032-3F37-4641-A90D-DC9B574EB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Content Placeholder 48">
            <a:extLst>
              <a:ext uri="{FF2B5EF4-FFF2-40B4-BE49-F238E27FC236}">
                <a16:creationId xmlns:a16="http://schemas.microsoft.com/office/drawing/2014/main" id="{47E72518-0415-E825-2E11-BBBF1F66F540}"/>
              </a:ext>
            </a:extLst>
          </p:cNvPr>
          <p:cNvSpPr>
            <a:spLocks noGrp="1"/>
          </p:cNvSpPr>
          <p:nvPr>
            <p:ph idx="1"/>
          </p:nvPr>
        </p:nvSpPr>
        <p:spPr>
          <a:xfrm>
            <a:off x="550863" y="3409936"/>
            <a:ext cx="5437187" cy="2682889"/>
          </a:xfrm>
        </p:spPr>
        <p:txBody>
          <a:bodyPr anchor="t">
            <a:normAutofit/>
          </a:bodyPr>
          <a:lstStyle/>
          <a:p>
            <a:pPr>
              <a:lnSpc>
                <a:spcPct val="100000"/>
              </a:lnSpc>
            </a:pPr>
            <a:r>
              <a:rPr lang="en-US" sz="1600" i="1" u="sng"/>
              <a:t>Make your business a pleasant place to be. </a:t>
            </a:r>
            <a:r>
              <a:rPr lang="en-US" sz="1600"/>
              <a:t>No one wants to stand around in a dingy, boring space for hours on end. Having an aesthetically pleasing, well-lit, functional and fun workspace, keeping things clean and nice looking.  All these little touches will make things a lot more enjoyable for the staff.</a:t>
            </a:r>
          </a:p>
          <a:p>
            <a:pPr>
              <a:lnSpc>
                <a:spcPct val="100000"/>
              </a:lnSpc>
            </a:pPr>
            <a:r>
              <a:rPr lang="en-US" sz="1600" i="1" u="sng"/>
              <a:t>Respect, honesty and support</a:t>
            </a:r>
            <a:r>
              <a:rPr lang="en-US" sz="1600"/>
              <a:t>. Bad management is one of the top reasons employees run for the hills. Things like respect, honesty, support and clear communication are the foundations here. If you’re a good person to work for, your employees will be more loyal.</a:t>
            </a:r>
          </a:p>
        </p:txBody>
      </p:sp>
      <p:sp>
        <p:nvSpPr>
          <p:cNvPr id="5" name="Date Placeholder 4">
            <a:extLst>
              <a:ext uri="{FF2B5EF4-FFF2-40B4-BE49-F238E27FC236}">
                <a16:creationId xmlns:a16="http://schemas.microsoft.com/office/drawing/2014/main" id="{35B3E424-CE58-48CA-B90F-7F666EE45518}"/>
              </a:ext>
            </a:extLst>
          </p:cNvPr>
          <p:cNvSpPr>
            <a:spLocks noGrp="1"/>
          </p:cNvSpPr>
          <p:nvPr>
            <p:ph type="dt" sz="half" idx="10"/>
          </p:nvPr>
        </p:nvSpPr>
        <p:spPr>
          <a:xfrm>
            <a:off x="550863" y="6507212"/>
            <a:ext cx="2628900" cy="153888"/>
          </a:xfrm>
        </p:spPr>
        <p:txBody>
          <a:bodyPr>
            <a:normAutofit/>
          </a:bodyPr>
          <a:lstStyle/>
          <a:p>
            <a:pPr>
              <a:spcAft>
                <a:spcPts val="600"/>
              </a:spcAft>
            </a:pPr>
            <a:r>
              <a:rPr lang="en-US"/>
              <a:t>Tuesday, February 2, 20XX</a:t>
            </a:r>
          </a:p>
        </p:txBody>
      </p:sp>
      <p:sp>
        <p:nvSpPr>
          <p:cNvPr id="6" name="Footer Placeholder 5">
            <a:extLst>
              <a:ext uri="{FF2B5EF4-FFF2-40B4-BE49-F238E27FC236}">
                <a16:creationId xmlns:a16="http://schemas.microsoft.com/office/drawing/2014/main" id="{F0B238A7-159A-489B-9484-D270EE272884}"/>
              </a:ext>
            </a:extLst>
          </p:cNvPr>
          <p:cNvSpPr>
            <a:spLocks noGrp="1"/>
          </p:cNvSpPr>
          <p:nvPr>
            <p:ph type="ftr" sz="quarter" idx="11"/>
          </p:nvPr>
        </p:nvSpPr>
        <p:spPr>
          <a:xfrm>
            <a:off x="3359150" y="6507212"/>
            <a:ext cx="6379210" cy="153888"/>
          </a:xfrm>
        </p:spPr>
        <p:txBody>
          <a:bodyP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82B4F2CF-CFC5-4BF8-AEE7-DDF62F74CD7D}"/>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9</a:t>
            </a:fld>
            <a:endParaRPr lang="en-US"/>
          </a:p>
        </p:txBody>
      </p:sp>
    </p:spTree>
    <p:extLst>
      <p:ext uri="{BB962C8B-B14F-4D97-AF65-F5344CB8AC3E}">
        <p14:creationId xmlns:p14="http://schemas.microsoft.com/office/powerpoint/2010/main" val="2007625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C6F6146E-6788-4AF7-A775-99E5CB71E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04" y="5492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2" name="Freeform: Shape 91">
            <a:extLst>
              <a:ext uri="{FF2B5EF4-FFF2-40B4-BE49-F238E27FC236}">
                <a16:creationId xmlns:a16="http://schemas.microsoft.com/office/drawing/2014/main" id="{EFB3398F-FC83-4BB4-A9BB-9224C3369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2279869" y="6105227"/>
            <a:ext cx="871729" cy="824667"/>
          </a:xfrm>
          <a:custGeom>
            <a:avLst/>
            <a:gdLst>
              <a:gd name="connsiteX0" fmla="*/ 871729 w 871729"/>
              <a:gd name="connsiteY0" fmla="*/ 824667 h 824667"/>
              <a:gd name="connsiteX1" fmla="*/ 386600 w 871729"/>
              <a:gd name="connsiteY1" fmla="*/ 9564 h 824667"/>
              <a:gd name="connsiteX2" fmla="*/ 366745 w 871729"/>
              <a:gd name="connsiteY2" fmla="*/ 0 h 824667"/>
              <a:gd name="connsiteX3" fmla="*/ 0 w 871729"/>
              <a:gd name="connsiteY3" fmla="*/ 366745 h 824667"/>
              <a:gd name="connsiteX4" fmla="*/ 38154 w 871729"/>
              <a:gd name="connsiteY4" fmla="*/ 370591 h 824667"/>
              <a:gd name="connsiteX5" fmla="*/ 408236 w 871729"/>
              <a:gd name="connsiteY5" fmla="*/ 824667 h 824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1729" h="824667">
                <a:moveTo>
                  <a:pt x="871729" y="824667"/>
                </a:moveTo>
                <a:cubicBezTo>
                  <a:pt x="871729" y="472695"/>
                  <a:pt x="675564" y="166539"/>
                  <a:pt x="386600" y="9564"/>
                </a:cubicBezTo>
                <a:lnTo>
                  <a:pt x="366745" y="0"/>
                </a:lnTo>
                <a:lnTo>
                  <a:pt x="0" y="366745"/>
                </a:lnTo>
                <a:lnTo>
                  <a:pt x="38154" y="370591"/>
                </a:lnTo>
                <a:cubicBezTo>
                  <a:pt x="249360" y="413810"/>
                  <a:pt x="408236" y="600685"/>
                  <a:pt x="408236" y="824667"/>
                </a:cubicBezTo>
                <a:close/>
              </a:path>
            </a:pathLst>
          </a:custGeom>
          <a:solidFill>
            <a:schemeClr val="bg2"/>
          </a:solidFill>
          <a:ln>
            <a:noFill/>
          </a:ln>
          <a:effectLst>
            <a:innerShdw blurRad="254000" dist="50800" dir="16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4" name="Oval 93">
            <a:extLst>
              <a:ext uri="{FF2B5EF4-FFF2-40B4-BE49-F238E27FC236}">
                <a16:creationId xmlns:a16="http://schemas.microsoft.com/office/drawing/2014/main" id="{38B9BDAC-6C86-465B-B392-FBF5ECE77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flipV="1">
            <a:off x="2512389" y="5847995"/>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Content Placeholder 5">
            <a:extLst>
              <a:ext uri="{FF2B5EF4-FFF2-40B4-BE49-F238E27FC236}">
                <a16:creationId xmlns:a16="http://schemas.microsoft.com/office/drawing/2014/main" id="{D532294D-B333-48EA-95D9-AF0E1E80FF1E}"/>
              </a:ext>
            </a:extLst>
          </p:cNvPr>
          <p:cNvSpPr>
            <a:spLocks noGrp="1"/>
          </p:cNvSpPr>
          <p:nvPr>
            <p:ph idx="1"/>
          </p:nvPr>
        </p:nvSpPr>
        <p:spPr>
          <a:xfrm>
            <a:off x="550863" y="3409936"/>
            <a:ext cx="5437187" cy="2682889"/>
          </a:xfrm>
        </p:spPr>
        <p:txBody>
          <a:bodyPr anchor="t">
            <a:normAutofit/>
          </a:bodyPr>
          <a:lstStyle/>
          <a:p>
            <a:pPr>
              <a:lnSpc>
                <a:spcPct val="100000"/>
              </a:lnSpc>
            </a:pPr>
            <a:r>
              <a:rPr lang="en-GB" sz="1200" i="1" u="sng"/>
              <a:t>Offer employee rewards. </a:t>
            </a:r>
            <a:r>
              <a:rPr lang="en-GB" sz="1200"/>
              <a:t>People will stay with your business if they have a reason to. If you want to keep your employees motivated, it’s worth starting an incentive program. For example, a quarterly bonus, private healthcare, offering to pay for additional credentials or qualifications, profit-sharing in your company. If people know they’ll be rewarded for a job well done, they’ll be more likely to do a good job and stay to see things through.</a:t>
            </a:r>
          </a:p>
          <a:p>
            <a:pPr>
              <a:lnSpc>
                <a:spcPct val="100000"/>
              </a:lnSpc>
            </a:pPr>
            <a:r>
              <a:rPr lang="en-GB" sz="1200" i="1" u="sng"/>
              <a:t>Give them room to grow. </a:t>
            </a:r>
            <a:r>
              <a:rPr lang="en-GB" sz="1200"/>
              <a:t>For example, if you’re opening a second location, think about which of your employees might be a good fit for a management role there. If there’s someone who’s doing a particularly good job for inventory, consider encouraging that person to take over vendor relations completely. When giving your best employees growth opportunities, it shifts their thinking from “ this is just a side job “ to “ this could be a full-fledged career.”</a:t>
            </a:r>
          </a:p>
        </p:txBody>
      </p:sp>
      <p:pic>
        <p:nvPicPr>
          <p:cNvPr id="12" name="Picture 11" descr="A picture containing text, person, desk&#10;&#10;Description automatically generated">
            <a:extLst>
              <a:ext uri="{FF2B5EF4-FFF2-40B4-BE49-F238E27FC236}">
                <a16:creationId xmlns:a16="http://schemas.microsoft.com/office/drawing/2014/main" id="{6F8810B0-E057-4608-ABAE-F2486EFF860F}"/>
              </a:ext>
            </a:extLst>
          </p:cNvPr>
          <p:cNvPicPr>
            <a:picLocks noChangeAspect="1"/>
          </p:cNvPicPr>
          <p:nvPr/>
        </p:nvPicPr>
        <p:blipFill>
          <a:blip r:embed="rId2"/>
          <a:stretch>
            <a:fillRect/>
          </a:stretch>
        </p:blipFill>
        <p:spPr>
          <a:xfrm>
            <a:off x="6548031" y="691149"/>
            <a:ext cx="5093106" cy="2788475"/>
          </a:xfrm>
          <a:custGeom>
            <a:avLst/>
            <a:gdLst/>
            <a:ahLst/>
            <a:cxnLst/>
            <a:rect l="l" t="t" r="r" b="b"/>
            <a:pathLst>
              <a:path w="2434045" h="2435676">
                <a:moveTo>
                  <a:pt x="0" y="0"/>
                </a:moveTo>
                <a:lnTo>
                  <a:pt x="2434045" y="0"/>
                </a:lnTo>
                <a:lnTo>
                  <a:pt x="2434045" y="2435676"/>
                </a:lnTo>
                <a:lnTo>
                  <a:pt x="0" y="2435676"/>
                </a:lnTo>
                <a:close/>
              </a:path>
            </a:pathLst>
          </a:custGeom>
        </p:spPr>
      </p:pic>
      <p:pic>
        <p:nvPicPr>
          <p:cNvPr id="8" name="Picture 7" descr="A couple of men in safety vests in a warehouse&#10;&#10;Description automatically generated with medium confidence">
            <a:extLst>
              <a:ext uri="{FF2B5EF4-FFF2-40B4-BE49-F238E27FC236}">
                <a16:creationId xmlns:a16="http://schemas.microsoft.com/office/drawing/2014/main" id="{49D9CF4F-CBCF-4635-AE2B-0ACAE78F0D26}"/>
              </a:ext>
            </a:extLst>
          </p:cNvPr>
          <p:cNvPicPr>
            <a:picLocks noChangeAspect="1"/>
          </p:cNvPicPr>
          <p:nvPr/>
        </p:nvPicPr>
        <p:blipFill>
          <a:blip r:embed="rId3"/>
          <a:stretch>
            <a:fillRect/>
          </a:stretch>
        </p:blipFill>
        <p:spPr>
          <a:xfrm>
            <a:off x="6538913" y="4278525"/>
            <a:ext cx="2434045" cy="1624725"/>
          </a:xfrm>
          <a:custGeom>
            <a:avLst/>
            <a:gdLst/>
            <a:ahLst/>
            <a:cxnLst/>
            <a:rect l="l" t="t" r="r" b="b"/>
            <a:pathLst>
              <a:path w="2434045" h="2435676">
                <a:moveTo>
                  <a:pt x="0" y="0"/>
                </a:moveTo>
                <a:lnTo>
                  <a:pt x="2434045" y="0"/>
                </a:lnTo>
                <a:lnTo>
                  <a:pt x="2434045" y="2435676"/>
                </a:lnTo>
                <a:lnTo>
                  <a:pt x="0" y="2435676"/>
                </a:lnTo>
                <a:close/>
              </a:path>
            </a:pathLst>
          </a:custGeom>
        </p:spPr>
      </p:pic>
      <p:pic>
        <p:nvPicPr>
          <p:cNvPr id="10" name="Picture 9" descr="A picture containing text, person, person, warehouse&#10;&#10;Description automatically generated">
            <a:extLst>
              <a:ext uri="{FF2B5EF4-FFF2-40B4-BE49-F238E27FC236}">
                <a16:creationId xmlns:a16="http://schemas.microsoft.com/office/drawing/2014/main" id="{F6E48684-2781-4464-BBA6-7D37C8137D0F}"/>
              </a:ext>
            </a:extLst>
          </p:cNvPr>
          <p:cNvPicPr>
            <a:picLocks noChangeAspect="1"/>
          </p:cNvPicPr>
          <p:nvPr/>
        </p:nvPicPr>
        <p:blipFill>
          <a:blip r:embed="rId4"/>
          <a:stretch>
            <a:fillRect/>
          </a:stretch>
        </p:blipFill>
        <p:spPr>
          <a:xfrm>
            <a:off x="9207093" y="4278525"/>
            <a:ext cx="2434045" cy="1624725"/>
          </a:xfrm>
          <a:custGeom>
            <a:avLst/>
            <a:gdLst/>
            <a:ahLst/>
            <a:cxnLst/>
            <a:rect l="l" t="t" r="r" b="b"/>
            <a:pathLst>
              <a:path w="5093106" h="3072225">
                <a:moveTo>
                  <a:pt x="0" y="0"/>
                </a:moveTo>
                <a:lnTo>
                  <a:pt x="5093106" y="0"/>
                </a:lnTo>
                <a:lnTo>
                  <a:pt x="5093106" y="3072225"/>
                </a:lnTo>
                <a:lnTo>
                  <a:pt x="0" y="3072225"/>
                </a:lnTo>
                <a:close/>
              </a:path>
            </a:pathLst>
          </a:custGeom>
        </p:spPr>
      </p:pic>
      <p:sp>
        <p:nvSpPr>
          <p:cNvPr id="2" name="Date Placeholder 1">
            <a:extLst>
              <a:ext uri="{FF2B5EF4-FFF2-40B4-BE49-F238E27FC236}">
                <a16:creationId xmlns:a16="http://schemas.microsoft.com/office/drawing/2014/main" id="{A3C3FDFC-FCC5-4547-AA8F-D3BE35E26664}"/>
              </a:ext>
            </a:extLst>
          </p:cNvPr>
          <p:cNvSpPr>
            <a:spLocks noGrp="1"/>
          </p:cNvSpPr>
          <p:nvPr>
            <p:ph type="dt" sz="half" idx="10"/>
          </p:nvPr>
        </p:nvSpPr>
        <p:spPr>
          <a:xfrm>
            <a:off x="550863" y="6507212"/>
            <a:ext cx="2628900" cy="153888"/>
          </a:xfrm>
        </p:spPr>
        <p:txBody>
          <a:bodyPr>
            <a:normAutofit/>
          </a:bodyPr>
          <a:lstStyle/>
          <a:p>
            <a:pPr>
              <a:spcAft>
                <a:spcPts val="600"/>
              </a:spcAft>
            </a:pPr>
            <a:r>
              <a:rPr lang="en-US"/>
              <a:t>Tuesday, February 2, 20XX</a:t>
            </a:r>
          </a:p>
        </p:txBody>
      </p:sp>
      <p:sp>
        <p:nvSpPr>
          <p:cNvPr id="3" name="Footer Placeholder 2">
            <a:extLst>
              <a:ext uri="{FF2B5EF4-FFF2-40B4-BE49-F238E27FC236}">
                <a16:creationId xmlns:a16="http://schemas.microsoft.com/office/drawing/2014/main" id="{6E85F6C9-72C5-4673-B355-5BBDE6C2E20B}"/>
              </a:ext>
            </a:extLst>
          </p:cNvPr>
          <p:cNvSpPr>
            <a:spLocks noGrp="1"/>
          </p:cNvSpPr>
          <p:nvPr>
            <p:ph type="ftr" sz="quarter" idx="11"/>
          </p:nvPr>
        </p:nvSpPr>
        <p:spPr>
          <a:xfrm>
            <a:off x="3359150" y="6507212"/>
            <a:ext cx="6379210" cy="153888"/>
          </a:xfrm>
        </p:spPr>
        <p:txBody>
          <a:bodyPr>
            <a:normAutofit/>
          </a:bodyPr>
          <a:lstStyle/>
          <a:p>
            <a:pPr>
              <a:spcAft>
                <a:spcPts val="600"/>
              </a:spcAft>
            </a:pPr>
            <a:r>
              <a:rPr lang="en-US"/>
              <a:t>Sample Footer Text</a:t>
            </a:r>
          </a:p>
        </p:txBody>
      </p:sp>
      <p:sp>
        <p:nvSpPr>
          <p:cNvPr id="4" name="Slide Number Placeholder 3">
            <a:extLst>
              <a:ext uri="{FF2B5EF4-FFF2-40B4-BE49-F238E27FC236}">
                <a16:creationId xmlns:a16="http://schemas.microsoft.com/office/drawing/2014/main" id="{96C8034A-B4E1-4E65-919A-446F094632E0}"/>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10</a:t>
            </a:fld>
            <a:endParaRPr lang="en-US"/>
          </a:p>
        </p:txBody>
      </p:sp>
    </p:spTree>
    <p:extLst>
      <p:ext uri="{BB962C8B-B14F-4D97-AF65-F5344CB8AC3E}">
        <p14:creationId xmlns:p14="http://schemas.microsoft.com/office/powerpoint/2010/main" val="879243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4" name="Rectangle 14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Content Placeholder 2055">
            <a:extLst>
              <a:ext uri="{FF2B5EF4-FFF2-40B4-BE49-F238E27FC236}">
                <a16:creationId xmlns:a16="http://schemas.microsoft.com/office/drawing/2014/main" id="{9C4F7524-8D6A-6CB5-D62D-61E4474B2439}"/>
              </a:ext>
            </a:extLst>
          </p:cNvPr>
          <p:cNvSpPr>
            <a:spLocks noGrp="1"/>
          </p:cNvSpPr>
          <p:nvPr>
            <p:ph idx="1"/>
          </p:nvPr>
        </p:nvSpPr>
        <p:spPr>
          <a:xfrm>
            <a:off x="550863" y="2677306"/>
            <a:ext cx="3565525" cy="3415519"/>
          </a:xfrm>
        </p:spPr>
        <p:txBody>
          <a:bodyPr anchor="t">
            <a:normAutofit/>
          </a:bodyPr>
          <a:lstStyle/>
          <a:p>
            <a:r>
              <a:rPr lang="en-US" sz="1600" i="1" u="sng"/>
              <a:t>Recognise</a:t>
            </a:r>
            <a:r>
              <a:rPr lang="en-US" sz="1600" i="1" u="sng" dirty="0"/>
              <a:t> the achievements</a:t>
            </a:r>
            <a:r>
              <a:rPr lang="en-US" sz="1600" dirty="0"/>
              <a:t>. Sometimes all people want is some recognition for a job well done. If an employee has been putting in a lot of time working on a project, or they went out of their way to help out a colleague, do not hesitate to praise </a:t>
            </a:r>
            <a:r>
              <a:rPr lang="en-US" sz="1600"/>
              <a:t>them.If</a:t>
            </a:r>
            <a:r>
              <a:rPr lang="en-US" sz="1600" dirty="0"/>
              <a:t> people feel that their efforts are appreciated, they will feel compelled to continue working hard.</a:t>
            </a:r>
          </a:p>
        </p:txBody>
      </p:sp>
      <p:pic>
        <p:nvPicPr>
          <p:cNvPr id="10" name="Picture 9" descr="A group of people sitting at a table&#10;&#10;Description automatically generated with medium confidence">
            <a:extLst>
              <a:ext uri="{FF2B5EF4-FFF2-40B4-BE49-F238E27FC236}">
                <a16:creationId xmlns:a16="http://schemas.microsoft.com/office/drawing/2014/main" id="{AC8D7171-6B8C-41D2-A9D7-82A40BCA18D4}"/>
              </a:ext>
            </a:extLst>
          </p:cNvPr>
          <p:cNvPicPr>
            <a:picLocks noChangeAspect="1"/>
          </p:cNvPicPr>
          <p:nvPr/>
        </p:nvPicPr>
        <p:blipFill rotWithShape="1">
          <a:blip r:embed="rId2"/>
          <a:srcRect t="9336" r="1" b="23436"/>
          <a:stretch/>
        </p:blipFill>
        <p:spPr>
          <a:xfrm>
            <a:off x="4550896" y="-3"/>
            <a:ext cx="7641102" cy="3429002"/>
          </a:xfrm>
          <a:custGeom>
            <a:avLst/>
            <a:gdLst/>
            <a:ahLst/>
            <a:cxnLst/>
            <a:rect l="l" t="t" r="r" b="b"/>
            <a:pathLst>
              <a:path w="7641102" h="3429002">
                <a:moveTo>
                  <a:pt x="0" y="0"/>
                </a:moveTo>
                <a:lnTo>
                  <a:pt x="7641102" y="0"/>
                </a:lnTo>
                <a:lnTo>
                  <a:pt x="7641102" y="3429002"/>
                </a:lnTo>
                <a:lnTo>
                  <a:pt x="0" y="3429002"/>
                </a:lnTo>
                <a:close/>
              </a:path>
            </a:pathLst>
          </a:custGeom>
        </p:spPr>
      </p:pic>
      <p:sp>
        <p:nvSpPr>
          <p:cNvPr id="4" name="Date Placeholder 3">
            <a:extLst>
              <a:ext uri="{FF2B5EF4-FFF2-40B4-BE49-F238E27FC236}">
                <a16:creationId xmlns:a16="http://schemas.microsoft.com/office/drawing/2014/main" id="{92D6C44F-9C56-4636-A38E-86DF709A2F59}"/>
              </a:ext>
            </a:extLst>
          </p:cNvPr>
          <p:cNvSpPr>
            <a:spLocks noGrp="1"/>
          </p:cNvSpPr>
          <p:nvPr>
            <p:ph type="dt" sz="half" idx="10"/>
          </p:nvPr>
        </p:nvSpPr>
        <p:spPr>
          <a:xfrm>
            <a:off x="550863" y="6507212"/>
            <a:ext cx="2628900" cy="153888"/>
          </a:xfrm>
        </p:spPr>
        <p:txBody>
          <a:bodyPr vert="horz" lIns="0" tIns="0" rIns="0" bIns="0" rtlCol="0">
            <a:normAutofit/>
          </a:bodyPr>
          <a:lstStyle/>
          <a:p>
            <a:pPr>
              <a:spcAft>
                <a:spcPts val="600"/>
              </a:spcAft>
            </a:pPr>
            <a:r>
              <a:rPr lang="en-US"/>
              <a:t>Tuesday, February 2, 20XX</a:t>
            </a:r>
          </a:p>
        </p:txBody>
      </p:sp>
      <p:pic>
        <p:nvPicPr>
          <p:cNvPr id="8" name="Picture 7" descr="A group of people sitting at a table&#10;&#10;Description automatically generated with medium confidence">
            <a:extLst>
              <a:ext uri="{FF2B5EF4-FFF2-40B4-BE49-F238E27FC236}">
                <a16:creationId xmlns:a16="http://schemas.microsoft.com/office/drawing/2014/main" id="{AC1EF60F-FD8E-4AC5-B238-4B76481CBDF7}"/>
              </a:ext>
            </a:extLst>
          </p:cNvPr>
          <p:cNvPicPr>
            <a:picLocks noChangeAspect="1"/>
          </p:cNvPicPr>
          <p:nvPr/>
        </p:nvPicPr>
        <p:blipFill rotWithShape="1">
          <a:blip r:embed="rId3"/>
          <a:srcRect t="827" r="1" b="1"/>
          <a:stretch/>
        </p:blipFill>
        <p:spPr>
          <a:xfrm>
            <a:off x="4550902" y="3428999"/>
            <a:ext cx="7641101" cy="3429002"/>
          </a:xfrm>
          <a:custGeom>
            <a:avLst/>
            <a:gdLst/>
            <a:ahLst/>
            <a:cxnLst/>
            <a:rect l="l" t="t" r="r" b="b"/>
            <a:pathLst>
              <a:path w="7641101" h="3429001">
                <a:moveTo>
                  <a:pt x="0" y="0"/>
                </a:moveTo>
                <a:lnTo>
                  <a:pt x="7641101" y="0"/>
                </a:lnTo>
                <a:lnTo>
                  <a:pt x="7641101" y="3429001"/>
                </a:lnTo>
                <a:lnTo>
                  <a:pt x="0" y="3429001"/>
                </a:lnTo>
                <a:close/>
              </a:path>
            </a:pathLst>
          </a:custGeom>
        </p:spPr>
      </p:pic>
      <p:sp>
        <p:nvSpPr>
          <p:cNvPr id="2065" name="Rectangle 148">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51D5A769-B60A-4F30-8D8C-C020E989E662}"/>
              </a:ext>
            </a:extLst>
          </p:cNvPr>
          <p:cNvSpPr>
            <a:spLocks noGrp="1"/>
          </p:cNvSpPr>
          <p:nvPr>
            <p:ph type="ftr" sz="quarter" idx="11"/>
          </p:nvPr>
        </p:nvSpPr>
        <p:spPr>
          <a:xfrm>
            <a:off x="3359150" y="6507212"/>
            <a:ext cx="6379210" cy="153888"/>
          </a:xfrm>
        </p:spPr>
        <p:txBody>
          <a:bodyPr vert="horz" lIns="0" tIns="0" rIns="0" bIns="0" rtlCol="0">
            <a:normAutofit/>
          </a:bodyPr>
          <a:lstStyle/>
          <a:p>
            <a:pPr>
              <a:spcAft>
                <a:spcPts val="600"/>
              </a:spcAft>
            </a:pPr>
            <a:r>
              <a:rPr lang="en-US" kern="1200">
                <a:latin typeface="+mn-lt"/>
                <a:ea typeface="+mn-ea"/>
                <a:cs typeface="+mn-cs"/>
              </a:rPr>
              <a:t>Sample Footer Text</a:t>
            </a:r>
          </a:p>
        </p:txBody>
      </p:sp>
      <p:sp>
        <p:nvSpPr>
          <p:cNvPr id="6" name="Slide Number Placeholder 5">
            <a:extLst>
              <a:ext uri="{FF2B5EF4-FFF2-40B4-BE49-F238E27FC236}">
                <a16:creationId xmlns:a16="http://schemas.microsoft.com/office/drawing/2014/main" id="{66FFBA71-CC28-4A0D-B53F-1436E940F378}"/>
              </a:ext>
            </a:extLst>
          </p:cNvPr>
          <p:cNvSpPr>
            <a:spLocks noGrp="1"/>
          </p:cNvSpPr>
          <p:nvPr>
            <p:ph type="sldNum" sz="quarter" idx="12"/>
          </p:nvPr>
        </p:nvSpPr>
        <p:spPr>
          <a:xfrm>
            <a:off x="9948863" y="6507212"/>
            <a:ext cx="1692274" cy="153888"/>
          </a:xfrm>
        </p:spPr>
        <p:txBody>
          <a:bodyPr vert="horz" lIns="0" tIns="0" rIns="0" bIns="0" rtlCol="0">
            <a:normAutofit/>
          </a:bodyPr>
          <a:lstStyle/>
          <a:p>
            <a:pPr>
              <a:spcAft>
                <a:spcPts val="600"/>
              </a:spcAft>
            </a:pPr>
            <a:fld id="{DBA1B0FB-D917-4C8C-928F-313BD683BF39}" type="slidenum">
              <a:rPr lang="en-US" smtClean="0"/>
              <a:pPr>
                <a:spcAft>
                  <a:spcPts val="600"/>
                </a:spcAft>
              </a:pPr>
              <a:t>11</a:t>
            </a:fld>
            <a:endParaRPr lang="en-US"/>
          </a:p>
        </p:txBody>
      </p:sp>
    </p:spTree>
    <p:extLst>
      <p:ext uri="{BB962C8B-B14F-4D97-AF65-F5344CB8AC3E}">
        <p14:creationId xmlns:p14="http://schemas.microsoft.com/office/powerpoint/2010/main" val="822588677"/>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9" ma:contentTypeDescription="Create a new document." ma:contentTypeScope="" ma:versionID="7900475c607181afa550b579f0500a59">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e70615e16f0de6546771df5f7c89f60c"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purl.org/dc/terms/"/>
    <ds:schemaRef ds:uri="2185e222-3c8d-40d1-8655-532d5209bd26"/>
    <ds:schemaRef ds:uri="http://schemas.microsoft.com/office/2006/documentManagement/types"/>
    <ds:schemaRef ds:uri="2fff46f4-612e-44ba-884a-bcd0b08f5dc6"/>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0EC92FFE-5B25-4EC4-A7CA-7477EC91C8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{831D8052-E98D-4253-8E15-E5A50E0A00F2}tf33713516_win32</Template>
  <TotalTime>299</TotalTime>
  <Words>1104</Words>
  <Application>Microsoft Office PowerPoint</Application>
  <PresentationFormat>Widescreen</PresentationFormat>
  <Paragraphs>71</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Walbaum Display</vt:lpstr>
      <vt:lpstr>3DFloatVTI</vt:lpstr>
      <vt:lpstr>What is the most effective way to motivate staff ?</vt:lpstr>
      <vt:lpstr>Introduction</vt:lpstr>
      <vt:lpstr>Different ways that staff can be motivated</vt:lpstr>
      <vt:lpstr>1. Pay</vt:lpstr>
      <vt:lpstr>2. Recognition and award</vt:lpstr>
      <vt:lpstr>3. Additional holiday</vt:lpstr>
      <vt:lpstr>4. Good working conditions</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most effective way to motivate staff ?</dc:title>
  <dc:creator>Laura Grosz (2120913)</dc:creator>
  <cp:lastModifiedBy>Laura Grosz (2120913)</cp:lastModifiedBy>
  <cp:revision>1</cp:revision>
  <dcterms:created xsi:type="dcterms:W3CDTF">2022-03-20T12:59:39Z</dcterms:created>
  <dcterms:modified xsi:type="dcterms:W3CDTF">2022-03-20T17:58:57Z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