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4"/>
  </p:sldMasterIdLst>
  <p:sldIdLst>
    <p:sldId id="256" r:id="rId5"/>
    <p:sldId id="272" r:id="rId6"/>
    <p:sldId id="273" r:id="rId7"/>
    <p:sldId id="305" r:id="rId8"/>
    <p:sldId id="306" r:id="rId9"/>
    <p:sldId id="324" r:id="rId10"/>
    <p:sldId id="309" r:id="rId11"/>
    <p:sldId id="321" r:id="rId12"/>
    <p:sldId id="310" r:id="rId13"/>
    <p:sldId id="313" r:id="rId14"/>
    <p:sldId id="354" r:id="rId15"/>
    <p:sldId id="372" r:id="rId16"/>
    <p:sldId id="308" r:id="rId17"/>
    <p:sldId id="360" r:id="rId18"/>
    <p:sldId id="316" r:id="rId19"/>
    <p:sldId id="373" r:id="rId20"/>
    <p:sldId id="377" r:id="rId21"/>
    <p:sldId id="375" r:id="rId22"/>
    <p:sldId id="376" r:id="rId23"/>
    <p:sldId id="383" r:id="rId24"/>
    <p:sldId id="384" r:id="rId25"/>
    <p:sldId id="323" r:id="rId26"/>
    <p:sldId id="259" r:id="rId27"/>
    <p:sldId id="274" r:id="rId28"/>
    <p:sldId id="385" r:id="rId29"/>
    <p:sldId id="262" r:id="rId30"/>
    <p:sldId id="284" r:id="rId31"/>
    <p:sldId id="322" r:id="rId32"/>
    <p:sldId id="380" r:id="rId33"/>
    <p:sldId id="271" r:id="rId34"/>
    <p:sldId id="266" r:id="rId35"/>
    <p:sldId id="264" r:id="rId36"/>
    <p:sldId id="386" r:id="rId37"/>
    <p:sldId id="268" r:id="rId38"/>
    <p:sldId id="387" r:id="rId39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75EE2BAD-EAE2-E4A1-3C6F-CA3DCC17C56B}" v="806" dt="2019-11-19T07:58:19.729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SorterView">
  <p:normalViewPr horzBarState="maximized">
    <p:restoredLeft sz="18976" autoAdjust="0"/>
    <p:restoredTop sz="94660"/>
  </p:normalViewPr>
  <p:slideViewPr>
    <p:cSldViewPr snapToGrid="0">
      <p:cViewPr varScale="1">
        <p:scale>
          <a:sx n="78" d="100"/>
          <a:sy n="78" d="100"/>
        </p:scale>
        <p:origin x="64" y="8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sorterViewPr>
    <p:cViewPr varScale="1">
      <p:scale>
        <a:sx n="1" d="1"/>
        <a:sy n="1" d="1"/>
      </p:scale>
      <p:origin x="0" y="-1332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26" Type="http://schemas.openxmlformats.org/officeDocument/2006/relationships/slide" Target="slides/slide22.xml"/><Relationship Id="rId39" Type="http://schemas.openxmlformats.org/officeDocument/2006/relationships/slide" Target="slides/slide35.xml"/><Relationship Id="rId21" Type="http://schemas.openxmlformats.org/officeDocument/2006/relationships/slide" Target="slides/slide17.xml"/><Relationship Id="rId34" Type="http://schemas.openxmlformats.org/officeDocument/2006/relationships/slide" Target="slides/slide30.xml"/><Relationship Id="rId42" Type="http://schemas.openxmlformats.org/officeDocument/2006/relationships/theme" Target="theme/theme1.xml"/><Relationship Id="rId7" Type="http://schemas.openxmlformats.org/officeDocument/2006/relationships/slide" Target="slides/slide3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9" Type="http://schemas.openxmlformats.org/officeDocument/2006/relationships/slide" Target="slides/slide25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24" Type="http://schemas.openxmlformats.org/officeDocument/2006/relationships/slide" Target="slides/slide20.xml"/><Relationship Id="rId32" Type="http://schemas.openxmlformats.org/officeDocument/2006/relationships/slide" Target="slides/slide28.xml"/><Relationship Id="rId37" Type="http://schemas.openxmlformats.org/officeDocument/2006/relationships/slide" Target="slides/slide33.xml"/><Relationship Id="rId40" Type="http://schemas.openxmlformats.org/officeDocument/2006/relationships/presProps" Target="presProps.xml"/><Relationship Id="rId45" Type="http://schemas.microsoft.com/office/2015/10/relationships/revisionInfo" Target="revisionInfo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openxmlformats.org/officeDocument/2006/relationships/slide" Target="slides/slide19.xml"/><Relationship Id="rId28" Type="http://schemas.openxmlformats.org/officeDocument/2006/relationships/slide" Target="slides/slide24.xml"/><Relationship Id="rId36" Type="http://schemas.openxmlformats.org/officeDocument/2006/relationships/slide" Target="slides/slide32.xml"/><Relationship Id="rId10" Type="http://schemas.openxmlformats.org/officeDocument/2006/relationships/slide" Target="slides/slide6.xml"/><Relationship Id="rId19" Type="http://schemas.openxmlformats.org/officeDocument/2006/relationships/slide" Target="slides/slide15.xml"/><Relationship Id="rId31" Type="http://schemas.openxmlformats.org/officeDocument/2006/relationships/slide" Target="slides/slide27.xml"/><Relationship Id="rId44" Type="http://schemas.microsoft.com/office/2016/11/relationships/changesInfo" Target="changesInfos/changesInfo1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slide" Target="slides/slide18.xml"/><Relationship Id="rId27" Type="http://schemas.openxmlformats.org/officeDocument/2006/relationships/slide" Target="slides/slide23.xml"/><Relationship Id="rId30" Type="http://schemas.openxmlformats.org/officeDocument/2006/relationships/slide" Target="slides/slide26.xml"/><Relationship Id="rId35" Type="http://schemas.openxmlformats.org/officeDocument/2006/relationships/slide" Target="slides/slide31.xml"/><Relationship Id="rId43" Type="http://schemas.openxmlformats.org/officeDocument/2006/relationships/tableStyles" Target="tableStyles.xml"/><Relationship Id="rId8" Type="http://schemas.openxmlformats.org/officeDocument/2006/relationships/slide" Target="slides/slide4.xml"/><Relationship Id="rId3" Type="http://schemas.openxmlformats.org/officeDocument/2006/relationships/customXml" Target="../customXml/item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5" Type="http://schemas.openxmlformats.org/officeDocument/2006/relationships/slide" Target="slides/slide21.xml"/><Relationship Id="rId33" Type="http://schemas.openxmlformats.org/officeDocument/2006/relationships/slide" Target="slides/slide29.xml"/><Relationship Id="rId38" Type="http://schemas.openxmlformats.org/officeDocument/2006/relationships/slide" Target="slides/slide34.xml"/><Relationship Id="rId20" Type="http://schemas.openxmlformats.org/officeDocument/2006/relationships/slide" Target="slides/slide16.xml"/><Relationship Id="rId41" Type="http://schemas.openxmlformats.org/officeDocument/2006/relationships/viewProps" Target="viewProp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Simon Williams (IMH)" userId="S::s.r.williams@uwtsd.ac.uk::acfce3dd-66c2-4b6d-8e85-a3a71175ae38" providerId="AD" clId="Web-{75EE2BAD-EAE2-E4A1-3C6F-CA3DCC17C56B}"/>
    <pc:docChg chg="addSld delSld modSld sldOrd">
      <pc:chgData name="Simon Williams (IMH)" userId="S::s.r.williams@uwtsd.ac.uk::acfce3dd-66c2-4b6d-8e85-a3a71175ae38" providerId="AD" clId="Web-{75EE2BAD-EAE2-E4A1-3C6F-CA3DCC17C56B}" dt="2019-11-19T07:58:19.729" v="802"/>
      <pc:docMkLst>
        <pc:docMk/>
      </pc:docMkLst>
      <pc:sldChg chg="del">
        <pc:chgData name="Simon Williams (IMH)" userId="S::s.r.williams@uwtsd.ac.uk::acfce3dd-66c2-4b6d-8e85-a3a71175ae38" providerId="AD" clId="Web-{75EE2BAD-EAE2-E4A1-3C6F-CA3DCC17C56B}" dt="2019-11-19T07:58:17.479" v="801"/>
        <pc:sldMkLst>
          <pc:docMk/>
          <pc:sldMk cId="2936090090" sldId="260"/>
        </pc:sldMkLst>
      </pc:sldChg>
      <pc:sldChg chg="del">
        <pc:chgData name="Simon Williams (IMH)" userId="S::s.r.williams@uwtsd.ac.uk::acfce3dd-66c2-4b6d-8e85-a3a71175ae38" providerId="AD" clId="Web-{75EE2BAD-EAE2-E4A1-3C6F-CA3DCC17C56B}" dt="2019-11-19T07:58:19.729" v="802"/>
        <pc:sldMkLst>
          <pc:docMk/>
          <pc:sldMk cId="3971733614" sldId="261"/>
        </pc:sldMkLst>
      </pc:sldChg>
      <pc:sldChg chg="ord">
        <pc:chgData name="Simon Williams (IMH)" userId="S::s.r.williams@uwtsd.ac.uk::acfce3dd-66c2-4b6d-8e85-a3a71175ae38" providerId="AD" clId="Web-{75EE2BAD-EAE2-E4A1-3C6F-CA3DCC17C56B}" dt="2019-11-19T07:28:15.886" v="229"/>
        <pc:sldMkLst>
          <pc:docMk/>
          <pc:sldMk cId="1308229665" sldId="262"/>
        </pc:sldMkLst>
      </pc:sldChg>
      <pc:sldChg chg="modSp">
        <pc:chgData name="Simon Williams (IMH)" userId="S::s.r.williams@uwtsd.ac.uk::acfce3dd-66c2-4b6d-8e85-a3a71175ae38" providerId="AD" clId="Web-{75EE2BAD-EAE2-E4A1-3C6F-CA3DCC17C56B}" dt="2019-11-19T07:38:54.810" v="600" actId="14100"/>
        <pc:sldMkLst>
          <pc:docMk/>
          <pc:sldMk cId="3974535509" sldId="263"/>
        </pc:sldMkLst>
        <pc:spChg chg="mod">
          <ac:chgData name="Simon Williams (IMH)" userId="S::s.r.williams@uwtsd.ac.uk::acfce3dd-66c2-4b6d-8e85-a3a71175ae38" providerId="AD" clId="Web-{75EE2BAD-EAE2-E4A1-3C6F-CA3DCC17C56B}" dt="2019-11-19T07:38:54.810" v="600" actId="14100"/>
          <ac:spMkLst>
            <pc:docMk/>
            <pc:sldMk cId="3974535509" sldId="263"/>
            <ac:spMk id="6147" creationId="{00000000-0000-0000-0000-000000000000}"/>
          </ac:spMkLst>
        </pc:spChg>
      </pc:sldChg>
      <pc:sldChg chg="del">
        <pc:chgData name="Simon Williams (IMH)" userId="S::s.r.williams@uwtsd.ac.uk::acfce3dd-66c2-4b6d-8e85-a3a71175ae38" providerId="AD" clId="Web-{75EE2BAD-EAE2-E4A1-3C6F-CA3DCC17C56B}" dt="2019-11-19T07:58:02.417" v="800"/>
        <pc:sldMkLst>
          <pc:docMk/>
          <pc:sldMk cId="80933223" sldId="265"/>
        </pc:sldMkLst>
      </pc:sldChg>
      <pc:sldChg chg="modSp">
        <pc:chgData name="Simon Williams (IMH)" userId="S::s.r.williams@uwtsd.ac.uk::acfce3dd-66c2-4b6d-8e85-a3a71175ae38" providerId="AD" clId="Web-{75EE2BAD-EAE2-E4A1-3C6F-CA3DCC17C56B}" dt="2019-11-19T07:19:07.374" v="0" actId="20577"/>
        <pc:sldMkLst>
          <pc:docMk/>
          <pc:sldMk cId="4063719010" sldId="272"/>
        </pc:sldMkLst>
        <pc:spChg chg="mod">
          <ac:chgData name="Simon Williams (IMH)" userId="S::s.r.williams@uwtsd.ac.uk::acfce3dd-66c2-4b6d-8e85-a3a71175ae38" providerId="AD" clId="Web-{75EE2BAD-EAE2-E4A1-3C6F-CA3DCC17C56B}" dt="2019-11-19T07:19:07.374" v="0" actId="20577"/>
          <ac:spMkLst>
            <pc:docMk/>
            <pc:sldMk cId="4063719010" sldId="272"/>
            <ac:spMk id="3" creationId="{00000000-0000-0000-0000-000000000000}"/>
          </ac:spMkLst>
        </pc:spChg>
      </pc:sldChg>
      <pc:sldChg chg="ord">
        <pc:chgData name="Simon Williams (IMH)" userId="S::s.r.williams@uwtsd.ac.uk::acfce3dd-66c2-4b6d-8e85-a3a71175ae38" providerId="AD" clId="Web-{75EE2BAD-EAE2-E4A1-3C6F-CA3DCC17C56B}" dt="2019-11-19T07:29:14.699" v="230"/>
        <pc:sldMkLst>
          <pc:docMk/>
          <pc:sldMk cId="2839638760" sldId="278"/>
        </pc:sldMkLst>
      </pc:sldChg>
      <pc:sldChg chg="addSp modSp new">
        <pc:chgData name="Simon Williams (IMH)" userId="S::s.r.williams@uwtsd.ac.uk::acfce3dd-66c2-4b6d-8e85-a3a71175ae38" providerId="AD" clId="Web-{75EE2BAD-EAE2-E4A1-3C6F-CA3DCC17C56B}" dt="2019-11-19T07:56:56.074" v="798" actId="20577"/>
        <pc:sldMkLst>
          <pc:docMk/>
          <pc:sldMk cId="3513192610" sldId="280"/>
        </pc:sldMkLst>
        <pc:spChg chg="add mod">
          <ac:chgData name="Simon Williams (IMH)" userId="S::s.r.williams@uwtsd.ac.uk::acfce3dd-66c2-4b6d-8e85-a3a71175ae38" providerId="AD" clId="Web-{75EE2BAD-EAE2-E4A1-3C6F-CA3DCC17C56B}" dt="2019-11-19T07:56:56.074" v="798" actId="20577"/>
          <ac:spMkLst>
            <pc:docMk/>
            <pc:sldMk cId="3513192610" sldId="280"/>
            <ac:spMk id="4" creationId="{A17E13F9-E868-454C-BE2C-9F6AA9947071}"/>
          </ac:spMkLst>
        </pc:spChg>
        <pc:spChg chg="add mod">
          <ac:chgData name="Simon Williams (IMH)" userId="S::s.r.williams@uwtsd.ac.uk::acfce3dd-66c2-4b6d-8e85-a3a71175ae38" providerId="AD" clId="Web-{75EE2BAD-EAE2-E4A1-3C6F-CA3DCC17C56B}" dt="2019-11-19T07:55:55.917" v="730" actId="1076"/>
          <ac:spMkLst>
            <pc:docMk/>
            <pc:sldMk cId="3513192610" sldId="280"/>
            <ac:spMk id="6" creationId="{5F1DA78E-870F-43ED-A8C4-31C8475DC0BE}"/>
          </ac:spMkLst>
        </pc:spChg>
        <pc:picChg chg="add mod">
          <ac:chgData name="Simon Williams (IMH)" userId="S::s.r.williams@uwtsd.ac.uk::acfce3dd-66c2-4b6d-8e85-a3a71175ae38" providerId="AD" clId="Web-{75EE2BAD-EAE2-E4A1-3C6F-CA3DCC17C56B}" dt="2019-11-19T07:55:38.511" v="729" actId="1076"/>
          <ac:picMkLst>
            <pc:docMk/>
            <pc:sldMk cId="3513192610" sldId="280"/>
            <ac:picMk id="2" creationId="{BF2F880A-78F1-476D-A8A9-56D9F9B49C1E}"/>
          </ac:picMkLst>
        </pc:picChg>
      </pc:sldChg>
      <pc:sldChg chg="modSp new">
        <pc:chgData name="Simon Williams (IMH)" userId="S::s.r.williams@uwtsd.ac.uk::acfce3dd-66c2-4b6d-8e85-a3a71175ae38" providerId="AD" clId="Web-{75EE2BAD-EAE2-E4A1-3C6F-CA3DCC17C56B}" dt="2019-11-19T07:40:28.591" v="702" actId="20577"/>
        <pc:sldMkLst>
          <pc:docMk/>
          <pc:sldMk cId="4291785210" sldId="281"/>
        </pc:sldMkLst>
        <pc:spChg chg="mod">
          <ac:chgData name="Simon Williams (IMH)" userId="S::s.r.williams@uwtsd.ac.uk::acfce3dd-66c2-4b6d-8e85-a3a71175ae38" providerId="AD" clId="Web-{75EE2BAD-EAE2-E4A1-3C6F-CA3DCC17C56B}" dt="2019-11-19T07:32:01.276" v="242" actId="20577"/>
          <ac:spMkLst>
            <pc:docMk/>
            <pc:sldMk cId="4291785210" sldId="281"/>
            <ac:spMk id="2" creationId="{EB00F735-31EF-4480-81A8-0AC46F4E4400}"/>
          </ac:spMkLst>
        </pc:spChg>
        <pc:spChg chg="mod">
          <ac:chgData name="Simon Williams (IMH)" userId="S::s.r.williams@uwtsd.ac.uk::acfce3dd-66c2-4b6d-8e85-a3a71175ae38" providerId="AD" clId="Web-{75EE2BAD-EAE2-E4A1-3C6F-CA3DCC17C56B}" dt="2019-11-19T07:40:28.591" v="702" actId="20577"/>
          <ac:spMkLst>
            <pc:docMk/>
            <pc:sldMk cId="4291785210" sldId="281"/>
            <ac:spMk id="3" creationId="{9CD1D311-F426-4150-AB1C-2EAF9321046C}"/>
          </ac:spMkLst>
        </pc:spChg>
      </pc:sldChg>
      <pc:sldChg chg="addSp new del">
        <pc:chgData name="Simon Williams (IMH)" userId="S::s.r.williams@uwtsd.ac.uk::acfce3dd-66c2-4b6d-8e85-a3a71175ae38" providerId="AD" clId="Web-{75EE2BAD-EAE2-E4A1-3C6F-CA3DCC17C56B}" dt="2019-11-19T07:53:36.822" v="707"/>
        <pc:sldMkLst>
          <pc:docMk/>
          <pc:sldMk cId="987783968" sldId="282"/>
        </pc:sldMkLst>
        <pc:spChg chg="add">
          <ac:chgData name="Simon Williams (IMH)" userId="S::s.r.williams@uwtsd.ac.uk::acfce3dd-66c2-4b6d-8e85-a3a71175ae38" providerId="AD" clId="Web-{75EE2BAD-EAE2-E4A1-3C6F-CA3DCC17C56B}" dt="2019-11-19T07:53:23.494" v="705"/>
          <ac:spMkLst>
            <pc:docMk/>
            <pc:sldMk cId="987783968" sldId="282"/>
            <ac:spMk id="2" creationId="{3301801A-D9E6-4F81-B5F2-E84AD8970BF4}"/>
          </ac:spMkLst>
        </pc:spChg>
      </pc:sldChg>
      <pc:sldChg chg="addSp modSp add replId">
        <pc:chgData name="Simon Williams (IMH)" userId="S::s.r.williams@uwtsd.ac.uk::acfce3dd-66c2-4b6d-8e85-a3a71175ae38" providerId="AD" clId="Web-{75EE2BAD-EAE2-E4A1-3C6F-CA3DCC17C56B}" dt="2019-11-19T07:55:15.011" v="726"/>
        <pc:sldMkLst>
          <pc:docMk/>
          <pc:sldMk cId="3831333789" sldId="283"/>
        </pc:sldMkLst>
        <pc:spChg chg="add mod">
          <ac:chgData name="Simon Williams (IMH)" userId="S::s.r.williams@uwtsd.ac.uk::acfce3dd-66c2-4b6d-8e85-a3a71175ae38" providerId="AD" clId="Web-{75EE2BAD-EAE2-E4A1-3C6F-CA3DCC17C56B}" dt="2019-11-19T07:55:15.011" v="726"/>
          <ac:spMkLst>
            <pc:docMk/>
            <pc:sldMk cId="3831333789" sldId="283"/>
            <ac:spMk id="3" creationId="{D9C97198-29C2-4825-AAA8-EBBD61A304EA}"/>
          </ac:spMkLst>
        </pc:spChg>
        <pc:spChg chg="mod">
          <ac:chgData name="Simon Williams (IMH)" userId="S::s.r.williams@uwtsd.ac.uk::acfce3dd-66c2-4b6d-8e85-a3a71175ae38" providerId="AD" clId="Web-{75EE2BAD-EAE2-E4A1-3C6F-CA3DCC17C56B}" dt="2019-11-19T07:54:17.838" v="718" actId="20577"/>
          <ac:spMkLst>
            <pc:docMk/>
            <pc:sldMk cId="3831333789" sldId="283"/>
            <ac:spMk id="4" creationId="{A17E13F9-E868-454C-BE2C-9F6AA9947071}"/>
          </ac:spMkLst>
        </pc:spChg>
        <pc:picChg chg="mod">
          <ac:chgData name="Simon Williams (IMH)" userId="S::s.r.williams@uwtsd.ac.uk::acfce3dd-66c2-4b6d-8e85-a3a71175ae38" providerId="AD" clId="Web-{75EE2BAD-EAE2-E4A1-3C6F-CA3DCC17C56B}" dt="2019-11-19T07:54:43.384" v="721" actId="1076"/>
          <ac:picMkLst>
            <pc:docMk/>
            <pc:sldMk cId="3831333789" sldId="283"/>
            <ac:picMk id="2" creationId="{BF2F880A-78F1-476D-A8A9-56D9F9B49C1E}"/>
          </ac:picMkLst>
        </pc:picChg>
      </pc:sld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29658E-309E-4C51-BE13-737E0D354BFD}" type="datetimeFigureOut">
              <a:rPr lang="en-GB" smtClean="0"/>
              <a:t>10/12/2019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B5999E4-BF30-424E-854E-DF433371C3A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7098127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29658E-309E-4C51-BE13-737E0D354BFD}" type="datetimeFigureOut">
              <a:rPr lang="en-GB" smtClean="0"/>
              <a:t>10/12/2019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B5999E4-BF30-424E-854E-DF433371C3A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8861697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29658E-309E-4C51-BE13-737E0D354BFD}" type="datetimeFigureOut">
              <a:rPr lang="en-GB" smtClean="0"/>
              <a:t>10/12/2019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B5999E4-BF30-424E-854E-DF433371C3A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3849142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29658E-309E-4C51-BE13-737E0D354BFD}" type="datetimeFigureOut">
              <a:rPr lang="en-GB" smtClean="0"/>
              <a:t>10/12/2019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B5999E4-BF30-424E-854E-DF433371C3A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29108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29658E-309E-4C51-BE13-737E0D354BFD}" type="datetimeFigureOut">
              <a:rPr lang="en-GB" smtClean="0"/>
              <a:t>10/12/2019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B5999E4-BF30-424E-854E-DF433371C3A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9273273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29658E-309E-4C51-BE13-737E0D354BFD}" type="datetimeFigureOut">
              <a:rPr lang="en-GB" smtClean="0"/>
              <a:t>10/12/2019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B5999E4-BF30-424E-854E-DF433371C3A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702358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29658E-309E-4C51-BE13-737E0D354BFD}" type="datetimeFigureOut">
              <a:rPr lang="en-GB" smtClean="0"/>
              <a:t>10/12/2019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B5999E4-BF30-424E-854E-DF433371C3A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9466955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29658E-309E-4C51-BE13-737E0D354BFD}" type="datetimeFigureOut">
              <a:rPr lang="en-GB" smtClean="0"/>
              <a:t>10/12/2019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B5999E4-BF30-424E-854E-DF433371C3A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6080493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29658E-309E-4C51-BE13-737E0D354BFD}" type="datetimeFigureOut">
              <a:rPr lang="en-GB" smtClean="0"/>
              <a:t>10/12/2019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B5999E4-BF30-424E-854E-DF433371C3A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9429756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29658E-309E-4C51-BE13-737E0D354BFD}" type="datetimeFigureOut">
              <a:rPr lang="en-GB" smtClean="0"/>
              <a:t>10/12/2019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B5999E4-BF30-424E-854E-DF433371C3A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6685604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29658E-309E-4C51-BE13-737E0D354BFD}" type="datetimeFigureOut">
              <a:rPr lang="en-GB" smtClean="0"/>
              <a:t>10/12/2019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B5999E4-BF30-424E-854E-DF433371C3A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78235985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xAndObj">
  <p:cSld name="Title, Text,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16000" y="762000"/>
            <a:ext cx="10566400" cy="1143000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sz="half" idx="1"/>
          </p:nvPr>
        </p:nvSpPr>
        <p:spPr>
          <a:xfrm>
            <a:off x="1117601" y="2362201"/>
            <a:ext cx="5027084" cy="3724275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347884" y="2362201"/>
            <a:ext cx="5027083" cy="3724275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78A1D35B-4916-494F-81CE-28B0C46DB109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3251201" y="6248401"/>
            <a:ext cx="2840567" cy="474663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B242EF4-F5DE-4F55-8279-1E729B2B758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7721600" y="6248401"/>
            <a:ext cx="3862917" cy="474663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C7191E34-EB56-408B-817D-A7712952A35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2184" y="6242050"/>
            <a:ext cx="783167" cy="488950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7C4D4E8C-194F-49FC-87BB-048562345279}" type="slidenum">
              <a:rPr lang="en-US" altLang="en-US"/>
              <a:pPr>
                <a:defRPr/>
              </a:pPr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2413436120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AndTx">
  <p:cSld name="Title, Content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4400" y="609600"/>
            <a:ext cx="10363200" cy="1143000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914400" y="1981200"/>
            <a:ext cx="5080000" cy="411480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197600" y="1981200"/>
            <a:ext cx="5080000" cy="411480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9EF25590-4FE1-4BB9-BF3C-CAE8F95D7E5C}"/>
              </a:ext>
            </a:extLst>
          </p:cNvPr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134A85EE-3405-4BFB-AC73-33B80BF8F6E7}"/>
              </a:ext>
            </a:extLst>
          </p:cNvPr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CB7DA54D-04B0-44A6-B847-6D8E17900FFE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165BDA94-69F9-4AB8-9AFC-C3CD3F295B9A}" type="slidenum">
              <a:rPr lang="en-US" altLang="en-US"/>
              <a:pPr>
                <a:defRPr/>
              </a:pPr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48689085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729658E-309E-4C51-BE13-737E0D354BFD}" type="datetimeFigureOut">
              <a:rPr lang="en-GB" smtClean="0"/>
              <a:t>10/12/2019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B5999E4-BF30-424E-854E-DF433371C3A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6470606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  <p:sldLayoutId id="2147483660" r:id="rId12"/>
    <p:sldLayoutId id="2147483661" r:id="rId13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7" Type="http://schemas.openxmlformats.org/officeDocument/2006/relationships/image" Target="../media/image7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6.png"/><Relationship Id="rId5" Type="http://schemas.openxmlformats.org/officeDocument/2006/relationships/image" Target="../media/image5.png"/><Relationship Id="rId4" Type="http://schemas.openxmlformats.org/officeDocument/2006/relationships/image" Target="../media/image4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youtube.com/watch?v=_aCCsRCw78g" TargetMode="External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eg"/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1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13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13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png"/><Relationship Id="rId2" Type="http://schemas.openxmlformats.org/officeDocument/2006/relationships/image" Target="../media/image15.jpeg"/><Relationship Id="rId1" Type="http://schemas.openxmlformats.org/officeDocument/2006/relationships/slideLayout" Target="../slideLayouts/slideLayout13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4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youtube.com/watch?v=mpO4lTDr1to" TargetMode="External"/><Relationship Id="rId2" Type="http://schemas.openxmlformats.org/officeDocument/2006/relationships/image" Target="../media/image17.jpeg"/><Relationship Id="rId1" Type="http://schemas.openxmlformats.org/officeDocument/2006/relationships/slideLayout" Target="../slideLayouts/slideLayout13.xml"/><Relationship Id="rId4" Type="http://schemas.openxmlformats.org/officeDocument/2006/relationships/image" Target="../media/image18.jpg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jpg"/><Relationship Id="rId2" Type="http://schemas.openxmlformats.org/officeDocument/2006/relationships/image" Target="../media/image19.jpeg"/><Relationship Id="rId1" Type="http://schemas.openxmlformats.org/officeDocument/2006/relationships/slideLayout" Target="../slideLayouts/slideLayout13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jpg"/><Relationship Id="rId1" Type="http://schemas.openxmlformats.org/officeDocument/2006/relationships/slideLayout" Target="../slideLayouts/slideLayout12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youtube.com/watch?v=YDA7gGjpPWM" TargetMode="External"/><Relationship Id="rId2" Type="http://schemas.openxmlformats.org/officeDocument/2006/relationships/image" Target="../media/image21.jpg"/><Relationship Id="rId1" Type="http://schemas.openxmlformats.org/officeDocument/2006/relationships/slideLayout" Target="../slideLayouts/slideLayout4.xml"/><Relationship Id="rId4" Type="http://schemas.openxmlformats.org/officeDocument/2006/relationships/hyperlink" Target="https://www.youtube.com/watch?v=GlSGd3C5qZc" TargetMode="Externa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jpeg"/><Relationship Id="rId2" Type="http://schemas.openxmlformats.org/officeDocument/2006/relationships/image" Target="../media/image22.jpeg"/><Relationship Id="rId1" Type="http://schemas.openxmlformats.org/officeDocument/2006/relationships/slideLayout" Target="../slideLayouts/slideLayout6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jpg"/><Relationship Id="rId2" Type="http://schemas.openxmlformats.org/officeDocument/2006/relationships/image" Target="../media/image24.jpg"/><Relationship Id="rId1" Type="http://schemas.openxmlformats.org/officeDocument/2006/relationships/slideLayout" Target="../slideLayouts/slideLayout4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7" Type="http://schemas.openxmlformats.org/officeDocument/2006/relationships/image" Target="../media/image7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6.png"/><Relationship Id="rId5" Type="http://schemas.openxmlformats.org/officeDocument/2006/relationships/image" Target="../media/image5.png"/><Relationship Id="rId4" Type="http://schemas.openxmlformats.org/officeDocument/2006/relationships/image" Target="../media/image4.png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6.png"/><Relationship Id="rId1" Type="http://schemas.openxmlformats.org/officeDocument/2006/relationships/slideLayout" Target="../slideLayouts/slideLayout6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7.png"/><Relationship Id="rId1" Type="http://schemas.openxmlformats.org/officeDocument/2006/relationships/slideLayout" Target="../slideLayouts/slideLayout6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8.jpg"/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9.jpeg"/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0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2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2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1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bing.com/videos/search?q=the+action+potential&amp;&amp;view=detail&amp;mid=DC394D753C38430D1A7EDC394D753C38430D1A7E&amp;&amp;FORM=VRDGAR" TargetMode="External"/><Relationship Id="rId1" Type="http://schemas.openxmlformats.org/officeDocument/2006/relationships/slideLayout" Target="../slideLayouts/slideLayout7.xml"/></Relationships>
</file>

<file path=ppt/slides/_rels/slide3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1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3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2.jpeg"/><Relationship Id="rId1" Type="http://schemas.openxmlformats.org/officeDocument/2006/relationships/slideLayout" Target="../slideLayouts/slideLayout2.xml"/></Relationships>
</file>

<file path=ppt/slides/_rels/slide3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4489" y="1426226"/>
            <a:ext cx="4641490" cy="3980492"/>
          </a:xfrm>
        </p:spPr>
        <p:txBody>
          <a:bodyPr>
            <a:normAutofit fontScale="90000"/>
          </a:bodyPr>
          <a:lstStyle/>
          <a:p>
            <a:r>
              <a:rPr lang="en-GB" dirty="0"/>
              <a:t>Overview of the Nervous System</a:t>
            </a:r>
            <a:br>
              <a:rPr lang="en-GB" dirty="0"/>
            </a:br>
            <a:r>
              <a:rPr lang="en-GB" dirty="0"/>
              <a:t>and the Action Potential (nerve impulse)</a:t>
            </a: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669972" y="187889"/>
            <a:ext cx="7367540" cy="645716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58811316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Lecture Aims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GB" sz="3600" dirty="0"/>
              <a:t>Consider the organisation of the nervous system into its different branches</a:t>
            </a:r>
            <a:endParaRPr lang="en-GB" sz="3600" dirty="0">
              <a:cs typeface="Calibri"/>
            </a:endParaRPr>
          </a:p>
          <a:p>
            <a:r>
              <a:rPr lang="en-GB" sz="3600" dirty="0"/>
              <a:t>Consider the anatomy of a neuron or nerve</a:t>
            </a:r>
            <a:endParaRPr lang="en-GB" sz="3600" dirty="0">
              <a:cs typeface="Calibri"/>
            </a:endParaRPr>
          </a:p>
          <a:p>
            <a:r>
              <a:rPr lang="en-GB" sz="3600" dirty="0"/>
              <a:t>Understand the action potential</a:t>
            </a:r>
          </a:p>
          <a:p>
            <a:r>
              <a:rPr lang="en-GB" sz="3600" dirty="0">
                <a:cs typeface="Calibri"/>
              </a:rPr>
              <a:t>Consider some of the functions of the nervous system</a:t>
            </a:r>
          </a:p>
        </p:txBody>
      </p:sp>
    </p:spTree>
    <p:extLst>
      <p:ext uri="{BB962C8B-B14F-4D97-AF65-F5344CB8AC3E}">
        <p14:creationId xmlns:p14="http://schemas.microsoft.com/office/powerpoint/2010/main" val="406371901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6626" name="Picture 2" descr="D:\New Backgrounds\Illustration Backgrounds\Illustration.tiff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-57150"/>
            <a:ext cx="12192000" cy="685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6634" name="Picture 10" descr="M:\USERS\STUART\WILMOREP\MORENEW\FIG20.TIF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604783" y="504825"/>
            <a:ext cx="4191000" cy="58483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6633" name="Picture 9" descr="M:\USERS\STUART\WILMOREP\MORENEW\FIG2.TIF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252" t="8046"/>
          <a:stretch>
            <a:fillRect/>
          </a:stretch>
        </p:blipFill>
        <p:spPr bwMode="auto">
          <a:xfrm>
            <a:off x="7648576" y="1600200"/>
            <a:ext cx="2266950" cy="1524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6636" name="Picture 12" descr="M:\USERS\STUART\WILMOREP\MORENEW\FIG200.TIF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227560" y="3073276"/>
            <a:ext cx="1514475" cy="11049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6637" name="Picture 13" descr="M:\USERS\STUART\WILMOREP\MORENEW\FIG2000.TIF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7204"/>
          <a:stretch>
            <a:fillRect/>
          </a:stretch>
        </p:blipFill>
        <p:spPr bwMode="auto">
          <a:xfrm>
            <a:off x="7943850" y="4229100"/>
            <a:ext cx="2352675" cy="14668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6638" name="Picture 14" descr="M:\USERS\STUART\WILMOREP\MORENEW\FIG20000.TIF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12871"/>
          <a:stretch>
            <a:fillRect/>
          </a:stretch>
        </p:blipFill>
        <p:spPr bwMode="auto">
          <a:xfrm>
            <a:off x="7290707" y="5676900"/>
            <a:ext cx="2857500" cy="8382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6632" name="Text Box 8"/>
          <p:cNvSpPr txBox="1">
            <a:spLocks noChangeArrowheads="1"/>
          </p:cNvSpPr>
          <p:nvPr/>
        </p:nvSpPr>
        <p:spPr bwMode="auto">
          <a:xfrm>
            <a:off x="1905000" y="533400"/>
            <a:ext cx="4191000" cy="9207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>
              <a:lnSpc>
                <a:spcPct val="80000"/>
              </a:lnSpc>
              <a:spcBef>
                <a:spcPct val="50000"/>
              </a:spcBef>
            </a:pPr>
            <a:r>
              <a:rPr lang="en-US" altLang="en-US" sz="3400" b="1">
                <a:solidFill>
                  <a:schemeClr val="accent2"/>
                </a:solidFill>
                <a:latin typeface="Arial" panose="020B0604020202020204" pitchFamily="34" charset="0"/>
              </a:rPr>
              <a:t>THE NERVOUS SYSTEMS</a:t>
            </a:r>
            <a:endParaRPr lang="en-US" altLang="en-US" b="1">
              <a:latin typeface="Arial" panose="020B0604020202020204" pitchFamily="34" charset="0"/>
            </a:endParaRPr>
          </a:p>
        </p:txBody>
      </p:sp>
      <p:sp>
        <p:nvSpPr>
          <p:cNvPr id="10" name="Rectangle 3">
            <a:extLst>
              <a:ext uri="{FF2B5EF4-FFF2-40B4-BE49-F238E27FC236}">
                <a16:creationId xmlns:a16="http://schemas.microsoft.com/office/drawing/2014/main" id="{86F0912B-57CB-4C4A-B94D-1510772328BD}"/>
              </a:ext>
            </a:extLst>
          </p:cNvPr>
          <p:cNvSpPr txBox="1">
            <a:spLocks noChangeArrowheads="1"/>
          </p:cNvSpPr>
          <p:nvPr/>
        </p:nvSpPr>
        <p:spPr>
          <a:xfrm>
            <a:off x="514350" y="1752600"/>
            <a:ext cx="4800600" cy="4572000"/>
          </a:xfrm>
          <a:prstGeom prst="rect">
            <a:avLst/>
          </a:prstGeom>
        </p:spPr>
        <p:txBody>
          <a:bodyPr/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en-US" dirty="0"/>
              <a:t>Nervous System</a:t>
            </a:r>
          </a:p>
          <a:p>
            <a:pPr lvl="1"/>
            <a:r>
              <a:rPr lang="en-US" altLang="en-US" dirty="0">
                <a:solidFill>
                  <a:schemeClr val="accent2"/>
                </a:solidFill>
              </a:rPr>
              <a:t>Brain</a:t>
            </a:r>
          </a:p>
          <a:p>
            <a:pPr lvl="1"/>
            <a:r>
              <a:rPr lang="en-US" altLang="en-US" dirty="0">
                <a:solidFill>
                  <a:schemeClr val="accent2"/>
                </a:solidFill>
              </a:rPr>
              <a:t>Spinal cord</a:t>
            </a:r>
          </a:p>
          <a:p>
            <a:pPr lvl="1"/>
            <a:r>
              <a:rPr lang="en-US" altLang="en-US" dirty="0">
                <a:solidFill>
                  <a:schemeClr val="accent2"/>
                </a:solidFill>
              </a:rPr>
              <a:t>Nerves</a:t>
            </a:r>
            <a:endParaRPr lang="en-US" altLang="en-US" dirty="0"/>
          </a:p>
          <a:p>
            <a:r>
              <a:rPr lang="en-US" altLang="en-US" dirty="0"/>
              <a:t>Functions of nervous system</a:t>
            </a:r>
          </a:p>
          <a:p>
            <a:pPr lvl="1"/>
            <a:r>
              <a:rPr lang="en-US" altLang="en-US" dirty="0">
                <a:solidFill>
                  <a:schemeClr val="accent2"/>
                </a:solidFill>
              </a:rPr>
              <a:t>Regulates and coordinates all body activities</a:t>
            </a:r>
          </a:p>
          <a:p>
            <a:pPr lvl="1"/>
            <a:r>
              <a:rPr lang="en-US" altLang="en-US" dirty="0">
                <a:solidFill>
                  <a:schemeClr val="accent2"/>
                </a:solidFill>
              </a:rPr>
              <a:t>Center of all mental activity, including thought, learning, and memory</a:t>
            </a: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710B0311-03BC-4429-A86E-F117FE6DE1B4}"/>
              </a:ext>
            </a:extLst>
          </p:cNvPr>
          <p:cNvSpPr txBox="1"/>
          <p:nvPr/>
        </p:nvSpPr>
        <p:spPr>
          <a:xfrm flipH="1">
            <a:off x="7376160" y="6488668"/>
            <a:ext cx="281178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Enteric Nervous System</a:t>
            </a:r>
            <a:endParaRPr lang="en-GB" dirty="0"/>
          </a:p>
        </p:txBody>
      </p:sp>
      <p:sp>
        <p:nvSpPr>
          <p:cNvPr id="11" name="Oval 10">
            <a:extLst>
              <a:ext uri="{FF2B5EF4-FFF2-40B4-BE49-F238E27FC236}">
                <a16:creationId xmlns:a16="http://schemas.microsoft.com/office/drawing/2014/main" id="{7B49FBA0-A55F-40B5-BF6A-97F349C2E3B0}"/>
              </a:ext>
            </a:extLst>
          </p:cNvPr>
          <p:cNvSpPr/>
          <p:nvPr/>
        </p:nvSpPr>
        <p:spPr>
          <a:xfrm>
            <a:off x="7124973" y="611167"/>
            <a:ext cx="3062968" cy="1336221"/>
          </a:xfrm>
          <a:prstGeom prst="ellipse">
            <a:avLst/>
          </a:prstGeom>
          <a:noFill/>
          <a:ln w="1905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0095091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6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266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9" presetID="23" presetClass="entr" presetSubtype="52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6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" dur="500" fill="hold"/>
                                        <p:tgtEl>
                                          <p:spTgt spid="2663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2663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2663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2663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7" presetID="23" presetClass="entr" presetSubtype="52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6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500" fill="hold"/>
                                        <p:tgtEl>
                                          <p:spTgt spid="2663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500" fill="hold"/>
                                        <p:tgtEl>
                                          <p:spTgt spid="2663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500" fill="hold"/>
                                        <p:tgtEl>
                                          <p:spTgt spid="2663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2663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 nodeType="clickPar">
                      <p:stCondLst>
                        <p:cond delay="indefinite"/>
                      </p:stCondLst>
                      <p:childTnLst>
                        <p:par>
                          <p:cTn id="2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5" presetID="23" presetClass="entr" presetSubtype="52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6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7" dur="500" fill="hold"/>
                                        <p:tgtEl>
                                          <p:spTgt spid="2663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500" fill="hold"/>
                                        <p:tgtEl>
                                          <p:spTgt spid="2663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500" fill="hold"/>
                                        <p:tgtEl>
                                          <p:spTgt spid="2663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500" fill="hold"/>
                                        <p:tgtEl>
                                          <p:spTgt spid="2663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 nodeType="clickPar">
                      <p:stCondLst>
                        <p:cond delay="indefinite"/>
                      </p:stCondLst>
                      <p:childTnLst>
                        <p:par>
                          <p:cTn id="3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3" presetID="23" presetClass="entr" presetSubtype="52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6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5" dur="500" fill="hold"/>
                                        <p:tgtEl>
                                          <p:spTgt spid="2663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500" fill="hold"/>
                                        <p:tgtEl>
                                          <p:spTgt spid="2663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500" fill="hold"/>
                                        <p:tgtEl>
                                          <p:spTgt spid="2663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500" fill="hold"/>
                                        <p:tgtEl>
                                          <p:spTgt spid="2663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 nodeType="clickPar">
                      <p:stCondLst>
                        <p:cond delay="indefinite"/>
                      </p:stCondLst>
                      <p:childTnLst>
                        <p:par>
                          <p:cTn id="4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1" presetID="23" presetClass="entr" presetSubtype="52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6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3" dur="500" fill="hold"/>
                                        <p:tgtEl>
                                          <p:spTgt spid="2663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500" fill="hold"/>
                                        <p:tgtEl>
                                          <p:spTgt spid="2663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500" fill="hold"/>
                                        <p:tgtEl>
                                          <p:spTgt spid="2663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500" fill="hold"/>
                                        <p:tgtEl>
                                          <p:spTgt spid="2663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6632" grpId="0" autoUpdateAnimBg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1986" name="Rectangle 2">
            <a:extLst>
              <a:ext uri="{FF2B5EF4-FFF2-40B4-BE49-F238E27FC236}">
                <a16:creationId xmlns:a16="http://schemas.microsoft.com/office/drawing/2014/main" id="{416D85B3-6840-4413-BE8B-2FDB7F9161B4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838200" y="333374"/>
            <a:ext cx="10515600" cy="803275"/>
          </a:xfrm>
        </p:spPr>
        <p:txBody>
          <a:bodyPr/>
          <a:lstStyle/>
          <a:p>
            <a:pPr eaLnBrk="1" hangingPunct="1"/>
            <a:r>
              <a:rPr lang="en-US" altLang="en-US" dirty="0"/>
              <a:t>The Central Nervous System: The Brain</a:t>
            </a:r>
          </a:p>
        </p:txBody>
      </p:sp>
      <p:pic>
        <p:nvPicPr>
          <p:cNvPr id="41989" name="Picture 6">
            <a:extLst>
              <a:ext uri="{FF2B5EF4-FFF2-40B4-BE49-F238E27FC236}">
                <a16:creationId xmlns:a16="http://schemas.microsoft.com/office/drawing/2014/main" id="{F53BFC96-670B-4834-B3AC-639EED433FEC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38200" y="1771650"/>
            <a:ext cx="5557157" cy="418827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6" name="Rectangle 5">
            <a:extLst>
              <a:ext uri="{FF2B5EF4-FFF2-40B4-BE49-F238E27FC236}">
                <a16:creationId xmlns:a16="http://schemas.microsoft.com/office/drawing/2014/main" id="{7AE62F11-E618-4B5B-B492-B30153C5DC72}"/>
              </a:ext>
            </a:extLst>
          </p:cNvPr>
          <p:cNvSpPr/>
          <p:nvPr/>
        </p:nvSpPr>
        <p:spPr>
          <a:xfrm>
            <a:off x="6219267" y="2264620"/>
            <a:ext cx="4978607" cy="1200329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dirty="0">
                <a:hlinkClick r:id="rId3"/>
              </a:rPr>
              <a:t>https://www.youtube.com/watch?v=_aCCsRCw78g</a:t>
            </a:r>
            <a:endParaRPr lang="en-GB" dirty="0"/>
          </a:p>
          <a:p>
            <a:endParaRPr lang="en-GB" dirty="0"/>
          </a:p>
          <a:p>
            <a:endParaRPr lang="en-GB" dirty="0"/>
          </a:p>
          <a:p>
            <a:r>
              <a:rPr lang="en-GB" dirty="0"/>
              <a:t>                          PLEASE WATCH THIS VIDEO</a:t>
            </a:r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5058" name="Rectangle 2">
            <a:extLst>
              <a:ext uri="{FF2B5EF4-FFF2-40B4-BE49-F238E27FC236}">
                <a16:creationId xmlns:a16="http://schemas.microsoft.com/office/drawing/2014/main" id="{80E92734-282A-4AA5-B614-3E632724B41E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1940379" y="171450"/>
            <a:ext cx="7772400" cy="1094014"/>
          </a:xfrm>
        </p:spPr>
        <p:txBody>
          <a:bodyPr/>
          <a:lstStyle/>
          <a:p>
            <a:pPr eaLnBrk="1" hangingPunct="1"/>
            <a:r>
              <a:rPr lang="en-US" altLang="en-US" sz="4000" dirty="0"/>
              <a:t>Central Nervous System: The Brain</a:t>
            </a:r>
          </a:p>
        </p:txBody>
      </p:sp>
      <p:sp>
        <p:nvSpPr>
          <p:cNvPr id="45059" name="Rectangle 12">
            <a:extLst>
              <a:ext uri="{FF2B5EF4-FFF2-40B4-BE49-F238E27FC236}">
                <a16:creationId xmlns:a16="http://schemas.microsoft.com/office/drawing/2014/main" id="{8EA526A6-0576-4E01-ADFE-ED69E1D20D53}"/>
              </a:ext>
            </a:extLst>
          </p:cNvPr>
          <p:cNvSpPr>
            <a:spLocks noGrp="1" noChangeArrowheads="1"/>
          </p:cNvSpPr>
          <p:nvPr>
            <p:ph type="body" sz="half" idx="1"/>
          </p:nvPr>
        </p:nvSpPr>
        <p:spPr>
          <a:xfrm>
            <a:off x="269421" y="3037114"/>
            <a:ext cx="4376058" cy="3763736"/>
          </a:xfrm>
        </p:spPr>
        <p:txBody>
          <a:bodyPr>
            <a:normAutofit fontScale="92500" lnSpcReduction="10000"/>
          </a:bodyPr>
          <a:lstStyle/>
          <a:p>
            <a:pPr eaLnBrk="1" hangingPunct="1">
              <a:lnSpc>
                <a:spcPct val="80000"/>
              </a:lnSpc>
            </a:pPr>
            <a:r>
              <a:rPr lang="en-US" altLang="en-US" sz="2400" dirty="0"/>
              <a:t>Cerebrum</a:t>
            </a:r>
          </a:p>
          <a:p>
            <a:pPr lvl="1" eaLnBrk="1" hangingPunct="1">
              <a:lnSpc>
                <a:spcPct val="80000"/>
              </a:lnSpc>
            </a:pPr>
            <a:r>
              <a:rPr lang="en-US" altLang="en-US" sz="2000" dirty="0"/>
              <a:t>Largest part</a:t>
            </a:r>
          </a:p>
          <a:p>
            <a:pPr lvl="1" eaLnBrk="1" hangingPunct="1">
              <a:lnSpc>
                <a:spcPct val="80000"/>
              </a:lnSpc>
            </a:pPr>
            <a:r>
              <a:rPr lang="en-US" altLang="en-US" sz="2000" dirty="0"/>
              <a:t>Sensory &amp; motor functions</a:t>
            </a:r>
          </a:p>
          <a:p>
            <a:pPr lvl="1" eaLnBrk="1" hangingPunct="1">
              <a:lnSpc>
                <a:spcPct val="80000"/>
              </a:lnSpc>
            </a:pPr>
            <a:r>
              <a:rPr lang="en-US" altLang="en-US" sz="2000" dirty="0"/>
              <a:t>Higher mental functions (memory, reasoning, </a:t>
            </a:r>
            <a:r>
              <a:rPr lang="en-US" altLang="en-US" sz="2000" dirty="0" err="1"/>
              <a:t>etc</a:t>
            </a:r>
            <a:r>
              <a:rPr lang="en-US" altLang="en-US" sz="2000" dirty="0"/>
              <a:t>)</a:t>
            </a:r>
          </a:p>
          <a:p>
            <a:pPr eaLnBrk="1" hangingPunct="1">
              <a:lnSpc>
                <a:spcPct val="80000"/>
              </a:lnSpc>
            </a:pPr>
            <a:r>
              <a:rPr lang="en-US" altLang="en-US" sz="2400" dirty="0"/>
              <a:t>Brainstem</a:t>
            </a:r>
          </a:p>
          <a:p>
            <a:pPr lvl="1" eaLnBrk="1" hangingPunct="1">
              <a:lnSpc>
                <a:spcPct val="80000"/>
              </a:lnSpc>
            </a:pPr>
            <a:r>
              <a:rPr lang="en-US" altLang="en-US" sz="2000" dirty="0"/>
              <a:t>Connects the cerebrum to the spinal cord</a:t>
            </a:r>
          </a:p>
          <a:p>
            <a:pPr eaLnBrk="1" hangingPunct="1">
              <a:lnSpc>
                <a:spcPct val="80000"/>
              </a:lnSpc>
            </a:pPr>
            <a:r>
              <a:rPr lang="en-US" altLang="en-US" sz="2400" dirty="0"/>
              <a:t>Cerebellum</a:t>
            </a:r>
          </a:p>
          <a:p>
            <a:pPr lvl="1" eaLnBrk="1" hangingPunct="1">
              <a:lnSpc>
                <a:spcPct val="80000"/>
              </a:lnSpc>
            </a:pPr>
            <a:r>
              <a:rPr lang="en-US" altLang="en-US" sz="2000" dirty="0"/>
              <a:t>Coordinates voluntary muscle movements</a:t>
            </a:r>
          </a:p>
          <a:p>
            <a:pPr eaLnBrk="1" hangingPunct="1">
              <a:lnSpc>
                <a:spcPct val="80000"/>
              </a:lnSpc>
            </a:pPr>
            <a:r>
              <a:rPr lang="en-US" altLang="en-US" sz="2400" dirty="0"/>
              <a:t>Diencephalon</a:t>
            </a:r>
          </a:p>
          <a:p>
            <a:pPr lvl="1" eaLnBrk="1" hangingPunct="1">
              <a:lnSpc>
                <a:spcPct val="80000"/>
              </a:lnSpc>
            </a:pPr>
            <a:r>
              <a:rPr lang="en-US" altLang="en-US" sz="2000" dirty="0"/>
              <a:t>Processes sensory info</a:t>
            </a:r>
          </a:p>
          <a:p>
            <a:pPr eaLnBrk="1" hangingPunct="1">
              <a:lnSpc>
                <a:spcPct val="80000"/>
              </a:lnSpc>
            </a:pPr>
            <a:endParaRPr lang="en-US" altLang="en-US" sz="2400" dirty="0"/>
          </a:p>
        </p:txBody>
      </p:sp>
      <p:pic>
        <p:nvPicPr>
          <p:cNvPr id="45060" name="Picture 18" descr="f9-25_the_major_portion_c">
            <a:extLst>
              <a:ext uri="{FF2B5EF4-FFF2-40B4-BE49-F238E27FC236}">
                <a16:creationId xmlns:a16="http://schemas.microsoft.com/office/drawing/2014/main" id="{DDD96A31-7729-474E-8123-E06C0EBF2CCE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10508" y="1151165"/>
            <a:ext cx="7437663" cy="538842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3" name="Picture 2" descr="A picture containing food&#10;&#10;Description automatically generated">
            <a:extLst>
              <a:ext uri="{FF2B5EF4-FFF2-40B4-BE49-F238E27FC236}">
                <a16:creationId xmlns:a16="http://schemas.microsoft.com/office/drawing/2014/main" id="{4D4526BA-6A49-414D-9A27-C019EDCD9AB8}"/>
              </a:ext>
            </a:extLst>
          </p:cNvPr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69212" y="1019398"/>
            <a:ext cx="3493450" cy="1951263"/>
          </a:xfrm>
          <a:prstGeom prst="rect">
            <a:avLst/>
          </a:prstGeom>
        </p:spPr>
      </p:pic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3186" name="AutoShape 2">
            <a:extLst>
              <a:ext uri="{FF2B5EF4-FFF2-40B4-BE49-F238E27FC236}">
                <a16:creationId xmlns:a16="http://schemas.microsoft.com/office/drawing/2014/main" id="{5F468E91-4F04-46AF-A55C-9DDF5AD826A6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470807" y="386443"/>
            <a:ext cx="7499350" cy="1143000"/>
          </a:xfrm>
        </p:spPr>
        <p:txBody>
          <a:bodyPr>
            <a:normAutofit fontScale="90000"/>
          </a:bodyPr>
          <a:lstStyle/>
          <a:p>
            <a:pPr>
              <a:defRPr/>
            </a:pPr>
            <a:r>
              <a:rPr lang="en-US" dirty="0">
                <a:solidFill>
                  <a:schemeClr val="tx2">
                    <a:satMod val="130000"/>
                  </a:schemeClr>
                </a:solidFill>
              </a:rPr>
              <a:t>The Central Nervous System:  </a:t>
            </a:r>
            <a:br>
              <a:rPr lang="en-US" dirty="0">
                <a:solidFill>
                  <a:schemeClr val="tx2">
                    <a:satMod val="130000"/>
                  </a:schemeClr>
                </a:solidFill>
              </a:rPr>
            </a:br>
            <a:r>
              <a:rPr lang="en-US" dirty="0">
                <a:solidFill>
                  <a:schemeClr val="accent4">
                    <a:lumMod val="50000"/>
                  </a:schemeClr>
                </a:solidFill>
              </a:rPr>
              <a:t>The Brain</a:t>
            </a:r>
          </a:p>
        </p:txBody>
      </p:sp>
      <p:sp>
        <p:nvSpPr>
          <p:cNvPr id="33795" name="Rectangle 3">
            <a:extLst>
              <a:ext uri="{FF2B5EF4-FFF2-40B4-BE49-F238E27FC236}">
                <a16:creationId xmlns:a16="http://schemas.microsoft.com/office/drawing/2014/main" id="{A36A6241-64A5-46F8-AE03-DC0E183EC1C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70807" y="1668236"/>
            <a:ext cx="4060372" cy="4419600"/>
          </a:xfrm>
        </p:spPr>
        <p:txBody>
          <a:bodyPr/>
          <a:lstStyle/>
          <a:p>
            <a:pPr eaLnBrk="1" hangingPunct="1"/>
            <a:r>
              <a:rPr lang="en-US" altLang="en-US" sz="3000" dirty="0"/>
              <a:t>Three main areas:</a:t>
            </a:r>
          </a:p>
          <a:p>
            <a:pPr lvl="2" eaLnBrk="1" hangingPunct="1">
              <a:buFont typeface="Arial" panose="020B0604020202020204" pitchFamily="34" charset="0"/>
              <a:buChar char="•"/>
            </a:pPr>
            <a:r>
              <a:rPr lang="en-US" altLang="en-US" dirty="0"/>
              <a:t>Hindbrain</a:t>
            </a:r>
          </a:p>
          <a:p>
            <a:pPr lvl="2" eaLnBrk="1" hangingPunct="1">
              <a:buFont typeface="Arial" panose="020B0604020202020204" pitchFamily="34" charset="0"/>
              <a:buChar char="•"/>
            </a:pPr>
            <a:r>
              <a:rPr lang="en-US" altLang="en-US" dirty="0"/>
              <a:t>Midbrain</a:t>
            </a:r>
          </a:p>
          <a:p>
            <a:pPr lvl="2" eaLnBrk="1" hangingPunct="1">
              <a:buFont typeface="Arial" panose="020B0604020202020204" pitchFamily="34" charset="0"/>
              <a:buChar char="•"/>
            </a:pPr>
            <a:r>
              <a:rPr lang="en-US" altLang="en-US" dirty="0"/>
              <a:t>Forebrain</a:t>
            </a:r>
          </a:p>
        </p:txBody>
      </p:sp>
      <p:pic>
        <p:nvPicPr>
          <p:cNvPr id="33796" name="Picture 3" descr="organization-fore-hind-brain.jpg">
            <a:extLst>
              <a:ext uri="{FF2B5EF4-FFF2-40B4-BE49-F238E27FC236}">
                <a16:creationId xmlns:a16="http://schemas.microsoft.com/office/drawing/2014/main" id="{0D595E7F-C0CE-44E4-8010-A9BD14F71714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31179" y="1262516"/>
            <a:ext cx="7504531" cy="493417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914994136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6082" name="Rectangle 2">
            <a:extLst>
              <a:ext uri="{FF2B5EF4-FFF2-40B4-BE49-F238E27FC236}">
                <a16:creationId xmlns:a16="http://schemas.microsoft.com/office/drawing/2014/main" id="{DA044F7E-D992-4816-B770-D55EE6A6A0AE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2209800" y="152400"/>
            <a:ext cx="7772400" cy="1143000"/>
          </a:xfrm>
        </p:spPr>
        <p:txBody>
          <a:bodyPr/>
          <a:lstStyle/>
          <a:p>
            <a:pPr eaLnBrk="1" hangingPunct="1"/>
            <a:r>
              <a:rPr lang="en-US" altLang="en-US" dirty="0"/>
              <a:t>The Cerebrum</a:t>
            </a:r>
          </a:p>
        </p:txBody>
      </p:sp>
      <p:sp>
        <p:nvSpPr>
          <p:cNvPr id="46083" name="Rectangle 4">
            <a:extLst>
              <a:ext uri="{FF2B5EF4-FFF2-40B4-BE49-F238E27FC236}">
                <a16:creationId xmlns:a16="http://schemas.microsoft.com/office/drawing/2014/main" id="{919A1689-17CD-4884-9D4A-3DE261DFAC43}"/>
              </a:ext>
            </a:extLst>
          </p:cNvPr>
          <p:cNvSpPr>
            <a:spLocks noGrp="1" noChangeArrowheads="1"/>
          </p:cNvSpPr>
          <p:nvPr>
            <p:ph type="body" sz="half" idx="2"/>
          </p:nvPr>
        </p:nvSpPr>
        <p:spPr>
          <a:xfrm>
            <a:off x="7926186" y="1442258"/>
            <a:ext cx="3811588" cy="4114800"/>
          </a:xfrm>
        </p:spPr>
        <p:txBody>
          <a:bodyPr>
            <a:normAutofit fontScale="92500"/>
          </a:bodyPr>
          <a:lstStyle/>
          <a:p>
            <a:pPr eaLnBrk="1" hangingPunct="1">
              <a:buClr>
                <a:schemeClr val="tx1"/>
              </a:buClr>
            </a:pPr>
            <a:r>
              <a:rPr lang="en-US" altLang="en-US" sz="2400" dirty="0"/>
              <a:t>Divided into right and left </a:t>
            </a:r>
            <a:r>
              <a:rPr lang="en-US" altLang="en-US" sz="2400" i="1" dirty="0"/>
              <a:t>cerebral hemispheres</a:t>
            </a:r>
            <a:r>
              <a:rPr lang="en-US" altLang="en-US" sz="2400" dirty="0"/>
              <a:t> </a:t>
            </a:r>
          </a:p>
          <a:p>
            <a:pPr eaLnBrk="1" hangingPunct="1">
              <a:buClr>
                <a:schemeClr val="tx1"/>
              </a:buClr>
            </a:pPr>
            <a:r>
              <a:rPr lang="en-US" altLang="en-US" sz="2400" dirty="0"/>
              <a:t>Covered by folds called </a:t>
            </a:r>
            <a:r>
              <a:rPr lang="en-US" altLang="en-US" sz="2400" i="1" dirty="0"/>
              <a:t>convolutions/gyri </a:t>
            </a:r>
            <a:r>
              <a:rPr lang="en-US" altLang="en-US" sz="2400" dirty="0"/>
              <a:t>and grooves called </a:t>
            </a:r>
            <a:r>
              <a:rPr lang="en-US" altLang="en-US" sz="2400" i="1" dirty="0"/>
              <a:t>sulci</a:t>
            </a:r>
            <a:r>
              <a:rPr lang="en-US" altLang="en-US" sz="2400" dirty="0"/>
              <a:t> (little groves) and </a:t>
            </a:r>
            <a:r>
              <a:rPr lang="en-US" altLang="en-US" sz="2400" i="1" dirty="0"/>
              <a:t>fissures</a:t>
            </a:r>
            <a:r>
              <a:rPr lang="en-US" altLang="en-US" sz="2400" dirty="0"/>
              <a:t> (big grooves)</a:t>
            </a:r>
          </a:p>
          <a:p>
            <a:pPr eaLnBrk="1" hangingPunct="1">
              <a:buClr>
                <a:schemeClr val="tx1"/>
              </a:buClr>
            </a:pPr>
            <a:r>
              <a:rPr lang="en-US" altLang="en-US" sz="2400" dirty="0"/>
              <a:t>Connected by the </a:t>
            </a:r>
            <a:r>
              <a:rPr lang="en-US" altLang="en-US" sz="2400" i="1" dirty="0"/>
              <a:t>corpus callosum</a:t>
            </a:r>
          </a:p>
          <a:p>
            <a:pPr eaLnBrk="1" hangingPunct="1">
              <a:buClr>
                <a:schemeClr val="tx1"/>
              </a:buClr>
            </a:pPr>
            <a:r>
              <a:rPr lang="en-US" altLang="en-US" sz="2400" dirty="0"/>
              <a:t>It has a </a:t>
            </a:r>
            <a:r>
              <a:rPr lang="en-US" altLang="en-US" sz="2400" i="1" dirty="0"/>
              <a:t>cortex: </a:t>
            </a:r>
            <a:r>
              <a:rPr lang="en-US" altLang="en-US" sz="2400" dirty="0"/>
              <a:t>an outer covering about 2 mm thick</a:t>
            </a:r>
          </a:p>
          <a:p>
            <a:pPr eaLnBrk="1" hangingPunct="1">
              <a:buClr>
                <a:schemeClr val="tx1"/>
              </a:buClr>
            </a:pPr>
            <a:r>
              <a:rPr lang="en-US" altLang="en-US" sz="2400" dirty="0"/>
              <a:t>Gray matter vs. white matter</a:t>
            </a:r>
          </a:p>
        </p:txBody>
      </p:sp>
      <p:pic>
        <p:nvPicPr>
          <p:cNvPr id="46084" name="Picture 5">
            <a:extLst>
              <a:ext uri="{FF2B5EF4-FFF2-40B4-BE49-F238E27FC236}">
                <a16:creationId xmlns:a16="http://schemas.microsoft.com/office/drawing/2014/main" id="{5C7631B7-FD54-4549-A09C-115DF2E6593F}"/>
              </a:ext>
            </a:extLst>
          </p:cNvPr>
          <p:cNvPicPr>
            <a:picLocks noGrp="1" noChangeAspect="1" noChangeArrowheads="1"/>
          </p:cNvPicPr>
          <p:nvPr>
            <p:ph sz="half"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86987" y="1393373"/>
            <a:ext cx="7510846" cy="5410200"/>
          </a:xfrm>
        </p:spPr>
      </p:pic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02" name="Rectangle 2">
            <a:extLst>
              <a:ext uri="{FF2B5EF4-FFF2-40B4-BE49-F238E27FC236}">
                <a16:creationId xmlns:a16="http://schemas.microsoft.com/office/drawing/2014/main" id="{B2F2EB89-2991-4CBB-84E9-27E5D81EE9DD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625929" y="228600"/>
            <a:ext cx="7772400" cy="760415"/>
          </a:xfrm>
        </p:spPr>
        <p:txBody>
          <a:bodyPr/>
          <a:lstStyle/>
          <a:p>
            <a:pPr eaLnBrk="1" hangingPunct="1"/>
            <a:r>
              <a:rPr lang="en-US" altLang="en-US" dirty="0"/>
              <a:t>Cerebral Hemispheres</a:t>
            </a:r>
          </a:p>
        </p:txBody>
      </p:sp>
      <p:sp>
        <p:nvSpPr>
          <p:cNvPr id="51203" name="Rectangle 4">
            <a:extLst>
              <a:ext uri="{FF2B5EF4-FFF2-40B4-BE49-F238E27FC236}">
                <a16:creationId xmlns:a16="http://schemas.microsoft.com/office/drawing/2014/main" id="{827F0E38-CCFA-4887-8BBB-3783AC060322}"/>
              </a:ext>
            </a:extLst>
          </p:cNvPr>
          <p:cNvSpPr>
            <a:spLocks noGrp="1" noChangeArrowheads="1"/>
          </p:cNvSpPr>
          <p:nvPr>
            <p:ph type="body" sz="half" idx="2"/>
          </p:nvPr>
        </p:nvSpPr>
        <p:spPr>
          <a:xfrm>
            <a:off x="8151811" y="228600"/>
            <a:ext cx="3811588" cy="5181600"/>
          </a:xfrm>
        </p:spPr>
        <p:txBody>
          <a:bodyPr/>
          <a:lstStyle/>
          <a:p>
            <a:pPr eaLnBrk="1" hangingPunct="1"/>
            <a:r>
              <a:rPr lang="en-US" altLang="en-US" dirty="0"/>
              <a:t>Hemisphere = half of sphere (brain)</a:t>
            </a:r>
          </a:p>
          <a:p>
            <a:pPr eaLnBrk="1" hangingPunct="1"/>
            <a:r>
              <a:rPr lang="en-US" altLang="en-US" dirty="0"/>
              <a:t>The right side of the brain controls the left side of the body and vice versa </a:t>
            </a:r>
          </a:p>
          <a:p>
            <a:pPr eaLnBrk="1" hangingPunct="1"/>
            <a:r>
              <a:rPr lang="en-US" altLang="en-US" dirty="0"/>
              <a:t>C</a:t>
            </a:r>
            <a:r>
              <a:rPr lang="en-US" altLang="en-US" i="1" dirty="0"/>
              <a:t>orpus callosum</a:t>
            </a:r>
            <a:r>
              <a:rPr lang="en-US" altLang="en-US" dirty="0"/>
              <a:t> </a:t>
            </a:r>
          </a:p>
        </p:txBody>
      </p:sp>
      <p:pic>
        <p:nvPicPr>
          <p:cNvPr id="51204" name="Picture 5">
            <a:extLst>
              <a:ext uri="{FF2B5EF4-FFF2-40B4-BE49-F238E27FC236}">
                <a16:creationId xmlns:a16="http://schemas.microsoft.com/office/drawing/2014/main" id="{BA82587E-F8DE-4764-9F9E-A04C491460DE}"/>
              </a:ext>
            </a:extLst>
          </p:cNvPr>
          <p:cNvPicPr>
            <a:picLocks noGrp="1" noChangeAspect="1" noChangeArrowheads="1"/>
          </p:cNvPicPr>
          <p:nvPr>
            <p:ph sz="half"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625929" y="1232808"/>
            <a:ext cx="3124200" cy="2968625"/>
          </a:xfrm>
        </p:spPr>
      </p:pic>
      <p:pic>
        <p:nvPicPr>
          <p:cNvPr id="51205" name="Picture 6">
            <a:extLst>
              <a:ext uri="{FF2B5EF4-FFF2-40B4-BE49-F238E27FC236}">
                <a16:creationId xmlns:a16="http://schemas.microsoft.com/office/drawing/2014/main" id="{085400E9-371A-4AD9-A491-7785CAFC0E53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831772" y="2392136"/>
            <a:ext cx="4389664" cy="396353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703344187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7106" name="Rectangle 2">
            <a:extLst>
              <a:ext uri="{FF2B5EF4-FFF2-40B4-BE49-F238E27FC236}">
                <a16:creationId xmlns:a16="http://schemas.microsoft.com/office/drawing/2014/main" id="{E978E816-F8E2-405F-80FD-4EC4A5A3E81A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548640" y="153440"/>
            <a:ext cx="10363200" cy="681038"/>
          </a:xfrm>
        </p:spPr>
        <p:txBody>
          <a:bodyPr>
            <a:normAutofit fontScale="90000"/>
          </a:bodyPr>
          <a:lstStyle/>
          <a:p>
            <a:pPr eaLnBrk="1" hangingPunct="1"/>
            <a:r>
              <a:rPr lang="en-US" altLang="en-US" dirty="0"/>
              <a:t>The Cerebrum cont.</a:t>
            </a:r>
          </a:p>
        </p:txBody>
      </p:sp>
      <p:sp>
        <p:nvSpPr>
          <p:cNvPr id="47107" name="Rectangle 4">
            <a:extLst>
              <a:ext uri="{FF2B5EF4-FFF2-40B4-BE49-F238E27FC236}">
                <a16:creationId xmlns:a16="http://schemas.microsoft.com/office/drawing/2014/main" id="{19018D26-1AAF-4B49-9203-B2B3309A4331}"/>
              </a:ext>
            </a:extLst>
          </p:cNvPr>
          <p:cNvSpPr>
            <a:spLocks noGrp="1" noChangeArrowheads="1"/>
          </p:cNvSpPr>
          <p:nvPr>
            <p:ph type="body" sz="half" idx="2"/>
          </p:nvPr>
        </p:nvSpPr>
        <p:spPr>
          <a:xfrm>
            <a:off x="6697980" y="759290"/>
            <a:ext cx="4582391" cy="4114800"/>
          </a:xfrm>
        </p:spPr>
        <p:txBody>
          <a:bodyPr/>
          <a:lstStyle/>
          <a:p>
            <a:pPr eaLnBrk="1" hangingPunct="1"/>
            <a:r>
              <a:rPr lang="en-US" altLang="en-US" dirty="0"/>
              <a:t>The cerebral cortex is divided into LOBES which control various functions</a:t>
            </a:r>
          </a:p>
          <a:p>
            <a:pPr eaLnBrk="1" hangingPunct="1"/>
            <a:r>
              <a:rPr lang="en-US" altLang="en-US" dirty="0"/>
              <a:t>FPOT</a:t>
            </a:r>
          </a:p>
        </p:txBody>
      </p:sp>
      <p:sp>
        <p:nvSpPr>
          <p:cNvPr id="47108" name="Rectangle 6">
            <a:extLst>
              <a:ext uri="{FF2B5EF4-FFF2-40B4-BE49-F238E27FC236}">
                <a16:creationId xmlns:a16="http://schemas.microsoft.com/office/drawing/2014/main" id="{2528247C-2C44-4C23-8FE5-69281A4D2376}"/>
              </a:ext>
            </a:extLst>
          </p:cNvPr>
          <p:cNvSpPr>
            <a:spLocks noChangeArrowheads="1"/>
          </p:cNvSpPr>
          <p:nvPr/>
        </p:nvSpPr>
        <p:spPr bwMode="auto">
          <a:xfrm>
            <a:off x="12296775" y="5295900"/>
            <a:ext cx="18415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imes" panose="02020603050405020304" pitchFamily="18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imes" panose="02020603050405020304" pitchFamily="18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imes" panose="02020603050405020304" pitchFamily="18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imes" panose="02020603050405020304" pitchFamily="18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imes" panose="02020603050405020304" pitchFamily="18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" panose="02020603050405020304" pitchFamily="18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" panose="02020603050405020304" pitchFamily="18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" panose="02020603050405020304" pitchFamily="18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" panose="02020603050405020304" pitchFamily="18" charset="0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endParaRPr lang="en-US" altLang="en-US" sz="2400"/>
          </a:p>
        </p:txBody>
      </p:sp>
      <p:pic>
        <p:nvPicPr>
          <p:cNvPr id="47109" name="Picture 8" descr="f9-26_the_cerebral_cort_c">
            <a:extLst>
              <a:ext uri="{FF2B5EF4-FFF2-40B4-BE49-F238E27FC236}">
                <a16:creationId xmlns:a16="http://schemas.microsoft.com/office/drawing/2014/main" id="{A851F875-1F44-4558-8C10-5B2DCBFC942F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9599" y="1045616"/>
            <a:ext cx="5043055" cy="539674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47111" name="Picture 10">
            <a:extLst>
              <a:ext uri="{FF2B5EF4-FFF2-40B4-BE49-F238E27FC236}">
                <a16:creationId xmlns:a16="http://schemas.microsoft.com/office/drawing/2014/main" id="{0CE40233-815E-448C-8F2F-5EDD075D1CA2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97980" y="2464611"/>
            <a:ext cx="4717472" cy="363409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8130" name="Rectangle 2">
            <a:extLst>
              <a:ext uri="{FF2B5EF4-FFF2-40B4-BE49-F238E27FC236}">
                <a16:creationId xmlns:a16="http://schemas.microsoft.com/office/drawing/2014/main" id="{966D2F0E-7318-4B09-9253-6DA908D8CF4F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478972" y="76200"/>
            <a:ext cx="7772400" cy="1143000"/>
          </a:xfrm>
        </p:spPr>
        <p:txBody>
          <a:bodyPr/>
          <a:lstStyle/>
          <a:p>
            <a:pPr eaLnBrk="1" hangingPunct="1"/>
            <a:r>
              <a:rPr lang="en-US" altLang="en-US" dirty="0"/>
              <a:t>The Cerebrum cont.</a:t>
            </a:r>
          </a:p>
        </p:txBody>
      </p:sp>
      <p:sp>
        <p:nvSpPr>
          <p:cNvPr id="48131" name="Rectangle 3">
            <a:extLst>
              <a:ext uri="{FF2B5EF4-FFF2-40B4-BE49-F238E27FC236}">
                <a16:creationId xmlns:a16="http://schemas.microsoft.com/office/drawing/2014/main" id="{39E90C93-1A61-4BAD-AA4C-609B6639FE6F}"/>
              </a:ext>
            </a:extLst>
          </p:cNvPr>
          <p:cNvSpPr>
            <a:spLocks noGrp="1" noChangeArrowheads="1"/>
          </p:cNvSpPr>
          <p:nvPr>
            <p:ph type="body" sz="half" idx="1"/>
          </p:nvPr>
        </p:nvSpPr>
        <p:spPr>
          <a:xfrm>
            <a:off x="585595" y="1878973"/>
            <a:ext cx="4737668" cy="4574721"/>
          </a:xfrm>
        </p:spPr>
        <p:txBody>
          <a:bodyPr/>
          <a:lstStyle/>
          <a:p>
            <a:pPr eaLnBrk="1" hangingPunct="1"/>
            <a:r>
              <a:rPr lang="en-US" altLang="en-US" dirty="0"/>
              <a:t>FRONTAL LOBE – </a:t>
            </a:r>
          </a:p>
          <a:p>
            <a:pPr lvl="1" eaLnBrk="1" hangingPunct="1"/>
            <a:r>
              <a:rPr lang="en-US" altLang="en-US" dirty="0"/>
              <a:t>Primary Motor Area</a:t>
            </a:r>
          </a:p>
          <a:p>
            <a:pPr lvl="2" eaLnBrk="1" hangingPunct="1"/>
            <a:r>
              <a:rPr lang="en-US" altLang="en-US" dirty="0"/>
              <a:t>controls voluntary muscles </a:t>
            </a:r>
          </a:p>
          <a:p>
            <a:pPr lvl="1" eaLnBrk="1" hangingPunct="1"/>
            <a:r>
              <a:rPr lang="en-US" altLang="en-US" dirty="0"/>
              <a:t>Voluntary eye movement</a:t>
            </a:r>
          </a:p>
          <a:p>
            <a:pPr lvl="1" eaLnBrk="1" hangingPunct="1"/>
            <a:r>
              <a:rPr lang="en-US" altLang="en-US" dirty="0"/>
              <a:t>Concentration, planning, problem solving, analysis</a:t>
            </a:r>
          </a:p>
        </p:txBody>
      </p:sp>
      <p:sp>
        <p:nvSpPr>
          <p:cNvPr id="48132" name="Rectangle 4">
            <a:extLst>
              <a:ext uri="{FF2B5EF4-FFF2-40B4-BE49-F238E27FC236}">
                <a16:creationId xmlns:a16="http://schemas.microsoft.com/office/drawing/2014/main" id="{D9A8AF15-3BBF-4DF5-8100-6CEB9125D986}"/>
              </a:ext>
            </a:extLst>
          </p:cNvPr>
          <p:cNvSpPr>
            <a:spLocks noGrp="1" noChangeArrowheads="1"/>
          </p:cNvSpPr>
          <p:nvPr>
            <p:ph type="body" sz="half" idx="2"/>
          </p:nvPr>
        </p:nvSpPr>
        <p:spPr>
          <a:xfrm>
            <a:off x="6172200" y="1524000"/>
            <a:ext cx="3811588" cy="4114800"/>
          </a:xfrm>
        </p:spPr>
        <p:txBody>
          <a:bodyPr/>
          <a:lstStyle/>
          <a:p>
            <a:pPr eaLnBrk="1" hangingPunct="1">
              <a:lnSpc>
                <a:spcPct val="90000"/>
              </a:lnSpc>
              <a:buFontTx/>
              <a:buNone/>
            </a:pPr>
            <a:endParaRPr lang="en-US" altLang="en-US"/>
          </a:p>
          <a:p>
            <a:pPr eaLnBrk="1" hangingPunct="1">
              <a:lnSpc>
                <a:spcPct val="90000"/>
              </a:lnSpc>
            </a:pPr>
            <a:endParaRPr lang="en-US" altLang="en-US"/>
          </a:p>
        </p:txBody>
      </p:sp>
      <p:pic>
        <p:nvPicPr>
          <p:cNvPr id="48133" name="Picture 5">
            <a:extLst>
              <a:ext uri="{FF2B5EF4-FFF2-40B4-BE49-F238E27FC236}">
                <a16:creationId xmlns:a16="http://schemas.microsoft.com/office/drawing/2014/main" id="{F4673176-409B-4717-862B-26FDB7C46244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927272" y="1355271"/>
            <a:ext cx="5540828" cy="428352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9154" name="Rectangle 2">
            <a:extLst>
              <a:ext uri="{FF2B5EF4-FFF2-40B4-BE49-F238E27FC236}">
                <a16:creationId xmlns:a16="http://schemas.microsoft.com/office/drawing/2014/main" id="{B93EF12B-5D21-46D1-B2DD-7C4755E132FD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970190" y="382814"/>
            <a:ext cx="7772400" cy="1143000"/>
          </a:xfrm>
        </p:spPr>
        <p:txBody>
          <a:bodyPr/>
          <a:lstStyle/>
          <a:p>
            <a:pPr eaLnBrk="1" hangingPunct="1"/>
            <a:r>
              <a:rPr lang="en-US" altLang="en-US" dirty="0"/>
              <a:t>The Cerebrum cont.</a:t>
            </a:r>
          </a:p>
        </p:txBody>
      </p:sp>
      <p:sp>
        <p:nvSpPr>
          <p:cNvPr id="46083" name="Rectangle 3">
            <a:extLst>
              <a:ext uri="{FF2B5EF4-FFF2-40B4-BE49-F238E27FC236}">
                <a16:creationId xmlns:a16="http://schemas.microsoft.com/office/drawing/2014/main" id="{DF1D8BB8-BB34-4039-B266-9E692F8A3A09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xfrm>
            <a:off x="970190" y="1510393"/>
            <a:ext cx="5591175" cy="4744357"/>
          </a:xfrm>
        </p:spPr>
        <p:txBody>
          <a:bodyPr>
            <a:normAutofit/>
          </a:bodyPr>
          <a:lstStyle/>
          <a:p>
            <a:pPr eaLnBrk="1" hangingPunct="1">
              <a:defRPr/>
            </a:pPr>
            <a:r>
              <a:rPr lang="en-US" dirty="0"/>
              <a:t>PARIETAL LOBE</a:t>
            </a:r>
            <a:endParaRPr lang="en-US" sz="2800" dirty="0"/>
          </a:p>
          <a:p>
            <a:pPr lvl="2">
              <a:defRPr/>
            </a:pPr>
            <a:r>
              <a:rPr lang="en-GB" sz="2800" dirty="0">
                <a:ea typeface="+mn-lt"/>
                <a:cs typeface="+mn-lt"/>
              </a:rPr>
              <a:t>The parietal lobes manages sensation, handwriting, written and spoken language,  and body position</a:t>
            </a:r>
            <a:endParaRPr lang="en-US" sz="2800" dirty="0"/>
          </a:p>
          <a:p>
            <a:pPr marL="0" indent="0">
              <a:buNone/>
              <a:defRPr/>
            </a:pPr>
            <a:endParaRPr lang="en-US" dirty="0"/>
          </a:p>
        </p:txBody>
      </p:sp>
      <p:sp>
        <p:nvSpPr>
          <p:cNvPr id="49156" name="Rectangle 4">
            <a:extLst>
              <a:ext uri="{FF2B5EF4-FFF2-40B4-BE49-F238E27FC236}">
                <a16:creationId xmlns:a16="http://schemas.microsoft.com/office/drawing/2014/main" id="{7A9D02CC-0BE5-443C-88B9-05D5074A616E}"/>
              </a:ext>
            </a:extLst>
          </p:cNvPr>
          <p:cNvSpPr>
            <a:spLocks noChangeArrowheads="1"/>
          </p:cNvSpPr>
          <p:nvPr/>
        </p:nvSpPr>
        <p:spPr bwMode="auto">
          <a:xfrm>
            <a:off x="10010775" y="6254750"/>
            <a:ext cx="18415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imes" panose="02020603050405020304" pitchFamily="18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imes" panose="02020603050405020304" pitchFamily="18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imes" panose="02020603050405020304" pitchFamily="18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imes" panose="02020603050405020304" pitchFamily="18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imes" panose="02020603050405020304" pitchFamily="18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" panose="02020603050405020304" pitchFamily="18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" panose="02020603050405020304" pitchFamily="18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" panose="02020603050405020304" pitchFamily="18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" panose="02020603050405020304" pitchFamily="18" charset="0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endParaRPr lang="en-US" altLang="en-US" sz="2400"/>
          </a:p>
        </p:txBody>
      </p:sp>
      <p:pic>
        <p:nvPicPr>
          <p:cNvPr id="49157" name="Picture 5">
            <a:extLst>
              <a:ext uri="{FF2B5EF4-FFF2-40B4-BE49-F238E27FC236}">
                <a16:creationId xmlns:a16="http://schemas.microsoft.com/office/drawing/2014/main" id="{7061A694-49B4-4A33-8ADF-3E38A4E52011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86323" y="1525814"/>
            <a:ext cx="4825319" cy="366667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0178" name="Rectangle 2">
            <a:extLst>
              <a:ext uri="{FF2B5EF4-FFF2-40B4-BE49-F238E27FC236}">
                <a16:creationId xmlns:a16="http://schemas.microsoft.com/office/drawing/2014/main" id="{AE6114C2-11D9-4410-B630-0CAA61869444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487136" y="283028"/>
            <a:ext cx="7772400" cy="655864"/>
          </a:xfrm>
        </p:spPr>
        <p:txBody>
          <a:bodyPr>
            <a:normAutofit fontScale="90000"/>
          </a:bodyPr>
          <a:lstStyle/>
          <a:p>
            <a:pPr eaLnBrk="1" hangingPunct="1"/>
            <a:r>
              <a:rPr lang="en-US" altLang="en-US" dirty="0"/>
              <a:t>The Cerebrum cont.</a:t>
            </a:r>
          </a:p>
        </p:txBody>
      </p:sp>
      <p:sp>
        <p:nvSpPr>
          <p:cNvPr id="46083" name="Rectangle 3">
            <a:extLst>
              <a:ext uri="{FF2B5EF4-FFF2-40B4-BE49-F238E27FC236}">
                <a16:creationId xmlns:a16="http://schemas.microsoft.com/office/drawing/2014/main" id="{1D2D1D8D-BEEE-483E-90A5-B146E2E5D0FF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xfrm>
            <a:off x="487136" y="1110343"/>
            <a:ext cx="5987143" cy="4902200"/>
          </a:xfrm>
        </p:spPr>
        <p:txBody>
          <a:bodyPr/>
          <a:lstStyle/>
          <a:p>
            <a:pPr marL="0" indent="0" eaLnBrk="1" hangingPunct="1">
              <a:buNone/>
              <a:defRPr/>
            </a:pPr>
            <a:endParaRPr lang="en-US" dirty="0"/>
          </a:p>
          <a:p>
            <a:pPr eaLnBrk="1" hangingPunct="1">
              <a:defRPr/>
            </a:pPr>
            <a:r>
              <a:rPr lang="en-US" dirty="0"/>
              <a:t>OCCIPITAL LOBE </a:t>
            </a:r>
          </a:p>
          <a:p>
            <a:pPr lvl="1" eaLnBrk="1" hangingPunct="1">
              <a:defRPr/>
            </a:pPr>
            <a:r>
              <a:rPr lang="en-US" dirty="0"/>
              <a:t>visual senses</a:t>
            </a:r>
          </a:p>
          <a:p>
            <a:pPr lvl="1" eaLnBrk="1" hangingPunct="1">
              <a:defRPr/>
            </a:pPr>
            <a:r>
              <a:rPr lang="en-US" dirty="0"/>
              <a:t>analyzing visual patterns, combining visual images with other info (i.e. recognizing a person)</a:t>
            </a:r>
          </a:p>
          <a:p>
            <a:pPr eaLnBrk="1" hangingPunct="1">
              <a:defRPr/>
            </a:pPr>
            <a:r>
              <a:rPr lang="en-US" dirty="0"/>
              <a:t>TEMPORAL LOBE </a:t>
            </a:r>
          </a:p>
          <a:p>
            <a:pPr lvl="1" eaLnBrk="1" hangingPunct="1">
              <a:defRPr/>
            </a:pPr>
            <a:r>
              <a:rPr lang="en-US" dirty="0"/>
              <a:t>sensory smell and hearing </a:t>
            </a:r>
          </a:p>
          <a:p>
            <a:pPr lvl="1" eaLnBrk="1" hangingPunct="1">
              <a:defRPr/>
            </a:pPr>
            <a:r>
              <a:rPr lang="en-US" dirty="0"/>
              <a:t>interpretation of sensory experiences (understanding speech, reading)</a:t>
            </a:r>
          </a:p>
          <a:p>
            <a:pPr marL="0" indent="0">
              <a:buNone/>
              <a:defRPr/>
            </a:pPr>
            <a:endParaRPr lang="en-US" dirty="0"/>
          </a:p>
        </p:txBody>
      </p:sp>
      <p:sp>
        <p:nvSpPr>
          <p:cNvPr id="50180" name="Rectangle 4">
            <a:extLst>
              <a:ext uri="{FF2B5EF4-FFF2-40B4-BE49-F238E27FC236}">
                <a16:creationId xmlns:a16="http://schemas.microsoft.com/office/drawing/2014/main" id="{93449DF7-0F22-43B9-8798-8C5290C925C6}"/>
              </a:ext>
            </a:extLst>
          </p:cNvPr>
          <p:cNvSpPr>
            <a:spLocks noChangeArrowheads="1"/>
          </p:cNvSpPr>
          <p:nvPr/>
        </p:nvSpPr>
        <p:spPr bwMode="auto">
          <a:xfrm>
            <a:off x="10010775" y="6254750"/>
            <a:ext cx="18415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imes" panose="02020603050405020304" pitchFamily="18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imes" panose="02020603050405020304" pitchFamily="18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imes" panose="02020603050405020304" pitchFamily="18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imes" panose="02020603050405020304" pitchFamily="18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imes" panose="02020603050405020304" pitchFamily="18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" panose="02020603050405020304" pitchFamily="18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" panose="02020603050405020304" pitchFamily="18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" panose="02020603050405020304" pitchFamily="18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" panose="02020603050405020304" pitchFamily="18" charset="0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endParaRPr lang="en-US" altLang="en-US" sz="2400"/>
          </a:p>
        </p:txBody>
      </p:sp>
      <p:pic>
        <p:nvPicPr>
          <p:cNvPr id="50181" name="Picture 5">
            <a:extLst>
              <a:ext uri="{FF2B5EF4-FFF2-40B4-BE49-F238E27FC236}">
                <a16:creationId xmlns:a16="http://schemas.microsoft.com/office/drawing/2014/main" id="{8779F06F-82CD-455F-816D-ADC5F2FBBAB2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74279" y="1738993"/>
            <a:ext cx="4980214" cy="346165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2226" name="Rectangle 2">
            <a:extLst>
              <a:ext uri="{FF2B5EF4-FFF2-40B4-BE49-F238E27FC236}">
                <a16:creationId xmlns:a16="http://schemas.microsoft.com/office/drawing/2014/main" id="{5C658C23-338F-43A8-B0D9-C229942A22FC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530679" y="291193"/>
            <a:ext cx="10363200" cy="762000"/>
          </a:xfrm>
        </p:spPr>
        <p:txBody>
          <a:bodyPr/>
          <a:lstStyle/>
          <a:p>
            <a:pPr eaLnBrk="1" hangingPunct="1"/>
            <a:r>
              <a:rPr lang="en-US" altLang="en-US" dirty="0"/>
              <a:t>The Cerebellum</a:t>
            </a:r>
          </a:p>
        </p:txBody>
      </p:sp>
      <p:sp>
        <p:nvSpPr>
          <p:cNvPr id="52227" name="Rectangle 4">
            <a:extLst>
              <a:ext uri="{FF2B5EF4-FFF2-40B4-BE49-F238E27FC236}">
                <a16:creationId xmlns:a16="http://schemas.microsoft.com/office/drawing/2014/main" id="{D5AA92F2-EAC6-4797-AF96-B93C7EFEF0F7}"/>
              </a:ext>
            </a:extLst>
          </p:cNvPr>
          <p:cNvSpPr>
            <a:spLocks noGrp="1" noChangeArrowheads="1"/>
          </p:cNvSpPr>
          <p:nvPr>
            <p:ph type="body" sz="half" idx="2"/>
          </p:nvPr>
        </p:nvSpPr>
        <p:spPr>
          <a:xfrm>
            <a:off x="6096000" y="1498741"/>
            <a:ext cx="4876800" cy="1481223"/>
          </a:xfrm>
        </p:spPr>
        <p:txBody>
          <a:bodyPr/>
          <a:lstStyle/>
          <a:p>
            <a:pPr eaLnBrk="1" hangingPunct="1"/>
            <a:r>
              <a:rPr lang="en-US" altLang="en-US" dirty="0"/>
              <a:t>Integrates sensory info</a:t>
            </a:r>
          </a:p>
          <a:p>
            <a:pPr lvl="1" eaLnBrk="1" hangingPunct="1"/>
            <a:r>
              <a:rPr lang="en-US" altLang="en-US" dirty="0"/>
              <a:t>Balance, coordination of skeletal muscle, posture</a:t>
            </a:r>
          </a:p>
        </p:txBody>
      </p:sp>
      <p:pic>
        <p:nvPicPr>
          <p:cNvPr id="52228" name="Picture 5">
            <a:extLst>
              <a:ext uri="{FF2B5EF4-FFF2-40B4-BE49-F238E27FC236}">
                <a16:creationId xmlns:a16="http://schemas.microsoft.com/office/drawing/2014/main" id="{D2789232-D43E-4F0D-A9CC-E5BC9001982E}"/>
              </a:ext>
            </a:extLst>
          </p:cNvPr>
          <p:cNvPicPr>
            <a:picLocks noGrp="1" noChangeAspect="1" noChangeArrowheads="1"/>
          </p:cNvPicPr>
          <p:nvPr>
            <p:ph sz="half"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0" y="1618847"/>
            <a:ext cx="5314950" cy="2652242"/>
          </a:xfrm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F297F6DE-6138-4155-B1C1-4C2059D91960}"/>
              </a:ext>
            </a:extLst>
          </p:cNvPr>
          <p:cNvSpPr txBox="1"/>
          <p:nvPr/>
        </p:nvSpPr>
        <p:spPr>
          <a:xfrm>
            <a:off x="5955539" y="433302"/>
            <a:ext cx="4938340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>
                <a:hlinkClick r:id="rId3"/>
              </a:rPr>
              <a:t>https://www.youtube.com/watch?v=mpO4lTDr1to</a:t>
            </a:r>
            <a:endParaRPr lang="en-GB" dirty="0"/>
          </a:p>
          <a:p>
            <a:endParaRPr lang="en-GB" dirty="0"/>
          </a:p>
          <a:p>
            <a:r>
              <a:rPr lang="en-GB" dirty="0"/>
              <a:t>                                 PLEASE WATCH</a:t>
            </a:r>
          </a:p>
        </p:txBody>
      </p:sp>
      <p:pic>
        <p:nvPicPr>
          <p:cNvPr id="6" name="Picture 5" descr="A close up of a piece of paper&#10;&#10;Description automatically generated">
            <a:extLst>
              <a:ext uri="{FF2B5EF4-FFF2-40B4-BE49-F238E27FC236}">
                <a16:creationId xmlns:a16="http://schemas.microsoft.com/office/drawing/2014/main" id="{B66CA87E-8C4F-49B9-AEC3-C36C02897193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231200" y="3550275"/>
            <a:ext cx="5741600" cy="2874423"/>
          </a:xfrm>
          <a:prstGeom prst="rect">
            <a:avLst/>
          </a:prstGeom>
        </p:spPr>
      </p:pic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36" name="Rectangle 135">
            <a:extLst>
              <a:ext uri="{FF2B5EF4-FFF2-40B4-BE49-F238E27FC236}">
                <a16:creationId xmlns:a16="http://schemas.microsoft.com/office/drawing/2014/main" id="{92468898-5A6E-4D55-85EC-308E785EE06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3250" name="Rectangle 2">
            <a:extLst>
              <a:ext uri="{FF2B5EF4-FFF2-40B4-BE49-F238E27FC236}">
                <a16:creationId xmlns:a16="http://schemas.microsoft.com/office/drawing/2014/main" id="{E2CD2CCD-0425-4834-90AE-D0935CAE21C8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429768" y="261228"/>
            <a:ext cx="5428345" cy="584291"/>
          </a:xfrm>
        </p:spPr>
        <p:txBody>
          <a:bodyPr vert="horz" lIns="91440" tIns="45720" rIns="91440" bIns="45720" rtlCol="0" anchor="ctr">
            <a:normAutofit fontScale="90000"/>
          </a:bodyPr>
          <a:lstStyle/>
          <a:p>
            <a:r>
              <a:rPr lang="en-US" altLang="en-US" sz="3600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  <a:t>Brainstem</a:t>
            </a:r>
          </a:p>
        </p:txBody>
      </p:sp>
      <p:sp>
        <p:nvSpPr>
          <p:cNvPr id="138" name="Rectangle 137">
            <a:extLst>
              <a:ext uri="{FF2B5EF4-FFF2-40B4-BE49-F238E27FC236}">
                <a16:creationId xmlns:a16="http://schemas.microsoft.com/office/drawing/2014/main" id="{3E23A947-2D45-4208-AE2B-64948C87A3E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598458"/>
            <a:ext cx="128016" cy="70408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pic>
        <p:nvPicPr>
          <p:cNvPr id="3" name="Picture 2" descr="A close up of a device&#10;&#10;Description automatically generated">
            <a:extLst>
              <a:ext uri="{FF2B5EF4-FFF2-40B4-BE49-F238E27FC236}">
                <a16:creationId xmlns:a16="http://schemas.microsoft.com/office/drawing/2014/main" id="{EA4304D8-ED50-45C7-90C2-1778F3D22928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1" b="951"/>
          <a:stretch/>
        </p:blipFill>
        <p:spPr>
          <a:xfrm>
            <a:off x="429767" y="1440346"/>
            <a:ext cx="5556363" cy="4353928"/>
          </a:xfrm>
          <a:prstGeom prst="rect">
            <a:avLst/>
          </a:prstGeom>
        </p:spPr>
      </p:pic>
      <p:sp useBgFill="1">
        <p:nvSpPr>
          <p:cNvPr id="140" name="Rectangle 139">
            <a:extLst>
              <a:ext uri="{FF2B5EF4-FFF2-40B4-BE49-F238E27FC236}">
                <a16:creationId xmlns:a16="http://schemas.microsoft.com/office/drawing/2014/main" id="{E5BBB0F9-6A59-4D02-A9C7-A2D6516684C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543801" y="1721922"/>
            <a:ext cx="4218432" cy="4520560"/>
          </a:xfrm>
          <a:prstGeom prst="rect">
            <a:avLst/>
          </a:prstGeom>
          <a:ln w="9525">
            <a:solidFill>
              <a:srgbClr val="EFEFEF"/>
            </a:solidFill>
          </a:ln>
          <a:effectLst>
            <a:outerShdw blurRad="50800" dist="38100" dir="2700000" algn="tl" rotWithShape="0">
              <a:schemeClr val="bg1">
                <a:lumMod val="85000"/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53251" name="Rectangle 3">
            <a:extLst>
              <a:ext uri="{FF2B5EF4-FFF2-40B4-BE49-F238E27FC236}">
                <a16:creationId xmlns:a16="http://schemas.microsoft.com/office/drawing/2014/main" id="{AE1AB780-CC61-4ED9-B0A2-9426DF5B6D75}"/>
              </a:ext>
            </a:extLst>
          </p:cNvPr>
          <p:cNvSpPr>
            <a:spLocks noGrp="1" noChangeArrowheads="1"/>
          </p:cNvSpPr>
          <p:nvPr>
            <p:ph type="body" sz="half" idx="2"/>
          </p:nvPr>
        </p:nvSpPr>
        <p:spPr>
          <a:xfrm>
            <a:off x="5986130" y="135497"/>
            <a:ext cx="6077853" cy="2937048"/>
          </a:xfr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en-US" altLang="en-US" sz="1800" dirty="0"/>
              <a:t>Brainstem: Connects the cerebrum to the spinal cord</a:t>
            </a:r>
          </a:p>
          <a:p>
            <a:pPr lvl="1"/>
            <a:r>
              <a:rPr lang="en-US" altLang="en-US" sz="1800" b="1" dirty="0"/>
              <a:t>Midbrain</a:t>
            </a:r>
            <a:r>
              <a:rPr lang="en-US" altLang="en-US" sz="1800" dirty="0"/>
              <a:t>: visual and auditory reflex center</a:t>
            </a:r>
          </a:p>
          <a:p>
            <a:pPr lvl="1"/>
            <a:r>
              <a:rPr lang="en-US" altLang="en-US" sz="1800" b="1" dirty="0"/>
              <a:t>Pons</a:t>
            </a:r>
            <a:r>
              <a:rPr lang="en-US" altLang="en-US" sz="1800" dirty="0"/>
              <a:t>: transfer nerve impulses</a:t>
            </a:r>
          </a:p>
          <a:p>
            <a:pPr lvl="1"/>
            <a:r>
              <a:rPr lang="en-US" altLang="en-US" sz="1800" b="1" dirty="0"/>
              <a:t>Medulla Oblongata</a:t>
            </a:r>
            <a:r>
              <a:rPr lang="en-US" altLang="en-US" sz="1800" dirty="0"/>
              <a:t>: </a:t>
            </a:r>
          </a:p>
          <a:p>
            <a:pPr lvl="2"/>
            <a:r>
              <a:rPr lang="en-US" altLang="en-US" sz="1800" dirty="0"/>
              <a:t>Cardiac center- heart rate</a:t>
            </a:r>
          </a:p>
          <a:p>
            <a:pPr lvl="2"/>
            <a:r>
              <a:rPr lang="en-US" altLang="en-US" sz="1800" dirty="0"/>
              <a:t>Vasomotor center- smooth muscle in blood vessels/blood pressure</a:t>
            </a:r>
          </a:p>
          <a:p>
            <a:pPr lvl="2"/>
            <a:r>
              <a:rPr lang="en-US" altLang="en-US" sz="1800" dirty="0"/>
              <a:t>Respiratory center- breathing rate</a:t>
            </a:r>
          </a:p>
          <a:p>
            <a:pPr lvl="2"/>
            <a:r>
              <a:rPr lang="en-US" altLang="en-US" sz="1800" dirty="0"/>
              <a:t>Coughing, sneezing, swallowing and vomiting reflexes</a:t>
            </a:r>
          </a:p>
        </p:txBody>
      </p:sp>
      <p:pic>
        <p:nvPicPr>
          <p:cNvPr id="5" name="Picture 4" descr="A picture containing sitting, food, table, laying&#10;&#10;Description automatically generated">
            <a:extLst>
              <a:ext uri="{FF2B5EF4-FFF2-40B4-BE49-F238E27FC236}">
                <a16:creationId xmlns:a16="http://schemas.microsoft.com/office/drawing/2014/main" id="{13A438EA-4B27-4264-A79A-3D3C20254995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986130" y="3025018"/>
            <a:ext cx="6205870" cy="3697485"/>
          </a:xfrm>
          <a:prstGeom prst="rect">
            <a:avLst/>
          </a:prstGeom>
        </p:spPr>
      </p:pic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4274" name="Rectangle 2">
            <a:extLst>
              <a:ext uri="{FF2B5EF4-FFF2-40B4-BE49-F238E27FC236}">
                <a16:creationId xmlns:a16="http://schemas.microsoft.com/office/drawing/2014/main" id="{C14437A7-30DF-4685-A6A7-C22F139D92AC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878958" y="335813"/>
            <a:ext cx="7772400" cy="866553"/>
          </a:xfrm>
        </p:spPr>
        <p:txBody>
          <a:bodyPr/>
          <a:lstStyle/>
          <a:p>
            <a:pPr eaLnBrk="1" hangingPunct="1"/>
            <a:r>
              <a:rPr lang="en-US" altLang="en-US" dirty="0"/>
              <a:t>Diencephalon</a:t>
            </a:r>
          </a:p>
        </p:txBody>
      </p:sp>
      <p:sp>
        <p:nvSpPr>
          <p:cNvPr id="51203" name="Rectangle 3">
            <a:extLst>
              <a:ext uri="{FF2B5EF4-FFF2-40B4-BE49-F238E27FC236}">
                <a16:creationId xmlns:a16="http://schemas.microsoft.com/office/drawing/2014/main" id="{8A38343F-6150-42ED-94B9-B73E5B70CEE2}"/>
              </a:ext>
            </a:extLst>
          </p:cNvPr>
          <p:cNvSpPr>
            <a:spLocks noGrp="1" noChangeArrowheads="1"/>
          </p:cNvSpPr>
          <p:nvPr>
            <p:ph type="body" sz="half" idx="1"/>
          </p:nvPr>
        </p:nvSpPr>
        <p:spPr>
          <a:xfrm>
            <a:off x="878958" y="1321982"/>
            <a:ext cx="4191000" cy="5334000"/>
          </a:xfrm>
        </p:spPr>
        <p:txBody>
          <a:bodyPr/>
          <a:lstStyle/>
          <a:p>
            <a:pPr marL="533400" indent="-533400">
              <a:buFontTx/>
              <a:buAutoNum type="arabicPeriod"/>
              <a:defRPr/>
            </a:pPr>
            <a:r>
              <a:rPr lang="en-US" b="1" dirty="0"/>
              <a:t>Thalamus</a:t>
            </a:r>
            <a:r>
              <a:rPr lang="en-US" dirty="0"/>
              <a:t>- </a:t>
            </a:r>
          </a:p>
          <a:p>
            <a:pPr marL="914400" lvl="1" indent="-457200">
              <a:buNone/>
              <a:defRPr/>
            </a:pPr>
            <a:r>
              <a:rPr lang="en-US" dirty="0"/>
              <a:t>-    Receives all sensory impulses (except smell) and relays them to the appropriate region of the cerebral cortex</a:t>
            </a:r>
          </a:p>
          <a:p>
            <a:pPr marL="533400" indent="-533400">
              <a:buNone/>
              <a:defRPr/>
            </a:pPr>
            <a:r>
              <a:rPr lang="en-US" dirty="0"/>
              <a:t>2.</a:t>
            </a:r>
            <a:r>
              <a:rPr lang="en-US" b="1" dirty="0"/>
              <a:t> Hypothalamus</a:t>
            </a:r>
            <a:r>
              <a:rPr lang="en-US" dirty="0"/>
              <a:t> – </a:t>
            </a:r>
          </a:p>
          <a:p>
            <a:pPr marL="914400" lvl="1" indent="-457200">
              <a:defRPr/>
            </a:pPr>
            <a:r>
              <a:rPr lang="en-US" dirty="0"/>
              <a:t>Maintain homeostasis</a:t>
            </a:r>
          </a:p>
          <a:p>
            <a:pPr marL="914400" lvl="1" indent="-457200">
              <a:defRPr/>
            </a:pPr>
            <a:r>
              <a:rPr lang="en-US" dirty="0"/>
              <a:t>Links the nervous system to the endocrine system</a:t>
            </a:r>
          </a:p>
          <a:p>
            <a:pPr marL="533400" lvl="1" indent="-533400">
              <a:buNone/>
              <a:defRPr/>
            </a:pPr>
            <a:r>
              <a:rPr lang="en-US" dirty="0"/>
              <a:t>3. </a:t>
            </a:r>
            <a:r>
              <a:rPr lang="en-US" b="1" dirty="0"/>
              <a:t>Pituitary &amp; pineal glands</a:t>
            </a:r>
          </a:p>
          <a:p>
            <a:pPr marL="533400" indent="-533400">
              <a:buNone/>
              <a:defRPr/>
            </a:pPr>
            <a:endParaRPr lang="en-US" sz="2400" dirty="0"/>
          </a:p>
        </p:txBody>
      </p:sp>
      <p:pic>
        <p:nvPicPr>
          <p:cNvPr id="7" name="Picture 6" descr="A picture containing sitting, food, table, laying&#10;&#10;Description automatically generated">
            <a:extLst>
              <a:ext uri="{FF2B5EF4-FFF2-40B4-BE49-F238E27FC236}">
                <a16:creationId xmlns:a16="http://schemas.microsoft.com/office/drawing/2014/main" id="{D673BD65-F27A-4019-85A2-39B96B9CE00C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401339" y="1524000"/>
            <a:ext cx="6205870" cy="3697485"/>
          </a:xfrm>
          <a:prstGeom prst="rect">
            <a:avLst/>
          </a:prstGeom>
        </p:spPr>
      </p:pic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A picture containing text, map&#10;&#10;Description automatically generated">
            <a:extLst>
              <a:ext uri="{FF2B5EF4-FFF2-40B4-BE49-F238E27FC236}">
                <a16:creationId xmlns:a16="http://schemas.microsoft.com/office/drawing/2014/main" id="{661176FD-7A92-47D4-AD61-1DE905382094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79080" y="1041003"/>
            <a:ext cx="5642105" cy="5702697"/>
          </a:xfrm>
          <a:prstGeom prst="rect">
            <a:avLst/>
          </a:prstGeom>
        </p:spPr>
      </p:pic>
      <p:sp>
        <p:nvSpPr>
          <p:cNvPr id="9" name="Rectangle 2">
            <a:extLst>
              <a:ext uri="{FF2B5EF4-FFF2-40B4-BE49-F238E27FC236}">
                <a16:creationId xmlns:a16="http://schemas.microsoft.com/office/drawing/2014/main" id="{405E00B1-F9F2-448F-B2C7-28962C53DE00}"/>
              </a:ext>
            </a:extLst>
          </p:cNvPr>
          <p:cNvSpPr txBox="1">
            <a:spLocks noChangeArrowheads="1"/>
          </p:cNvSpPr>
          <p:nvPr/>
        </p:nvSpPr>
        <p:spPr>
          <a:xfrm>
            <a:off x="444176" y="204732"/>
            <a:ext cx="7772400" cy="836271"/>
          </a:xfrm>
          <a:prstGeom prst="rect">
            <a:avLst/>
          </a:prstGeom>
        </p:spPr>
        <p:txBody>
          <a:bodyPr vert="horz" lIns="91440" tIns="45720" rIns="91440" bIns="45720" rtlCol="0" anchor="ctr">
            <a:normAutofit fontScale="85000" lnSpcReduction="10000"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 altLang="en-US" sz="4000" dirty="0"/>
              <a:t>Central Nervous System: The Spinal Cord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E1D3381C-D2A7-4260-8732-81AED7487FCA}"/>
              </a:ext>
            </a:extLst>
          </p:cNvPr>
          <p:cNvSpPr txBox="1"/>
          <p:nvPr/>
        </p:nvSpPr>
        <p:spPr>
          <a:xfrm>
            <a:off x="6947807" y="1698171"/>
            <a:ext cx="5115118" cy="175432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PLEASE WATCH IN THIS ORDER</a:t>
            </a:r>
          </a:p>
          <a:p>
            <a:endParaRPr lang="en-GB" dirty="0"/>
          </a:p>
          <a:p>
            <a:r>
              <a:rPr lang="en-GB" dirty="0">
                <a:hlinkClick r:id="rId3"/>
              </a:rPr>
              <a:t>https://www.youtube.com/watch?v=YDA7gGjpPWM</a:t>
            </a:r>
            <a:endParaRPr lang="en-GB" dirty="0"/>
          </a:p>
          <a:p>
            <a:endParaRPr lang="en-GB" dirty="0"/>
          </a:p>
          <a:p>
            <a:r>
              <a:rPr lang="en-GB" dirty="0">
                <a:hlinkClick r:id="rId4"/>
              </a:rPr>
              <a:t>https://www.youtube.com/watch?v=GlSGd3C5qZc</a:t>
            </a:r>
            <a:endParaRPr lang="en-GB" dirty="0"/>
          </a:p>
          <a:p>
            <a:endParaRPr lang="en-GB" dirty="0"/>
          </a:p>
        </p:txBody>
      </p:sp>
      <p:sp>
        <p:nvSpPr>
          <p:cNvPr id="17" name="TextBox 16">
            <a:extLst>
              <a:ext uri="{FF2B5EF4-FFF2-40B4-BE49-F238E27FC236}">
                <a16:creationId xmlns:a16="http://schemas.microsoft.com/office/drawing/2014/main" id="{7949EE49-1743-4664-97C2-84D71D8DBD43}"/>
              </a:ext>
            </a:extLst>
          </p:cNvPr>
          <p:cNvSpPr txBox="1"/>
          <p:nvPr/>
        </p:nvSpPr>
        <p:spPr>
          <a:xfrm>
            <a:off x="7162800" y="3892351"/>
            <a:ext cx="4191000" cy="1077218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 eaLnBrk="1" hangingPunct="1">
              <a:defRPr/>
            </a:pPr>
            <a:r>
              <a:rPr lang="en-US" sz="3200" dirty="0"/>
              <a:t>Serves as a conduit to and from the brain</a:t>
            </a:r>
          </a:p>
        </p:txBody>
      </p:sp>
    </p:spTree>
    <p:extLst>
      <p:ext uri="{BB962C8B-B14F-4D97-AF65-F5344CB8AC3E}">
        <p14:creationId xmlns:p14="http://schemas.microsoft.com/office/powerpoint/2010/main" val="2861687024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009C3F0-3E79-4D23-ACF5-EC51A66661F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29609" y="200027"/>
            <a:ext cx="7499350" cy="1143000"/>
          </a:xfrm>
        </p:spPr>
        <p:txBody>
          <a:bodyPr>
            <a:normAutofit fontScale="90000"/>
          </a:bodyPr>
          <a:lstStyle/>
          <a:p>
            <a:pPr eaLnBrk="1" hangingPunct="1">
              <a:defRPr/>
            </a:pPr>
            <a:r>
              <a:rPr lang="en-US" dirty="0">
                <a:solidFill>
                  <a:schemeClr val="tx2">
                    <a:satMod val="130000"/>
                  </a:schemeClr>
                </a:solidFill>
              </a:rPr>
              <a:t>The Central Nervous System:</a:t>
            </a:r>
            <a:br>
              <a:rPr lang="en-US" dirty="0">
                <a:solidFill>
                  <a:schemeClr val="tx2">
                    <a:satMod val="130000"/>
                  </a:schemeClr>
                </a:solidFill>
              </a:rPr>
            </a:br>
            <a:r>
              <a:rPr lang="en-US" dirty="0">
                <a:solidFill>
                  <a:schemeClr val="accent4">
                    <a:lumMod val="50000"/>
                  </a:schemeClr>
                </a:solidFill>
              </a:rPr>
              <a:t>Spinal Cord</a:t>
            </a:r>
          </a:p>
        </p:txBody>
      </p:sp>
      <p:pic>
        <p:nvPicPr>
          <p:cNvPr id="32771" name="Picture 2" descr="I10-13-spinalcord.jpg">
            <a:extLst>
              <a:ext uri="{FF2B5EF4-FFF2-40B4-BE49-F238E27FC236}">
                <a16:creationId xmlns:a16="http://schemas.microsoft.com/office/drawing/2014/main" id="{A84A0830-D322-4601-80E4-BB2ECE9093CB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948834" y="691117"/>
            <a:ext cx="5913557" cy="596685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32772" name="Picture 3" descr="2vertebra1.jpg">
            <a:extLst>
              <a:ext uri="{FF2B5EF4-FFF2-40B4-BE49-F238E27FC236}">
                <a16:creationId xmlns:a16="http://schemas.microsoft.com/office/drawing/2014/main" id="{62E5AFA8-770C-44BA-BB2E-58B05094C1F4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2511" y="1543493"/>
            <a:ext cx="5169112" cy="393227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A picture containing text, book, sitting, man&#10;&#10;Description automatically generated">
            <a:extLst>
              <a:ext uri="{FF2B5EF4-FFF2-40B4-BE49-F238E27FC236}">
                <a16:creationId xmlns:a16="http://schemas.microsoft.com/office/drawing/2014/main" id="{2C82928E-88B7-4FB2-B1C2-E0D450C613EA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370579" y="1233590"/>
            <a:ext cx="5189065" cy="4390819"/>
          </a:xfrm>
          <a:prstGeom prst="rect">
            <a:avLst/>
          </a:prstGeom>
        </p:spPr>
      </p:pic>
      <p:pic>
        <p:nvPicPr>
          <p:cNvPr id="17" name="Picture 16" descr="A screenshot of a cell phone&#10;&#10;Description automatically generated">
            <a:extLst>
              <a:ext uri="{FF2B5EF4-FFF2-40B4-BE49-F238E27FC236}">
                <a16:creationId xmlns:a16="http://schemas.microsoft.com/office/drawing/2014/main" id="{8391E37E-F010-4255-8BD0-C0468C553C45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27964" y="641515"/>
            <a:ext cx="5768036" cy="525063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96928146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6626" name="Picture 2" descr="D:\New Backgrounds\Illustration Backgrounds\Illustration.tiff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12192000" cy="685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6634" name="Picture 10" descr="M:\USERS\STUART\WILMOREP\MORENEW\FIG20.TIF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21779" y="533400"/>
            <a:ext cx="4191000" cy="58483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6633" name="Picture 9" descr="M:\USERS\STUART\WILMOREP\MORENEW\FIG2.TIF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252" t="8046"/>
          <a:stretch>
            <a:fillRect/>
          </a:stretch>
        </p:blipFill>
        <p:spPr bwMode="auto">
          <a:xfrm>
            <a:off x="7648576" y="1600200"/>
            <a:ext cx="2266950" cy="1524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6636" name="Picture 12" descr="M:\USERS\STUART\WILMOREP\MORENEW\FIG200.TIF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224838" y="3124200"/>
            <a:ext cx="1514475" cy="11049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6637" name="Picture 13" descr="M:\USERS\STUART\WILMOREP\MORENEW\FIG2000.TIF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7204"/>
          <a:stretch>
            <a:fillRect/>
          </a:stretch>
        </p:blipFill>
        <p:spPr bwMode="auto">
          <a:xfrm>
            <a:off x="7943850" y="4229100"/>
            <a:ext cx="2352675" cy="14668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6638" name="Picture 14" descr="M:\USERS\STUART\WILMOREP\MORENEW\FIG20000.TIF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12871"/>
          <a:stretch>
            <a:fillRect/>
          </a:stretch>
        </p:blipFill>
        <p:spPr bwMode="auto">
          <a:xfrm>
            <a:off x="7290707" y="5676900"/>
            <a:ext cx="2857500" cy="8382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6632" name="Text Box 8"/>
          <p:cNvSpPr txBox="1">
            <a:spLocks noChangeArrowheads="1"/>
          </p:cNvSpPr>
          <p:nvPr/>
        </p:nvSpPr>
        <p:spPr bwMode="auto">
          <a:xfrm>
            <a:off x="1905000" y="533400"/>
            <a:ext cx="4191000" cy="9207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>
              <a:lnSpc>
                <a:spcPct val="80000"/>
              </a:lnSpc>
              <a:spcBef>
                <a:spcPct val="50000"/>
              </a:spcBef>
            </a:pPr>
            <a:r>
              <a:rPr lang="en-US" altLang="en-US" sz="3400" b="1">
                <a:solidFill>
                  <a:schemeClr val="accent2"/>
                </a:solidFill>
                <a:latin typeface="Arial" panose="020B0604020202020204" pitchFamily="34" charset="0"/>
              </a:rPr>
              <a:t>THE NERVOUS SYSTEMS</a:t>
            </a:r>
            <a:endParaRPr lang="en-US" altLang="en-US" b="1">
              <a:latin typeface="Arial" panose="020B0604020202020204" pitchFamily="34" charset="0"/>
            </a:endParaRPr>
          </a:p>
        </p:txBody>
      </p:sp>
      <p:sp>
        <p:nvSpPr>
          <p:cNvPr id="10" name="Rectangle 3">
            <a:extLst>
              <a:ext uri="{FF2B5EF4-FFF2-40B4-BE49-F238E27FC236}">
                <a16:creationId xmlns:a16="http://schemas.microsoft.com/office/drawing/2014/main" id="{86F0912B-57CB-4C4A-B94D-1510772328BD}"/>
              </a:ext>
            </a:extLst>
          </p:cNvPr>
          <p:cNvSpPr txBox="1">
            <a:spLocks noChangeArrowheads="1"/>
          </p:cNvSpPr>
          <p:nvPr/>
        </p:nvSpPr>
        <p:spPr>
          <a:xfrm>
            <a:off x="514350" y="1752600"/>
            <a:ext cx="4800600" cy="4572000"/>
          </a:xfrm>
          <a:prstGeom prst="rect">
            <a:avLst/>
          </a:prstGeom>
        </p:spPr>
        <p:txBody>
          <a:bodyPr/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en-US"/>
              <a:t>Nervous System</a:t>
            </a:r>
          </a:p>
          <a:p>
            <a:pPr lvl="1"/>
            <a:r>
              <a:rPr lang="en-US" altLang="en-US">
                <a:solidFill>
                  <a:schemeClr val="accent2"/>
                </a:solidFill>
              </a:rPr>
              <a:t>Brain</a:t>
            </a:r>
          </a:p>
          <a:p>
            <a:pPr lvl="1"/>
            <a:r>
              <a:rPr lang="en-US" altLang="en-US">
                <a:solidFill>
                  <a:schemeClr val="accent2"/>
                </a:solidFill>
              </a:rPr>
              <a:t>Spinal cord</a:t>
            </a:r>
          </a:p>
          <a:p>
            <a:pPr lvl="1"/>
            <a:r>
              <a:rPr lang="en-US" altLang="en-US">
                <a:solidFill>
                  <a:schemeClr val="accent2"/>
                </a:solidFill>
              </a:rPr>
              <a:t>Nerves</a:t>
            </a:r>
            <a:endParaRPr lang="en-US" altLang="en-US"/>
          </a:p>
          <a:p>
            <a:r>
              <a:rPr lang="en-US" altLang="en-US"/>
              <a:t>Functions of nervous system</a:t>
            </a:r>
          </a:p>
          <a:p>
            <a:pPr lvl="1"/>
            <a:r>
              <a:rPr lang="en-US" altLang="en-US">
                <a:solidFill>
                  <a:schemeClr val="accent2"/>
                </a:solidFill>
              </a:rPr>
              <a:t>Regulates and coordinates all body activities</a:t>
            </a:r>
          </a:p>
          <a:p>
            <a:pPr lvl="1"/>
            <a:r>
              <a:rPr lang="en-US" altLang="en-US">
                <a:solidFill>
                  <a:schemeClr val="accent2"/>
                </a:solidFill>
              </a:rPr>
              <a:t>Center of all mental activity, including thought, learning, and memory</a:t>
            </a:r>
            <a:endParaRPr lang="en-US" altLang="en-US" dirty="0">
              <a:solidFill>
                <a:schemeClr val="accent2"/>
              </a:solidFill>
            </a:endParaRPr>
          </a:p>
        </p:txBody>
      </p:sp>
      <p:sp>
        <p:nvSpPr>
          <p:cNvPr id="2" name="Oval 1">
            <a:extLst>
              <a:ext uri="{FF2B5EF4-FFF2-40B4-BE49-F238E27FC236}">
                <a16:creationId xmlns:a16="http://schemas.microsoft.com/office/drawing/2014/main" id="{627A0430-E6FC-4F17-9462-6158DE18EB13}"/>
              </a:ext>
            </a:extLst>
          </p:cNvPr>
          <p:cNvSpPr/>
          <p:nvPr/>
        </p:nvSpPr>
        <p:spPr>
          <a:xfrm>
            <a:off x="7241722" y="2090058"/>
            <a:ext cx="3062968" cy="1336221"/>
          </a:xfrm>
          <a:prstGeom prst="ellipse">
            <a:avLst/>
          </a:prstGeom>
          <a:noFill/>
          <a:ln w="1905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2865967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6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266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9" presetID="23" presetClass="entr" presetSubtype="52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6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" dur="500" fill="hold"/>
                                        <p:tgtEl>
                                          <p:spTgt spid="2663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2663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2663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2663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7" presetID="23" presetClass="entr" presetSubtype="52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6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500" fill="hold"/>
                                        <p:tgtEl>
                                          <p:spTgt spid="2663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500" fill="hold"/>
                                        <p:tgtEl>
                                          <p:spTgt spid="2663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500" fill="hold"/>
                                        <p:tgtEl>
                                          <p:spTgt spid="2663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2663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 nodeType="clickPar">
                      <p:stCondLst>
                        <p:cond delay="indefinite"/>
                      </p:stCondLst>
                      <p:childTnLst>
                        <p:par>
                          <p:cTn id="2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5" presetID="23" presetClass="entr" presetSubtype="52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6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7" dur="500" fill="hold"/>
                                        <p:tgtEl>
                                          <p:spTgt spid="2663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500" fill="hold"/>
                                        <p:tgtEl>
                                          <p:spTgt spid="2663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500" fill="hold"/>
                                        <p:tgtEl>
                                          <p:spTgt spid="2663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500" fill="hold"/>
                                        <p:tgtEl>
                                          <p:spTgt spid="2663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 nodeType="clickPar">
                      <p:stCondLst>
                        <p:cond delay="indefinite"/>
                      </p:stCondLst>
                      <p:childTnLst>
                        <p:par>
                          <p:cTn id="3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3" presetID="23" presetClass="entr" presetSubtype="52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6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5" dur="500" fill="hold"/>
                                        <p:tgtEl>
                                          <p:spTgt spid="2663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500" fill="hold"/>
                                        <p:tgtEl>
                                          <p:spTgt spid="2663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500" fill="hold"/>
                                        <p:tgtEl>
                                          <p:spTgt spid="2663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500" fill="hold"/>
                                        <p:tgtEl>
                                          <p:spTgt spid="2663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 nodeType="clickPar">
                      <p:stCondLst>
                        <p:cond delay="indefinite"/>
                      </p:stCondLst>
                      <p:childTnLst>
                        <p:par>
                          <p:cTn id="4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1" presetID="23" presetClass="entr" presetSubtype="52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6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3" dur="500" fill="hold"/>
                                        <p:tgtEl>
                                          <p:spTgt spid="2663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500" fill="hold"/>
                                        <p:tgtEl>
                                          <p:spTgt spid="2663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500" fill="hold"/>
                                        <p:tgtEl>
                                          <p:spTgt spid="2663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500" fill="hold"/>
                                        <p:tgtEl>
                                          <p:spTgt spid="2663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6632" grpId="0" autoUpdateAnimBg="0"/>
    </p:bld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4994" name="AutoShape 2">
            <a:extLst>
              <a:ext uri="{FF2B5EF4-FFF2-40B4-BE49-F238E27FC236}">
                <a16:creationId xmlns:a16="http://schemas.microsoft.com/office/drawing/2014/main" id="{FAAA9E7A-B4A3-4A70-8BB7-7CB48ECAE71F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2667001" y="304800"/>
            <a:ext cx="7497763" cy="1143000"/>
          </a:xfrm>
        </p:spPr>
        <p:txBody>
          <a:bodyPr>
            <a:normAutofit fontScale="90000"/>
          </a:bodyPr>
          <a:lstStyle/>
          <a:p>
            <a:pPr>
              <a:defRPr/>
            </a:pPr>
            <a:r>
              <a:rPr lang="en-US" dirty="0">
                <a:solidFill>
                  <a:schemeClr val="tx2">
                    <a:satMod val="130000"/>
                  </a:schemeClr>
                </a:solidFill>
              </a:rPr>
              <a:t>The Peripheral Nervous System: </a:t>
            </a:r>
            <a:r>
              <a:rPr lang="en-US" dirty="0">
                <a:solidFill>
                  <a:schemeClr val="accent4">
                    <a:lumMod val="50000"/>
                  </a:schemeClr>
                </a:solidFill>
              </a:rPr>
              <a:t>Somatic Nervous System</a:t>
            </a:r>
          </a:p>
        </p:txBody>
      </p:sp>
      <p:sp>
        <p:nvSpPr>
          <p:cNvPr id="84995" name="Rectangle 3">
            <a:extLst>
              <a:ext uri="{FF2B5EF4-FFF2-40B4-BE49-F238E27FC236}">
                <a16:creationId xmlns:a16="http://schemas.microsoft.com/office/drawing/2014/main" id="{73E25A68-40BD-4604-99D0-BD75153F2A62}"/>
              </a:ext>
            </a:extLst>
          </p:cNvPr>
          <p:cNvSpPr>
            <a:spLocks noGrp="1" noChangeArrowheads="1"/>
          </p:cNvSpPr>
          <p:nvPr>
            <p:ph idx="1"/>
          </p:nvPr>
        </p:nvSpPr>
        <p:spPr>
          <a:xfrm>
            <a:off x="2743201" y="1676400"/>
            <a:ext cx="7497763" cy="4495800"/>
          </a:xfrm>
        </p:spPr>
        <p:txBody>
          <a:bodyPr>
            <a:normAutofit/>
          </a:bodyPr>
          <a:lstStyle/>
          <a:p>
            <a:pPr marL="365760" indent="-283464">
              <a:buFont typeface="Wingdings 2"/>
              <a:buChar char=""/>
              <a:defRPr/>
            </a:pPr>
            <a:r>
              <a:rPr lang="en-US" sz="3000" dirty="0"/>
              <a:t>Enables us to interact with the physical environment</a:t>
            </a:r>
          </a:p>
          <a:p>
            <a:pPr marL="640080" lvl="1" indent="-237744">
              <a:defRPr/>
            </a:pPr>
            <a:r>
              <a:rPr lang="en-US" sz="2600" i="1" dirty="0"/>
              <a:t>Afferent</a:t>
            </a:r>
            <a:r>
              <a:rPr lang="en-US" sz="2600" dirty="0"/>
              <a:t> neurons – transmit messages from sensory receptors to the CNS</a:t>
            </a:r>
          </a:p>
          <a:p>
            <a:pPr marL="640080" lvl="1" indent="-237744">
              <a:defRPr/>
            </a:pPr>
            <a:r>
              <a:rPr lang="en-US" sz="2600" i="1" dirty="0"/>
              <a:t>Efferent </a:t>
            </a:r>
            <a:r>
              <a:rPr lang="en-US" sz="2600" dirty="0"/>
              <a:t>neurons – transmit messages from the CNS to skeletal muscle</a:t>
            </a:r>
          </a:p>
          <a:p>
            <a:pPr marL="640080" lvl="1" indent="-237744">
              <a:defRPr/>
            </a:pPr>
            <a:r>
              <a:rPr lang="en-US" sz="2600" dirty="0"/>
              <a:t>Spinal nerves – send messages to/from the brain via the spinal cord</a:t>
            </a:r>
          </a:p>
          <a:p>
            <a:pPr marL="640080" lvl="1" indent="-237744">
              <a:defRPr/>
            </a:pPr>
            <a:r>
              <a:rPr lang="en-US" sz="2600" dirty="0"/>
              <a:t>Cranial nerves – link sensory receptors in the head directly to the brain and the brain to certain muscles </a:t>
            </a:r>
          </a:p>
          <a:p>
            <a:pPr marL="640080" lvl="1" indent="-237744">
              <a:buFont typeface="Verdana"/>
              <a:buChar char="◦"/>
              <a:defRPr/>
            </a:pPr>
            <a:endParaRPr lang="en-US" dirty="0"/>
          </a:p>
        </p:txBody>
      </p:sp>
    </p:spTree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E4F4AE4-789B-4A48-92F2-E26C1BA7A38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743201" y="152401"/>
            <a:ext cx="7497763" cy="639763"/>
          </a:xfrm>
        </p:spPr>
        <p:txBody>
          <a:bodyPr>
            <a:normAutofit fontScale="90000"/>
          </a:bodyPr>
          <a:lstStyle/>
          <a:p>
            <a:pPr eaLnBrk="1" hangingPunct="1">
              <a:defRPr/>
            </a:pPr>
            <a:r>
              <a:rPr lang="en-US" dirty="0"/>
              <a:t>Cranial Nerves</a:t>
            </a:r>
          </a:p>
        </p:txBody>
      </p:sp>
      <p:pic>
        <p:nvPicPr>
          <p:cNvPr id="27651" name="Picture 1" descr="Screen Shot 2012-03-04 at 11.12.27 AM.png">
            <a:extLst>
              <a:ext uri="{FF2B5EF4-FFF2-40B4-BE49-F238E27FC236}">
                <a16:creationId xmlns:a16="http://schemas.microsoft.com/office/drawing/2014/main" id="{6F9640BB-3619-49CC-9D72-42355E0FB409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352801" y="685800"/>
            <a:ext cx="6843713" cy="6172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6626" name="Picture 2">
            <a:extLst>
              <a:ext uri="{FF2B5EF4-FFF2-40B4-BE49-F238E27FC236}">
                <a16:creationId xmlns:a16="http://schemas.microsoft.com/office/drawing/2014/main" id="{A6B193B9-10F0-4FF8-A7FE-689696C5EFE8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67000" y="228600"/>
            <a:ext cx="7797800" cy="64849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0294FF8F-C993-4635-8341-416B719CA7A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565900" y="6096001"/>
            <a:ext cx="3124200" cy="334963"/>
          </a:xfrm>
        </p:spPr>
        <p:txBody>
          <a:bodyPr>
            <a:normAutofit fontScale="90000"/>
          </a:bodyPr>
          <a:lstStyle/>
          <a:p>
            <a:pPr>
              <a:defRPr/>
            </a:pPr>
            <a:r>
              <a:rPr lang="en-US" dirty="0"/>
              <a:t>Spinal Nerves</a:t>
            </a:r>
          </a:p>
        </p:txBody>
      </p:sp>
    </p:spTree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Rectangle 2">
            <a:extLst>
              <a:ext uri="{FF2B5EF4-FFF2-40B4-BE49-F238E27FC236}">
                <a16:creationId xmlns:a16="http://schemas.microsoft.com/office/drawing/2014/main" id="{1F028244-4974-4ACC-89A7-D15E59CCAA0E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838200" y="365125"/>
            <a:ext cx="10515600" cy="1325563"/>
          </a:xfrm>
        </p:spPr>
        <p:txBody>
          <a:bodyPr>
            <a:normAutofit/>
          </a:bodyPr>
          <a:lstStyle/>
          <a:p>
            <a:pPr eaLnBrk="1" hangingPunct="1"/>
            <a:r>
              <a:rPr lang="en-US" altLang="en-US" dirty="0"/>
              <a:t>Peripheral Nervous System</a:t>
            </a:r>
          </a:p>
        </p:txBody>
      </p:sp>
      <p:sp>
        <p:nvSpPr>
          <p:cNvPr id="9219" name="Rectangle 3">
            <a:extLst>
              <a:ext uri="{FF2B5EF4-FFF2-40B4-BE49-F238E27FC236}">
                <a16:creationId xmlns:a16="http://schemas.microsoft.com/office/drawing/2014/main" id="{7EA6675A-C986-49A5-BBD2-4F61DEAC905B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xfrm>
            <a:off x="648586" y="2038276"/>
            <a:ext cx="3987421" cy="4667250"/>
          </a:xfrm>
        </p:spPr>
        <p:txBody>
          <a:bodyPr>
            <a:normAutofit/>
          </a:bodyPr>
          <a:lstStyle/>
          <a:p>
            <a:pPr eaLnBrk="1" hangingPunct="1"/>
            <a:r>
              <a:rPr lang="en-US" altLang="en-US" sz="2000" dirty="0"/>
              <a:t>Afferent (sensory) nerves</a:t>
            </a:r>
          </a:p>
          <a:p>
            <a:pPr lvl="1" eaLnBrk="1" hangingPunct="1"/>
            <a:r>
              <a:rPr lang="en-US" altLang="en-US" sz="2000" dirty="0"/>
              <a:t>Carry impulses from the body to the central nervous system</a:t>
            </a:r>
          </a:p>
          <a:p>
            <a:pPr lvl="1" eaLnBrk="1" hangingPunct="1"/>
            <a:endParaRPr lang="en-US" altLang="en-US" sz="2000" dirty="0"/>
          </a:p>
          <a:p>
            <a:pPr marL="457200" lvl="1" indent="0" eaLnBrk="1" hangingPunct="1">
              <a:buNone/>
            </a:pPr>
            <a:endParaRPr lang="en-US" altLang="en-US" sz="2000" dirty="0"/>
          </a:p>
          <a:p>
            <a:pPr marL="457200" lvl="1" indent="0" eaLnBrk="1" hangingPunct="1">
              <a:buNone/>
            </a:pPr>
            <a:endParaRPr lang="en-US" altLang="en-US" sz="2000" dirty="0"/>
          </a:p>
          <a:p>
            <a:pPr eaLnBrk="1" hangingPunct="1"/>
            <a:r>
              <a:rPr lang="en-US" altLang="en-US" sz="2000" dirty="0"/>
              <a:t>Efferent (motor) nerves</a:t>
            </a:r>
          </a:p>
          <a:p>
            <a:pPr lvl="1" eaLnBrk="1" hangingPunct="1"/>
            <a:r>
              <a:rPr lang="en-US" altLang="en-US" sz="2000" dirty="0"/>
              <a:t>Carry impulses from the central nervous system to muscles and glands</a:t>
            </a:r>
          </a:p>
          <a:p>
            <a:pPr lvl="1" eaLnBrk="1" hangingPunct="1"/>
            <a:r>
              <a:rPr lang="en-US" altLang="en-US" sz="2000" dirty="0"/>
              <a:t>Cause the target organs to do something in response to commands</a:t>
            </a:r>
          </a:p>
        </p:txBody>
      </p:sp>
      <p:pic>
        <p:nvPicPr>
          <p:cNvPr id="3" name="Picture 2" descr="A close up of a map&#10;&#10;Description automatically generated">
            <a:extLst>
              <a:ext uri="{FF2B5EF4-FFF2-40B4-BE49-F238E27FC236}">
                <a16:creationId xmlns:a16="http://schemas.microsoft.com/office/drawing/2014/main" id="{6B85E3CC-FE62-48CD-9BC6-F107DA392A18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15750" b="-2"/>
          <a:stretch/>
        </p:blipFill>
        <p:spPr>
          <a:xfrm>
            <a:off x="4636007" y="1404551"/>
            <a:ext cx="7112970" cy="4875770"/>
          </a:xfrm>
          <a:prstGeom prst="rect">
            <a:avLst/>
          </a:prstGeom>
        </p:spPr>
      </p:pic>
    </p:spTree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6018" name="AutoShape 2">
            <a:extLst>
              <a:ext uri="{FF2B5EF4-FFF2-40B4-BE49-F238E27FC236}">
                <a16:creationId xmlns:a16="http://schemas.microsoft.com/office/drawing/2014/main" id="{7B5F5F1E-644C-4B97-B4DE-1AA21C8C6980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>
              <a:defRPr/>
            </a:pPr>
            <a:r>
              <a:rPr lang="en-US" dirty="0">
                <a:solidFill>
                  <a:schemeClr val="tx2">
                    <a:satMod val="130000"/>
                  </a:schemeClr>
                </a:solidFill>
              </a:rPr>
              <a:t>The Peripheral Nervous System:</a:t>
            </a:r>
            <a:br>
              <a:rPr lang="en-US" dirty="0">
                <a:solidFill>
                  <a:schemeClr val="tx2">
                    <a:satMod val="130000"/>
                  </a:schemeClr>
                </a:solidFill>
              </a:rPr>
            </a:br>
            <a:r>
              <a:rPr lang="en-US" dirty="0">
                <a:solidFill>
                  <a:schemeClr val="accent4">
                    <a:lumMod val="50000"/>
                  </a:schemeClr>
                </a:solidFill>
              </a:rPr>
              <a:t>Autonomic Nervous System</a:t>
            </a:r>
          </a:p>
        </p:txBody>
      </p:sp>
      <p:sp>
        <p:nvSpPr>
          <p:cNvPr id="28675" name="Rectangle 3">
            <a:extLst>
              <a:ext uri="{FF2B5EF4-FFF2-40B4-BE49-F238E27FC236}">
                <a16:creationId xmlns:a16="http://schemas.microsoft.com/office/drawing/2014/main" id="{400F7ABF-2471-4DFC-B14D-0B9969A9FE4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895601" y="1752600"/>
            <a:ext cx="7497763" cy="4800600"/>
          </a:xfrm>
        </p:spPr>
        <p:txBody>
          <a:bodyPr/>
          <a:lstStyle/>
          <a:p>
            <a:pPr eaLnBrk="1" hangingPunct="1"/>
            <a:r>
              <a:rPr lang="en-US" altLang="en-US"/>
              <a:t>Primarily efferent neurons</a:t>
            </a:r>
          </a:p>
          <a:p>
            <a:pPr eaLnBrk="1" hangingPunct="1"/>
            <a:r>
              <a:rPr lang="en-US" altLang="en-US"/>
              <a:t>Controls internal environment - glands and internal organs</a:t>
            </a:r>
          </a:p>
          <a:p>
            <a:pPr eaLnBrk="1" hangingPunct="1"/>
            <a:r>
              <a:rPr lang="en-US" altLang="en-US"/>
              <a:t>Consist of two parts that are typically antagonistic:</a:t>
            </a:r>
          </a:p>
          <a:p>
            <a:pPr marL="1027113" lvl="1" indent="-336550"/>
            <a:r>
              <a:rPr lang="en-US" altLang="en-US"/>
              <a:t>Sympathetic </a:t>
            </a:r>
          </a:p>
          <a:p>
            <a:pPr marL="1027113" lvl="1" indent="-336550"/>
            <a:r>
              <a:rPr lang="en-US" altLang="en-US"/>
              <a:t>Parasympathetic</a:t>
            </a:r>
          </a:p>
        </p:txBody>
      </p:sp>
    </p:spTree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698" name="Rectangle 7">
            <a:extLst>
              <a:ext uri="{FF2B5EF4-FFF2-40B4-BE49-F238E27FC236}">
                <a16:creationId xmlns:a16="http://schemas.microsoft.com/office/drawing/2014/main" id="{A72C3339-E0CB-491E-A17E-3F2AA5E4F2DC}"/>
              </a:ext>
            </a:extLst>
          </p:cNvPr>
          <p:cNvSpPr>
            <a:spLocks noChangeArrowheads="1"/>
          </p:cNvSpPr>
          <p:nvPr/>
        </p:nvSpPr>
        <p:spPr bwMode="auto">
          <a:xfrm>
            <a:off x="1524000" y="0"/>
            <a:ext cx="9144000" cy="6858000"/>
          </a:xfrm>
          <a:prstGeom prst="rect">
            <a:avLst/>
          </a:prstGeom>
          <a:solidFill>
            <a:schemeClr val="bg1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>
            <a:lvl1pPr>
              <a:defRPr u="sng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 u="sng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 u="sng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 u="sng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 u="sng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u="sng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u="sng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u="sng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u="sng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endParaRPr lang="en-US" altLang="en-US"/>
          </a:p>
        </p:txBody>
      </p:sp>
      <p:pic>
        <p:nvPicPr>
          <p:cNvPr id="29699" name="Picture 4" descr="fig02">
            <a:extLst>
              <a:ext uri="{FF2B5EF4-FFF2-40B4-BE49-F238E27FC236}">
                <a16:creationId xmlns:a16="http://schemas.microsoft.com/office/drawing/2014/main" id="{BA2FCDEF-C100-4B67-81D4-B1BB2E963FD8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940"/>
          <a:stretch>
            <a:fillRect/>
          </a:stretch>
        </p:blipFill>
        <p:spPr bwMode="auto">
          <a:xfrm>
            <a:off x="2326822" y="304800"/>
            <a:ext cx="7023100" cy="63642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89093" name="AutoShape 5">
            <a:extLst>
              <a:ext uri="{FF2B5EF4-FFF2-40B4-BE49-F238E27FC236}">
                <a16:creationId xmlns:a16="http://schemas.microsoft.com/office/drawing/2014/main" id="{BCB25205-C9E1-4C3D-AF8D-8B2B162E4ACA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381000" y="4535488"/>
            <a:ext cx="2819400" cy="2133600"/>
          </a:xfrm>
        </p:spPr>
        <p:txBody>
          <a:bodyPr>
            <a:normAutofit fontScale="90000"/>
          </a:bodyPr>
          <a:lstStyle/>
          <a:p>
            <a:pPr>
              <a:defRPr/>
            </a:pPr>
            <a:r>
              <a:rPr lang="en-US" dirty="0">
                <a:solidFill>
                  <a:schemeClr val="tx2">
                    <a:satMod val="130000"/>
                  </a:schemeClr>
                </a:solidFill>
              </a:rPr>
              <a:t>The Autonomic Nervous System</a:t>
            </a:r>
          </a:p>
        </p:txBody>
      </p:sp>
    </p:spTree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122" name="Picture 2" descr="D:\New Backgrounds\Illustration Backgrounds\Illustration.tiff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-16329"/>
            <a:ext cx="12192000" cy="685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25" name="Picture 5" descr="M:\USERS\STUART\WILMOREP\NEWART\PSE02.TIF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19400" y="609600"/>
            <a:ext cx="6591300" cy="58737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124" name="Text Box 4"/>
          <p:cNvSpPr txBox="1">
            <a:spLocks noChangeArrowheads="1"/>
          </p:cNvSpPr>
          <p:nvPr/>
        </p:nvSpPr>
        <p:spPr bwMode="auto">
          <a:xfrm>
            <a:off x="1905000" y="533401"/>
            <a:ext cx="4038600" cy="103412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>
              <a:lnSpc>
                <a:spcPct val="90000"/>
              </a:lnSpc>
              <a:spcBef>
                <a:spcPct val="50000"/>
              </a:spcBef>
            </a:pPr>
            <a:r>
              <a:rPr lang="en-US" altLang="en-US" sz="3400" b="1">
                <a:solidFill>
                  <a:schemeClr val="accent2"/>
                </a:solidFill>
                <a:latin typeface="Arial" panose="020B0604020202020204" pitchFamily="34" charset="0"/>
              </a:rPr>
              <a:t>THE STRUCTURE OF A NEURON</a:t>
            </a:r>
            <a:endParaRPr lang="en-US" altLang="en-US" b="1">
              <a:latin typeface="Arial" panose="020B0604020202020204" pitchFamily="34" charset="0"/>
            </a:endParaRP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B3E17E68-D4DF-42F5-A50D-656956ABA4D2}"/>
              </a:ext>
            </a:extLst>
          </p:cNvPr>
          <p:cNvSpPr txBox="1"/>
          <p:nvPr/>
        </p:nvSpPr>
        <p:spPr>
          <a:xfrm>
            <a:off x="1559379" y="4865914"/>
            <a:ext cx="101919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/>
              <a:t>SYNAPSE</a:t>
            </a:r>
            <a:endParaRPr lang="en-GB" dirty="0"/>
          </a:p>
        </p:txBody>
      </p:sp>
      <p:sp>
        <p:nvSpPr>
          <p:cNvPr id="3" name="Oval 2">
            <a:extLst>
              <a:ext uri="{FF2B5EF4-FFF2-40B4-BE49-F238E27FC236}">
                <a16:creationId xmlns:a16="http://schemas.microsoft.com/office/drawing/2014/main" id="{B03F7F2F-B5E7-40B7-BC42-D1597699427C}"/>
              </a:ext>
            </a:extLst>
          </p:cNvPr>
          <p:cNvSpPr/>
          <p:nvPr/>
        </p:nvSpPr>
        <p:spPr>
          <a:xfrm>
            <a:off x="1469571" y="4563836"/>
            <a:ext cx="1232808" cy="947057"/>
          </a:xfrm>
          <a:prstGeom prst="ellipse">
            <a:avLst/>
          </a:prstGeom>
          <a:noFill/>
          <a:ln w="1905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0822966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51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9" presetID="23" presetClass="entr" presetSubtype="52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" dur="500" fill="hold"/>
                                        <p:tgtEl>
                                          <p:spTgt spid="512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512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512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51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124" grpId="0" autoUpdateAnimBg="0"/>
    </p:bld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2706" name="AutoShape 1026">
            <a:extLst>
              <a:ext uri="{FF2B5EF4-FFF2-40B4-BE49-F238E27FC236}">
                <a16:creationId xmlns:a16="http://schemas.microsoft.com/office/drawing/2014/main" id="{99ECEDA6-9469-4C52-BD56-B6476AC1793B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2667000" y="228600"/>
            <a:ext cx="7499350" cy="1143000"/>
          </a:xfrm>
        </p:spPr>
        <p:txBody>
          <a:bodyPr/>
          <a:lstStyle/>
          <a:p>
            <a:pPr>
              <a:defRPr/>
            </a:pPr>
            <a:r>
              <a:rPr lang="en-US" dirty="0">
                <a:solidFill>
                  <a:schemeClr val="tx2">
                    <a:satMod val="130000"/>
                  </a:schemeClr>
                </a:solidFill>
              </a:rPr>
              <a:t>Cells of the Nervous System:</a:t>
            </a:r>
            <a:endParaRPr lang="en-US" dirty="0">
              <a:solidFill>
                <a:schemeClr val="accent4">
                  <a:lumMod val="50000"/>
                </a:schemeClr>
              </a:solidFill>
            </a:endParaRPr>
          </a:p>
        </p:txBody>
      </p:sp>
      <p:sp>
        <p:nvSpPr>
          <p:cNvPr id="15363" name="Rectangle 1027">
            <a:extLst>
              <a:ext uri="{FF2B5EF4-FFF2-40B4-BE49-F238E27FC236}">
                <a16:creationId xmlns:a16="http://schemas.microsoft.com/office/drawing/2014/main" id="{242D314E-B13C-43BF-AB6F-FF527D74251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38843" y="1453243"/>
            <a:ext cx="10752364" cy="4955721"/>
          </a:xfrm>
        </p:spPr>
        <p:txBody>
          <a:bodyPr>
            <a:normAutofit/>
          </a:bodyPr>
          <a:lstStyle/>
          <a:p>
            <a:r>
              <a:rPr lang="en-US" altLang="en-US" sz="4000" dirty="0"/>
              <a:t>Nerve cells – neurons perform the information processing and communication functions of the nervous system</a:t>
            </a:r>
          </a:p>
          <a:p>
            <a:endParaRPr lang="en-US" altLang="en-US" sz="4000" dirty="0"/>
          </a:p>
          <a:p>
            <a:r>
              <a:rPr lang="en-US" altLang="en-US" sz="4000" dirty="0"/>
              <a:t>Glial cells - supportive cells in the nervous system. The glial cells surround neurons and provide support for and insulation between them. </a:t>
            </a:r>
          </a:p>
        </p:txBody>
      </p:sp>
    </p:spTree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4754" name="AutoShape 2">
            <a:extLst>
              <a:ext uri="{FF2B5EF4-FFF2-40B4-BE49-F238E27FC236}">
                <a16:creationId xmlns:a16="http://schemas.microsoft.com/office/drawing/2014/main" id="{792F4623-16D8-409C-8A54-22017B7DB816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2111830" y="644978"/>
            <a:ext cx="7497763" cy="1143000"/>
          </a:xfrm>
        </p:spPr>
        <p:txBody>
          <a:bodyPr>
            <a:normAutofit fontScale="90000"/>
          </a:bodyPr>
          <a:lstStyle/>
          <a:p>
            <a:pPr>
              <a:defRPr/>
            </a:pPr>
            <a:r>
              <a:rPr lang="en-US" dirty="0">
                <a:solidFill>
                  <a:schemeClr val="tx2">
                    <a:satMod val="130000"/>
                  </a:schemeClr>
                </a:solidFill>
              </a:rPr>
              <a:t>Cells of the Nervous System:</a:t>
            </a:r>
            <a:br>
              <a:rPr lang="en-US" dirty="0">
                <a:solidFill>
                  <a:schemeClr val="tx2">
                    <a:satMod val="130000"/>
                  </a:schemeClr>
                </a:solidFill>
              </a:rPr>
            </a:br>
            <a:r>
              <a:rPr lang="en-US" dirty="0">
                <a:solidFill>
                  <a:schemeClr val="tx2">
                    <a:satMod val="130000"/>
                  </a:schemeClr>
                </a:solidFill>
              </a:rPr>
              <a:t>Terminology</a:t>
            </a:r>
          </a:p>
        </p:txBody>
      </p:sp>
      <p:sp>
        <p:nvSpPr>
          <p:cNvPr id="17411" name="Rectangle 4">
            <a:extLst>
              <a:ext uri="{FF2B5EF4-FFF2-40B4-BE49-F238E27FC236}">
                <a16:creationId xmlns:a16="http://schemas.microsoft.com/office/drawing/2014/main" id="{F3EC787B-B2F1-4A6C-9493-57A4FAD28372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2408012" y="2280558"/>
            <a:ext cx="8077200" cy="1905000"/>
          </a:xfrm>
        </p:spPr>
        <p:txBody>
          <a:bodyPr/>
          <a:lstStyle/>
          <a:p>
            <a:pPr eaLnBrk="1" hangingPunct="1">
              <a:buFont typeface="Wingdings 2" panose="05020102010507070707" pitchFamily="18" charset="2"/>
              <a:buNone/>
            </a:pPr>
            <a:r>
              <a:rPr lang="en-US" altLang="en-US" dirty="0"/>
              <a:t>Groups of neurons form </a:t>
            </a:r>
            <a:r>
              <a:rPr lang="en-US" altLang="en-US" i="1" dirty="0"/>
              <a:t>four</a:t>
            </a:r>
            <a:r>
              <a:rPr lang="en-US" altLang="en-US" dirty="0"/>
              <a:t> functional groups:</a:t>
            </a:r>
          </a:p>
          <a:p>
            <a:pPr eaLnBrk="1" hangingPunct="1"/>
            <a:r>
              <a:rPr lang="en-US" altLang="en-US" dirty="0"/>
              <a:t>A collection of axons</a:t>
            </a:r>
          </a:p>
          <a:p>
            <a:pPr lvl="1" eaLnBrk="1" hangingPunct="1">
              <a:spcBef>
                <a:spcPct val="0"/>
              </a:spcBef>
              <a:buFont typeface="Wingdings" panose="05000000000000000000" pitchFamily="2" charset="2"/>
              <a:buChar char="§"/>
            </a:pPr>
            <a:r>
              <a:rPr lang="en-US" altLang="en-US" sz="2300" u="sng" dirty="0"/>
              <a:t>Nerve</a:t>
            </a:r>
            <a:r>
              <a:rPr lang="en-US" altLang="en-US" sz="2300" dirty="0"/>
              <a:t> – in the Peripheral Nervous System (PNS)</a:t>
            </a:r>
          </a:p>
          <a:p>
            <a:pPr lvl="1" eaLnBrk="1" hangingPunct="1">
              <a:spcBef>
                <a:spcPct val="0"/>
              </a:spcBef>
              <a:buFont typeface="Wingdings" panose="05000000000000000000" pitchFamily="2" charset="2"/>
              <a:buChar char="§"/>
            </a:pPr>
            <a:r>
              <a:rPr lang="en-US" altLang="en-US" sz="2300" u="sng" dirty="0"/>
              <a:t>Tract</a:t>
            </a:r>
            <a:r>
              <a:rPr lang="en-US" altLang="en-US" sz="2300" dirty="0"/>
              <a:t> – in the Central Nervous System (CNS)</a:t>
            </a:r>
          </a:p>
        </p:txBody>
      </p:sp>
      <p:sp>
        <p:nvSpPr>
          <p:cNvPr id="17412" name="Rectangle 5">
            <a:extLst>
              <a:ext uri="{FF2B5EF4-FFF2-40B4-BE49-F238E27FC236}">
                <a16:creationId xmlns:a16="http://schemas.microsoft.com/office/drawing/2014/main" id="{76268AA6-863E-4964-AA29-C976FA91FAC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2408012" y="4403045"/>
            <a:ext cx="7656513" cy="1420812"/>
          </a:xfrm>
        </p:spPr>
        <p:txBody>
          <a:bodyPr/>
          <a:lstStyle/>
          <a:p>
            <a:pPr eaLnBrk="1" hangingPunct="1"/>
            <a:r>
              <a:rPr lang="en-US" altLang="en-US" dirty="0"/>
              <a:t>A collection of cell bodies </a:t>
            </a:r>
          </a:p>
          <a:p>
            <a:pPr lvl="1" eaLnBrk="1" hangingPunct="1">
              <a:spcBef>
                <a:spcPct val="0"/>
              </a:spcBef>
              <a:buFont typeface="Wingdings" panose="05000000000000000000" pitchFamily="2" charset="2"/>
              <a:buChar char="§"/>
            </a:pPr>
            <a:r>
              <a:rPr lang="en-US" altLang="en-US" sz="2300" u="sng" dirty="0"/>
              <a:t>Ganglion</a:t>
            </a:r>
            <a:r>
              <a:rPr lang="en-US" altLang="en-US" sz="2300" dirty="0"/>
              <a:t> – within the PNS</a:t>
            </a:r>
          </a:p>
          <a:p>
            <a:pPr lvl="1" eaLnBrk="1" hangingPunct="1">
              <a:spcBef>
                <a:spcPct val="0"/>
              </a:spcBef>
              <a:buFont typeface="Wingdings" panose="05000000000000000000" pitchFamily="2" charset="2"/>
              <a:buChar char="§"/>
            </a:pPr>
            <a:r>
              <a:rPr lang="en-US" altLang="en-US" sz="2300" u="sng" dirty="0"/>
              <a:t>Nucleus</a:t>
            </a:r>
            <a:r>
              <a:rPr lang="en-US" altLang="en-US" sz="2300" dirty="0"/>
              <a:t> - within the CNS</a:t>
            </a:r>
          </a:p>
        </p:txBody>
      </p:sp>
    </p:spTree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22" name="AutoShape 2">
            <a:extLst>
              <a:ext uri="{FF2B5EF4-FFF2-40B4-BE49-F238E27FC236}">
                <a16:creationId xmlns:a16="http://schemas.microsoft.com/office/drawing/2014/main" id="{35F64146-C49F-4F44-894A-1A9599D7762C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>
              <a:defRPr/>
            </a:pPr>
            <a:r>
              <a:rPr lang="en-US" dirty="0">
                <a:solidFill>
                  <a:schemeClr val="tx2">
                    <a:satMod val="130000"/>
                  </a:schemeClr>
                </a:solidFill>
              </a:rPr>
              <a:t>Cells of the Nervous System:</a:t>
            </a:r>
            <a:br>
              <a:rPr lang="en-US" dirty="0">
                <a:solidFill>
                  <a:schemeClr val="tx2">
                    <a:satMod val="130000"/>
                  </a:schemeClr>
                </a:solidFill>
              </a:rPr>
            </a:br>
            <a:r>
              <a:rPr lang="en-US" i="1" dirty="0">
                <a:solidFill>
                  <a:schemeClr val="tx2">
                    <a:satMod val="130000"/>
                  </a:schemeClr>
                </a:solidFill>
              </a:rPr>
              <a:t>Functional</a:t>
            </a:r>
            <a:r>
              <a:rPr lang="en-US" dirty="0">
                <a:solidFill>
                  <a:schemeClr val="tx2">
                    <a:satMod val="130000"/>
                  </a:schemeClr>
                </a:solidFill>
              </a:rPr>
              <a:t> Types of Neurons</a:t>
            </a:r>
          </a:p>
        </p:txBody>
      </p:sp>
      <p:sp>
        <p:nvSpPr>
          <p:cNvPr id="19459" name="Rectangle 3">
            <a:extLst>
              <a:ext uri="{FF2B5EF4-FFF2-40B4-BE49-F238E27FC236}">
                <a16:creationId xmlns:a16="http://schemas.microsoft.com/office/drawing/2014/main" id="{07C88C58-FAF6-4A2F-86A9-F097FA289A9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895600" y="2163536"/>
            <a:ext cx="7499350" cy="4313464"/>
          </a:xfrm>
        </p:spPr>
        <p:txBody>
          <a:bodyPr/>
          <a:lstStyle/>
          <a:p>
            <a:pPr eaLnBrk="1" hangingPunct="1"/>
            <a:r>
              <a:rPr lang="en-US" altLang="en-US" u="sng" dirty="0"/>
              <a:t>Sensory neurons</a:t>
            </a:r>
            <a:r>
              <a:rPr lang="en-US" altLang="en-US" dirty="0"/>
              <a:t> - carry information </a:t>
            </a:r>
            <a:r>
              <a:rPr lang="en-US" altLang="en-US" i="1" dirty="0"/>
              <a:t>to</a:t>
            </a:r>
            <a:r>
              <a:rPr lang="en-US" altLang="en-US" dirty="0"/>
              <a:t> the CNS</a:t>
            </a:r>
          </a:p>
          <a:p>
            <a:pPr eaLnBrk="1" hangingPunct="1"/>
            <a:r>
              <a:rPr lang="en-US" altLang="en-US" u="sng" dirty="0"/>
              <a:t>Interneurons</a:t>
            </a:r>
            <a:r>
              <a:rPr lang="en-US" altLang="en-US" dirty="0"/>
              <a:t> - connect sensory and motor neurons or communicate with other interneurons</a:t>
            </a:r>
          </a:p>
          <a:p>
            <a:pPr eaLnBrk="1" hangingPunct="1"/>
            <a:r>
              <a:rPr lang="en-US" altLang="en-US" u="sng" dirty="0"/>
              <a:t>Motor neurons</a:t>
            </a:r>
            <a:r>
              <a:rPr lang="en-US" altLang="en-US" dirty="0"/>
              <a:t> - carry information </a:t>
            </a:r>
            <a:r>
              <a:rPr lang="en-US" altLang="en-US" i="1" dirty="0"/>
              <a:t>from</a:t>
            </a:r>
            <a:r>
              <a:rPr lang="en-US" altLang="en-US" dirty="0"/>
              <a:t> the CNS to muscles, organs, and glands to control their functioning.</a:t>
            </a:r>
          </a:p>
        </p:txBody>
      </p:sp>
    </p:spTree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2946" name="AutoShape 2">
            <a:extLst>
              <a:ext uri="{FF2B5EF4-FFF2-40B4-BE49-F238E27FC236}">
                <a16:creationId xmlns:a16="http://schemas.microsoft.com/office/drawing/2014/main" id="{BC8C240F-C564-4225-ABEB-C8F838982421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2819401" y="304800"/>
            <a:ext cx="7497763" cy="1143000"/>
          </a:xfrm>
        </p:spPr>
        <p:txBody>
          <a:bodyPr>
            <a:normAutofit fontScale="90000"/>
          </a:bodyPr>
          <a:lstStyle/>
          <a:p>
            <a:pPr>
              <a:defRPr/>
            </a:pPr>
            <a:r>
              <a:rPr lang="en-US" dirty="0">
                <a:solidFill>
                  <a:schemeClr val="tx2">
                    <a:satMod val="130000"/>
                  </a:schemeClr>
                </a:solidFill>
              </a:rPr>
              <a:t>Cells of the Nervous System:</a:t>
            </a:r>
            <a:br>
              <a:rPr lang="en-US" dirty="0">
                <a:solidFill>
                  <a:schemeClr val="tx2">
                    <a:satMod val="130000"/>
                  </a:schemeClr>
                </a:solidFill>
              </a:rPr>
            </a:br>
            <a:r>
              <a:rPr lang="en-US" dirty="0" err="1">
                <a:solidFill>
                  <a:schemeClr val="accent4">
                    <a:lumMod val="50000"/>
                  </a:schemeClr>
                </a:solidFill>
              </a:rPr>
              <a:t>Glial</a:t>
            </a:r>
            <a:r>
              <a:rPr lang="en-US" dirty="0">
                <a:solidFill>
                  <a:schemeClr val="accent4">
                    <a:lumMod val="50000"/>
                  </a:schemeClr>
                </a:solidFill>
              </a:rPr>
              <a:t> Cells</a:t>
            </a:r>
          </a:p>
        </p:txBody>
      </p:sp>
      <p:sp>
        <p:nvSpPr>
          <p:cNvPr id="22531" name="Rectangle 3">
            <a:extLst>
              <a:ext uri="{FF2B5EF4-FFF2-40B4-BE49-F238E27FC236}">
                <a16:creationId xmlns:a16="http://schemas.microsoft.com/office/drawing/2014/main" id="{961678B8-A79A-4E32-A929-F01F92CA5A8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743201" y="2032906"/>
            <a:ext cx="7693025" cy="4367893"/>
          </a:xfrm>
        </p:spPr>
        <p:txBody>
          <a:bodyPr/>
          <a:lstStyle/>
          <a:p>
            <a:pPr eaLnBrk="1" hangingPunct="1"/>
            <a:r>
              <a:rPr lang="en-US" altLang="en-US" sz="3300" dirty="0"/>
              <a:t>Types of Glial cells</a:t>
            </a:r>
          </a:p>
          <a:p>
            <a:pPr lvl="1">
              <a:spcBef>
                <a:spcPts val="600"/>
              </a:spcBef>
              <a:spcAft>
                <a:spcPts val="600"/>
              </a:spcAft>
            </a:pPr>
            <a:r>
              <a:rPr lang="en-US" altLang="en-US" u="sng" dirty="0"/>
              <a:t>Astrocytes</a:t>
            </a:r>
            <a:r>
              <a:rPr lang="en-US" altLang="en-US" dirty="0"/>
              <a:t> - provide physical support to neurons, nourishment and other functions. </a:t>
            </a:r>
          </a:p>
          <a:p>
            <a:pPr lvl="1">
              <a:spcBef>
                <a:spcPts val="600"/>
              </a:spcBef>
              <a:spcAft>
                <a:spcPts val="600"/>
              </a:spcAft>
            </a:pPr>
            <a:r>
              <a:rPr lang="en-US" altLang="en-US" u="sng" dirty="0"/>
              <a:t>Microglial cells</a:t>
            </a:r>
            <a:r>
              <a:rPr lang="en-US" altLang="en-US" dirty="0"/>
              <a:t> - remove debris</a:t>
            </a:r>
          </a:p>
          <a:p>
            <a:pPr lvl="1">
              <a:spcBef>
                <a:spcPts val="600"/>
              </a:spcBef>
              <a:spcAft>
                <a:spcPts val="600"/>
              </a:spcAft>
            </a:pPr>
            <a:r>
              <a:rPr lang="en-US" altLang="en-US" u="sng" dirty="0"/>
              <a:t>Oligodendrocytes</a:t>
            </a:r>
            <a:r>
              <a:rPr lang="en-US" altLang="en-US" dirty="0"/>
              <a:t> - produce myelin which covers the axons of neurons in </a:t>
            </a:r>
            <a:r>
              <a:rPr lang="en-US" altLang="en-US" i="1" dirty="0"/>
              <a:t>CNS</a:t>
            </a:r>
          </a:p>
          <a:p>
            <a:pPr lvl="1">
              <a:spcBef>
                <a:spcPts val="600"/>
              </a:spcBef>
              <a:spcAft>
                <a:spcPts val="600"/>
              </a:spcAft>
            </a:pPr>
            <a:r>
              <a:rPr lang="en-US" altLang="en-US" u="sng" dirty="0"/>
              <a:t>Schwann cells</a:t>
            </a:r>
            <a:r>
              <a:rPr lang="en-US" altLang="en-US" dirty="0"/>
              <a:t> - produce myelin which covers the axons of neurons in </a:t>
            </a:r>
            <a:r>
              <a:rPr lang="en-US" altLang="en-US" i="1" dirty="0"/>
              <a:t>PNS</a:t>
            </a:r>
            <a:r>
              <a:rPr lang="en-US" altLang="en-US" sz="3100" dirty="0"/>
              <a:t> </a:t>
            </a:r>
          </a:p>
        </p:txBody>
      </p:sp>
    </p:spTree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1853851" y="2503872"/>
            <a:ext cx="7753611" cy="147732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dirty="0">
                <a:hlinkClick r:id="rId2"/>
              </a:rPr>
              <a:t>https://www.bing.com/videos/search?q=the+action+potential&amp;&amp;view=detail&amp;mid=DC394D753C38430D1A7EDC394D753C38430D1A7E&amp;&amp;FORM=VRDGAR</a:t>
            </a:r>
            <a:endParaRPr lang="en-GB" dirty="0"/>
          </a:p>
          <a:p>
            <a:endParaRPr lang="en-GB" dirty="0"/>
          </a:p>
          <a:p>
            <a:r>
              <a:rPr lang="en-GB" dirty="0"/>
              <a:t>                                                         PLEASE WATCH</a:t>
            </a:r>
          </a:p>
          <a:p>
            <a:endParaRPr lang="en-GB" dirty="0"/>
          </a:p>
        </p:txBody>
      </p:sp>
      <p:sp>
        <p:nvSpPr>
          <p:cNvPr id="3" name="Rectangle 2"/>
          <p:cNvSpPr/>
          <p:nvPr/>
        </p:nvSpPr>
        <p:spPr>
          <a:xfrm>
            <a:off x="1841325" y="712650"/>
            <a:ext cx="7753611" cy="98488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en-GB" sz="4000" dirty="0"/>
              <a:t>The Action Potential &amp; Synapses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967236100"/>
      </p:ext>
    </p:extLst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42" name="Picture 2" descr="D:\New Backgrounds\Illustration Backgrounds\Illustration.tiff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12192000" cy="685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0243" name="Text Box 3"/>
          <p:cNvSpPr txBox="1">
            <a:spLocks noChangeArrowheads="1"/>
          </p:cNvSpPr>
          <p:nvPr/>
        </p:nvSpPr>
        <p:spPr bwMode="auto">
          <a:xfrm>
            <a:off x="1905000" y="533401"/>
            <a:ext cx="8458200" cy="56323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>
              <a:lnSpc>
                <a:spcPct val="90000"/>
              </a:lnSpc>
              <a:spcBef>
                <a:spcPct val="50000"/>
              </a:spcBef>
            </a:pPr>
            <a:r>
              <a:rPr lang="en-US" altLang="en-US" sz="3400" b="1">
                <a:solidFill>
                  <a:schemeClr val="accent2"/>
                </a:solidFill>
                <a:latin typeface="Arial" panose="020B0604020202020204" pitchFamily="34" charset="0"/>
              </a:rPr>
              <a:t>RESTING STATE</a:t>
            </a:r>
            <a:endParaRPr lang="en-US" altLang="en-US" b="1">
              <a:latin typeface="Arial" panose="020B0604020202020204" pitchFamily="34" charset="0"/>
            </a:endParaRPr>
          </a:p>
        </p:txBody>
      </p:sp>
      <p:pic>
        <p:nvPicPr>
          <p:cNvPr id="10245" name="Picture 5" descr="M:\USERS\STUART\WILMOREP\NEWART\PSE020.TIF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24000" y="2265364"/>
            <a:ext cx="9144000" cy="295433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82016465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1024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9" presetID="23" presetClass="entr" presetSubtype="52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" dur="500" fill="hold"/>
                                        <p:tgtEl>
                                          <p:spTgt spid="1024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1024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1024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1024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243" grpId="0" autoUpdateAnimBg="0"/>
    </p:bldLst>
  </p:timing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8F0E0D2-78C9-4E7B-9D9F-2B70D9FF405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921415"/>
          </a:xfrm>
        </p:spPr>
        <p:txBody>
          <a:bodyPr/>
          <a:lstStyle/>
          <a:p>
            <a:r>
              <a:rPr lang="en-US" dirty="0"/>
              <a:t>Nerve synapse</a:t>
            </a:r>
            <a:endParaRPr lang="en-GB" dirty="0"/>
          </a:p>
        </p:txBody>
      </p:sp>
      <p:pic>
        <p:nvPicPr>
          <p:cNvPr id="1026" name="Picture 2">
            <a:extLst>
              <a:ext uri="{FF2B5EF4-FFF2-40B4-BE49-F238E27FC236}">
                <a16:creationId xmlns:a16="http://schemas.microsoft.com/office/drawing/2014/main" id="{340728B8-2809-4879-B8F2-85AC5B4B1FE8}"/>
              </a:ext>
            </a:extLst>
          </p:cNvPr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78195" y="1286540"/>
            <a:ext cx="10375605" cy="531627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733053838"/>
      </p:ext>
    </p:extLst>
  </p:cSld>
  <p:clrMapOvr>
    <a:masterClrMapping/>
  </p:clrMapOvr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7826" name="AutoShape 2">
            <a:extLst>
              <a:ext uri="{FF2B5EF4-FFF2-40B4-BE49-F238E27FC236}">
                <a16:creationId xmlns:a16="http://schemas.microsoft.com/office/drawing/2014/main" id="{858E0567-6382-4DCB-9A0F-A8D89F0598FA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2667001" y="304800"/>
            <a:ext cx="7497763" cy="1143000"/>
          </a:xfrm>
        </p:spPr>
        <p:txBody>
          <a:bodyPr>
            <a:normAutofit fontScale="90000"/>
          </a:bodyPr>
          <a:lstStyle/>
          <a:p>
            <a:pPr>
              <a:defRPr/>
            </a:pPr>
            <a:r>
              <a:rPr lang="en-US" dirty="0">
                <a:solidFill>
                  <a:schemeClr val="tx2">
                    <a:satMod val="130000"/>
                  </a:schemeClr>
                </a:solidFill>
              </a:rPr>
              <a:t>Cells of the Nervous System:</a:t>
            </a:r>
            <a:br>
              <a:rPr lang="en-US" dirty="0">
                <a:solidFill>
                  <a:schemeClr val="tx2">
                    <a:satMod val="130000"/>
                  </a:schemeClr>
                </a:solidFill>
              </a:rPr>
            </a:br>
            <a:r>
              <a:rPr lang="en-US" dirty="0">
                <a:solidFill>
                  <a:schemeClr val="tx2">
                    <a:satMod val="130000"/>
                  </a:schemeClr>
                </a:solidFill>
              </a:rPr>
              <a:t>Types of Synapses</a:t>
            </a:r>
          </a:p>
        </p:txBody>
      </p:sp>
      <p:sp>
        <p:nvSpPr>
          <p:cNvPr id="77827" name="Rectangle 3">
            <a:extLst>
              <a:ext uri="{FF2B5EF4-FFF2-40B4-BE49-F238E27FC236}">
                <a16:creationId xmlns:a16="http://schemas.microsoft.com/office/drawing/2014/main" id="{27ED3A56-6901-40B5-9D7A-2434E60BDE99}"/>
              </a:ext>
            </a:extLst>
          </p:cNvPr>
          <p:cNvSpPr>
            <a:spLocks noGrp="1" noChangeArrowheads="1"/>
          </p:cNvSpPr>
          <p:nvPr>
            <p:ph idx="1"/>
          </p:nvPr>
        </p:nvSpPr>
        <p:spPr>
          <a:xfrm>
            <a:off x="2819400" y="1828801"/>
            <a:ext cx="7467600" cy="4257675"/>
          </a:xfrm>
        </p:spPr>
        <p:txBody>
          <a:bodyPr>
            <a:normAutofit lnSpcReduction="10000"/>
          </a:bodyPr>
          <a:lstStyle/>
          <a:p>
            <a:pPr marL="365760" indent="-283464">
              <a:spcBef>
                <a:spcPct val="30000"/>
              </a:spcBef>
              <a:buFont typeface="Wingdings 2"/>
              <a:buChar char=""/>
              <a:defRPr/>
            </a:pPr>
            <a:r>
              <a:rPr lang="en-US" sz="2600" i="1" dirty="0" err="1"/>
              <a:t>Axodendritic</a:t>
            </a:r>
            <a:r>
              <a:rPr lang="en-US" sz="2600" dirty="0"/>
              <a:t> - the axon synapses with dendrites of another neuron</a:t>
            </a:r>
          </a:p>
          <a:p>
            <a:pPr marL="365760" indent="-283464">
              <a:spcBef>
                <a:spcPct val="30000"/>
              </a:spcBef>
              <a:buFont typeface="Wingdings 2"/>
              <a:buChar char=""/>
              <a:defRPr/>
            </a:pPr>
            <a:r>
              <a:rPr lang="en-US" sz="2600" i="1" dirty="0" err="1"/>
              <a:t>Axosomatic</a:t>
            </a:r>
            <a:r>
              <a:rPr lang="en-US" sz="2600" dirty="0"/>
              <a:t> - the axon synapses with the cell body of another neuron</a:t>
            </a:r>
          </a:p>
          <a:p>
            <a:pPr marL="365760" indent="-283464">
              <a:spcBef>
                <a:spcPct val="30000"/>
              </a:spcBef>
              <a:buFont typeface="Wingdings 2"/>
              <a:buChar char=""/>
              <a:defRPr/>
            </a:pPr>
            <a:r>
              <a:rPr lang="en-US" sz="2600" i="1" dirty="0"/>
              <a:t>Axoaxonic</a:t>
            </a:r>
            <a:r>
              <a:rPr lang="en-US" sz="2600" dirty="0"/>
              <a:t> synapse - the axon of one neuron synapses with the axon of another neuron</a:t>
            </a:r>
          </a:p>
          <a:p>
            <a:pPr marL="365760" indent="-283464">
              <a:spcBef>
                <a:spcPct val="30000"/>
              </a:spcBef>
              <a:buFont typeface="Wingdings 2"/>
              <a:buChar char=""/>
              <a:defRPr/>
            </a:pPr>
            <a:r>
              <a:rPr lang="en-US" sz="2600" i="1" dirty="0" err="1"/>
              <a:t>Dendrodendritic</a:t>
            </a:r>
            <a:r>
              <a:rPr lang="en-US" sz="2600" dirty="0"/>
              <a:t> synapse - occurs when the dendrites of one neuron synapses with the dendrites of another neuron</a:t>
            </a:r>
          </a:p>
          <a:p>
            <a:pPr marL="365760" indent="-283464">
              <a:spcBef>
                <a:spcPct val="30000"/>
              </a:spcBef>
              <a:buFont typeface="Wingdings 2"/>
              <a:buChar char=""/>
              <a:defRPr/>
            </a:pPr>
            <a:r>
              <a:rPr lang="en-US" sz="2600" dirty="0"/>
              <a:t>Neuromuscular junction - the axon synapses with a muscle</a:t>
            </a:r>
          </a:p>
        </p:txBody>
      </p:sp>
    </p:spTree>
  </p:cSld>
  <p:clrMapOvr>
    <a:masterClrMapping/>
  </p:clrMapOvr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9FC9984-711A-4F40-B3FC-C5D08006986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END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2F555AC-915C-4CFA-8A50-36600C89309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8037730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2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87CBB502496A1146A491A9F165EDE067" ma:contentTypeVersion="6" ma:contentTypeDescription="Create a new document." ma:contentTypeScope="" ma:versionID="71706c1ebe4c787b66fa7281891c1f3d">
  <xsd:schema xmlns:xsd="http://www.w3.org/2001/XMLSchema" xmlns:xs="http://www.w3.org/2001/XMLSchema" xmlns:p="http://schemas.microsoft.com/office/2006/metadata/properties" xmlns:ns3="c05bfcf6-161a-4012-bab6-aa68b8b9ab0d" targetNamespace="http://schemas.microsoft.com/office/2006/metadata/properties" ma:root="true" ma:fieldsID="a4a13745e0c57fba22766d83a050c591" ns3:_="">
    <xsd:import namespace="c05bfcf6-161a-4012-bab6-aa68b8b9ab0d"/>
    <xsd:element name="properties">
      <xsd:complexType>
        <xsd:sequence>
          <xsd:element name="documentManagement">
            <xsd:complexType>
              <xsd:all>
                <xsd:element ref="ns3:MediaServiceMetadata" minOccurs="0"/>
                <xsd:element ref="ns3:MediaServiceFastMetadata" minOccurs="0"/>
                <xsd:element ref="ns3:MediaServiceDateTaken" minOccurs="0"/>
                <xsd:element ref="ns3:MediaServiceAutoTags" minOccurs="0"/>
                <xsd:element ref="ns3:MediaServiceGenerationTime" minOccurs="0"/>
                <xsd:element ref="ns3:MediaServiceEventHashCode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c05bfcf6-161a-4012-bab6-aa68b8b9ab0d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DateTaken" ma:index="10" nillable="true" ma:displayName="MediaServiceDateTaken" ma:hidden="true" ma:internalName="MediaServiceDateTaken" ma:readOnly="true">
      <xsd:simpleType>
        <xsd:restriction base="dms:Text"/>
      </xsd:simpleType>
    </xsd:element>
    <xsd:element name="MediaServiceAutoTags" ma:index="11" nillable="true" ma:displayName="Tags" ma:internalName="MediaServiceAutoTags" ma:readOnly="true">
      <xsd:simpleType>
        <xsd:restriction base="dms:Text"/>
      </xsd:simpleType>
    </xsd:element>
    <xsd:element name="MediaServiceGenerationTime" ma:index="12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3" nillable="true" ma:displayName="MediaServiceEventHashCode" ma:hidden="true" ma:internalName="MediaServiceEventHashCode" ma:readOnly="true">
      <xsd:simpleType>
        <xsd:restriction base="dms:Text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3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Props1.xml><?xml version="1.0" encoding="utf-8"?>
<ds:datastoreItem xmlns:ds="http://schemas.openxmlformats.org/officeDocument/2006/customXml" ds:itemID="{D0350747-BD73-42C8-8C38-DBBB9AFB1778}">
  <ds:schemaRefs>
    <ds:schemaRef ds:uri="http://purl.org/dc/elements/1.1/"/>
    <ds:schemaRef ds:uri="http://schemas.microsoft.com/office/2006/metadata/properties"/>
    <ds:schemaRef ds:uri="c05bfcf6-161a-4012-bab6-aa68b8b9ab0d"/>
    <ds:schemaRef ds:uri="http://purl.org/dc/terms/"/>
    <ds:schemaRef ds:uri="http://schemas.openxmlformats.org/package/2006/metadata/core-properties"/>
    <ds:schemaRef ds:uri="http://schemas.microsoft.com/office/2006/documentManagement/types"/>
    <ds:schemaRef ds:uri="http://schemas.microsoft.com/office/infopath/2007/PartnerControls"/>
    <ds:schemaRef ds:uri="http://www.w3.org/XML/1998/namespace"/>
    <ds:schemaRef ds:uri="http://purl.org/dc/dcmitype/"/>
  </ds:schemaRefs>
</ds:datastoreItem>
</file>

<file path=customXml/itemProps2.xml><?xml version="1.0" encoding="utf-8"?>
<ds:datastoreItem xmlns:ds="http://schemas.openxmlformats.org/officeDocument/2006/customXml" ds:itemID="{7D78A894-5DBC-4C8C-83E8-6AB487121C86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c05bfcf6-161a-4012-bab6-aa68b8b9ab0d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3.xml><?xml version="1.0" encoding="utf-8"?>
<ds:datastoreItem xmlns:ds="http://schemas.openxmlformats.org/officeDocument/2006/customXml" ds:itemID="{79CFEFE8-5C6A-443F-9EC0-E8EF5BCCE9B8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264</TotalTime>
  <Words>1043</Words>
  <Application>Microsoft Office PowerPoint</Application>
  <PresentationFormat>Widescreen</PresentationFormat>
  <Paragraphs>165</Paragraphs>
  <Slides>35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35</vt:i4>
      </vt:variant>
    </vt:vector>
  </HeadingPairs>
  <TitlesOfParts>
    <vt:vector size="43" baseType="lpstr">
      <vt:lpstr>Arial</vt:lpstr>
      <vt:lpstr>Calibri</vt:lpstr>
      <vt:lpstr>Calibri Light</vt:lpstr>
      <vt:lpstr>Times</vt:lpstr>
      <vt:lpstr>Verdana</vt:lpstr>
      <vt:lpstr>Wingdings</vt:lpstr>
      <vt:lpstr>Wingdings 2</vt:lpstr>
      <vt:lpstr>Office Theme</vt:lpstr>
      <vt:lpstr>Overview of the Nervous System and the Action Potential (nerve impulse)</vt:lpstr>
      <vt:lpstr>Lecture Aims</vt:lpstr>
      <vt:lpstr>PowerPoint Presentation</vt:lpstr>
      <vt:lpstr>The Central Nervous System: The Brain</vt:lpstr>
      <vt:lpstr>Central Nervous System: The Brain</vt:lpstr>
      <vt:lpstr>The Central Nervous System:   The Brain</vt:lpstr>
      <vt:lpstr>The Cerebrum</vt:lpstr>
      <vt:lpstr>Cerebral Hemispheres</vt:lpstr>
      <vt:lpstr>The Cerebrum cont.</vt:lpstr>
      <vt:lpstr>The Cerebrum cont.</vt:lpstr>
      <vt:lpstr>The Cerebrum cont.</vt:lpstr>
      <vt:lpstr>The Cerebrum cont.</vt:lpstr>
      <vt:lpstr>The Cerebellum</vt:lpstr>
      <vt:lpstr>Brainstem</vt:lpstr>
      <vt:lpstr>Diencephalon</vt:lpstr>
      <vt:lpstr>PowerPoint Presentation</vt:lpstr>
      <vt:lpstr>The Central Nervous System: Spinal Cord</vt:lpstr>
      <vt:lpstr>PowerPoint Presentation</vt:lpstr>
      <vt:lpstr>PowerPoint Presentation</vt:lpstr>
      <vt:lpstr>The Peripheral Nervous System: Somatic Nervous System</vt:lpstr>
      <vt:lpstr>Cranial Nerves</vt:lpstr>
      <vt:lpstr>Spinal Nerves</vt:lpstr>
      <vt:lpstr>Peripheral Nervous System</vt:lpstr>
      <vt:lpstr>The Peripheral Nervous System: Autonomic Nervous System</vt:lpstr>
      <vt:lpstr>The Autonomic Nervous System</vt:lpstr>
      <vt:lpstr>PowerPoint Presentation</vt:lpstr>
      <vt:lpstr>Cells of the Nervous System:</vt:lpstr>
      <vt:lpstr>Cells of the Nervous System: Terminology</vt:lpstr>
      <vt:lpstr>Cells of the Nervous System: Functional Types of Neurons</vt:lpstr>
      <vt:lpstr>Cells of the Nervous System: Glial Cells</vt:lpstr>
      <vt:lpstr>PowerPoint Presentation</vt:lpstr>
      <vt:lpstr>PowerPoint Presentation</vt:lpstr>
      <vt:lpstr>Nerve synapse</vt:lpstr>
      <vt:lpstr>Cells of the Nervous System: Types of Synapses</vt:lpstr>
      <vt:lpstr>END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Overview of the Nervous System and the Action Potential (nerve impulse)</dc:title>
  <dc:creator>Simon Williams</dc:creator>
  <cp:lastModifiedBy>Simon Williams</cp:lastModifiedBy>
  <cp:revision>40</cp:revision>
  <dcterms:created xsi:type="dcterms:W3CDTF">2019-12-09T15:32:00Z</dcterms:created>
  <dcterms:modified xsi:type="dcterms:W3CDTF">2019-12-10T08:02:25Z</dcterms:modified>
</cp:coreProperties>
</file>