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C54E91-A741-402D-B99E-3B9C8939B78A}" v="19" dt="2026-03-20T10:42:41.8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3595" autoAdjust="0"/>
  </p:normalViewPr>
  <p:slideViewPr>
    <p:cSldViewPr snapToGrid="0">
      <p:cViewPr varScale="1">
        <p:scale>
          <a:sx n="60" d="100"/>
          <a:sy n="60" d="100"/>
        </p:scale>
        <p:origin x="150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berechi Onyinye Eze (2232114)" userId="a71639e2-3ec7-4493-b0a6-511a75e5e96e" providerId="ADAL" clId="{071A2679-2AD7-4ED2-944C-C1AB5BFBD935}"/>
    <pc:docChg chg="undo redo custSel addSld modSld modMainMaster">
      <pc:chgData name="Daberechi Onyinye Eze (2232114)" userId="a71639e2-3ec7-4493-b0a6-511a75e5e96e" providerId="ADAL" clId="{071A2679-2AD7-4ED2-944C-C1AB5BFBD935}" dt="2026-03-20T10:48:51.165" v="2919" actId="255"/>
      <pc:docMkLst>
        <pc:docMk/>
      </pc:docMkLst>
      <pc:sldChg chg="addSp delSp modSp mod setBg delDesignElem">
        <pc:chgData name="Daberechi Onyinye Eze (2232114)" userId="a71639e2-3ec7-4493-b0a6-511a75e5e96e" providerId="ADAL" clId="{071A2679-2AD7-4ED2-944C-C1AB5BFBD935}" dt="2026-03-20T10:48:51.165" v="2919" actId="255"/>
        <pc:sldMkLst>
          <pc:docMk/>
          <pc:sldMk cId="2635424433" sldId="256"/>
        </pc:sldMkLst>
        <pc:spChg chg="mod">
          <ac:chgData name="Daberechi Onyinye Eze (2232114)" userId="a71639e2-3ec7-4493-b0a6-511a75e5e96e" providerId="ADAL" clId="{071A2679-2AD7-4ED2-944C-C1AB5BFBD935}" dt="2026-03-17T20:21:51.470" v="782" actId="26606"/>
          <ac:spMkLst>
            <pc:docMk/>
            <pc:sldMk cId="2635424433" sldId="256"/>
            <ac:spMk id="2" creationId="{AF83129E-CACD-D87F-3B7C-93CE61E221B6}"/>
          </ac:spMkLst>
        </pc:spChg>
        <pc:spChg chg="mod ord">
          <ac:chgData name="Daberechi Onyinye Eze (2232114)" userId="a71639e2-3ec7-4493-b0a6-511a75e5e96e" providerId="ADAL" clId="{071A2679-2AD7-4ED2-944C-C1AB5BFBD935}" dt="2026-03-20T10:48:51.165" v="2919" actId="255"/>
          <ac:spMkLst>
            <pc:docMk/>
            <pc:sldMk cId="2635424433" sldId="256"/>
            <ac:spMk id="3" creationId="{BA8EC93A-F921-34D4-9AAB-6A20D863C203}"/>
          </ac:spMkLst>
        </pc:spChg>
        <pc:picChg chg="mod">
          <ac:chgData name="Daberechi Onyinye Eze (2232114)" userId="a71639e2-3ec7-4493-b0a6-511a75e5e96e" providerId="ADAL" clId="{071A2679-2AD7-4ED2-944C-C1AB5BFBD935}" dt="2026-03-17T20:21:51.470" v="782" actId="26606"/>
          <ac:picMkLst>
            <pc:docMk/>
            <pc:sldMk cId="2635424433" sldId="256"/>
            <ac:picMk id="1026" creationId="{A53F9587-3153-0522-124F-FDEC2D8F9885}"/>
          </ac:picMkLst>
        </pc:picChg>
      </pc:sldChg>
      <pc:sldChg chg="addSp delSp modSp mod">
        <pc:chgData name="Daberechi Onyinye Eze (2232114)" userId="a71639e2-3ec7-4493-b0a6-511a75e5e96e" providerId="ADAL" clId="{071A2679-2AD7-4ED2-944C-C1AB5BFBD935}" dt="2026-03-20T10:47:03.744" v="2918" actId="20577"/>
        <pc:sldMkLst>
          <pc:docMk/>
          <pc:sldMk cId="3996320893" sldId="257"/>
        </pc:sldMkLst>
        <pc:spChg chg="add mod">
          <ac:chgData name="Daberechi Onyinye Eze (2232114)" userId="a71639e2-3ec7-4493-b0a6-511a75e5e96e" providerId="ADAL" clId="{071A2679-2AD7-4ED2-944C-C1AB5BFBD935}" dt="2026-03-20T10:36:27.694" v="2871" actId="13822"/>
          <ac:spMkLst>
            <pc:docMk/>
            <pc:sldMk cId="3996320893" sldId="257"/>
            <ac:spMk id="2" creationId="{647E4C0A-9222-88CC-C9FA-51940EA756AD}"/>
          </ac:spMkLst>
        </pc:spChg>
        <pc:spChg chg="add mod">
          <ac:chgData name="Daberechi Onyinye Eze (2232114)" userId="a71639e2-3ec7-4493-b0a6-511a75e5e96e" providerId="ADAL" clId="{071A2679-2AD7-4ED2-944C-C1AB5BFBD935}" dt="2026-03-18T08:47:52.932" v="1987" actId="20577"/>
          <ac:spMkLst>
            <pc:docMk/>
            <pc:sldMk cId="3996320893" sldId="257"/>
            <ac:spMk id="3" creationId="{D5C6B4BA-5D57-56D3-2365-22E8369C5A97}"/>
          </ac:spMkLst>
        </pc:spChg>
        <pc:spChg chg="mod">
          <ac:chgData name="Daberechi Onyinye Eze (2232114)" userId="a71639e2-3ec7-4493-b0a6-511a75e5e96e" providerId="ADAL" clId="{071A2679-2AD7-4ED2-944C-C1AB5BFBD935}" dt="2026-03-20T07:52:50.424" v="2545" actId="20577"/>
          <ac:spMkLst>
            <pc:docMk/>
            <pc:sldMk cId="3996320893" sldId="257"/>
            <ac:spMk id="4" creationId="{03186D57-3E27-1EEA-66DD-36459F272C66}"/>
          </ac:spMkLst>
        </pc:spChg>
        <pc:spChg chg="add del mod">
          <ac:chgData name="Daberechi Onyinye Eze (2232114)" userId="a71639e2-3ec7-4493-b0a6-511a75e5e96e" providerId="ADAL" clId="{071A2679-2AD7-4ED2-944C-C1AB5BFBD935}" dt="2026-03-20T08:06:49.790" v="2666" actId="1076"/>
          <ac:spMkLst>
            <pc:docMk/>
            <pc:sldMk cId="3996320893" sldId="257"/>
            <ac:spMk id="5" creationId="{26D9C8C3-00AE-78E6-4EF6-8AA23231209E}"/>
          </ac:spMkLst>
        </pc:spChg>
        <pc:spChg chg="add mod">
          <ac:chgData name="Daberechi Onyinye Eze (2232114)" userId="a71639e2-3ec7-4493-b0a6-511a75e5e96e" providerId="ADAL" clId="{071A2679-2AD7-4ED2-944C-C1AB5BFBD935}" dt="2026-03-18T09:26:54.931" v="2264" actId="20577"/>
          <ac:spMkLst>
            <pc:docMk/>
            <pc:sldMk cId="3996320893" sldId="257"/>
            <ac:spMk id="6" creationId="{6A65CCDC-E559-C077-DDBF-B8E661493B29}"/>
          </ac:spMkLst>
        </pc:spChg>
        <pc:spChg chg="add del">
          <ac:chgData name="Daberechi Onyinye Eze (2232114)" userId="a71639e2-3ec7-4493-b0a6-511a75e5e96e" providerId="ADAL" clId="{071A2679-2AD7-4ED2-944C-C1AB5BFBD935}" dt="2026-03-20T08:04:59.220" v="2662" actId="21"/>
          <ac:spMkLst>
            <pc:docMk/>
            <pc:sldMk cId="3996320893" sldId="257"/>
            <ac:spMk id="7" creationId="{3E598AB4-9427-A08E-368F-BDD7B2CF6B02}"/>
          </ac:spMkLst>
        </pc:spChg>
        <pc:spChg chg="add del mod">
          <ac:chgData name="Daberechi Onyinye Eze (2232114)" userId="a71639e2-3ec7-4493-b0a6-511a75e5e96e" providerId="ADAL" clId="{071A2679-2AD7-4ED2-944C-C1AB5BFBD935}" dt="2026-03-20T08:52:22.614" v="2679" actId="478"/>
          <ac:spMkLst>
            <pc:docMk/>
            <pc:sldMk cId="3996320893" sldId="257"/>
            <ac:spMk id="8" creationId="{B15CF3EA-7CEA-CE06-CF41-47DCA43662F5}"/>
          </ac:spMkLst>
        </pc:spChg>
        <pc:spChg chg="add del mod">
          <ac:chgData name="Daberechi Onyinye Eze (2232114)" userId="a71639e2-3ec7-4493-b0a6-511a75e5e96e" providerId="ADAL" clId="{071A2679-2AD7-4ED2-944C-C1AB5BFBD935}" dt="2026-03-20T08:00:34.259" v="2651" actId="20577"/>
          <ac:spMkLst>
            <pc:docMk/>
            <pc:sldMk cId="3996320893" sldId="257"/>
            <ac:spMk id="9" creationId="{D3BBEDB4-2416-8DA0-97D4-9ACA3AF6AAE6}"/>
          </ac:spMkLst>
        </pc:spChg>
        <pc:spChg chg="add del mod">
          <ac:chgData name="Daberechi Onyinye Eze (2232114)" userId="a71639e2-3ec7-4493-b0a6-511a75e5e96e" providerId="ADAL" clId="{071A2679-2AD7-4ED2-944C-C1AB5BFBD935}" dt="2026-03-20T07:44:49.626" v="2497" actId="20577"/>
          <ac:spMkLst>
            <pc:docMk/>
            <pc:sldMk cId="3996320893" sldId="257"/>
            <ac:spMk id="10" creationId="{B166083F-CA01-CCEC-66D8-F0077805EF86}"/>
          </ac:spMkLst>
        </pc:spChg>
        <pc:spChg chg="add del mod">
          <ac:chgData name="Daberechi Onyinye Eze (2232114)" userId="a71639e2-3ec7-4493-b0a6-511a75e5e96e" providerId="ADAL" clId="{071A2679-2AD7-4ED2-944C-C1AB5BFBD935}" dt="2026-03-20T08:53:46.208" v="2689" actId="478"/>
          <ac:spMkLst>
            <pc:docMk/>
            <pc:sldMk cId="3996320893" sldId="257"/>
            <ac:spMk id="11" creationId="{ADA639DB-B47D-9B78-8CDA-07441305A79E}"/>
          </ac:spMkLst>
        </pc:spChg>
        <pc:spChg chg="add del mod">
          <ac:chgData name="Daberechi Onyinye Eze (2232114)" userId="a71639e2-3ec7-4493-b0a6-511a75e5e96e" providerId="ADAL" clId="{071A2679-2AD7-4ED2-944C-C1AB5BFBD935}" dt="2026-03-20T08:54:41.977" v="2695" actId="478"/>
          <ac:spMkLst>
            <pc:docMk/>
            <pc:sldMk cId="3996320893" sldId="257"/>
            <ac:spMk id="12" creationId="{CF553301-0108-E7CE-D3C2-D1033A0BD325}"/>
          </ac:spMkLst>
        </pc:spChg>
        <pc:spChg chg="add mod">
          <ac:chgData name="Daberechi Onyinye Eze (2232114)" userId="a71639e2-3ec7-4493-b0a6-511a75e5e96e" providerId="ADAL" clId="{071A2679-2AD7-4ED2-944C-C1AB5BFBD935}" dt="2026-03-20T09:28:25.867" v="2757"/>
          <ac:spMkLst>
            <pc:docMk/>
            <pc:sldMk cId="3996320893" sldId="257"/>
            <ac:spMk id="14" creationId="{2DFD1574-6686-40A6-2FCD-0583A8FB79E0}"/>
          </ac:spMkLst>
        </pc:spChg>
        <pc:spChg chg="add del mod">
          <ac:chgData name="Daberechi Onyinye Eze (2232114)" userId="a71639e2-3ec7-4493-b0a6-511a75e5e96e" providerId="ADAL" clId="{071A2679-2AD7-4ED2-944C-C1AB5BFBD935}" dt="2026-03-20T08:54:03.076" v="2691" actId="1076"/>
          <ac:spMkLst>
            <pc:docMk/>
            <pc:sldMk cId="3996320893" sldId="257"/>
            <ac:spMk id="15" creationId="{DBFD7A41-04C2-7B4F-0C95-FF31E652E235}"/>
          </ac:spMkLst>
        </pc:spChg>
        <pc:spChg chg="add mod">
          <ac:chgData name="Daberechi Onyinye Eze (2232114)" userId="a71639e2-3ec7-4493-b0a6-511a75e5e96e" providerId="ADAL" clId="{071A2679-2AD7-4ED2-944C-C1AB5BFBD935}" dt="2026-03-20T09:13:10.535" v="2743" actId="14100"/>
          <ac:spMkLst>
            <pc:docMk/>
            <pc:sldMk cId="3996320893" sldId="257"/>
            <ac:spMk id="16" creationId="{8BDB1B73-DA96-2F65-82A1-E8D438D126F2}"/>
          </ac:spMkLst>
        </pc:spChg>
        <pc:spChg chg="add mod">
          <ac:chgData name="Daberechi Onyinye Eze (2232114)" userId="a71639e2-3ec7-4493-b0a6-511a75e5e96e" providerId="ADAL" clId="{071A2679-2AD7-4ED2-944C-C1AB5BFBD935}" dt="2026-03-20T09:26:56.992" v="2756" actId="14100"/>
          <ac:spMkLst>
            <pc:docMk/>
            <pc:sldMk cId="3996320893" sldId="257"/>
            <ac:spMk id="18" creationId="{27767B09-32C4-92B5-1976-2C1D4E30B8C7}"/>
          </ac:spMkLst>
        </pc:spChg>
        <pc:spChg chg="add mod">
          <ac:chgData name="Daberechi Onyinye Eze (2232114)" userId="a71639e2-3ec7-4493-b0a6-511a75e5e96e" providerId="ADAL" clId="{071A2679-2AD7-4ED2-944C-C1AB5BFBD935}" dt="2026-03-20T10:47:03.744" v="2918" actId="20577"/>
          <ac:spMkLst>
            <pc:docMk/>
            <pc:sldMk cId="3996320893" sldId="257"/>
            <ac:spMk id="19" creationId="{E0F720B6-46DD-85C8-70AC-CF88D5395CE3}"/>
          </ac:spMkLst>
        </pc:spChg>
        <pc:picChg chg="add mod">
          <ac:chgData name="Daberechi Onyinye Eze (2232114)" userId="a71639e2-3ec7-4493-b0a6-511a75e5e96e" providerId="ADAL" clId="{071A2679-2AD7-4ED2-944C-C1AB5BFBD935}" dt="2026-03-18T08:49:38.099" v="1996" actId="14100"/>
          <ac:picMkLst>
            <pc:docMk/>
            <pc:sldMk cId="3996320893" sldId="257"/>
            <ac:picMk id="13" creationId="{64902DF9-E07D-4F02-92D0-293EE837766A}"/>
          </ac:picMkLst>
        </pc:picChg>
        <pc:picChg chg="add mod">
          <ac:chgData name="Daberechi Onyinye Eze (2232114)" userId="a71639e2-3ec7-4493-b0a6-511a75e5e96e" providerId="ADAL" clId="{071A2679-2AD7-4ED2-944C-C1AB5BFBD935}" dt="2026-03-18T10:02:23.156" v="2443" actId="14100"/>
          <ac:picMkLst>
            <pc:docMk/>
            <pc:sldMk cId="3996320893" sldId="257"/>
            <ac:picMk id="17" creationId="{2158A5D9-44FA-01CF-4C0E-6BD316448A55}"/>
          </ac:picMkLst>
        </pc:picChg>
        <pc:picChg chg="add mod">
          <ac:chgData name="Daberechi Onyinye Eze (2232114)" userId="a71639e2-3ec7-4493-b0a6-511a75e5e96e" providerId="ADAL" clId="{071A2679-2AD7-4ED2-944C-C1AB5BFBD935}" dt="2026-03-20T09:09:30.021" v="2710" actId="14100"/>
          <ac:picMkLst>
            <pc:docMk/>
            <pc:sldMk cId="3996320893" sldId="257"/>
            <ac:picMk id="1026" creationId="{C01CC0D5-EC8E-61E0-4A4B-72832D0B2F13}"/>
          </ac:picMkLst>
        </pc:picChg>
        <pc:picChg chg="add mod">
          <ac:chgData name="Daberechi Onyinye Eze (2232114)" userId="a71639e2-3ec7-4493-b0a6-511a75e5e96e" providerId="ADAL" clId="{071A2679-2AD7-4ED2-944C-C1AB5BFBD935}" dt="2026-03-20T08:56:42.395" v="2704" actId="14100"/>
          <ac:picMkLst>
            <pc:docMk/>
            <pc:sldMk cId="3996320893" sldId="257"/>
            <ac:picMk id="1048" creationId="{645E187F-0DA8-4916-D71E-50278D611DF3}"/>
          </ac:picMkLst>
        </pc:picChg>
      </pc:sldChg>
      <pc:sldChg chg="addSp delSp modSp new mod">
        <pc:chgData name="Daberechi Onyinye Eze (2232114)" userId="a71639e2-3ec7-4493-b0a6-511a75e5e96e" providerId="ADAL" clId="{071A2679-2AD7-4ED2-944C-C1AB5BFBD935}" dt="2026-03-20T10:45:13.313" v="2889" actId="20577"/>
        <pc:sldMkLst>
          <pc:docMk/>
          <pc:sldMk cId="4166762942" sldId="258"/>
        </pc:sldMkLst>
        <pc:spChg chg="add del mod">
          <ac:chgData name="Daberechi Onyinye Eze (2232114)" userId="a71639e2-3ec7-4493-b0a6-511a75e5e96e" providerId="ADAL" clId="{071A2679-2AD7-4ED2-944C-C1AB5BFBD935}" dt="2026-03-20T10:45:13.313" v="2889" actId="20577"/>
          <ac:spMkLst>
            <pc:docMk/>
            <pc:sldMk cId="4166762942" sldId="258"/>
            <ac:spMk id="2" creationId="{EF40BC01-DCCF-6EFA-D349-0EE6BE976933}"/>
          </ac:spMkLst>
        </pc:spChg>
      </pc:sldChg>
      <pc:sldMasterChg chg="setBg">
        <pc:chgData name="Daberechi Onyinye Eze (2232114)" userId="a71639e2-3ec7-4493-b0a6-511a75e5e96e" providerId="ADAL" clId="{071A2679-2AD7-4ED2-944C-C1AB5BFBD935}" dt="2026-03-17T20:21:56.093" v="787"/>
        <pc:sldMasterMkLst>
          <pc:docMk/>
          <pc:sldMasterMk cId="3469410718" sldId="2147483708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0471E-C354-4FA2-AC5B-2FB3B931C311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D5F4C2-2D4D-4933-A4AF-FB38FCBE3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4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D5F4C2-2D4D-4933-A4AF-FB38FCBE301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2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387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277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150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6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92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986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77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113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832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23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17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410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ducation.uw.edu/tlh/wp-content/uploads/2017/07/Heflin-Ch-2-Historical-Perspectives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3129E-CACD-D87F-3B7C-93CE61E221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53400" y="1128094"/>
            <a:ext cx="3434180" cy="14152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Psychopathological Classifications and Provisions(BMHP6029LON)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8EC93A-F921-34D4-9AAB-6A20D863C2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53400" y="2543364"/>
            <a:ext cx="3434180" cy="3599019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1200" i="0" dirty="0">
                <a:latin typeface="Arial" panose="020B0604020202020204" pitchFamily="34" charset="0"/>
                <a:cs typeface="Arial" panose="020B0604020202020204" pitchFamily="34" charset="0"/>
              </a:rPr>
              <a:t>Student name: Daberechi Onyinye Eze</a:t>
            </a:r>
          </a:p>
          <a:p>
            <a:pPr algn="l"/>
            <a:r>
              <a:rPr lang="en-US" sz="1200" i="0" dirty="0">
                <a:latin typeface="Arial" panose="020B0604020202020204" pitchFamily="34" charset="0"/>
                <a:cs typeface="Arial" panose="020B0604020202020204" pitchFamily="34" charset="0"/>
              </a:rPr>
              <a:t>Student ID:2232114</a:t>
            </a:r>
          </a:p>
          <a:p>
            <a:pPr algn="l"/>
            <a:r>
              <a:rPr lang="en-US" sz="1200" i="0" dirty="0">
                <a:latin typeface="Arial" panose="020B0604020202020204" pitchFamily="34" charset="0"/>
                <a:cs typeface="Arial" panose="020B0604020202020204" pitchFamily="34" charset="0"/>
              </a:rPr>
              <a:t>Assignment Title: Neurodevelopmental Disorder</a:t>
            </a:r>
          </a:p>
          <a:p>
            <a:pPr algn="l"/>
            <a:r>
              <a:rPr lang="en-US" sz="1200" i="0" dirty="0">
                <a:latin typeface="Arial" panose="020B0604020202020204" pitchFamily="34" charset="0"/>
                <a:cs typeface="Arial" panose="020B0604020202020204" pitchFamily="34" charset="0"/>
              </a:rPr>
              <a:t>Lecturer:Bianca Sanfilippo</a:t>
            </a:r>
          </a:p>
          <a:p>
            <a:pPr algn="l">
              <a:lnSpc>
                <a:spcPct val="150000"/>
              </a:lnSpc>
            </a:pPr>
            <a:endParaRPr lang="en-US" sz="120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53F9587-3153-0522-124F-FDEC2D8F9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235" y="1876837"/>
            <a:ext cx="6221895" cy="311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424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186D57-3E27-1EEA-66DD-36459F272C66}"/>
              </a:ext>
            </a:extLst>
          </p:cNvPr>
          <p:cNvSpPr/>
          <p:nvPr/>
        </p:nvSpPr>
        <p:spPr>
          <a:xfrm>
            <a:off x="10160" y="1096838"/>
            <a:ext cx="3525516" cy="2955021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Introduction   </a:t>
            </a:r>
          </a:p>
          <a:p>
            <a:pPr marL="171450" indent="-1714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Autism spectrum disorder (ASD) is a lifelong development condition that reflect how people perceive their environment, world, communicate and interact with other people(Kroncke et al.,2016).</a:t>
            </a:r>
          </a:p>
          <a:p>
            <a:pPr marL="171450" indent="-1714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With developing challenges in social interaction, restricted interest,</a:t>
            </a:r>
          </a:p>
          <a:p>
            <a:pPr algn="ctr"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and a repetitive behaviour on the part of the autistic, it is a “spectrum” because it presents a wide range of unique strengths and support needs(Ostrowski et al.,2024).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Autistic people often possess unique strengths such as exceptional attention to detail, strong visual learning capabilities, and creative alternative perspectives.</a:t>
            </a: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(Suelo et al., 2019).</a:t>
            </a:r>
          </a:p>
          <a:p>
            <a:pPr marL="171450" indent="-1714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ss</a:t>
            </a:r>
          </a:p>
          <a:p>
            <a:pPr algn="ctr"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D9C8C3-00AE-78E6-4EF6-8AA23231209E}"/>
              </a:ext>
            </a:extLst>
          </p:cNvPr>
          <p:cNvSpPr/>
          <p:nvPr/>
        </p:nvSpPr>
        <p:spPr>
          <a:xfrm>
            <a:off x="3572306" y="1086679"/>
            <a:ext cx="3916870" cy="193084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Causes of Autism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Cause of autism comes in form of prolong labour during childbirth(Iles,2021).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Genetic disorder which is inherited from family.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 combination of genetic and environmental influences, rather than a single cause(Mckenzie et al.,2021).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It can also be a disability caused by differences in the brain.</a:t>
            </a:r>
            <a:endParaRPr lang="en-GB" dirty="0"/>
          </a:p>
          <a:p>
            <a:endParaRPr lang="en-GB" dirty="0"/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65CCDC-E559-C077-DDBF-B8E661493B29}"/>
              </a:ext>
            </a:extLst>
          </p:cNvPr>
          <p:cNvSpPr/>
          <p:nvPr/>
        </p:nvSpPr>
        <p:spPr>
          <a:xfrm>
            <a:off x="7489175" y="1096838"/>
            <a:ext cx="4702825" cy="1930841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Historical perspectives and treatments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Autism spectrum disorder (ASD) has developed from being viewed on the pre – NHS period of 1940s as a rare and dangerous emotional disturbance to a diverse, neurodevelopmental condition.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Between 1911 – 1940, Eugen Bleuler named “autism” as emergency services to describe a symptom of schizophrenia.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In 1943, Leo Kanner published a document on “early infantile autism” of which he considers rare.(WHO, 2019).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900" dirty="0"/>
              <a:t>In 1943, Leo Kanner published a document on “early infantile autism” of which he considers rare.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900" dirty="0"/>
              <a:t>In 1950, Bruno Bettelheim, a psychiatrist by training popularised the “Refrigerator Mother”. (cold, unloving parenting) caused autism(Heflin, 2017).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BBEDB4-2416-8DA0-97D4-9ACA3AF6AAE6}"/>
              </a:ext>
            </a:extLst>
          </p:cNvPr>
          <p:cNvSpPr/>
          <p:nvPr/>
        </p:nvSpPr>
        <p:spPr>
          <a:xfrm>
            <a:off x="9467384" y="3027680"/>
            <a:ext cx="2724615" cy="38303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/>
              <a:t>Improving autism treatment requires personalised, multidisciplinary approach which focuses on early intervention, enhancement of the quality of life and supporting communication(Wong et al.,2022).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/>
              <a:t>Key recommendation include evidence – based, play – based therapies, implementing occupational and 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speech therapy, strengthening care givers training, providing tailored and planned mental health support and avoiding harmful and non - evidence based intervention(Ostrowski et al.,2024).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Key recommendations includes early intervention for children aged 12 to 48 months to enhance their social and communication skills(Mckenzie et al 2021).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Providing tailored treatment to a unique standard which takes into consideration the needs, strengths and the preference of the autistic person rather than using a one –size fits – all approach to deal with individual problems((Ostrowski et al.,2024).</a:t>
            </a: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166083F-CA01-CCEC-66D8-F0077805EF86}"/>
              </a:ext>
            </a:extLst>
          </p:cNvPr>
          <p:cNvSpPr/>
          <p:nvPr/>
        </p:nvSpPr>
        <p:spPr>
          <a:xfrm>
            <a:off x="10160" y="4072178"/>
            <a:ext cx="3525517" cy="278582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The disease (ASD) is a lifelong, neuro – developmental condition which has been characterised by challenges in social communication and restricted, repetitive behaviour.(WHO, 2019).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Instead of been classified as a disease that can be cured, it has increasingly been understood through a neurodiversity research as a different way of thinking.(Wong et al.,2022)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While genetic evidence is a very strong factor, the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etiology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of the disorder is complex and this is why early intervention is important in improving long – term outcomes and quality of life of the autistic.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Key characteristic of ASD is in its unique strengths and challenges in behaviours, interaction and learning(Kroncke et al.,2016).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It is assumed that the cause is unknown, but evidence points to strong genetic neurological and early – life environmental factor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01CC0D5-EC8E-61E0-4A4B-72832D0B2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719" y="3312159"/>
            <a:ext cx="1332681" cy="66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5C6B4BA-5D57-56D3-2365-22E8369C5A97}"/>
              </a:ext>
            </a:extLst>
          </p:cNvPr>
          <p:cNvSpPr/>
          <p:nvPr/>
        </p:nvSpPr>
        <p:spPr>
          <a:xfrm>
            <a:off x="10160" y="0"/>
            <a:ext cx="12181840" cy="107651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Neurodevelopmental Disorder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Code:6A02-Austism spectrum Disorder(WHO,2019)</a:t>
            </a:r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4902DF9-E07D-4F02-92D0-293EE8377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3606" y="2484120"/>
            <a:ext cx="1855648" cy="50292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BFD7A41-04C2-7B4F-0C95-FF31E652E235}"/>
              </a:ext>
            </a:extLst>
          </p:cNvPr>
          <p:cNvSpPr/>
          <p:nvPr/>
        </p:nvSpPr>
        <p:spPr>
          <a:xfrm>
            <a:off x="3572306" y="3047998"/>
            <a:ext cx="5931707" cy="38100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jjj</a:t>
            </a:r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158A5D9-44FA-01CF-4C0E-6BD316448A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V="1">
            <a:off x="6215728" y="3429000"/>
            <a:ext cx="3080672" cy="2941768"/>
          </a:xfrm>
          <a:prstGeom prst="rect">
            <a:avLst/>
          </a:prstGeom>
        </p:spPr>
      </p:pic>
      <p:pic>
        <p:nvPicPr>
          <p:cNvPr id="1048" name="Picture 24">
            <a:extLst>
              <a:ext uri="{FF2B5EF4-FFF2-40B4-BE49-F238E27FC236}">
                <a16:creationId xmlns:a16="http://schemas.microsoft.com/office/drawing/2014/main" id="{645E187F-0DA8-4916-D71E-50278D611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306" y="3568700"/>
            <a:ext cx="2403967" cy="315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47E4C0A-9222-88CC-C9FA-51940EA756AD}"/>
              </a:ext>
            </a:extLst>
          </p:cNvPr>
          <p:cNvSpPr/>
          <p:nvPr/>
        </p:nvSpPr>
        <p:spPr>
          <a:xfrm>
            <a:off x="6096000" y="3058157"/>
            <a:ext cx="3200400" cy="3708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 (Cook, 2020)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DFD1574-6686-40A6-2FCD-0583A8FB79E0}"/>
              </a:ext>
            </a:extLst>
          </p:cNvPr>
          <p:cNvSpPr/>
          <p:nvPr/>
        </p:nvSpPr>
        <p:spPr>
          <a:xfrm>
            <a:off x="3572305" y="3058156"/>
            <a:ext cx="2574953" cy="3708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(Ardell and Tager, 1982)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DB1B73-DA96-2F65-82A1-E8D438D126F2}"/>
              </a:ext>
            </a:extLst>
          </p:cNvPr>
          <p:cNvSpPr/>
          <p:nvPr/>
        </p:nvSpPr>
        <p:spPr>
          <a:xfrm>
            <a:off x="1584667" y="3149599"/>
            <a:ext cx="1816654" cy="1625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(Dr. Manju,2024)</a:t>
            </a: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27767B09-32C4-92B5-1976-2C1D4E30B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6960" tIns="0" rIns="0" bIns="126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C3E50"/>
                </a:solidFill>
                <a:effectLst/>
                <a:latin typeface="Roboto" panose="02000000000000000000" pitchFamily="2" charset="0"/>
              </a:rPr>
              <a:t>(Ardell and Tager, 1982)</a:t>
            </a:r>
            <a:endParaRPr kumimoji="0" lang="en-US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0F720B6-46DD-85C8-70AC-CF88D5395CE3}"/>
              </a:ext>
            </a:extLst>
          </p:cNvPr>
          <p:cNvSpPr/>
          <p:nvPr/>
        </p:nvSpPr>
        <p:spPr>
          <a:xfrm>
            <a:off x="5142052" y="2336800"/>
            <a:ext cx="1855648" cy="1473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(Das et al.,2020)</a:t>
            </a:r>
          </a:p>
        </p:txBody>
      </p:sp>
    </p:spTree>
    <p:extLst>
      <p:ext uri="{BB962C8B-B14F-4D97-AF65-F5344CB8AC3E}">
        <p14:creationId xmlns:p14="http://schemas.microsoft.com/office/powerpoint/2010/main" val="3996320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40BC01-DCCF-6EFA-D349-0EE6BE976933}"/>
              </a:ext>
            </a:extLst>
          </p:cNvPr>
          <p:cNvSpPr/>
          <p:nvPr/>
        </p:nvSpPr>
        <p:spPr>
          <a:xfrm>
            <a:off x="0" y="78232"/>
            <a:ext cx="12192000" cy="670153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800" b="1" dirty="0">
                <a:latin typeface="Arial" panose="020B0604020202020204" pitchFamily="34" charset="0"/>
                <a:cs typeface="Arial" panose="020B0604020202020204" pitchFamily="34" charset="0"/>
              </a:rPr>
              <a:t>References	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Ardell, D.B. and Tager, M. (1982).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Planning for Wellness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Kendall/Hunt Publishing Company.</a:t>
            </a: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Cueto, M., Brown, T.M. and Fee, E., 2019.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The World Health Organization: A History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Cambridge University Press</a:t>
            </a: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Cook, K. 2020.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Thriving with Autism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Callisto Media, Inc.</a:t>
            </a: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Das, U.N.,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Papaneophytou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N. and El-Kour, T. 2020.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Autism 360°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Amsterdam: Academic Press.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Heflin, L.J. 2017 ‘Historical perspectives and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etiology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of autism spectrum disorders’, in Unknown (ed.)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Historical perspectives and </a:t>
            </a:r>
            <a:r>
              <a:rPr lang="en-GB" sz="800" i="1" dirty="0" err="1">
                <a:latin typeface="Arial" panose="020B0604020202020204" pitchFamily="34" charset="0"/>
                <a:cs typeface="Arial" panose="020B0604020202020204" pitchFamily="34" charset="0"/>
              </a:rPr>
              <a:t>etiology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 of autism spectrum disorders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https://www.education.uw.edu/tlh/wp-content/uploads/2017/07/Heflin-Ch-2-Historical-Perspectives.pdf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 (Accessed 18 March 2026).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Iles, A., 2021. Autism spectrum disorders.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Primary Care: Clinics in Office Practice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48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(3), pp.461-473.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Kaufman, J.A., Wright, J.M., Rice, G., Connolly, N., Bowers, K. and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Anixt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J., 2019. Ambient ozone and fine particulate matter exposures and autism spectrum disorder in metropolitan Cincinnati, Ohio.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Environmental research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171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pp.218-227.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Kroncke, A.P., Willard, M. and Huckabee, H., 2016. What is Autism? History and foundations. In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Assessment of Autism Spectrum Disorder: Critical Issues in Clinical, Forensic and School Settings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 (pp. 3-9). Cham: Springer International Publishing.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McKenzie, C., 2021. The national strategy for autistic children, young people and adults (2021–2026).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Positive Behavioural Support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(2), pp.53-54.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Okoye, C.,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Obialo-Ibeawuchi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C.M.,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Obajeun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O.A., Sarwar, S., Tawfik, C., Waleed, M.S., Wasim, A.U., Mohamoud, I., Afolayan, A.Y. and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Mbaezue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R.N., 2023. Early diagnosis of autism spectrum disorder: a review and analysis of the risks and benefits. </a:t>
            </a:r>
            <a:r>
              <a:rPr lang="en-GB" sz="800" i="1" dirty="0" err="1">
                <a:latin typeface="Arial" panose="020B0604020202020204" pitchFamily="34" charset="0"/>
                <a:cs typeface="Arial" panose="020B0604020202020204" pitchFamily="34" charset="0"/>
              </a:rPr>
              <a:t>Cureus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(8).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Ostrowski, J.,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Religioni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U., Gellert, B.,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Sytnik-Czetwertyński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J. and Pinkas, J., 2024. Autism spectrum disorders: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etiology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epidemiology, and challenges for public health.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Medical science monitor: international medical journal of experimental and clinical research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pp.e944161-1.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Park, S.H., Demetriou, E.A., Pepper, K.L., Song, Y.J.C., Thomas, E.E., Hickie, I.B.,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Glozier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N. and Guastella, A.J., 2019. Validation of the 36‐item and 12‐item self‐report World Health Organization Disability Assessment Schedule II (WHODAS‐II) in individuals with autism spectrum disorder.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Autism Research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(7), pp.1101-1111.</a:t>
            </a:r>
          </a:p>
          <a:p>
            <a:pPr algn="just"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Subramanyam, A.A., Mukherjee, A., Dave, M. and Chavda, K., 2019. Clinical practice guidelines for autism spectrum disorders.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Indian journal of psychiatry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61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Suppl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2), pp.254-26.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WHO, C.O., 2020. World health organization.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Air Quality Guidelines for Europe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(91).</a:t>
            </a:r>
          </a:p>
          <a:p>
            <a:pPr>
              <a:lnSpc>
                <a:spcPct val="15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Wong, P.W.C., Lam, Y.Y., Lau, J.S.P., Fok, H.K. and WHO CST Team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Servili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Chiara 4 Salomone Erica 5 6 Pacione Laura 4 5 Shire Stephanie 6 Brown Felicity 7 8, 2022. Adapting and pretesting the World Health Organization’s Caregiver Skills Training Program for children with autism and developmental disorders or delays in Hong Kong.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Scientific Reports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(1), p.16932.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762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3253</TotalTime>
  <Words>1378</Words>
  <Application>Microsoft Office PowerPoint</Application>
  <PresentationFormat>Widescreen</PresentationFormat>
  <Paragraphs>100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Aptos</vt:lpstr>
      <vt:lpstr>Arial</vt:lpstr>
      <vt:lpstr>Calibri</vt:lpstr>
      <vt:lpstr>Calibri Light</vt:lpstr>
      <vt:lpstr>Roboto</vt:lpstr>
      <vt:lpstr>Wingdings</vt:lpstr>
      <vt:lpstr>Office 2013 - 2022 Theme</vt:lpstr>
      <vt:lpstr>Psychopathological Classifications and Provisions(BMHP6029LON)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Daberechi Onyinye Eze (2232114)</dc:creator>
  <cp:lastModifiedBy>Daberechi Onyinye Eze (2232114)</cp:lastModifiedBy>
  <cp:revision>1</cp:revision>
  <dcterms:created xsi:type="dcterms:W3CDTF">2026-03-17T10:23:32Z</dcterms:created>
  <dcterms:modified xsi:type="dcterms:W3CDTF">2026-03-20T10:49:00Z</dcterms:modified>
</cp:coreProperties>
</file>