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2" r:id="rId6"/>
    <p:sldId id="263" r:id="rId7"/>
    <p:sldId id="264" r:id="rId8"/>
    <p:sldId id="265" r:id="rId9"/>
    <p:sldId id="267" r:id="rId10"/>
    <p:sldId id="266" r:id="rId11"/>
    <p:sldId id="25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3" d="100"/>
          <a:sy n="103" d="100"/>
        </p:scale>
        <p:origin x="126" y="3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655F54-A4FB-44F9-87E1-661B80F27802}"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60766FEC-5C6D-4E07-957B-BE3D6FA4FD93}">
      <dgm:prSet/>
      <dgm:spPr/>
      <dgm:t>
        <a:bodyPr/>
        <a:lstStyle/>
        <a:p>
          <a:r>
            <a:rPr lang="en-GB"/>
            <a:t>Sony could reduce the environmental impact of the PlayStation by using more recycled materials in the manufacturing process. Sony could also make the console more energy efficient.</a:t>
          </a:r>
          <a:endParaRPr lang="en-US"/>
        </a:p>
      </dgm:t>
    </dgm:pt>
    <dgm:pt modelId="{2C0DCFC7-EA18-40D1-B803-C09800773CEE}" type="parTrans" cxnId="{0E8E98B9-326F-479D-9A4A-E70351D0A0AA}">
      <dgm:prSet/>
      <dgm:spPr/>
      <dgm:t>
        <a:bodyPr/>
        <a:lstStyle/>
        <a:p>
          <a:endParaRPr lang="en-US"/>
        </a:p>
      </dgm:t>
    </dgm:pt>
    <dgm:pt modelId="{6BFD3C83-B23C-41F1-AB8C-E6421C1C2199}" type="sibTrans" cxnId="{0E8E98B9-326F-479D-9A4A-E70351D0A0AA}">
      <dgm:prSet/>
      <dgm:spPr/>
      <dgm:t>
        <a:bodyPr/>
        <a:lstStyle/>
        <a:p>
          <a:endParaRPr lang="en-US"/>
        </a:p>
      </dgm:t>
    </dgm:pt>
    <dgm:pt modelId="{FC0CE367-BA18-4656-9302-3B82819A37F3}">
      <dgm:prSet/>
      <dgm:spPr/>
      <dgm:t>
        <a:bodyPr/>
        <a:lstStyle/>
        <a:p>
          <a:r>
            <a:rPr lang="en-GB"/>
            <a:t>PlayStation has also made a commitment to using recycled materials in its products. The company's latest console, the PlayStation 5, is made with over 30% recycled materials.</a:t>
          </a:r>
          <a:endParaRPr lang="en-US"/>
        </a:p>
      </dgm:t>
    </dgm:pt>
    <dgm:pt modelId="{283FAC2E-538C-4FC9-A00F-201FBA5D16D3}" type="parTrans" cxnId="{064D8D2D-FE2C-4532-A3B7-C6F13DB6DE6F}">
      <dgm:prSet/>
      <dgm:spPr/>
      <dgm:t>
        <a:bodyPr/>
        <a:lstStyle/>
        <a:p>
          <a:endParaRPr lang="en-US"/>
        </a:p>
      </dgm:t>
    </dgm:pt>
    <dgm:pt modelId="{4FF5AC3D-6BAD-4557-B01F-FA7A8E071399}" type="sibTrans" cxnId="{064D8D2D-FE2C-4532-A3B7-C6F13DB6DE6F}">
      <dgm:prSet/>
      <dgm:spPr/>
      <dgm:t>
        <a:bodyPr/>
        <a:lstStyle/>
        <a:p>
          <a:endParaRPr lang="en-US"/>
        </a:p>
      </dgm:t>
    </dgm:pt>
    <dgm:pt modelId="{6971CF40-2240-4918-9028-C6146BB78743}">
      <dgm:prSet/>
      <dgm:spPr/>
      <dgm:t>
        <a:bodyPr/>
        <a:lstStyle/>
        <a:p>
          <a:r>
            <a:rPr lang="en-GB"/>
            <a:t>Sony could encourage players to use renewable energy sources.</a:t>
          </a:r>
          <a:endParaRPr lang="en-US"/>
        </a:p>
      </dgm:t>
    </dgm:pt>
    <dgm:pt modelId="{5F00CDFC-83CF-4BD3-96BF-79CFCF94DD73}" type="parTrans" cxnId="{E2B0D525-158E-4DA6-BDFA-5C0F01CF98DC}">
      <dgm:prSet/>
      <dgm:spPr/>
      <dgm:t>
        <a:bodyPr/>
        <a:lstStyle/>
        <a:p>
          <a:endParaRPr lang="en-US"/>
        </a:p>
      </dgm:t>
    </dgm:pt>
    <dgm:pt modelId="{C605FA0A-0391-4187-A4A7-42088DF3401A}" type="sibTrans" cxnId="{E2B0D525-158E-4DA6-BDFA-5C0F01CF98DC}">
      <dgm:prSet/>
      <dgm:spPr/>
      <dgm:t>
        <a:bodyPr/>
        <a:lstStyle/>
        <a:p>
          <a:endParaRPr lang="en-US"/>
        </a:p>
      </dgm:t>
    </dgm:pt>
    <dgm:pt modelId="{E73F6EC3-5C18-4803-8490-3DE8380F8699}">
      <dgm:prSet/>
      <dgm:spPr/>
      <dgm:t>
        <a:bodyPr/>
        <a:lstStyle/>
        <a:p>
          <a:r>
            <a:rPr lang="en-GB"/>
            <a:t>PlayStation has made a commitment to environmental sustainability. The company has set a goal of reducing its carbon emissions by 20% by 2025.</a:t>
          </a:r>
          <a:endParaRPr lang="en-US"/>
        </a:p>
      </dgm:t>
    </dgm:pt>
    <dgm:pt modelId="{3CB78889-A43E-49A7-864C-C3CF759DE58F}" type="parTrans" cxnId="{FC052402-8B53-4F83-94A4-7313A3290B6A}">
      <dgm:prSet/>
      <dgm:spPr/>
      <dgm:t>
        <a:bodyPr/>
        <a:lstStyle/>
        <a:p>
          <a:endParaRPr lang="en-US"/>
        </a:p>
      </dgm:t>
    </dgm:pt>
    <dgm:pt modelId="{1FBD0529-B6DE-4C02-9B23-D044FF7BEF1F}" type="sibTrans" cxnId="{FC052402-8B53-4F83-94A4-7313A3290B6A}">
      <dgm:prSet/>
      <dgm:spPr/>
      <dgm:t>
        <a:bodyPr/>
        <a:lstStyle/>
        <a:p>
          <a:endParaRPr lang="en-US"/>
        </a:p>
      </dgm:t>
    </dgm:pt>
    <dgm:pt modelId="{CBF6A09A-E882-4B00-8681-ABE074474C6C}">
      <dgm:prSet/>
      <dgm:spPr/>
      <dgm:t>
        <a:bodyPr/>
        <a:lstStyle/>
        <a:p>
          <a:r>
            <a:rPr lang="en-GB"/>
            <a:t>PlayStation also promotes green marketing through its advertising campaigns. For example, the company's "Play Has No Limits" campaign features images of gamers playing games in environmentally friendly settings.</a:t>
          </a:r>
          <a:endParaRPr lang="en-US"/>
        </a:p>
      </dgm:t>
    </dgm:pt>
    <dgm:pt modelId="{6E558647-0214-4909-A169-0A4DBB7081F4}" type="parTrans" cxnId="{44825C64-DDFB-44CF-9AFE-CA2577712527}">
      <dgm:prSet/>
      <dgm:spPr/>
      <dgm:t>
        <a:bodyPr/>
        <a:lstStyle/>
        <a:p>
          <a:endParaRPr lang="en-US"/>
        </a:p>
      </dgm:t>
    </dgm:pt>
    <dgm:pt modelId="{5E0DA799-816C-4CD5-B6F7-EE4B4CFE2778}" type="sibTrans" cxnId="{44825C64-DDFB-44CF-9AFE-CA2577712527}">
      <dgm:prSet/>
      <dgm:spPr/>
      <dgm:t>
        <a:bodyPr/>
        <a:lstStyle/>
        <a:p>
          <a:endParaRPr lang="en-US"/>
        </a:p>
      </dgm:t>
    </dgm:pt>
    <dgm:pt modelId="{FCC1642B-762A-4053-9E64-3B5488E82649}">
      <dgm:prSet/>
      <dgm:spPr/>
      <dgm:t>
        <a:bodyPr/>
        <a:lstStyle/>
        <a:p>
          <a:r>
            <a:rPr lang="en-GB"/>
            <a:t>Environmental sustainability: PlayStation has partnered with the Rainforest Alliance to promote sustainable forestry practices. The company has also pledged to use 100% renewable energy in its operations by 2040.</a:t>
          </a:r>
          <a:endParaRPr lang="en-US"/>
        </a:p>
      </dgm:t>
    </dgm:pt>
    <dgm:pt modelId="{6DEA8476-BB62-408E-928D-E20B217BED9B}" type="parTrans" cxnId="{CE8E4CD1-DD17-4ABA-B442-4733C89F67C4}">
      <dgm:prSet/>
      <dgm:spPr/>
      <dgm:t>
        <a:bodyPr/>
        <a:lstStyle/>
        <a:p>
          <a:endParaRPr lang="en-US"/>
        </a:p>
      </dgm:t>
    </dgm:pt>
    <dgm:pt modelId="{8A1435E5-44D8-4835-B47C-90BE7FAE7FA1}" type="sibTrans" cxnId="{CE8E4CD1-DD17-4ABA-B442-4733C89F67C4}">
      <dgm:prSet/>
      <dgm:spPr/>
      <dgm:t>
        <a:bodyPr/>
        <a:lstStyle/>
        <a:p>
          <a:endParaRPr lang="en-US"/>
        </a:p>
      </dgm:t>
    </dgm:pt>
    <dgm:pt modelId="{5C624699-A26B-4B0E-8ED1-59137EC7F434}">
      <dgm:prSet/>
      <dgm:spPr/>
      <dgm:t>
        <a:bodyPr/>
        <a:lstStyle/>
        <a:p>
          <a:r>
            <a:rPr lang="en-GB"/>
            <a:t>Social responsibility: PlayStation supports a number of charitable organizations, such as the Red Cross and UNICEF. The company also encourages its employees to volunteer their time to help others.</a:t>
          </a:r>
          <a:endParaRPr lang="en-US"/>
        </a:p>
      </dgm:t>
    </dgm:pt>
    <dgm:pt modelId="{A8246152-255B-4187-A6C5-3A0AFE7A239D}" type="parTrans" cxnId="{3722A955-D8F2-4E3B-862A-B1F6F603F14B}">
      <dgm:prSet/>
      <dgm:spPr/>
      <dgm:t>
        <a:bodyPr/>
        <a:lstStyle/>
        <a:p>
          <a:endParaRPr lang="en-US"/>
        </a:p>
      </dgm:t>
    </dgm:pt>
    <dgm:pt modelId="{046C6DBE-51BA-4BF4-A990-61E8FA1A17E7}" type="sibTrans" cxnId="{3722A955-D8F2-4E3B-862A-B1F6F603F14B}">
      <dgm:prSet/>
      <dgm:spPr/>
      <dgm:t>
        <a:bodyPr/>
        <a:lstStyle/>
        <a:p>
          <a:endParaRPr lang="en-US"/>
        </a:p>
      </dgm:t>
    </dgm:pt>
    <dgm:pt modelId="{EC7CA63F-967B-41BB-8B5F-357B4258512A}" type="pres">
      <dgm:prSet presAssocID="{2B655F54-A4FB-44F9-87E1-661B80F27802}" presName="diagram" presStyleCnt="0">
        <dgm:presLayoutVars>
          <dgm:dir/>
          <dgm:resizeHandles val="exact"/>
        </dgm:presLayoutVars>
      </dgm:prSet>
      <dgm:spPr/>
    </dgm:pt>
    <dgm:pt modelId="{4FF85A6E-E780-4933-B3C5-95BC6273463C}" type="pres">
      <dgm:prSet presAssocID="{60766FEC-5C6D-4E07-957B-BE3D6FA4FD93}" presName="node" presStyleLbl="node1" presStyleIdx="0" presStyleCnt="7">
        <dgm:presLayoutVars>
          <dgm:bulletEnabled val="1"/>
        </dgm:presLayoutVars>
      </dgm:prSet>
      <dgm:spPr/>
    </dgm:pt>
    <dgm:pt modelId="{A482285C-02A3-47F3-91A3-314181568362}" type="pres">
      <dgm:prSet presAssocID="{6BFD3C83-B23C-41F1-AB8C-E6421C1C2199}" presName="sibTrans" presStyleCnt="0"/>
      <dgm:spPr/>
    </dgm:pt>
    <dgm:pt modelId="{6934A122-071A-4EE1-A726-D9E0564E972B}" type="pres">
      <dgm:prSet presAssocID="{FC0CE367-BA18-4656-9302-3B82819A37F3}" presName="node" presStyleLbl="node1" presStyleIdx="1" presStyleCnt="7">
        <dgm:presLayoutVars>
          <dgm:bulletEnabled val="1"/>
        </dgm:presLayoutVars>
      </dgm:prSet>
      <dgm:spPr/>
    </dgm:pt>
    <dgm:pt modelId="{4C5DA6D9-1D76-4487-8D73-854A72570993}" type="pres">
      <dgm:prSet presAssocID="{4FF5AC3D-6BAD-4557-B01F-FA7A8E071399}" presName="sibTrans" presStyleCnt="0"/>
      <dgm:spPr/>
    </dgm:pt>
    <dgm:pt modelId="{0E4B7691-D00A-492E-A05E-832AE45F5F86}" type="pres">
      <dgm:prSet presAssocID="{6971CF40-2240-4918-9028-C6146BB78743}" presName="node" presStyleLbl="node1" presStyleIdx="2" presStyleCnt="7">
        <dgm:presLayoutVars>
          <dgm:bulletEnabled val="1"/>
        </dgm:presLayoutVars>
      </dgm:prSet>
      <dgm:spPr/>
    </dgm:pt>
    <dgm:pt modelId="{4F067B1B-FE32-4986-9FF4-EB0E830BF36C}" type="pres">
      <dgm:prSet presAssocID="{C605FA0A-0391-4187-A4A7-42088DF3401A}" presName="sibTrans" presStyleCnt="0"/>
      <dgm:spPr/>
    </dgm:pt>
    <dgm:pt modelId="{D317485C-B3F7-498E-931F-E1A1F91EE351}" type="pres">
      <dgm:prSet presAssocID="{E73F6EC3-5C18-4803-8490-3DE8380F8699}" presName="node" presStyleLbl="node1" presStyleIdx="3" presStyleCnt="7">
        <dgm:presLayoutVars>
          <dgm:bulletEnabled val="1"/>
        </dgm:presLayoutVars>
      </dgm:prSet>
      <dgm:spPr/>
    </dgm:pt>
    <dgm:pt modelId="{52AF782A-57EA-4781-AFC0-BA81DDAC0D69}" type="pres">
      <dgm:prSet presAssocID="{1FBD0529-B6DE-4C02-9B23-D044FF7BEF1F}" presName="sibTrans" presStyleCnt="0"/>
      <dgm:spPr/>
    </dgm:pt>
    <dgm:pt modelId="{7CAC93FB-AA15-43E1-ADC4-98F9C9D315A7}" type="pres">
      <dgm:prSet presAssocID="{CBF6A09A-E882-4B00-8681-ABE074474C6C}" presName="node" presStyleLbl="node1" presStyleIdx="4" presStyleCnt="7">
        <dgm:presLayoutVars>
          <dgm:bulletEnabled val="1"/>
        </dgm:presLayoutVars>
      </dgm:prSet>
      <dgm:spPr/>
    </dgm:pt>
    <dgm:pt modelId="{DE1C6E51-A847-41AE-907E-3D3E4939078F}" type="pres">
      <dgm:prSet presAssocID="{5E0DA799-816C-4CD5-B6F7-EE4B4CFE2778}" presName="sibTrans" presStyleCnt="0"/>
      <dgm:spPr/>
    </dgm:pt>
    <dgm:pt modelId="{A07C9E75-BA1D-4E9B-8331-51DB8D17E296}" type="pres">
      <dgm:prSet presAssocID="{FCC1642B-762A-4053-9E64-3B5488E82649}" presName="node" presStyleLbl="node1" presStyleIdx="5" presStyleCnt="7">
        <dgm:presLayoutVars>
          <dgm:bulletEnabled val="1"/>
        </dgm:presLayoutVars>
      </dgm:prSet>
      <dgm:spPr/>
    </dgm:pt>
    <dgm:pt modelId="{CEEB591A-3AD7-494B-AB5D-4BD690F21F97}" type="pres">
      <dgm:prSet presAssocID="{8A1435E5-44D8-4835-B47C-90BE7FAE7FA1}" presName="sibTrans" presStyleCnt="0"/>
      <dgm:spPr/>
    </dgm:pt>
    <dgm:pt modelId="{741E25AE-64D0-4673-A30B-03756D474F96}" type="pres">
      <dgm:prSet presAssocID="{5C624699-A26B-4B0E-8ED1-59137EC7F434}" presName="node" presStyleLbl="node1" presStyleIdx="6" presStyleCnt="7">
        <dgm:presLayoutVars>
          <dgm:bulletEnabled val="1"/>
        </dgm:presLayoutVars>
      </dgm:prSet>
      <dgm:spPr/>
    </dgm:pt>
  </dgm:ptLst>
  <dgm:cxnLst>
    <dgm:cxn modelId="{FC052402-8B53-4F83-94A4-7313A3290B6A}" srcId="{2B655F54-A4FB-44F9-87E1-661B80F27802}" destId="{E73F6EC3-5C18-4803-8490-3DE8380F8699}" srcOrd="3" destOrd="0" parTransId="{3CB78889-A43E-49A7-864C-C3CF759DE58F}" sibTransId="{1FBD0529-B6DE-4C02-9B23-D044FF7BEF1F}"/>
    <dgm:cxn modelId="{82C4BD02-9790-4EF1-9984-C10DF2D2926B}" type="presOf" srcId="{FC0CE367-BA18-4656-9302-3B82819A37F3}" destId="{6934A122-071A-4EE1-A726-D9E0564E972B}" srcOrd="0" destOrd="0" presId="urn:microsoft.com/office/officeart/2005/8/layout/default"/>
    <dgm:cxn modelId="{4C97020B-D798-4AC4-A5CC-68FBBC23C6BA}" type="presOf" srcId="{CBF6A09A-E882-4B00-8681-ABE074474C6C}" destId="{7CAC93FB-AA15-43E1-ADC4-98F9C9D315A7}" srcOrd="0" destOrd="0" presId="urn:microsoft.com/office/officeart/2005/8/layout/default"/>
    <dgm:cxn modelId="{E2B0D525-158E-4DA6-BDFA-5C0F01CF98DC}" srcId="{2B655F54-A4FB-44F9-87E1-661B80F27802}" destId="{6971CF40-2240-4918-9028-C6146BB78743}" srcOrd="2" destOrd="0" parTransId="{5F00CDFC-83CF-4BD3-96BF-79CFCF94DD73}" sibTransId="{C605FA0A-0391-4187-A4A7-42088DF3401A}"/>
    <dgm:cxn modelId="{D511372C-C681-4704-806F-115AEDA5AE61}" type="presOf" srcId="{E73F6EC3-5C18-4803-8490-3DE8380F8699}" destId="{D317485C-B3F7-498E-931F-E1A1F91EE351}" srcOrd="0" destOrd="0" presId="urn:microsoft.com/office/officeart/2005/8/layout/default"/>
    <dgm:cxn modelId="{064D8D2D-FE2C-4532-A3B7-C6F13DB6DE6F}" srcId="{2B655F54-A4FB-44F9-87E1-661B80F27802}" destId="{FC0CE367-BA18-4656-9302-3B82819A37F3}" srcOrd="1" destOrd="0" parTransId="{283FAC2E-538C-4FC9-A00F-201FBA5D16D3}" sibTransId="{4FF5AC3D-6BAD-4557-B01F-FA7A8E071399}"/>
    <dgm:cxn modelId="{44825C64-DDFB-44CF-9AFE-CA2577712527}" srcId="{2B655F54-A4FB-44F9-87E1-661B80F27802}" destId="{CBF6A09A-E882-4B00-8681-ABE074474C6C}" srcOrd="4" destOrd="0" parTransId="{6E558647-0214-4909-A169-0A4DBB7081F4}" sibTransId="{5E0DA799-816C-4CD5-B6F7-EE4B4CFE2778}"/>
    <dgm:cxn modelId="{D9160E45-02A2-4BDE-9E01-02851444BC83}" type="presOf" srcId="{6971CF40-2240-4918-9028-C6146BB78743}" destId="{0E4B7691-D00A-492E-A05E-832AE45F5F86}" srcOrd="0" destOrd="0" presId="urn:microsoft.com/office/officeart/2005/8/layout/default"/>
    <dgm:cxn modelId="{4521B769-EA18-4B74-98CC-1DB437BF6813}" type="presOf" srcId="{FCC1642B-762A-4053-9E64-3B5488E82649}" destId="{A07C9E75-BA1D-4E9B-8331-51DB8D17E296}" srcOrd="0" destOrd="0" presId="urn:microsoft.com/office/officeart/2005/8/layout/default"/>
    <dgm:cxn modelId="{B6963072-E3C2-476A-A6A3-B4695B26628D}" type="presOf" srcId="{5C624699-A26B-4B0E-8ED1-59137EC7F434}" destId="{741E25AE-64D0-4673-A30B-03756D474F96}" srcOrd="0" destOrd="0" presId="urn:microsoft.com/office/officeart/2005/8/layout/default"/>
    <dgm:cxn modelId="{3722A955-D8F2-4E3B-862A-B1F6F603F14B}" srcId="{2B655F54-A4FB-44F9-87E1-661B80F27802}" destId="{5C624699-A26B-4B0E-8ED1-59137EC7F434}" srcOrd="6" destOrd="0" parTransId="{A8246152-255B-4187-A6C5-3A0AFE7A239D}" sibTransId="{046C6DBE-51BA-4BF4-A990-61E8FA1A17E7}"/>
    <dgm:cxn modelId="{12336B9F-948F-4B37-B472-A27680077003}" type="presOf" srcId="{2B655F54-A4FB-44F9-87E1-661B80F27802}" destId="{EC7CA63F-967B-41BB-8B5F-357B4258512A}" srcOrd="0" destOrd="0" presId="urn:microsoft.com/office/officeart/2005/8/layout/default"/>
    <dgm:cxn modelId="{0E8E98B9-326F-479D-9A4A-E70351D0A0AA}" srcId="{2B655F54-A4FB-44F9-87E1-661B80F27802}" destId="{60766FEC-5C6D-4E07-957B-BE3D6FA4FD93}" srcOrd="0" destOrd="0" parTransId="{2C0DCFC7-EA18-40D1-B803-C09800773CEE}" sibTransId="{6BFD3C83-B23C-41F1-AB8C-E6421C1C2199}"/>
    <dgm:cxn modelId="{CE8E4CD1-DD17-4ABA-B442-4733C89F67C4}" srcId="{2B655F54-A4FB-44F9-87E1-661B80F27802}" destId="{FCC1642B-762A-4053-9E64-3B5488E82649}" srcOrd="5" destOrd="0" parTransId="{6DEA8476-BB62-408E-928D-E20B217BED9B}" sibTransId="{8A1435E5-44D8-4835-B47C-90BE7FAE7FA1}"/>
    <dgm:cxn modelId="{56008AF7-05A0-416D-8A12-539C5FFB5ECD}" type="presOf" srcId="{60766FEC-5C6D-4E07-957B-BE3D6FA4FD93}" destId="{4FF85A6E-E780-4933-B3C5-95BC6273463C}" srcOrd="0" destOrd="0" presId="urn:microsoft.com/office/officeart/2005/8/layout/default"/>
    <dgm:cxn modelId="{96631360-38CD-4B6F-A9B1-64EC8CB78269}" type="presParOf" srcId="{EC7CA63F-967B-41BB-8B5F-357B4258512A}" destId="{4FF85A6E-E780-4933-B3C5-95BC6273463C}" srcOrd="0" destOrd="0" presId="urn:microsoft.com/office/officeart/2005/8/layout/default"/>
    <dgm:cxn modelId="{4CD690B2-1B8D-434B-B9A5-20A9FBBE9E52}" type="presParOf" srcId="{EC7CA63F-967B-41BB-8B5F-357B4258512A}" destId="{A482285C-02A3-47F3-91A3-314181568362}" srcOrd="1" destOrd="0" presId="urn:microsoft.com/office/officeart/2005/8/layout/default"/>
    <dgm:cxn modelId="{38E90D1D-87C3-4D3D-97D6-B548F4397597}" type="presParOf" srcId="{EC7CA63F-967B-41BB-8B5F-357B4258512A}" destId="{6934A122-071A-4EE1-A726-D9E0564E972B}" srcOrd="2" destOrd="0" presId="urn:microsoft.com/office/officeart/2005/8/layout/default"/>
    <dgm:cxn modelId="{F6C9F7D7-7218-4685-A8BE-EE3B3E250CD8}" type="presParOf" srcId="{EC7CA63F-967B-41BB-8B5F-357B4258512A}" destId="{4C5DA6D9-1D76-4487-8D73-854A72570993}" srcOrd="3" destOrd="0" presId="urn:microsoft.com/office/officeart/2005/8/layout/default"/>
    <dgm:cxn modelId="{B8013CE6-6EBF-4645-8C71-70B6FABB82D8}" type="presParOf" srcId="{EC7CA63F-967B-41BB-8B5F-357B4258512A}" destId="{0E4B7691-D00A-492E-A05E-832AE45F5F86}" srcOrd="4" destOrd="0" presId="urn:microsoft.com/office/officeart/2005/8/layout/default"/>
    <dgm:cxn modelId="{B137499D-41CF-44B0-82F6-ADF70D3ECC53}" type="presParOf" srcId="{EC7CA63F-967B-41BB-8B5F-357B4258512A}" destId="{4F067B1B-FE32-4986-9FF4-EB0E830BF36C}" srcOrd="5" destOrd="0" presId="urn:microsoft.com/office/officeart/2005/8/layout/default"/>
    <dgm:cxn modelId="{DE071BE9-0A8D-404F-AFF3-86A033DA3EA3}" type="presParOf" srcId="{EC7CA63F-967B-41BB-8B5F-357B4258512A}" destId="{D317485C-B3F7-498E-931F-E1A1F91EE351}" srcOrd="6" destOrd="0" presId="urn:microsoft.com/office/officeart/2005/8/layout/default"/>
    <dgm:cxn modelId="{664C1CD6-19D8-4B00-8CAC-7B1AA448F00A}" type="presParOf" srcId="{EC7CA63F-967B-41BB-8B5F-357B4258512A}" destId="{52AF782A-57EA-4781-AFC0-BA81DDAC0D69}" srcOrd="7" destOrd="0" presId="urn:microsoft.com/office/officeart/2005/8/layout/default"/>
    <dgm:cxn modelId="{C2DDC644-E0A3-442C-9C33-FB94AFB15B24}" type="presParOf" srcId="{EC7CA63F-967B-41BB-8B5F-357B4258512A}" destId="{7CAC93FB-AA15-43E1-ADC4-98F9C9D315A7}" srcOrd="8" destOrd="0" presId="urn:microsoft.com/office/officeart/2005/8/layout/default"/>
    <dgm:cxn modelId="{E20739A2-07A7-4083-BD83-2927D6B5B9D3}" type="presParOf" srcId="{EC7CA63F-967B-41BB-8B5F-357B4258512A}" destId="{DE1C6E51-A847-41AE-907E-3D3E4939078F}" srcOrd="9" destOrd="0" presId="urn:microsoft.com/office/officeart/2005/8/layout/default"/>
    <dgm:cxn modelId="{D9E4BBB3-B656-4D10-953F-D3BCB0A979BB}" type="presParOf" srcId="{EC7CA63F-967B-41BB-8B5F-357B4258512A}" destId="{A07C9E75-BA1D-4E9B-8331-51DB8D17E296}" srcOrd="10" destOrd="0" presId="urn:microsoft.com/office/officeart/2005/8/layout/default"/>
    <dgm:cxn modelId="{83197474-19E9-43D3-9B17-DE27C2D149BE}" type="presParOf" srcId="{EC7CA63F-967B-41BB-8B5F-357B4258512A}" destId="{CEEB591A-3AD7-494B-AB5D-4BD690F21F97}" srcOrd="11" destOrd="0" presId="urn:microsoft.com/office/officeart/2005/8/layout/default"/>
    <dgm:cxn modelId="{CE363505-7B96-4C2C-8781-FDDE3AF43DE4}" type="presParOf" srcId="{EC7CA63F-967B-41BB-8B5F-357B4258512A}" destId="{741E25AE-64D0-4673-A30B-03756D474F96}"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F85A6E-E780-4933-B3C5-95BC6273463C}">
      <dsp:nvSpPr>
        <dsp:cNvPr id="0" name=""/>
        <dsp:cNvSpPr/>
      </dsp:nvSpPr>
      <dsp:spPr>
        <a:xfrm>
          <a:off x="0" y="434399"/>
          <a:ext cx="1611808" cy="9670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a:t>Sony could reduce the environmental impact of the PlayStation by using more recycled materials in the manufacturing process. Sony could also make the console more energy efficient.</a:t>
          </a:r>
          <a:endParaRPr lang="en-US" sz="800" kern="1200"/>
        </a:p>
      </dsp:txBody>
      <dsp:txXfrm>
        <a:off x="0" y="434399"/>
        <a:ext cx="1611808" cy="967085"/>
      </dsp:txXfrm>
    </dsp:sp>
    <dsp:sp modelId="{6934A122-071A-4EE1-A726-D9E0564E972B}">
      <dsp:nvSpPr>
        <dsp:cNvPr id="0" name=""/>
        <dsp:cNvSpPr/>
      </dsp:nvSpPr>
      <dsp:spPr>
        <a:xfrm>
          <a:off x="1772989" y="434399"/>
          <a:ext cx="1611808" cy="9670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a:t>PlayStation has also made a commitment to using recycled materials in its products. The company's latest console, the PlayStation 5, is made with over 30% recycled materials.</a:t>
          </a:r>
          <a:endParaRPr lang="en-US" sz="800" kern="1200"/>
        </a:p>
      </dsp:txBody>
      <dsp:txXfrm>
        <a:off x="1772989" y="434399"/>
        <a:ext cx="1611808" cy="967085"/>
      </dsp:txXfrm>
    </dsp:sp>
    <dsp:sp modelId="{0E4B7691-D00A-492E-A05E-832AE45F5F86}">
      <dsp:nvSpPr>
        <dsp:cNvPr id="0" name=""/>
        <dsp:cNvSpPr/>
      </dsp:nvSpPr>
      <dsp:spPr>
        <a:xfrm>
          <a:off x="3545978" y="434399"/>
          <a:ext cx="1611808" cy="9670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a:t>Sony could encourage players to use renewable energy sources.</a:t>
          </a:r>
          <a:endParaRPr lang="en-US" sz="800" kern="1200"/>
        </a:p>
      </dsp:txBody>
      <dsp:txXfrm>
        <a:off x="3545978" y="434399"/>
        <a:ext cx="1611808" cy="967085"/>
      </dsp:txXfrm>
    </dsp:sp>
    <dsp:sp modelId="{D317485C-B3F7-498E-931F-E1A1F91EE351}">
      <dsp:nvSpPr>
        <dsp:cNvPr id="0" name=""/>
        <dsp:cNvSpPr/>
      </dsp:nvSpPr>
      <dsp:spPr>
        <a:xfrm>
          <a:off x="0" y="1562664"/>
          <a:ext cx="1611808" cy="9670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a:t>PlayStation has made a commitment to environmental sustainability. The company has set a goal of reducing its carbon emissions by 20% by 2025.</a:t>
          </a:r>
          <a:endParaRPr lang="en-US" sz="800" kern="1200"/>
        </a:p>
      </dsp:txBody>
      <dsp:txXfrm>
        <a:off x="0" y="1562664"/>
        <a:ext cx="1611808" cy="967085"/>
      </dsp:txXfrm>
    </dsp:sp>
    <dsp:sp modelId="{7CAC93FB-AA15-43E1-ADC4-98F9C9D315A7}">
      <dsp:nvSpPr>
        <dsp:cNvPr id="0" name=""/>
        <dsp:cNvSpPr/>
      </dsp:nvSpPr>
      <dsp:spPr>
        <a:xfrm>
          <a:off x="1772989" y="1562664"/>
          <a:ext cx="1611808" cy="9670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a:t>PlayStation also promotes green marketing through its advertising campaigns. For example, the company's "Play Has No Limits" campaign features images of gamers playing games in environmentally friendly settings.</a:t>
          </a:r>
          <a:endParaRPr lang="en-US" sz="800" kern="1200"/>
        </a:p>
      </dsp:txBody>
      <dsp:txXfrm>
        <a:off x="1772989" y="1562664"/>
        <a:ext cx="1611808" cy="967085"/>
      </dsp:txXfrm>
    </dsp:sp>
    <dsp:sp modelId="{A07C9E75-BA1D-4E9B-8331-51DB8D17E296}">
      <dsp:nvSpPr>
        <dsp:cNvPr id="0" name=""/>
        <dsp:cNvSpPr/>
      </dsp:nvSpPr>
      <dsp:spPr>
        <a:xfrm>
          <a:off x="3545978" y="1562664"/>
          <a:ext cx="1611808" cy="9670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a:t>Environmental sustainability: PlayStation has partnered with the Rainforest Alliance to promote sustainable forestry practices. The company has also pledged to use 100% renewable energy in its operations by 2040.</a:t>
          </a:r>
          <a:endParaRPr lang="en-US" sz="800" kern="1200"/>
        </a:p>
      </dsp:txBody>
      <dsp:txXfrm>
        <a:off x="3545978" y="1562664"/>
        <a:ext cx="1611808" cy="967085"/>
      </dsp:txXfrm>
    </dsp:sp>
    <dsp:sp modelId="{741E25AE-64D0-4673-A30B-03756D474F96}">
      <dsp:nvSpPr>
        <dsp:cNvPr id="0" name=""/>
        <dsp:cNvSpPr/>
      </dsp:nvSpPr>
      <dsp:spPr>
        <a:xfrm>
          <a:off x="1772989" y="2690930"/>
          <a:ext cx="1611808" cy="9670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a:t>Social responsibility: PlayStation supports a number of charitable organizations, such as the Red Cross and UNICEF. The company also encourages its employees to volunteer their time to help others.</a:t>
          </a:r>
          <a:endParaRPr lang="en-US" sz="800" kern="1200"/>
        </a:p>
      </dsp:txBody>
      <dsp:txXfrm>
        <a:off x="1772989" y="2690930"/>
        <a:ext cx="1611808" cy="96708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2E015-1D13-5EED-CFB3-E1605F506E3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2AA45EA-466C-B07E-4876-73B3FAC9FD8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04560AF-CD90-C9AF-50FE-695BA5F99DAC}"/>
              </a:ext>
            </a:extLst>
          </p:cNvPr>
          <p:cNvSpPr>
            <a:spLocks noGrp="1"/>
          </p:cNvSpPr>
          <p:nvPr>
            <p:ph type="dt" sz="half" idx="10"/>
          </p:nvPr>
        </p:nvSpPr>
        <p:spPr/>
        <p:txBody>
          <a:bodyPr/>
          <a:lstStyle/>
          <a:p>
            <a:fld id="{7F31E26C-B1DD-436C-B90F-A1A45CBDD748}" type="datetimeFigureOut">
              <a:rPr lang="en-GB" smtClean="0"/>
              <a:t>13/07/2023</a:t>
            </a:fld>
            <a:endParaRPr lang="en-GB"/>
          </a:p>
        </p:txBody>
      </p:sp>
      <p:sp>
        <p:nvSpPr>
          <p:cNvPr id="5" name="Footer Placeholder 4">
            <a:extLst>
              <a:ext uri="{FF2B5EF4-FFF2-40B4-BE49-F238E27FC236}">
                <a16:creationId xmlns:a16="http://schemas.microsoft.com/office/drawing/2014/main" id="{086F73E0-9AD8-E967-0170-FB7BCAA7E9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4B9F50-13C6-CD82-3AC8-DDAC0E686671}"/>
              </a:ext>
            </a:extLst>
          </p:cNvPr>
          <p:cNvSpPr>
            <a:spLocks noGrp="1"/>
          </p:cNvSpPr>
          <p:nvPr>
            <p:ph type="sldNum" sz="quarter" idx="12"/>
          </p:nvPr>
        </p:nvSpPr>
        <p:spPr/>
        <p:txBody>
          <a:bodyPr/>
          <a:lstStyle/>
          <a:p>
            <a:fld id="{E01B0504-9560-4A28-B4BF-78E5F73B9D42}" type="slidenum">
              <a:rPr lang="en-GB" smtClean="0"/>
              <a:t>‹#›</a:t>
            </a:fld>
            <a:endParaRPr lang="en-GB"/>
          </a:p>
        </p:txBody>
      </p:sp>
    </p:spTree>
    <p:extLst>
      <p:ext uri="{BB962C8B-B14F-4D97-AF65-F5344CB8AC3E}">
        <p14:creationId xmlns:p14="http://schemas.microsoft.com/office/powerpoint/2010/main" val="39856421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D7E00-7B31-5EA6-C98E-EF54A788BF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CDEB63E-C653-65DC-F87A-E74E7983AD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A120CF-8709-5C42-6004-39E1222E3213}"/>
              </a:ext>
            </a:extLst>
          </p:cNvPr>
          <p:cNvSpPr>
            <a:spLocks noGrp="1"/>
          </p:cNvSpPr>
          <p:nvPr>
            <p:ph type="dt" sz="half" idx="10"/>
          </p:nvPr>
        </p:nvSpPr>
        <p:spPr/>
        <p:txBody>
          <a:bodyPr/>
          <a:lstStyle/>
          <a:p>
            <a:fld id="{7F31E26C-B1DD-436C-B90F-A1A45CBDD748}" type="datetimeFigureOut">
              <a:rPr lang="en-GB" smtClean="0"/>
              <a:t>13/07/2023</a:t>
            </a:fld>
            <a:endParaRPr lang="en-GB"/>
          </a:p>
        </p:txBody>
      </p:sp>
      <p:sp>
        <p:nvSpPr>
          <p:cNvPr id="5" name="Footer Placeholder 4">
            <a:extLst>
              <a:ext uri="{FF2B5EF4-FFF2-40B4-BE49-F238E27FC236}">
                <a16:creationId xmlns:a16="http://schemas.microsoft.com/office/drawing/2014/main" id="{A29552AD-414F-8530-A34A-453A2B3CEA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76A92D-C56B-B8BA-4588-240BDC11AA17}"/>
              </a:ext>
            </a:extLst>
          </p:cNvPr>
          <p:cNvSpPr>
            <a:spLocks noGrp="1"/>
          </p:cNvSpPr>
          <p:nvPr>
            <p:ph type="sldNum" sz="quarter" idx="12"/>
          </p:nvPr>
        </p:nvSpPr>
        <p:spPr/>
        <p:txBody>
          <a:bodyPr/>
          <a:lstStyle/>
          <a:p>
            <a:fld id="{E01B0504-9560-4A28-B4BF-78E5F73B9D42}" type="slidenum">
              <a:rPr lang="en-GB" smtClean="0"/>
              <a:t>‹#›</a:t>
            </a:fld>
            <a:endParaRPr lang="en-GB"/>
          </a:p>
        </p:txBody>
      </p:sp>
    </p:spTree>
    <p:extLst>
      <p:ext uri="{BB962C8B-B14F-4D97-AF65-F5344CB8AC3E}">
        <p14:creationId xmlns:p14="http://schemas.microsoft.com/office/powerpoint/2010/main" val="1351053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A7115-A8A7-C431-351D-50EB79DC43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1AEB2C5-0DC6-D0FC-8B21-3A14E951CE7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42D2AC5-1255-2078-1EE8-093EEBD4A419}"/>
              </a:ext>
            </a:extLst>
          </p:cNvPr>
          <p:cNvSpPr>
            <a:spLocks noGrp="1"/>
          </p:cNvSpPr>
          <p:nvPr>
            <p:ph type="dt" sz="half" idx="10"/>
          </p:nvPr>
        </p:nvSpPr>
        <p:spPr/>
        <p:txBody>
          <a:bodyPr/>
          <a:lstStyle/>
          <a:p>
            <a:fld id="{7F31E26C-B1DD-436C-B90F-A1A45CBDD748}" type="datetimeFigureOut">
              <a:rPr lang="en-GB" smtClean="0"/>
              <a:t>13/07/2023</a:t>
            </a:fld>
            <a:endParaRPr lang="en-GB"/>
          </a:p>
        </p:txBody>
      </p:sp>
      <p:sp>
        <p:nvSpPr>
          <p:cNvPr id="5" name="Footer Placeholder 4">
            <a:extLst>
              <a:ext uri="{FF2B5EF4-FFF2-40B4-BE49-F238E27FC236}">
                <a16:creationId xmlns:a16="http://schemas.microsoft.com/office/drawing/2014/main" id="{AA02CF32-8E7E-D41F-5708-76CE6D912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E10D97-03B6-4A6F-AF93-27FD1AD13CA0}"/>
              </a:ext>
            </a:extLst>
          </p:cNvPr>
          <p:cNvSpPr>
            <a:spLocks noGrp="1"/>
          </p:cNvSpPr>
          <p:nvPr>
            <p:ph type="sldNum" sz="quarter" idx="12"/>
          </p:nvPr>
        </p:nvSpPr>
        <p:spPr/>
        <p:txBody>
          <a:bodyPr/>
          <a:lstStyle/>
          <a:p>
            <a:fld id="{E01B0504-9560-4A28-B4BF-78E5F73B9D42}" type="slidenum">
              <a:rPr lang="en-GB" smtClean="0"/>
              <a:t>‹#›</a:t>
            </a:fld>
            <a:endParaRPr lang="en-GB"/>
          </a:p>
        </p:txBody>
      </p:sp>
    </p:spTree>
    <p:extLst>
      <p:ext uri="{BB962C8B-B14F-4D97-AF65-F5344CB8AC3E}">
        <p14:creationId xmlns:p14="http://schemas.microsoft.com/office/powerpoint/2010/main" val="19096757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C83D7-863F-CD42-2B04-81112D19492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9F2CA5F-0DEF-37F5-D126-D48DD23AD07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B64E81A-3FB9-9845-8641-DAEE76DBEB6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039A707-5C51-FED2-4A40-F58887E83E2F}"/>
              </a:ext>
            </a:extLst>
          </p:cNvPr>
          <p:cNvSpPr>
            <a:spLocks noGrp="1"/>
          </p:cNvSpPr>
          <p:nvPr>
            <p:ph type="dt" sz="half" idx="10"/>
          </p:nvPr>
        </p:nvSpPr>
        <p:spPr/>
        <p:txBody>
          <a:bodyPr/>
          <a:lstStyle/>
          <a:p>
            <a:fld id="{7F31E26C-B1DD-436C-B90F-A1A45CBDD748}" type="datetimeFigureOut">
              <a:rPr lang="en-GB" smtClean="0"/>
              <a:t>13/07/2023</a:t>
            </a:fld>
            <a:endParaRPr lang="en-GB"/>
          </a:p>
        </p:txBody>
      </p:sp>
      <p:sp>
        <p:nvSpPr>
          <p:cNvPr id="6" name="Footer Placeholder 5">
            <a:extLst>
              <a:ext uri="{FF2B5EF4-FFF2-40B4-BE49-F238E27FC236}">
                <a16:creationId xmlns:a16="http://schemas.microsoft.com/office/drawing/2014/main" id="{F9EDE071-3008-B69A-A7DA-6BD048229C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805A33-36D1-834E-1469-5A09A2775EC8}"/>
              </a:ext>
            </a:extLst>
          </p:cNvPr>
          <p:cNvSpPr>
            <a:spLocks noGrp="1"/>
          </p:cNvSpPr>
          <p:nvPr>
            <p:ph type="sldNum" sz="quarter" idx="12"/>
          </p:nvPr>
        </p:nvSpPr>
        <p:spPr/>
        <p:txBody>
          <a:bodyPr/>
          <a:lstStyle/>
          <a:p>
            <a:fld id="{E01B0504-9560-4A28-B4BF-78E5F73B9D42}" type="slidenum">
              <a:rPr lang="en-GB" smtClean="0"/>
              <a:t>‹#›</a:t>
            </a:fld>
            <a:endParaRPr lang="en-GB"/>
          </a:p>
        </p:txBody>
      </p:sp>
    </p:spTree>
    <p:extLst>
      <p:ext uri="{BB962C8B-B14F-4D97-AF65-F5344CB8AC3E}">
        <p14:creationId xmlns:p14="http://schemas.microsoft.com/office/powerpoint/2010/main" val="9085869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7D969-84F6-69B2-4177-2A6831CD68D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D35BA9A-8B24-AA29-7D5C-939FD2ABA87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3117BCB-5D53-83AF-5A5F-E592A58F658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5128B9-57A0-FBEB-67D6-19F1466665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1B7A9F6-A994-3E15-DD18-C83500DD61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BEB4A12-C262-04C7-D04B-68431EF68AC8}"/>
              </a:ext>
            </a:extLst>
          </p:cNvPr>
          <p:cNvSpPr>
            <a:spLocks noGrp="1"/>
          </p:cNvSpPr>
          <p:nvPr>
            <p:ph type="dt" sz="half" idx="10"/>
          </p:nvPr>
        </p:nvSpPr>
        <p:spPr/>
        <p:txBody>
          <a:bodyPr/>
          <a:lstStyle/>
          <a:p>
            <a:fld id="{7F31E26C-B1DD-436C-B90F-A1A45CBDD748}" type="datetimeFigureOut">
              <a:rPr lang="en-GB" smtClean="0"/>
              <a:t>13/07/2023</a:t>
            </a:fld>
            <a:endParaRPr lang="en-GB"/>
          </a:p>
        </p:txBody>
      </p:sp>
      <p:sp>
        <p:nvSpPr>
          <p:cNvPr id="8" name="Footer Placeholder 7">
            <a:extLst>
              <a:ext uri="{FF2B5EF4-FFF2-40B4-BE49-F238E27FC236}">
                <a16:creationId xmlns:a16="http://schemas.microsoft.com/office/drawing/2014/main" id="{464FE268-A77F-C075-14CC-F232D7B4740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7FE20D-F659-13CA-4DFF-1D89F0B48091}"/>
              </a:ext>
            </a:extLst>
          </p:cNvPr>
          <p:cNvSpPr>
            <a:spLocks noGrp="1"/>
          </p:cNvSpPr>
          <p:nvPr>
            <p:ph type="sldNum" sz="quarter" idx="12"/>
          </p:nvPr>
        </p:nvSpPr>
        <p:spPr/>
        <p:txBody>
          <a:bodyPr/>
          <a:lstStyle/>
          <a:p>
            <a:fld id="{E01B0504-9560-4A28-B4BF-78E5F73B9D42}" type="slidenum">
              <a:rPr lang="en-GB" smtClean="0"/>
              <a:t>‹#›</a:t>
            </a:fld>
            <a:endParaRPr lang="en-GB"/>
          </a:p>
        </p:txBody>
      </p:sp>
    </p:spTree>
    <p:extLst>
      <p:ext uri="{BB962C8B-B14F-4D97-AF65-F5344CB8AC3E}">
        <p14:creationId xmlns:p14="http://schemas.microsoft.com/office/powerpoint/2010/main" val="3541565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F5C3F-DDEB-003B-69ED-45B17B9B1C7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F0933B-20B8-E139-A544-D8540CAD23FA}"/>
              </a:ext>
            </a:extLst>
          </p:cNvPr>
          <p:cNvSpPr>
            <a:spLocks noGrp="1"/>
          </p:cNvSpPr>
          <p:nvPr>
            <p:ph type="dt" sz="half" idx="10"/>
          </p:nvPr>
        </p:nvSpPr>
        <p:spPr/>
        <p:txBody>
          <a:bodyPr/>
          <a:lstStyle/>
          <a:p>
            <a:fld id="{7F31E26C-B1DD-436C-B90F-A1A45CBDD748}" type="datetimeFigureOut">
              <a:rPr lang="en-GB" smtClean="0"/>
              <a:t>13/07/2023</a:t>
            </a:fld>
            <a:endParaRPr lang="en-GB"/>
          </a:p>
        </p:txBody>
      </p:sp>
      <p:sp>
        <p:nvSpPr>
          <p:cNvPr id="4" name="Footer Placeholder 3">
            <a:extLst>
              <a:ext uri="{FF2B5EF4-FFF2-40B4-BE49-F238E27FC236}">
                <a16:creationId xmlns:a16="http://schemas.microsoft.com/office/drawing/2014/main" id="{84D628FA-8E29-4F6B-FFEE-CA30669256D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7340C4A-7477-1618-503E-3822AA2E1906}"/>
              </a:ext>
            </a:extLst>
          </p:cNvPr>
          <p:cNvSpPr>
            <a:spLocks noGrp="1"/>
          </p:cNvSpPr>
          <p:nvPr>
            <p:ph type="sldNum" sz="quarter" idx="12"/>
          </p:nvPr>
        </p:nvSpPr>
        <p:spPr/>
        <p:txBody>
          <a:bodyPr/>
          <a:lstStyle/>
          <a:p>
            <a:fld id="{E01B0504-9560-4A28-B4BF-78E5F73B9D42}" type="slidenum">
              <a:rPr lang="en-GB" smtClean="0"/>
              <a:t>‹#›</a:t>
            </a:fld>
            <a:endParaRPr lang="en-GB"/>
          </a:p>
        </p:txBody>
      </p:sp>
    </p:spTree>
    <p:extLst>
      <p:ext uri="{BB962C8B-B14F-4D97-AF65-F5344CB8AC3E}">
        <p14:creationId xmlns:p14="http://schemas.microsoft.com/office/powerpoint/2010/main" val="37684536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6DC72A4-6A0A-CA78-F4D0-0D7B056EA8B5}"/>
              </a:ext>
            </a:extLst>
          </p:cNvPr>
          <p:cNvSpPr>
            <a:spLocks noGrp="1"/>
          </p:cNvSpPr>
          <p:nvPr>
            <p:ph type="dt" sz="half" idx="10"/>
          </p:nvPr>
        </p:nvSpPr>
        <p:spPr/>
        <p:txBody>
          <a:bodyPr/>
          <a:lstStyle/>
          <a:p>
            <a:fld id="{7F31E26C-B1DD-436C-B90F-A1A45CBDD748}" type="datetimeFigureOut">
              <a:rPr lang="en-GB" smtClean="0"/>
              <a:t>13/07/2023</a:t>
            </a:fld>
            <a:endParaRPr lang="en-GB"/>
          </a:p>
        </p:txBody>
      </p:sp>
      <p:sp>
        <p:nvSpPr>
          <p:cNvPr id="3" name="Footer Placeholder 2">
            <a:extLst>
              <a:ext uri="{FF2B5EF4-FFF2-40B4-BE49-F238E27FC236}">
                <a16:creationId xmlns:a16="http://schemas.microsoft.com/office/drawing/2014/main" id="{B9DFD827-F3B8-5A53-A9CC-5B91D4FFCD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4218BEA-51CA-AE90-A48A-0EECB00F6BAC}"/>
              </a:ext>
            </a:extLst>
          </p:cNvPr>
          <p:cNvSpPr>
            <a:spLocks noGrp="1"/>
          </p:cNvSpPr>
          <p:nvPr>
            <p:ph type="sldNum" sz="quarter" idx="12"/>
          </p:nvPr>
        </p:nvSpPr>
        <p:spPr/>
        <p:txBody>
          <a:bodyPr/>
          <a:lstStyle/>
          <a:p>
            <a:fld id="{E01B0504-9560-4A28-B4BF-78E5F73B9D42}" type="slidenum">
              <a:rPr lang="en-GB" smtClean="0"/>
              <a:t>‹#›</a:t>
            </a:fld>
            <a:endParaRPr lang="en-GB"/>
          </a:p>
        </p:txBody>
      </p:sp>
    </p:spTree>
    <p:extLst>
      <p:ext uri="{BB962C8B-B14F-4D97-AF65-F5344CB8AC3E}">
        <p14:creationId xmlns:p14="http://schemas.microsoft.com/office/powerpoint/2010/main" val="31767856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F7D20-2999-583E-8493-3D8ED1544B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511ECFB-FE4D-0A61-A33F-CBBF37F093B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66EA4D7-F948-DE0C-8043-1544DA7687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57C6D5-2D0D-404E-B19F-7EAE10C34743}"/>
              </a:ext>
            </a:extLst>
          </p:cNvPr>
          <p:cNvSpPr>
            <a:spLocks noGrp="1"/>
          </p:cNvSpPr>
          <p:nvPr>
            <p:ph type="dt" sz="half" idx="10"/>
          </p:nvPr>
        </p:nvSpPr>
        <p:spPr/>
        <p:txBody>
          <a:bodyPr/>
          <a:lstStyle/>
          <a:p>
            <a:fld id="{7F31E26C-B1DD-436C-B90F-A1A45CBDD748}" type="datetimeFigureOut">
              <a:rPr lang="en-GB" smtClean="0"/>
              <a:t>13/07/2023</a:t>
            </a:fld>
            <a:endParaRPr lang="en-GB"/>
          </a:p>
        </p:txBody>
      </p:sp>
      <p:sp>
        <p:nvSpPr>
          <p:cNvPr id="6" name="Footer Placeholder 5">
            <a:extLst>
              <a:ext uri="{FF2B5EF4-FFF2-40B4-BE49-F238E27FC236}">
                <a16:creationId xmlns:a16="http://schemas.microsoft.com/office/drawing/2014/main" id="{A3A71299-E368-9ABA-58DC-08E2F49721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FDD0AC-0B9B-19E2-E6B8-C87263648C70}"/>
              </a:ext>
            </a:extLst>
          </p:cNvPr>
          <p:cNvSpPr>
            <a:spLocks noGrp="1"/>
          </p:cNvSpPr>
          <p:nvPr>
            <p:ph type="sldNum" sz="quarter" idx="12"/>
          </p:nvPr>
        </p:nvSpPr>
        <p:spPr/>
        <p:txBody>
          <a:bodyPr/>
          <a:lstStyle/>
          <a:p>
            <a:fld id="{E01B0504-9560-4A28-B4BF-78E5F73B9D42}" type="slidenum">
              <a:rPr lang="en-GB" smtClean="0"/>
              <a:t>‹#›</a:t>
            </a:fld>
            <a:endParaRPr lang="en-GB"/>
          </a:p>
        </p:txBody>
      </p:sp>
    </p:spTree>
    <p:extLst>
      <p:ext uri="{BB962C8B-B14F-4D97-AF65-F5344CB8AC3E}">
        <p14:creationId xmlns:p14="http://schemas.microsoft.com/office/powerpoint/2010/main" val="2339030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2DF62-E602-57E8-DE64-F115396A26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C9C4EE2-9C9B-15C5-B795-DCCB7284E5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52A133D-B2E9-2CB0-B1B9-E4DE0BAA81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F425776-44D2-7D86-34FA-0110A1B1D228}"/>
              </a:ext>
            </a:extLst>
          </p:cNvPr>
          <p:cNvSpPr>
            <a:spLocks noGrp="1"/>
          </p:cNvSpPr>
          <p:nvPr>
            <p:ph type="dt" sz="half" idx="10"/>
          </p:nvPr>
        </p:nvSpPr>
        <p:spPr/>
        <p:txBody>
          <a:bodyPr/>
          <a:lstStyle/>
          <a:p>
            <a:fld id="{7F31E26C-B1DD-436C-B90F-A1A45CBDD748}" type="datetimeFigureOut">
              <a:rPr lang="en-GB" smtClean="0"/>
              <a:t>13/07/2023</a:t>
            </a:fld>
            <a:endParaRPr lang="en-GB"/>
          </a:p>
        </p:txBody>
      </p:sp>
      <p:sp>
        <p:nvSpPr>
          <p:cNvPr id="6" name="Footer Placeholder 5">
            <a:extLst>
              <a:ext uri="{FF2B5EF4-FFF2-40B4-BE49-F238E27FC236}">
                <a16:creationId xmlns:a16="http://schemas.microsoft.com/office/drawing/2014/main" id="{41CC9A41-7AEA-10E5-B283-7C761671508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7F13DE-8027-FA21-44F6-B4329584F5B4}"/>
              </a:ext>
            </a:extLst>
          </p:cNvPr>
          <p:cNvSpPr>
            <a:spLocks noGrp="1"/>
          </p:cNvSpPr>
          <p:nvPr>
            <p:ph type="sldNum" sz="quarter" idx="12"/>
          </p:nvPr>
        </p:nvSpPr>
        <p:spPr/>
        <p:txBody>
          <a:bodyPr/>
          <a:lstStyle/>
          <a:p>
            <a:fld id="{E01B0504-9560-4A28-B4BF-78E5F73B9D42}" type="slidenum">
              <a:rPr lang="en-GB" smtClean="0"/>
              <a:t>‹#›</a:t>
            </a:fld>
            <a:endParaRPr lang="en-GB"/>
          </a:p>
        </p:txBody>
      </p:sp>
    </p:spTree>
    <p:extLst>
      <p:ext uri="{BB962C8B-B14F-4D97-AF65-F5344CB8AC3E}">
        <p14:creationId xmlns:p14="http://schemas.microsoft.com/office/powerpoint/2010/main" val="9785520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33D9D-CF97-14BD-B17F-F22FC9530F8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E0B004-6356-A010-F16B-DD65A41944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B72CA7-D726-EEA8-873E-437063AC6232}"/>
              </a:ext>
            </a:extLst>
          </p:cNvPr>
          <p:cNvSpPr>
            <a:spLocks noGrp="1"/>
          </p:cNvSpPr>
          <p:nvPr>
            <p:ph type="dt" sz="half" idx="10"/>
          </p:nvPr>
        </p:nvSpPr>
        <p:spPr/>
        <p:txBody>
          <a:bodyPr/>
          <a:lstStyle/>
          <a:p>
            <a:fld id="{7F31E26C-B1DD-436C-B90F-A1A45CBDD748}" type="datetimeFigureOut">
              <a:rPr lang="en-GB" smtClean="0"/>
              <a:t>13/07/2023</a:t>
            </a:fld>
            <a:endParaRPr lang="en-GB"/>
          </a:p>
        </p:txBody>
      </p:sp>
      <p:sp>
        <p:nvSpPr>
          <p:cNvPr id="5" name="Footer Placeholder 4">
            <a:extLst>
              <a:ext uri="{FF2B5EF4-FFF2-40B4-BE49-F238E27FC236}">
                <a16:creationId xmlns:a16="http://schemas.microsoft.com/office/drawing/2014/main" id="{F8F0B90B-18C1-CD17-5D43-5663CC069B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3460E3-9DBF-F91C-D072-34366D51DA55}"/>
              </a:ext>
            </a:extLst>
          </p:cNvPr>
          <p:cNvSpPr>
            <a:spLocks noGrp="1"/>
          </p:cNvSpPr>
          <p:nvPr>
            <p:ph type="sldNum" sz="quarter" idx="12"/>
          </p:nvPr>
        </p:nvSpPr>
        <p:spPr/>
        <p:txBody>
          <a:bodyPr/>
          <a:lstStyle/>
          <a:p>
            <a:fld id="{E01B0504-9560-4A28-B4BF-78E5F73B9D42}" type="slidenum">
              <a:rPr lang="en-GB" smtClean="0"/>
              <a:t>‹#›</a:t>
            </a:fld>
            <a:endParaRPr lang="en-GB"/>
          </a:p>
        </p:txBody>
      </p:sp>
    </p:spTree>
    <p:extLst>
      <p:ext uri="{BB962C8B-B14F-4D97-AF65-F5344CB8AC3E}">
        <p14:creationId xmlns:p14="http://schemas.microsoft.com/office/powerpoint/2010/main" val="848913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DBBFCE-1D59-F3E2-901B-6A749B2C6A4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B5A2FC7-BE34-885D-F6DB-F164A7A9F18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C5C3E6-1323-1BF2-961A-EFF94D67FF67}"/>
              </a:ext>
            </a:extLst>
          </p:cNvPr>
          <p:cNvSpPr>
            <a:spLocks noGrp="1"/>
          </p:cNvSpPr>
          <p:nvPr>
            <p:ph type="dt" sz="half" idx="10"/>
          </p:nvPr>
        </p:nvSpPr>
        <p:spPr/>
        <p:txBody>
          <a:bodyPr/>
          <a:lstStyle/>
          <a:p>
            <a:fld id="{7F31E26C-B1DD-436C-B90F-A1A45CBDD748}" type="datetimeFigureOut">
              <a:rPr lang="en-GB" smtClean="0"/>
              <a:t>13/07/2023</a:t>
            </a:fld>
            <a:endParaRPr lang="en-GB"/>
          </a:p>
        </p:txBody>
      </p:sp>
      <p:sp>
        <p:nvSpPr>
          <p:cNvPr id="5" name="Footer Placeholder 4">
            <a:extLst>
              <a:ext uri="{FF2B5EF4-FFF2-40B4-BE49-F238E27FC236}">
                <a16:creationId xmlns:a16="http://schemas.microsoft.com/office/drawing/2014/main" id="{65049541-21B8-6AF9-5E5B-309ACCF30C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CD58A2-257D-8EF2-994F-59F974906014}"/>
              </a:ext>
            </a:extLst>
          </p:cNvPr>
          <p:cNvSpPr>
            <a:spLocks noGrp="1"/>
          </p:cNvSpPr>
          <p:nvPr>
            <p:ph type="sldNum" sz="quarter" idx="12"/>
          </p:nvPr>
        </p:nvSpPr>
        <p:spPr/>
        <p:txBody>
          <a:bodyPr/>
          <a:lstStyle/>
          <a:p>
            <a:fld id="{E01B0504-9560-4A28-B4BF-78E5F73B9D42}" type="slidenum">
              <a:rPr lang="en-GB" smtClean="0"/>
              <a:t>‹#›</a:t>
            </a:fld>
            <a:endParaRPr lang="en-GB"/>
          </a:p>
        </p:txBody>
      </p:sp>
    </p:spTree>
    <p:extLst>
      <p:ext uri="{BB962C8B-B14F-4D97-AF65-F5344CB8AC3E}">
        <p14:creationId xmlns:p14="http://schemas.microsoft.com/office/powerpoint/2010/main" val="5976753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01590C-EBF2-B751-ED19-3FEB5C9BD9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1DEDE0C-469D-B11F-D8D0-D850063168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2C0FBF-5F30-62A5-EA3A-E005145954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31E26C-B1DD-436C-B90F-A1A45CBDD748}" type="datetimeFigureOut">
              <a:rPr lang="en-GB" smtClean="0"/>
              <a:t>13/07/2023</a:t>
            </a:fld>
            <a:endParaRPr lang="en-GB"/>
          </a:p>
        </p:txBody>
      </p:sp>
      <p:sp>
        <p:nvSpPr>
          <p:cNvPr id="5" name="Footer Placeholder 4">
            <a:extLst>
              <a:ext uri="{FF2B5EF4-FFF2-40B4-BE49-F238E27FC236}">
                <a16:creationId xmlns:a16="http://schemas.microsoft.com/office/drawing/2014/main" id="{5AD75EC7-C162-855B-87C4-6A98977834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34065E0-9FD2-5B13-735E-A9FC4B0DDE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1B0504-9560-4A28-B4BF-78E5F73B9D42}" type="slidenum">
              <a:rPr lang="en-GB" smtClean="0"/>
              <a:t>‹#›</a:t>
            </a:fld>
            <a:endParaRPr lang="en-GB"/>
          </a:p>
        </p:txBody>
      </p:sp>
    </p:spTree>
    <p:extLst>
      <p:ext uri="{BB962C8B-B14F-4D97-AF65-F5344CB8AC3E}">
        <p14:creationId xmlns:p14="http://schemas.microsoft.com/office/powerpoint/2010/main" val="2179775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hyperlink" Target="https://www.theverge.com/2019/12/5/20985330/ps4-sony-playstation-environmental-impact-carbon-footprint-manufacturing-25-anniversar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8">
            <a:extLst>
              <a:ext uri="{FF2B5EF4-FFF2-40B4-BE49-F238E27FC236}">
                <a16:creationId xmlns:a16="http://schemas.microsoft.com/office/drawing/2014/main" id="{0DBF1ABE-8590-450D-BB49-BDDCCF3EE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Meiryo"/>
            </a:endParaRPr>
          </a:p>
        </p:txBody>
      </p:sp>
      <p:sp>
        <p:nvSpPr>
          <p:cNvPr id="2" name="Title 1">
            <a:extLst>
              <a:ext uri="{FF2B5EF4-FFF2-40B4-BE49-F238E27FC236}">
                <a16:creationId xmlns:a16="http://schemas.microsoft.com/office/drawing/2014/main" id="{755F675F-84A3-F460-4EA2-4005BF62FF57}"/>
              </a:ext>
            </a:extLst>
          </p:cNvPr>
          <p:cNvSpPr>
            <a:spLocks noGrp="1"/>
          </p:cNvSpPr>
          <p:nvPr>
            <p:ph type="ctrTitle"/>
          </p:nvPr>
        </p:nvSpPr>
        <p:spPr>
          <a:xfrm>
            <a:off x="6440557" y="1218980"/>
            <a:ext cx="5273606" cy="3147378"/>
          </a:xfrm>
        </p:spPr>
        <p:txBody>
          <a:bodyPr anchor="b">
            <a:normAutofit/>
          </a:bodyPr>
          <a:lstStyle/>
          <a:p>
            <a:pPr algn="l"/>
            <a:r>
              <a:rPr lang="en-US" sz="5100" b="1">
                <a:latin typeface="Arial" pitchFamily="34" charset="0"/>
                <a:cs typeface="Arial" pitchFamily="34" charset="0"/>
              </a:rPr>
              <a:t>MARKETING MANAGEMENT</a:t>
            </a:r>
            <a:endParaRPr lang="en-GB" sz="5100"/>
          </a:p>
        </p:txBody>
      </p:sp>
      <p:sp>
        <p:nvSpPr>
          <p:cNvPr id="3" name="Subtitle 2">
            <a:extLst>
              <a:ext uri="{FF2B5EF4-FFF2-40B4-BE49-F238E27FC236}">
                <a16:creationId xmlns:a16="http://schemas.microsoft.com/office/drawing/2014/main" id="{7BD63E08-2E80-012E-A0FA-0F9EAA6CBFFA}"/>
              </a:ext>
            </a:extLst>
          </p:cNvPr>
          <p:cNvSpPr>
            <a:spLocks noGrp="1"/>
          </p:cNvSpPr>
          <p:nvPr>
            <p:ph type="subTitle" idx="1"/>
          </p:nvPr>
        </p:nvSpPr>
        <p:spPr>
          <a:xfrm>
            <a:off x="6446487" y="4503518"/>
            <a:ext cx="5267676" cy="1150937"/>
          </a:xfrm>
        </p:spPr>
        <p:txBody>
          <a:bodyPr anchor="t">
            <a:normAutofit/>
          </a:bodyPr>
          <a:lstStyle/>
          <a:p>
            <a:pPr algn="l"/>
            <a:r>
              <a:rPr lang="en-US" sz="1300">
                <a:latin typeface="Arial" panose="020B0604020202020204" pitchFamily="34" charset="0"/>
                <a:cs typeface="Arial" panose="020B0604020202020204" pitchFamily="34" charset="0"/>
              </a:rPr>
              <a:t>The selected International organization is the SONY </a:t>
            </a:r>
            <a:r>
              <a:rPr lang="en-GB" sz="1300">
                <a:latin typeface="Arial" panose="020B0604020202020204" pitchFamily="34" charset="0"/>
                <a:cs typeface="Arial" panose="020B0604020202020204" pitchFamily="34" charset="0"/>
              </a:rPr>
              <a:t>PLAYSTATION</a:t>
            </a:r>
          </a:p>
          <a:p>
            <a:pPr algn="l"/>
            <a:r>
              <a:rPr lang="en-GB" sz="1300">
                <a:latin typeface="Arial" panose="020B0604020202020204" pitchFamily="34" charset="0"/>
                <a:cs typeface="Arial" panose="020B0604020202020204" pitchFamily="34" charset="0"/>
              </a:rPr>
              <a:t>Tufil Ahmed Mubinmiya Shaikh</a:t>
            </a:r>
          </a:p>
          <a:p>
            <a:pPr algn="l"/>
            <a:r>
              <a:rPr lang="en-GB" sz="1300">
                <a:latin typeface="Arial" panose="020B0604020202020204" pitchFamily="34" charset="0"/>
                <a:cs typeface="Arial" panose="020B0604020202020204" pitchFamily="34" charset="0"/>
              </a:rPr>
              <a:t>Student no: 2243082</a:t>
            </a:r>
            <a:endParaRPr lang="en-PK" sz="1300">
              <a:latin typeface="Arial" panose="020B0604020202020204" pitchFamily="34" charset="0"/>
              <a:cs typeface="Arial" panose="020B0604020202020204" pitchFamily="34" charset="0"/>
            </a:endParaRPr>
          </a:p>
          <a:p>
            <a:pPr algn="l"/>
            <a:endParaRPr lang="en-GB" sz="1300"/>
          </a:p>
        </p:txBody>
      </p:sp>
      <p:sp>
        <p:nvSpPr>
          <p:cNvPr id="41" name="Freeform: Shape 10">
            <a:extLst>
              <a:ext uri="{FF2B5EF4-FFF2-40B4-BE49-F238E27FC236}">
                <a16:creationId xmlns:a16="http://schemas.microsoft.com/office/drawing/2014/main" id="{E667A721-F18D-4002-9D70-BC20D791C0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7555" y="993913"/>
            <a:ext cx="5224848" cy="4884295"/>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3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866FB43D-65CC-47CA-8035-FF8F6B4D18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837" y="850790"/>
            <a:ext cx="5407926" cy="513654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Picture 3">
            <a:extLst>
              <a:ext uri="{FF2B5EF4-FFF2-40B4-BE49-F238E27FC236}">
                <a16:creationId xmlns:a16="http://schemas.microsoft.com/office/drawing/2014/main" id="{DD6DB2F7-B892-5169-8525-CF1677B43B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5783" y="2769839"/>
            <a:ext cx="2919266" cy="1256906"/>
          </a:xfrm>
          <a:prstGeom prst="rect">
            <a:avLst/>
          </a:prstGeom>
        </p:spPr>
      </p:pic>
    </p:spTree>
    <p:extLst>
      <p:ext uri="{BB962C8B-B14F-4D97-AF65-F5344CB8AC3E}">
        <p14:creationId xmlns:p14="http://schemas.microsoft.com/office/powerpoint/2010/main" val="32997694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B772A-529F-8FE0-CECF-643B743F6A67}"/>
              </a:ext>
            </a:extLst>
          </p:cNvPr>
          <p:cNvSpPr>
            <a:spLocks noGrp="1"/>
          </p:cNvSpPr>
          <p:nvPr>
            <p:ph type="title"/>
          </p:nvPr>
        </p:nvSpPr>
        <p:spPr>
          <a:xfrm>
            <a:off x="8153400" y="1128094"/>
            <a:ext cx="3434180" cy="1415270"/>
          </a:xfrm>
        </p:spPr>
        <p:txBody>
          <a:bodyPr vert="horz" lIns="91440" tIns="45720" rIns="91440" bIns="45720" rtlCol="0" anchor="t">
            <a:normAutofit/>
          </a:bodyPr>
          <a:lstStyle/>
          <a:p>
            <a:r>
              <a:rPr lang="en-US"/>
              <a:t>Introduction:</a:t>
            </a:r>
          </a:p>
        </p:txBody>
      </p:sp>
      <p:pic>
        <p:nvPicPr>
          <p:cNvPr id="2056" name="Picture 8" descr="PlayStation, logo, sony, white, HD wallpaper | Peakpx">
            <a:extLst>
              <a:ext uri="{FF2B5EF4-FFF2-40B4-BE49-F238E27FC236}">
                <a16:creationId xmlns:a16="http://schemas.microsoft.com/office/drawing/2014/main" id="{EF3BC446-B1FD-2B08-5528-9A7A2BB8CDA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281" r="3244" b="2"/>
          <a:stretch/>
        </p:blipFill>
        <p:spPr bwMode="auto">
          <a:xfrm>
            <a:off x="-9886" y="10"/>
            <a:ext cx="7572605" cy="6857990"/>
          </a:xfrm>
          <a:prstGeom prst="rect">
            <a:avLst/>
          </a:prstGeom>
          <a:noFill/>
          <a:extLst>
            <a:ext uri="{909E8E84-426E-40DD-AFC4-6F175D3DCCD1}">
              <a14:hiddenFill xmlns:a14="http://schemas.microsoft.com/office/drawing/2010/main">
                <a:solidFill>
                  <a:srgbClr val="FFFFFF"/>
                </a:solidFill>
              </a14:hiddenFill>
            </a:ext>
          </a:extLst>
        </p:spPr>
      </p:pic>
      <p:cxnSp>
        <p:nvCxnSpPr>
          <p:cNvPr id="2079" name="Straight Connector 2078">
            <a:extLst>
              <a:ext uri="{FF2B5EF4-FFF2-40B4-BE49-F238E27FC236}">
                <a16:creationId xmlns:a16="http://schemas.microsoft.com/office/drawing/2014/main" id="{249EDD1B-F94D-B4E6-ACAA-566B9A26FD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9939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FBF24D2-93DD-1B03-B8CB-A971AFE4AD3D}"/>
              </a:ext>
            </a:extLst>
          </p:cNvPr>
          <p:cNvSpPr>
            <a:spLocks noGrp="1"/>
          </p:cNvSpPr>
          <p:nvPr>
            <p:ph type="body" sz="half" idx="2"/>
          </p:nvPr>
        </p:nvSpPr>
        <p:spPr>
          <a:xfrm>
            <a:off x="8153400" y="2543364"/>
            <a:ext cx="3434180" cy="3599019"/>
          </a:xfrm>
        </p:spPr>
        <p:txBody>
          <a:bodyPr vert="horz" lIns="91440" tIns="45720" rIns="91440" bIns="45720" rtlCol="0">
            <a:normAutofit/>
          </a:bodyPr>
          <a:lstStyle/>
          <a:p>
            <a:pPr marL="171450" indent="-228600">
              <a:buFont typeface="Arial" panose="020B0604020202020204" pitchFamily="34" charset="0"/>
              <a:buChar char="•"/>
            </a:pPr>
            <a:r>
              <a:rPr lang="en-US" sz="1400"/>
              <a:t>The PlayStation was created by Ken Kutaragi, who was amazed by the 3D computer graphics capabilities of Sony's System G workstation He set out on a secret quest to create a new video game system employing cutting-edge 32-bit technology. The console was code-named "PS-X" and was eventually released in 1994 as the PlayStation.</a:t>
            </a:r>
          </a:p>
          <a:p>
            <a:pPr marL="171450" indent="-228600">
              <a:buFont typeface="Arial" panose="020B0604020202020204" pitchFamily="34" charset="0"/>
              <a:buChar char="•"/>
            </a:pPr>
            <a:r>
              <a:rPr lang="en-US" sz="1400"/>
              <a:t>Over 100 million PlayStation systems have been sold globally, making it a major success. It is credited with making 3D graphics more widely used in video games and opening the door for the industry's future. Gran Turismo, Metal Gear Solid, and Final Fantasy VII are some of the most played PlayStation games.</a:t>
            </a:r>
          </a:p>
        </p:txBody>
      </p:sp>
    </p:spTree>
    <p:extLst>
      <p:ext uri="{BB962C8B-B14F-4D97-AF65-F5344CB8AC3E}">
        <p14:creationId xmlns:p14="http://schemas.microsoft.com/office/powerpoint/2010/main" val="36100077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3">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5">
            <a:extLst>
              <a:ext uri="{FF2B5EF4-FFF2-40B4-BE49-F238E27FC236}">
                <a16:creationId xmlns:a16="http://schemas.microsoft.com/office/drawing/2014/main" id="{3F0B8CEB-8279-4E5E-A0CE-1FC9F71736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782" y="0"/>
            <a:ext cx="7421217"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23E8EF-88C6-7A76-194A-2A8ABC1CCBAB}"/>
              </a:ext>
            </a:extLst>
          </p:cNvPr>
          <p:cNvSpPr>
            <a:spLocks noGrp="1"/>
          </p:cNvSpPr>
          <p:nvPr>
            <p:ph type="title"/>
          </p:nvPr>
        </p:nvSpPr>
        <p:spPr>
          <a:xfrm>
            <a:off x="7320466" y="609600"/>
            <a:ext cx="4140014" cy="1330839"/>
          </a:xfrm>
        </p:spPr>
        <p:txBody>
          <a:bodyPr vert="horz" lIns="91440" tIns="45720" rIns="91440" bIns="45720" rtlCol="0" anchor="ctr">
            <a:normAutofit/>
          </a:bodyPr>
          <a:lstStyle/>
          <a:p>
            <a:r>
              <a:rPr lang="en-US" sz="4400" dirty="0"/>
              <a:t>Introduction:</a:t>
            </a:r>
          </a:p>
        </p:txBody>
      </p:sp>
      <p:pic>
        <p:nvPicPr>
          <p:cNvPr id="5" name="Picture 4" descr="A white gaming console and controller&#10;&#10;Description automatically generated">
            <a:extLst>
              <a:ext uri="{FF2B5EF4-FFF2-40B4-BE49-F238E27FC236}">
                <a16:creationId xmlns:a16="http://schemas.microsoft.com/office/drawing/2014/main" id="{52368798-1C1A-08F7-0385-2FABD668CE2A}"/>
              </a:ext>
            </a:extLst>
          </p:cNvPr>
          <p:cNvPicPr>
            <a:picLocks noChangeAspect="1"/>
          </p:cNvPicPr>
          <p:nvPr/>
        </p:nvPicPr>
        <p:blipFill rotWithShape="1">
          <a:blip r:embed="rId2">
            <a:extLst>
              <a:ext uri="{28A0092B-C50C-407E-A947-70E740481C1C}">
                <a14:useLocalDpi xmlns:a14="http://schemas.microsoft.com/office/drawing/2010/main" val="0"/>
              </a:ext>
            </a:extLst>
          </a:blip>
          <a:srcRect l="27597" r="15795"/>
          <a:stretch/>
        </p:blipFill>
        <p:spPr>
          <a:xfrm>
            <a:off x="20" y="10"/>
            <a:ext cx="6901711"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sp>
        <p:nvSpPr>
          <p:cNvPr id="4" name="Text Placeholder 3">
            <a:extLst>
              <a:ext uri="{FF2B5EF4-FFF2-40B4-BE49-F238E27FC236}">
                <a16:creationId xmlns:a16="http://schemas.microsoft.com/office/drawing/2014/main" id="{BC7AE039-636D-FDB9-B0FB-71E69F3FA605}"/>
              </a:ext>
            </a:extLst>
          </p:cNvPr>
          <p:cNvSpPr>
            <a:spLocks noGrp="1"/>
          </p:cNvSpPr>
          <p:nvPr>
            <p:ph type="body" sz="half" idx="2"/>
          </p:nvPr>
        </p:nvSpPr>
        <p:spPr>
          <a:xfrm>
            <a:off x="7320465" y="2194102"/>
            <a:ext cx="4140013" cy="3908586"/>
          </a:xfrm>
        </p:spPr>
        <p:txBody>
          <a:bodyPr vert="horz" lIns="91440" tIns="45720" rIns="91440" bIns="45720" rtlCol="0">
            <a:normAutofit/>
          </a:bodyPr>
          <a:lstStyle/>
          <a:p>
            <a:pPr marL="171450" indent="-228600">
              <a:buFont typeface="Arial" panose="020B0604020202020204" pitchFamily="34" charset="0"/>
              <a:buChar char="•"/>
            </a:pPr>
            <a:r>
              <a:rPr lang="en-US" sz="1300"/>
              <a:t>PlayStation is facing a number of challenges in the post-pandemic era. These challenges include increased competition from other gaming consoles and games, supply chain disruptions due to COVID-19, shifting consumer habits as people spend more time online, and new technologies, such as cloud gaming and virtual reality, that could make it easier for people to play games without having to buy a console.</a:t>
            </a:r>
          </a:p>
          <a:p>
            <a:pPr marL="171450" indent="-228600">
              <a:buFont typeface="Arial" panose="020B0604020202020204" pitchFamily="34" charset="0"/>
              <a:buChar char="•"/>
            </a:pPr>
            <a:r>
              <a:rPr lang="en-US" sz="1300"/>
              <a:t>Sony PlayStation uses a strong brand identity, a variety of product marketing strategies, a variety of pricing strategies, and a variety of distribution channels to promote its products and maintain its competitive edge in the video game industry. For example, PlayStation is associated with innovation, quality, and entertainment. They use advertising, public relations, and social media marketing to promote their products. They offer discounts and promotions, as well as releasing new products at different price points. They use retailers, online retailers, and direct-to-consumer channels to get their products into the hands of consumers.</a:t>
            </a:r>
            <a:endParaRPr lang="en-US" sz="1300" dirty="0"/>
          </a:p>
        </p:txBody>
      </p:sp>
    </p:spTree>
    <p:extLst>
      <p:ext uri="{BB962C8B-B14F-4D97-AF65-F5344CB8AC3E}">
        <p14:creationId xmlns:p14="http://schemas.microsoft.com/office/powerpoint/2010/main" val="1565667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32" name="Rectangle 5131">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36B312-5DE3-C171-E471-FF15F850CA9B}"/>
              </a:ext>
            </a:extLst>
          </p:cNvPr>
          <p:cNvSpPr>
            <a:spLocks noGrp="1"/>
          </p:cNvSpPr>
          <p:nvPr>
            <p:ph type="title"/>
          </p:nvPr>
        </p:nvSpPr>
        <p:spPr>
          <a:xfrm>
            <a:off x="838201" y="365125"/>
            <a:ext cx="5251316" cy="1807305"/>
          </a:xfrm>
        </p:spPr>
        <p:txBody>
          <a:bodyPr vert="horz" lIns="91440" tIns="45720" rIns="91440" bIns="45720" rtlCol="0" anchor="ctr">
            <a:normAutofit/>
          </a:bodyPr>
          <a:lstStyle/>
          <a:p>
            <a:r>
              <a:rPr lang="en-US" sz="2400"/>
              <a:t>Market Analysis: I</a:t>
            </a:r>
            <a:r>
              <a:rPr lang="en-US" sz="2400">
                <a:effectLst/>
              </a:rPr>
              <a:t>nternal factors that drive PlayStation's global business environment post-pandemic contribute to PlayStation's market success:</a:t>
            </a:r>
            <a:endParaRPr lang="en-US" sz="2400"/>
          </a:p>
        </p:txBody>
      </p:sp>
      <p:sp>
        <p:nvSpPr>
          <p:cNvPr id="14" name="Text Placeholder 3">
            <a:extLst>
              <a:ext uri="{FF2B5EF4-FFF2-40B4-BE49-F238E27FC236}">
                <a16:creationId xmlns:a16="http://schemas.microsoft.com/office/drawing/2014/main" id="{BD970CED-04D6-392E-95F8-6165F36C5356}"/>
              </a:ext>
            </a:extLst>
          </p:cNvPr>
          <p:cNvSpPr>
            <a:spLocks noGrp="1"/>
          </p:cNvSpPr>
          <p:nvPr>
            <p:ph type="body" sz="half" idx="2"/>
          </p:nvPr>
        </p:nvSpPr>
        <p:spPr>
          <a:xfrm>
            <a:off x="838200" y="2333297"/>
            <a:ext cx="4619621" cy="3843666"/>
          </a:xfrm>
        </p:spPr>
        <p:txBody>
          <a:bodyPr vert="horz" lIns="91440" tIns="45720" rIns="91440" bIns="45720" rtlCol="0">
            <a:normAutofit/>
          </a:bodyPr>
          <a:lstStyle/>
          <a:p>
            <a:pPr indent="-228600">
              <a:buFont typeface="Arial" panose="020B0604020202020204" pitchFamily="34" charset="0"/>
              <a:buChar char="•"/>
            </a:pPr>
            <a:r>
              <a:rPr lang="en-US" sz="1100" b="1"/>
              <a:t>Strong brand recognition: </a:t>
            </a:r>
            <a:r>
              <a:rPr lang="en-US" sz="1100"/>
              <a:t>One of the most well-known gaming brands in the world is PlayStation. PlayStation has a considerable competitive advantage over its rivals thanks to this tremendous brand recognition.</a:t>
            </a:r>
            <a:endParaRPr lang="en-US" sz="1100" dirty="0"/>
          </a:p>
          <a:p>
            <a:pPr indent="-228600">
              <a:buFont typeface="Arial" panose="020B0604020202020204" pitchFamily="34" charset="0"/>
              <a:buChar char="•"/>
            </a:pPr>
            <a:r>
              <a:rPr lang="en-US" sz="1100" b="1" dirty="0"/>
              <a:t>Product portfolio: </a:t>
            </a:r>
            <a:r>
              <a:rPr lang="en-US" sz="1100" dirty="0"/>
              <a:t>PlayStation has a strong product portfolio that includes a variety of popular consoles, games, and accessories. </a:t>
            </a:r>
          </a:p>
          <a:p>
            <a:pPr indent="-228600">
              <a:buFont typeface="Arial" panose="020B0604020202020204" pitchFamily="34" charset="0"/>
              <a:buChar char="•"/>
            </a:pPr>
            <a:r>
              <a:rPr lang="en-US" sz="1100" b="1" dirty="0"/>
              <a:t>Strong financial position - </a:t>
            </a:r>
            <a:r>
              <a:rPr lang="en-US" sz="1100"/>
              <a:t>PlayStation is a financially strong company.</a:t>
            </a:r>
            <a:endParaRPr lang="en-US" sz="1100" dirty="0"/>
          </a:p>
          <a:p>
            <a:pPr indent="-228600">
              <a:buFont typeface="Arial" panose="020B0604020202020204" pitchFamily="34" charset="0"/>
              <a:buChar char="•"/>
            </a:pPr>
            <a:r>
              <a:rPr lang="en-US" sz="1100" b="1" dirty="0"/>
              <a:t>Committed workforce - </a:t>
            </a:r>
            <a:r>
              <a:rPr lang="en-US" sz="1100"/>
              <a:t>PlayStation has a committed workforce that is passionate about gaming.</a:t>
            </a:r>
            <a:endParaRPr lang="en-US" sz="1100" dirty="0"/>
          </a:p>
          <a:p>
            <a:pPr indent="-228600">
              <a:buFont typeface="Arial" panose="020B0604020202020204" pitchFamily="34" charset="0"/>
              <a:buChar char="•"/>
            </a:pPr>
            <a:r>
              <a:rPr lang="en-US" sz="1100" b="1" dirty="0"/>
              <a:t>Global reach - </a:t>
            </a:r>
            <a:r>
              <a:rPr lang="en-US" sz="1100"/>
              <a:t>With operations in over a hundred nations, PlayStation is a truly global company.</a:t>
            </a:r>
            <a:endParaRPr lang="en-US" sz="1100" dirty="0"/>
          </a:p>
          <a:p>
            <a:pPr indent="-228600">
              <a:buFont typeface="Arial" panose="020B0604020202020204" pitchFamily="34" charset="0"/>
              <a:buChar char="•"/>
            </a:pPr>
            <a:r>
              <a:rPr lang="en-US" sz="1100" b="1"/>
              <a:t>Effective marketing and advertising strategies – </a:t>
            </a:r>
            <a:r>
              <a:rPr lang="en-US" sz="1100"/>
              <a:t>PlayStation operates in over 100 countries and has a global presence.</a:t>
            </a:r>
          </a:p>
          <a:p>
            <a:pPr indent="-228600">
              <a:buFont typeface="Arial" panose="020B0604020202020204" pitchFamily="34" charset="0"/>
              <a:buChar char="•"/>
            </a:pPr>
            <a:r>
              <a:rPr lang="en-US" sz="1100" b="1"/>
              <a:t>Top-notch goods and services </a:t>
            </a:r>
            <a:r>
              <a:rPr lang="en-US" sz="1100"/>
              <a:t>- PlayStation goods and services are renowned for their excellence.</a:t>
            </a:r>
            <a:endParaRPr lang="en-US" sz="1100" dirty="0"/>
          </a:p>
        </p:txBody>
      </p:sp>
      <p:pic>
        <p:nvPicPr>
          <p:cNvPr id="5122" name="Picture 2" descr="PlayStation 5 , PlayStation 5 Logo HD wallpaper">
            <a:extLst>
              <a:ext uri="{FF2B5EF4-FFF2-40B4-BE49-F238E27FC236}">
                <a16:creationId xmlns:a16="http://schemas.microsoft.com/office/drawing/2014/main" id="{DFDDA62B-C791-B016-704C-6FA30651B57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7507" r="3586"/>
          <a:stretch/>
        </p:blipFill>
        <p:spPr bwMode="auto">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523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10" name="Rectangle 4109">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E81DBA-1771-85BA-D128-D99AB12CD9B1}"/>
              </a:ext>
            </a:extLst>
          </p:cNvPr>
          <p:cNvSpPr>
            <a:spLocks noGrp="1"/>
          </p:cNvSpPr>
          <p:nvPr>
            <p:ph type="title"/>
          </p:nvPr>
        </p:nvSpPr>
        <p:spPr>
          <a:xfrm>
            <a:off x="838201" y="365125"/>
            <a:ext cx="5251316" cy="1807305"/>
          </a:xfrm>
        </p:spPr>
        <p:txBody>
          <a:bodyPr vert="horz" lIns="91440" tIns="45720" rIns="91440" bIns="45720" rtlCol="0" anchor="ctr">
            <a:normAutofit/>
          </a:bodyPr>
          <a:lstStyle/>
          <a:p>
            <a:r>
              <a:rPr lang="en-US" sz="2400"/>
              <a:t>Market Analysis :</a:t>
            </a:r>
            <a:r>
              <a:rPr lang="en-US" sz="2400">
                <a:effectLst/>
              </a:rPr>
              <a:t> External Factors</a:t>
            </a:r>
            <a:br>
              <a:rPr lang="en-US" sz="2400">
                <a:effectLst/>
              </a:rPr>
            </a:br>
            <a:r>
              <a:rPr lang="en-US" sz="2400">
                <a:effectLst/>
              </a:rPr>
              <a:t>impacting PlayStation's global business environment post-pandemic &amp; external factors create challenges and opportunities for PlayStation</a:t>
            </a:r>
            <a:endParaRPr lang="en-US" sz="2400"/>
          </a:p>
        </p:txBody>
      </p:sp>
      <p:sp>
        <p:nvSpPr>
          <p:cNvPr id="4" name="Text Placeholder 3">
            <a:extLst>
              <a:ext uri="{FF2B5EF4-FFF2-40B4-BE49-F238E27FC236}">
                <a16:creationId xmlns:a16="http://schemas.microsoft.com/office/drawing/2014/main" id="{B0B3E5DE-1944-2850-278F-2127989CFA9C}"/>
              </a:ext>
            </a:extLst>
          </p:cNvPr>
          <p:cNvSpPr>
            <a:spLocks noGrp="1"/>
          </p:cNvSpPr>
          <p:nvPr>
            <p:ph type="body" sz="half" idx="2"/>
          </p:nvPr>
        </p:nvSpPr>
        <p:spPr>
          <a:xfrm>
            <a:off x="838200" y="2333297"/>
            <a:ext cx="4619621" cy="3843666"/>
          </a:xfrm>
        </p:spPr>
        <p:txBody>
          <a:bodyPr vert="horz" lIns="91440" tIns="45720" rIns="91440" bIns="45720" rtlCol="0">
            <a:normAutofit/>
          </a:bodyPr>
          <a:lstStyle/>
          <a:p>
            <a:pPr marL="171450" indent="-228600">
              <a:buFont typeface="Arial" panose="020B0604020202020204" pitchFamily="34" charset="0"/>
              <a:buChar char="•"/>
            </a:pPr>
            <a:r>
              <a:rPr lang="en-US" sz="1300" b="1"/>
              <a:t>Industry trends: </a:t>
            </a:r>
            <a:r>
              <a:rPr lang="en-US" sz="1300"/>
              <a:t>The video game industry is constantly evolving, and PlayStation needs to keep up with the latest trends in order to stay competitive. Some of the key trends that are shaping the industry include the rise of cloud gaming, the increasing popularity of mobile gaming, and the growing demand for cross-platform gaming.</a:t>
            </a:r>
          </a:p>
          <a:p>
            <a:pPr marL="171450" indent="-228600">
              <a:buFont typeface="Arial" panose="020B0604020202020204" pitchFamily="34" charset="0"/>
              <a:buChar char="•"/>
            </a:pPr>
            <a:r>
              <a:rPr lang="en-US" sz="1300" b="1"/>
              <a:t>Technological advancements: </a:t>
            </a:r>
            <a:r>
              <a:rPr lang="en-US" sz="1300"/>
              <a:t>Technological advancements are also having a significant impact on the video game industry. For example, the development of new virtual reality (VR) and augmented reality (AR) technologies is opening up new possibilities for gaming. PlayStation needs to be at the forefront of these technological advancements in order to stay ahead of the competition.</a:t>
            </a:r>
          </a:p>
          <a:p>
            <a:pPr marL="171450" indent="-228600">
              <a:buFont typeface="Arial" panose="020B0604020202020204" pitchFamily="34" charset="0"/>
              <a:buChar char="•"/>
            </a:pPr>
            <a:r>
              <a:rPr lang="en-US" sz="1300" b="1"/>
              <a:t>Changes in consumer preferences: </a:t>
            </a:r>
            <a:r>
              <a:rPr lang="en-US" sz="1300"/>
              <a:t>The preferences of video game consumers are also changing. In the past, gamers were primarily interested in playing single-player games. However, in recent years, there has been a growing demand for multiplayer games. PlayStation needs to adapt to these changes in consumer preferences in order to remain successful.</a:t>
            </a:r>
          </a:p>
        </p:txBody>
      </p:sp>
      <p:pic>
        <p:nvPicPr>
          <p:cNvPr id="4098" name="Picture 2" descr="PlayStation 5 , PlayStation 5 Logo HD wallpaper">
            <a:extLst>
              <a:ext uri="{FF2B5EF4-FFF2-40B4-BE49-F238E27FC236}">
                <a16:creationId xmlns:a16="http://schemas.microsoft.com/office/drawing/2014/main" id="{F11CE7BE-64FB-82B5-1D45-C95E786586B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7507" r="3586"/>
          <a:stretch/>
        </p:blipFill>
        <p:spPr bwMode="auto">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79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B4734D-E59E-71B2-DB46-5A880B821E21}"/>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sz="3800" b="0" i="0" kern="1200">
                <a:solidFill>
                  <a:schemeClr val="tx1"/>
                </a:solidFill>
                <a:effectLst/>
                <a:latin typeface="+mj-lt"/>
                <a:ea typeface="+mj-ea"/>
                <a:cs typeface="+mj-cs"/>
              </a:rPr>
              <a:t>Resource Allocation: </a:t>
            </a:r>
            <a:br>
              <a:rPr lang="en-US" sz="3800" b="0" i="0" kern="1200">
                <a:solidFill>
                  <a:schemeClr val="tx1"/>
                </a:solidFill>
                <a:effectLst/>
                <a:latin typeface="+mj-lt"/>
                <a:ea typeface="+mj-ea"/>
                <a:cs typeface="+mj-cs"/>
              </a:rPr>
            </a:br>
            <a:r>
              <a:rPr lang="en-US" sz="3800" b="0" i="0" kern="1200">
                <a:solidFill>
                  <a:schemeClr val="tx1"/>
                </a:solidFill>
                <a:effectLst/>
                <a:latin typeface="+mj-lt"/>
                <a:ea typeface="+mj-ea"/>
                <a:cs typeface="+mj-cs"/>
              </a:rPr>
              <a:t>Investing in new technologies &amp; Strategic decisions.</a:t>
            </a:r>
            <a:endParaRPr lang="en-US" sz="3800" kern="1200">
              <a:solidFill>
                <a:schemeClr val="tx1"/>
              </a:solidFill>
              <a:latin typeface="+mj-lt"/>
              <a:ea typeface="+mj-ea"/>
              <a:cs typeface="+mj-cs"/>
            </a:endParaRPr>
          </a:p>
        </p:txBody>
      </p:sp>
      <p:sp>
        <p:nvSpPr>
          <p:cNvPr id="1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53D9F718-8CB4-6F98-A98C-8E87EB27707C}"/>
              </a:ext>
            </a:extLst>
          </p:cNvPr>
          <p:cNvSpPr>
            <a:spLocks noGrp="1"/>
          </p:cNvSpPr>
          <p:nvPr>
            <p:ph type="body" sz="half" idx="2"/>
          </p:nvPr>
        </p:nvSpPr>
        <p:spPr>
          <a:xfrm>
            <a:off x="838200" y="1929384"/>
            <a:ext cx="10515600" cy="4251960"/>
          </a:xfrm>
        </p:spPr>
        <p:txBody>
          <a:bodyPr vert="horz" lIns="91440" tIns="45720" rIns="91440" bIns="45720" rtlCol="0">
            <a:normAutofit/>
          </a:bodyPr>
          <a:lstStyle/>
          <a:p>
            <a:pPr marL="171450" indent="-228600">
              <a:buFont typeface="Arial" panose="020B0604020202020204" pitchFamily="34" charset="0"/>
              <a:buChar char="•"/>
            </a:pPr>
            <a:r>
              <a:rPr lang="en-US" sz="1700" b="1" i="0">
                <a:effectLst/>
              </a:rPr>
              <a:t>Investing in new technologies:</a:t>
            </a:r>
            <a:r>
              <a:rPr lang="en-US" sz="1700" i="0">
                <a:effectLst/>
              </a:rPr>
              <a:t> </a:t>
            </a:r>
            <a:r>
              <a:rPr lang="en-US" sz="1700"/>
              <a:t>PlayStation is investing in new technologies like cloud gaming and virtual reality to stay ahead and foster growth. This includes PlayStation Now, a cloud gaming service, and the release of PlayStation VR2, an immersive VR headset. These investments demonstrate their commitment to leveraging technology for competitive advantage.</a:t>
            </a:r>
          </a:p>
          <a:p>
            <a:pPr marL="171450" indent="-228600">
              <a:buFont typeface="Arial" panose="020B0604020202020204" pitchFamily="34" charset="0"/>
              <a:buChar char="•"/>
            </a:pPr>
            <a:r>
              <a:rPr lang="en-US" sz="1700" b="1"/>
              <a:t>Developing New Games: </a:t>
            </a:r>
            <a:r>
              <a:rPr lang="en-US" sz="1700"/>
              <a:t>PlayStation is dedicated to developing new games that cater to evolving gamer preferences and maintain a robust game portfolio. In 2022, they successfully released acclaimed titles like Horizon Forbidden West, Gran Turismo 7, and God of War Ragnarök, demonstrating their commitment to delivering compelling gaming experiences that resonate with players.</a:t>
            </a:r>
          </a:p>
          <a:p>
            <a:pPr marL="171450" indent="-228600">
              <a:buFont typeface="Arial" panose="020B0604020202020204" pitchFamily="34" charset="0"/>
              <a:buChar char="•"/>
            </a:pPr>
            <a:r>
              <a:rPr lang="en-US" sz="1700" b="1"/>
              <a:t>Expanding into new markets: </a:t>
            </a:r>
            <a:r>
              <a:rPr lang="en-US" sz="1700"/>
              <a:t>PlayStation is strategically expanding into new markets, starting with the launch of PlayStation Plus in India in 2022. This move marks the first availability of the service in the country, with plans to expand further into other emerging markets in the near future. By entering these markets, PlayStation aims to reach a broader audience of gamers and secure a stronger market position.</a:t>
            </a:r>
          </a:p>
          <a:p>
            <a:pPr marL="171450" indent="-228600">
              <a:buFont typeface="Arial" panose="020B0604020202020204" pitchFamily="34" charset="0"/>
              <a:buChar char="•"/>
            </a:pPr>
            <a:r>
              <a:rPr lang="en-US" sz="1700" b="1"/>
              <a:t>Partnering with other companies: </a:t>
            </a:r>
            <a:r>
              <a:rPr lang="en-US" sz="1700"/>
              <a:t>PlayStation is partnering with companies, like Epic Games, to tap into new markets and fuel growth. The collaboration brought Fortnite to PlayStation Plus, the first free-to-play game in the service. More partnerships are planned to introduce new games and features, showcasing PlayStation's commitment to innovation and enhancing the gaming experience.</a:t>
            </a:r>
          </a:p>
        </p:txBody>
      </p:sp>
    </p:spTree>
    <p:extLst>
      <p:ext uri="{BB962C8B-B14F-4D97-AF65-F5344CB8AC3E}">
        <p14:creationId xmlns:p14="http://schemas.microsoft.com/office/powerpoint/2010/main" val="2057167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5" name="Rectangle 1030">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E10133-5ADF-334B-74C4-A06A46BDAE2A}"/>
              </a:ext>
            </a:extLst>
          </p:cNvPr>
          <p:cNvSpPr>
            <a:spLocks noGrp="1"/>
          </p:cNvSpPr>
          <p:nvPr>
            <p:ph type="title"/>
          </p:nvPr>
        </p:nvSpPr>
        <p:spPr>
          <a:xfrm>
            <a:off x="6513788" y="365125"/>
            <a:ext cx="4840010" cy="1807305"/>
          </a:xfrm>
        </p:spPr>
        <p:txBody>
          <a:bodyPr vert="horz" lIns="91440" tIns="45720" rIns="91440" bIns="45720" rtlCol="0" anchor="ctr">
            <a:normAutofit/>
          </a:bodyPr>
          <a:lstStyle/>
          <a:p>
            <a:r>
              <a:rPr lang="en-US" sz="3700" dirty="0"/>
              <a:t>Competitive Strategy for Sustainable Competitive Advantage.</a:t>
            </a:r>
          </a:p>
        </p:txBody>
      </p:sp>
      <p:pic>
        <p:nvPicPr>
          <p:cNvPr id="1026" name="Picture 2">
            <a:extLst>
              <a:ext uri="{FF2B5EF4-FFF2-40B4-BE49-F238E27FC236}">
                <a16:creationId xmlns:a16="http://schemas.microsoft.com/office/drawing/2014/main" id="{85626E01-60FC-C0FB-7B4F-90DE9FF6088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656" r="21810" b="-1"/>
          <a:stretch/>
        </p:blipFill>
        <p:spPr bwMode="auto">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noFill/>
          <a:extLst>
            <a:ext uri="{909E8E84-426E-40DD-AFC4-6F175D3DCCD1}">
              <a14:hiddenFill xmlns:a14="http://schemas.microsoft.com/office/drawing/2010/main">
                <a:solidFill>
                  <a:srgbClr val="FFFFFF"/>
                </a:solidFill>
              </a14:hiddenFill>
            </a:ext>
          </a:extLst>
        </p:spPr>
      </p:pic>
      <p:sp>
        <p:nvSpPr>
          <p:cNvPr id="4" name="Text Placeholder 3">
            <a:extLst>
              <a:ext uri="{FF2B5EF4-FFF2-40B4-BE49-F238E27FC236}">
                <a16:creationId xmlns:a16="http://schemas.microsoft.com/office/drawing/2014/main" id="{EE6F6264-4180-39BA-3C25-44DAE9AAE88D}"/>
              </a:ext>
            </a:extLst>
          </p:cNvPr>
          <p:cNvSpPr>
            <a:spLocks noGrp="1"/>
          </p:cNvSpPr>
          <p:nvPr>
            <p:ph type="body" sz="half" idx="2"/>
          </p:nvPr>
        </p:nvSpPr>
        <p:spPr>
          <a:xfrm>
            <a:off x="6513788" y="2333297"/>
            <a:ext cx="4840010" cy="3843666"/>
          </a:xfrm>
        </p:spPr>
        <p:txBody>
          <a:bodyPr vert="horz" lIns="91440" tIns="45720" rIns="91440" bIns="45720" rtlCol="0">
            <a:normAutofit lnSpcReduction="10000"/>
          </a:bodyPr>
          <a:lstStyle/>
          <a:p>
            <a:pPr indent="-228600">
              <a:buFont typeface="Arial" panose="020B0604020202020204" pitchFamily="34" charset="0"/>
              <a:buChar char="•"/>
            </a:pPr>
            <a:r>
              <a:rPr lang="en-GB" sz="1000" b="1" dirty="0"/>
              <a:t>Sony took over several London landmarks, including the Piccadilly Lights, to promote the launch of the PlayStation 5. This was a very effective way to reach a wide audience and to generate excitement for the new console.</a:t>
            </a:r>
            <a:endParaRPr lang="en-US" sz="1000" b="1" dirty="0"/>
          </a:p>
          <a:p>
            <a:pPr indent="-228600">
              <a:buFont typeface="Arial" panose="020B0604020202020204" pitchFamily="34" charset="0"/>
              <a:buChar char="•"/>
            </a:pPr>
            <a:r>
              <a:rPr lang="en-US" sz="1000" b="1" dirty="0"/>
              <a:t>Differentiate its products: </a:t>
            </a:r>
            <a:r>
              <a:rPr lang="en-US" sz="1000" dirty="0"/>
              <a:t>PlayStation can differentiate itself through innovation, developing new technologies like cloud gaming and virtual reality for a unique gaming experience. Additionally, focusing on quality by creating visually stunning and well-made games adds another differentiating factor. Lastly, offering competitive pricing and value through product bundles or additional services further sets PlayStation apart in the market.</a:t>
            </a:r>
          </a:p>
          <a:p>
            <a:pPr indent="-228600">
              <a:buFont typeface="Arial" panose="020B0604020202020204" pitchFamily="34" charset="0"/>
              <a:buChar char="•"/>
            </a:pPr>
            <a:r>
              <a:rPr lang="en-US" sz="1000" b="1" dirty="0"/>
              <a:t>Target specific market segments: </a:t>
            </a:r>
            <a:r>
              <a:rPr lang="en-US" sz="1000" dirty="0"/>
              <a:t>To target specific market segments, PlayStation can tailor its approach by focusing on different types of gamers through family-friendly games for casual gamers and competitive multiplayer games for hardcore gamers. Additionally, by strategically targeting geographical regions with high growth potential, such as emerging markets, PlayStation can effectively expand its reach and capitalize on new opportunities.</a:t>
            </a:r>
          </a:p>
          <a:p>
            <a:pPr indent="-228600">
              <a:buFont typeface="Arial" panose="020B0604020202020204" pitchFamily="34" charset="0"/>
              <a:buChar char="•"/>
            </a:pPr>
            <a:r>
              <a:rPr lang="en-US" sz="1000" b="1" dirty="0"/>
              <a:t>Leverage emerging technologies: </a:t>
            </a:r>
            <a:r>
              <a:rPr lang="en-US" sz="1000" dirty="0"/>
              <a:t>PlayStation leverages emerging technologies like cloud gaming and virtual reality to offer innovative gaming experiences and enhance the user experience. Cloud gaming eliminates the need for game downloads, while leveraging these technologies enhances the overall gaming experience.</a:t>
            </a:r>
          </a:p>
          <a:p>
            <a:pPr indent="-228600">
              <a:buFont typeface="Arial" panose="020B0604020202020204" pitchFamily="34" charset="0"/>
              <a:buChar char="•"/>
            </a:pPr>
            <a:r>
              <a:rPr lang="en-US" sz="1000" b="1" dirty="0"/>
              <a:t>Enhance customer engagement: </a:t>
            </a:r>
            <a:r>
              <a:rPr lang="en-US" sz="1000" dirty="0"/>
              <a:t>PlayStation enhances customer engagement through diverse features and services, such as subscription-based game libraries and social media platforms for gamer connections. Additionally, by prioritizing excellent customer service, including easy access to support and responsiveness to feedback, PlayStation ensures a positive customer experience.</a:t>
            </a:r>
          </a:p>
        </p:txBody>
      </p:sp>
    </p:spTree>
    <p:extLst>
      <p:ext uri="{BB962C8B-B14F-4D97-AF65-F5344CB8AC3E}">
        <p14:creationId xmlns:p14="http://schemas.microsoft.com/office/powerpoint/2010/main" val="32570074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1DA9F-3179-23A3-E9E2-CC0B0C301EA2}"/>
              </a:ext>
            </a:extLst>
          </p:cNvPr>
          <p:cNvSpPr>
            <a:spLocks noGrp="1"/>
          </p:cNvSpPr>
          <p:nvPr>
            <p:ph type="title"/>
          </p:nvPr>
        </p:nvSpPr>
        <p:spPr/>
        <p:txBody>
          <a:bodyPr>
            <a:normAutofit/>
          </a:bodyPr>
          <a:lstStyle/>
          <a:p>
            <a:pPr algn="ctr"/>
            <a:r>
              <a:rPr lang="en-GB" sz="2000" b="1" dirty="0">
                <a:latin typeface="Arial" panose="020B0604020202020204" pitchFamily="34" charset="0"/>
                <a:cs typeface="Arial" panose="020B0604020202020204" pitchFamily="34" charset="0"/>
              </a:rPr>
              <a:t>Green Marketing and CSR Strategies</a:t>
            </a:r>
            <a:br>
              <a:rPr lang="en-GB" sz="1600" dirty="0">
                <a:latin typeface="Arial" panose="020B0604020202020204" pitchFamily="34" charset="0"/>
                <a:cs typeface="Arial" panose="020B0604020202020204" pitchFamily="34" charset="0"/>
              </a:rPr>
            </a:br>
            <a:r>
              <a:rPr lang="en-GB" sz="1600" dirty="0"/>
              <a:t>By continuing to implement these strategies, PlayStation can position itself as a leader in the video game industry in terms of environmental sustainability, ethical practices, and social responsibility.</a:t>
            </a:r>
            <a:br>
              <a:rPr lang="en-GB" sz="1600" dirty="0"/>
            </a:br>
            <a:endParaRPr lang="en-GB" sz="1600" dirty="0">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5FBA080-7A95-713E-7D2F-CDA4ACCB10C8}"/>
              </a:ext>
            </a:extLst>
          </p:cNvPr>
          <p:cNvSpPr>
            <a:spLocks noGrp="1"/>
          </p:cNvSpPr>
          <p:nvPr>
            <p:ph type="body" idx="1"/>
          </p:nvPr>
        </p:nvSpPr>
        <p:spPr>
          <a:xfrm>
            <a:off x="839788" y="1681163"/>
            <a:ext cx="5157787" cy="416085"/>
          </a:xfrm>
        </p:spPr>
        <p:txBody>
          <a:bodyPr>
            <a:noAutofit/>
          </a:bodyPr>
          <a:lstStyle/>
          <a:p>
            <a:pPr algn="ctr"/>
            <a:r>
              <a:rPr lang="en-GB" sz="2800" dirty="0"/>
              <a:t>Green marketing</a:t>
            </a:r>
          </a:p>
        </p:txBody>
      </p:sp>
      <p:graphicFrame>
        <p:nvGraphicFramePr>
          <p:cNvPr id="17" name="Content Placeholder 4">
            <a:extLst>
              <a:ext uri="{FF2B5EF4-FFF2-40B4-BE49-F238E27FC236}">
                <a16:creationId xmlns:a16="http://schemas.microsoft.com/office/drawing/2014/main" id="{BC73337F-1980-607D-7E19-8CA37D1BDDE0}"/>
              </a:ext>
            </a:extLst>
          </p:cNvPr>
          <p:cNvGraphicFramePr>
            <a:graphicFrameLocks noGrp="1"/>
          </p:cNvGraphicFramePr>
          <p:nvPr>
            <p:ph sz="half" idx="2"/>
          </p:nvPr>
        </p:nvGraphicFramePr>
        <p:xfrm>
          <a:off x="839788" y="2097248"/>
          <a:ext cx="5157787" cy="40924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 Placeholder 5">
            <a:extLst>
              <a:ext uri="{FF2B5EF4-FFF2-40B4-BE49-F238E27FC236}">
                <a16:creationId xmlns:a16="http://schemas.microsoft.com/office/drawing/2014/main" id="{8AD1EE17-DB2C-5E51-944F-E70E588F5D61}"/>
              </a:ext>
            </a:extLst>
          </p:cNvPr>
          <p:cNvSpPr>
            <a:spLocks noGrp="1"/>
          </p:cNvSpPr>
          <p:nvPr>
            <p:ph type="body" sz="quarter" idx="3"/>
          </p:nvPr>
        </p:nvSpPr>
        <p:spPr>
          <a:xfrm>
            <a:off x="6172200" y="1681163"/>
            <a:ext cx="5183188" cy="416085"/>
          </a:xfrm>
        </p:spPr>
        <p:txBody>
          <a:bodyPr>
            <a:noAutofit/>
          </a:bodyPr>
          <a:lstStyle/>
          <a:p>
            <a:pPr algn="ctr"/>
            <a:endParaRPr lang="en-GB" dirty="0"/>
          </a:p>
          <a:p>
            <a:pPr algn="ctr"/>
            <a:endParaRPr lang="en-GB" dirty="0"/>
          </a:p>
          <a:p>
            <a:pPr algn="ctr"/>
            <a:r>
              <a:rPr lang="en-GB" dirty="0"/>
              <a:t>CSR – Corporate Social Responsibility</a:t>
            </a:r>
          </a:p>
        </p:txBody>
      </p:sp>
      <p:sp>
        <p:nvSpPr>
          <p:cNvPr id="7" name="Content Placeholder 6">
            <a:extLst>
              <a:ext uri="{FF2B5EF4-FFF2-40B4-BE49-F238E27FC236}">
                <a16:creationId xmlns:a16="http://schemas.microsoft.com/office/drawing/2014/main" id="{8D3D05E3-3345-F190-E938-AA4CB5E9E35B}"/>
              </a:ext>
            </a:extLst>
          </p:cNvPr>
          <p:cNvSpPr>
            <a:spLocks noGrp="1"/>
          </p:cNvSpPr>
          <p:nvPr>
            <p:ph sz="quarter" idx="4"/>
          </p:nvPr>
        </p:nvSpPr>
        <p:spPr>
          <a:xfrm>
            <a:off x="6172200" y="2097248"/>
            <a:ext cx="5183188" cy="4092415"/>
          </a:xfrm>
        </p:spPr>
        <p:txBody>
          <a:bodyPr>
            <a:normAutofit/>
          </a:bodyPr>
          <a:lstStyle/>
          <a:p>
            <a:pPr>
              <a:buFont typeface="Wingdings" panose="05000000000000000000" pitchFamily="2" charset="2"/>
              <a:buChar char="q"/>
            </a:pPr>
            <a:r>
              <a:rPr lang="en-GB" sz="1100" dirty="0"/>
              <a:t>Sony was blocked from shipping PlayStation game systems to Europe because of cadmium in the cables. The total cost of the environmental problem was over $130 million.</a:t>
            </a:r>
          </a:p>
          <a:p>
            <a:pPr>
              <a:buFont typeface="Wingdings" panose="05000000000000000000" pitchFamily="2" charset="2"/>
              <a:buChar char="q"/>
            </a:pPr>
            <a:r>
              <a:rPr lang="en-GB" sz="1100" dirty="0"/>
              <a:t>This is a good example of how corporate irresponsibility and oversight of health or environmental demands can cause major financial troubles.</a:t>
            </a:r>
          </a:p>
          <a:p>
            <a:pPr>
              <a:buFont typeface="Wingdings" panose="05000000000000000000" pitchFamily="2" charset="2"/>
              <a:buChar char="q"/>
            </a:pPr>
            <a:r>
              <a:rPr lang="en-GB" sz="1100" dirty="0"/>
              <a:t>PlayStation is also committed to social responsibility. The company supports a number of charitable organizations, such as the Red Cross and UNICEF.</a:t>
            </a:r>
          </a:p>
          <a:p>
            <a:pPr>
              <a:buFont typeface="Wingdings" panose="05000000000000000000" pitchFamily="2" charset="2"/>
              <a:buChar char="q"/>
            </a:pPr>
            <a:r>
              <a:rPr lang="en-GB" sz="1100" dirty="0"/>
              <a:t>PlayStation also promotes CSR through its employee volunteer program. The company encourages its employees to volunteer their time to help others.</a:t>
            </a:r>
          </a:p>
          <a:p>
            <a:pPr>
              <a:buFont typeface="Wingdings" panose="05000000000000000000" pitchFamily="2" charset="2"/>
              <a:buChar char="q"/>
            </a:pPr>
            <a:r>
              <a:rPr lang="en-GB" sz="1100" dirty="0"/>
              <a:t>PlayStation can continue to reduce its carbon emissions and use recycled materials in its products.</a:t>
            </a:r>
          </a:p>
          <a:p>
            <a:pPr>
              <a:buFont typeface="Wingdings" panose="05000000000000000000" pitchFamily="2" charset="2"/>
              <a:buChar char="q"/>
            </a:pPr>
            <a:r>
              <a:rPr lang="en-GB" sz="1100" dirty="0"/>
              <a:t>PlayStation can also continue to promote green marketing through its advertising campaigns.</a:t>
            </a:r>
          </a:p>
        </p:txBody>
      </p:sp>
    </p:spTree>
    <p:extLst>
      <p:ext uri="{BB962C8B-B14F-4D97-AF65-F5344CB8AC3E}">
        <p14:creationId xmlns:p14="http://schemas.microsoft.com/office/powerpoint/2010/main" val="1905673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6912616-D3B0-BBD8-131F-689808E47CE2}"/>
              </a:ext>
            </a:extLst>
          </p:cNvPr>
          <p:cNvSpPr>
            <a:spLocks noGrp="1"/>
          </p:cNvSpPr>
          <p:nvPr>
            <p:ph type="title"/>
          </p:nvPr>
        </p:nvSpPr>
        <p:spPr>
          <a:xfrm>
            <a:off x="838200" y="365126"/>
            <a:ext cx="10855174" cy="977114"/>
          </a:xfrm>
        </p:spPr>
        <p:txBody>
          <a:bodyPr>
            <a:normAutofit/>
          </a:bodyPr>
          <a:lstStyle/>
          <a:p>
            <a:r>
              <a:rPr lang="en-US" sz="2800" b="1" dirty="0">
                <a:latin typeface="Arial" panose="020B0604020202020204" pitchFamily="34" charset="0"/>
                <a:cs typeface="Arial" panose="020B0604020202020204" pitchFamily="34" charset="0"/>
              </a:rPr>
              <a:t>Recommendations for Gaining a Competitive Advantage</a:t>
            </a:r>
            <a:br>
              <a:rPr lang="en-US" sz="1100" dirty="0">
                <a:latin typeface="Arial" panose="020B0604020202020204" pitchFamily="34" charset="0"/>
                <a:cs typeface="Arial" panose="020B0604020202020204" pitchFamily="34" charset="0"/>
              </a:rPr>
            </a:br>
            <a:r>
              <a:rPr lang="en-US" sz="1100" dirty="0">
                <a:latin typeface="Arial" panose="020B0604020202020204" pitchFamily="34" charset="0"/>
                <a:cs typeface="Arial" panose="020B0604020202020204" pitchFamily="34" charset="0"/>
              </a:rPr>
              <a:t>Let's provide some steps Sony PlayStation can do to improve its position in the market based on our research and discussions.</a:t>
            </a:r>
            <a:br>
              <a:rPr lang="en-PK" sz="1100" dirty="0">
                <a:latin typeface="Arial" panose="020B0604020202020204" pitchFamily="34" charset="0"/>
                <a:cs typeface="Arial" panose="020B0604020202020204" pitchFamily="34" charset="0"/>
              </a:rPr>
            </a:br>
            <a:endParaRPr lang="en-GB" sz="1100" dirty="0"/>
          </a:p>
        </p:txBody>
      </p:sp>
      <p:sp>
        <p:nvSpPr>
          <p:cNvPr id="8" name="Content Placeholder 7">
            <a:extLst>
              <a:ext uri="{FF2B5EF4-FFF2-40B4-BE49-F238E27FC236}">
                <a16:creationId xmlns:a16="http://schemas.microsoft.com/office/drawing/2014/main" id="{A7AE8E70-7179-F0E6-A974-3438039F8669}"/>
              </a:ext>
            </a:extLst>
          </p:cNvPr>
          <p:cNvSpPr>
            <a:spLocks noGrp="1"/>
          </p:cNvSpPr>
          <p:nvPr>
            <p:ph idx="1"/>
          </p:nvPr>
        </p:nvSpPr>
        <p:spPr>
          <a:xfrm>
            <a:off x="5516588" y="1501630"/>
            <a:ext cx="2511676" cy="3313652"/>
          </a:xfrm>
        </p:spPr>
        <p:txBody>
          <a:bodyPr>
            <a:normAutofit/>
          </a:bodyPr>
          <a:lstStyle/>
          <a:p>
            <a:pPr marL="0" indent="0" algn="ctr">
              <a:buNone/>
            </a:pPr>
            <a:r>
              <a:rPr lang="en-GB" sz="1600" dirty="0"/>
              <a:t>Marketing effectiveness:</a:t>
            </a:r>
          </a:p>
          <a:p>
            <a:pPr>
              <a:lnSpc>
                <a:spcPct val="100000"/>
              </a:lnSpc>
            </a:pPr>
            <a:r>
              <a:rPr lang="en-GB" sz="1100" dirty="0">
                <a:latin typeface="Arial" panose="020B0604020202020204" pitchFamily="34" charset="0"/>
                <a:ea typeface="+mj-ea"/>
                <a:cs typeface="Arial" panose="020B0604020202020204" pitchFamily="34" charset="0"/>
              </a:rPr>
              <a:t>To succeed in marketing, PlayStation should create impactful campaigns that effectively reach its target audience through various channels. Monitoring campaign effectiveness and making necessary adjustments ensures wise allocation of marketing resources. Additionally, fostering customer relationships, community building, and delivering excellent customer service are vital for PlayStation's success.</a:t>
            </a:r>
          </a:p>
        </p:txBody>
      </p:sp>
      <p:sp>
        <p:nvSpPr>
          <p:cNvPr id="10" name="Content Placeholder 7">
            <a:extLst>
              <a:ext uri="{FF2B5EF4-FFF2-40B4-BE49-F238E27FC236}">
                <a16:creationId xmlns:a16="http://schemas.microsoft.com/office/drawing/2014/main" id="{6BE2245F-8176-2C4D-B5CB-7541DD4BD243}"/>
              </a:ext>
            </a:extLst>
          </p:cNvPr>
          <p:cNvSpPr txBox="1">
            <a:spLocks/>
          </p:cNvSpPr>
          <p:nvPr/>
        </p:nvSpPr>
        <p:spPr>
          <a:xfrm>
            <a:off x="794985" y="1501629"/>
            <a:ext cx="2281106" cy="48361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1400" b="1" dirty="0"/>
              <a:t>Continue to invest in exclusive games:</a:t>
            </a:r>
            <a:endParaRPr lang="en-GB" sz="1200" b="1" dirty="0"/>
          </a:p>
          <a:p>
            <a:r>
              <a:rPr lang="en-GB" sz="1100" dirty="0">
                <a:latin typeface="Arial" panose="020B0604020202020204" pitchFamily="34" charset="0"/>
                <a:ea typeface="+mj-ea"/>
                <a:cs typeface="Arial" panose="020B0604020202020204" pitchFamily="34" charset="0"/>
              </a:rPr>
              <a:t>PlayStation has a long history of developing and publishing exclusive games. These games are a major draw for gamers, and they help to differentiate PlayStation from its competitors. PlayStation should continue to invest in exclusive games, and it should also focus on developing high-quality games that are both critically acclaimed and commercially successful.</a:t>
            </a:r>
          </a:p>
        </p:txBody>
      </p:sp>
      <p:sp>
        <p:nvSpPr>
          <p:cNvPr id="11" name="Content Placeholder 7">
            <a:extLst>
              <a:ext uri="{FF2B5EF4-FFF2-40B4-BE49-F238E27FC236}">
                <a16:creationId xmlns:a16="http://schemas.microsoft.com/office/drawing/2014/main" id="{F21CDB7D-EFA2-659D-E591-9D9F94403CE7}"/>
              </a:ext>
            </a:extLst>
          </p:cNvPr>
          <p:cNvSpPr txBox="1">
            <a:spLocks/>
          </p:cNvSpPr>
          <p:nvPr/>
        </p:nvSpPr>
        <p:spPr>
          <a:xfrm>
            <a:off x="8347046" y="1501629"/>
            <a:ext cx="2698796" cy="48361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dirty="0"/>
              <a:t>Green marketing initiatives:</a:t>
            </a:r>
          </a:p>
          <a:p>
            <a:pPr>
              <a:lnSpc>
                <a:spcPct val="100000"/>
              </a:lnSpc>
            </a:pPr>
            <a:r>
              <a:rPr lang="en-GB" sz="1100" dirty="0">
                <a:latin typeface="Arial" panose="020B0604020202020204" pitchFamily="34" charset="0"/>
                <a:ea typeface="+mj-ea"/>
                <a:cs typeface="Arial" panose="020B0604020202020204" pitchFamily="34" charset="0"/>
              </a:rPr>
              <a:t>To showcase its dedication to environmental sustainability, PlayStation should persist in decreasing carbon emissions and incorporating recycled materials into its products. Employing green marketing by featuring gamers in eco-friendly settings in advertising campaigns can further promote sustainability. Collaborating with organizations focused on environmental causes will raise awareness and contribute positively to the environment</a:t>
            </a:r>
            <a:r>
              <a:rPr lang="en-GB" sz="1200" dirty="0">
                <a:latin typeface="Arial" panose="020B0604020202020204" pitchFamily="34" charset="0"/>
                <a:ea typeface="+mj-ea"/>
                <a:cs typeface="Arial" panose="020B0604020202020204" pitchFamily="34" charset="0"/>
              </a:rPr>
              <a:t>.</a:t>
            </a:r>
          </a:p>
        </p:txBody>
      </p:sp>
      <p:sp>
        <p:nvSpPr>
          <p:cNvPr id="12" name="Content Placeholder 7">
            <a:extLst>
              <a:ext uri="{FF2B5EF4-FFF2-40B4-BE49-F238E27FC236}">
                <a16:creationId xmlns:a16="http://schemas.microsoft.com/office/drawing/2014/main" id="{A366FE73-B3F3-CCBB-9245-1801BB696A75}"/>
              </a:ext>
            </a:extLst>
          </p:cNvPr>
          <p:cNvSpPr txBox="1">
            <a:spLocks/>
          </p:cNvSpPr>
          <p:nvPr/>
        </p:nvSpPr>
        <p:spPr>
          <a:xfrm>
            <a:off x="3076091" y="1501629"/>
            <a:ext cx="2281106" cy="48361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1600" dirty="0"/>
              <a:t>Market challenges/Focus on innovation:</a:t>
            </a:r>
          </a:p>
          <a:p>
            <a:pPr>
              <a:lnSpc>
                <a:spcPct val="100000"/>
              </a:lnSpc>
            </a:pPr>
            <a:r>
              <a:rPr lang="en-GB" sz="1100" b="0" i="0" dirty="0">
                <a:effectLst/>
                <a:latin typeface="Arial" panose="020B0604020202020204" pitchFamily="34" charset="0"/>
                <a:cs typeface="Arial" panose="020B0604020202020204" pitchFamily="34" charset="0"/>
              </a:rPr>
              <a:t>PlayStation has a reputation for innovation, and it should continue to focus on developing new technologies and features. This could include developing new gaming hardware, such as virtual reality headsets, or developing new gaming software, such as cloud gaming services.</a:t>
            </a: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871886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6" name="Rectangle 615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8" name="Picture 4" descr="playstation 5 HD wallpaper">
            <a:extLst>
              <a:ext uri="{FF2B5EF4-FFF2-40B4-BE49-F238E27FC236}">
                <a16:creationId xmlns:a16="http://schemas.microsoft.com/office/drawing/2014/main" id="{49395574-0D54-998E-7F6F-C2332ECDE0E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809" r="15880"/>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6158" name="Rectangle 615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6">
            <a:extLst>
              <a:ext uri="{FF2B5EF4-FFF2-40B4-BE49-F238E27FC236}">
                <a16:creationId xmlns:a16="http://schemas.microsoft.com/office/drawing/2014/main" id="{F282B454-48D9-FCA7-F590-9979831AD7D6}"/>
              </a:ext>
            </a:extLst>
          </p:cNvPr>
          <p:cNvSpPr>
            <a:spLocks noGrp="1"/>
          </p:cNvSpPr>
          <p:nvPr>
            <p:ph type="title"/>
          </p:nvPr>
        </p:nvSpPr>
        <p:spPr>
          <a:xfrm>
            <a:off x="838200" y="365125"/>
            <a:ext cx="3822189" cy="1899912"/>
          </a:xfrm>
        </p:spPr>
        <p:txBody>
          <a:bodyPr vert="horz" lIns="91440" tIns="45720" rIns="91440" bIns="45720" rtlCol="0" anchor="ctr">
            <a:normAutofit/>
          </a:bodyPr>
          <a:lstStyle/>
          <a:p>
            <a:r>
              <a:rPr lang="en-US" sz="4000"/>
              <a:t>Conclusion:</a:t>
            </a:r>
          </a:p>
        </p:txBody>
      </p:sp>
      <p:sp>
        <p:nvSpPr>
          <p:cNvPr id="8" name="Content Placeholder 7">
            <a:extLst>
              <a:ext uri="{FF2B5EF4-FFF2-40B4-BE49-F238E27FC236}">
                <a16:creationId xmlns:a16="http://schemas.microsoft.com/office/drawing/2014/main" id="{340C05CA-15DA-DB11-D095-691884A4C22A}"/>
              </a:ext>
            </a:extLst>
          </p:cNvPr>
          <p:cNvSpPr>
            <a:spLocks noGrp="1"/>
          </p:cNvSpPr>
          <p:nvPr>
            <p:ph type="body" sz="half" idx="2"/>
          </p:nvPr>
        </p:nvSpPr>
        <p:spPr>
          <a:xfrm>
            <a:off x="838200" y="2434201"/>
            <a:ext cx="3822189" cy="3742762"/>
          </a:xfrm>
        </p:spPr>
        <p:txBody>
          <a:bodyPr vert="horz" lIns="91440" tIns="45720" rIns="91440" bIns="45720" rtlCol="0">
            <a:normAutofit/>
          </a:bodyPr>
          <a:lstStyle/>
          <a:p>
            <a:pPr indent="-228600">
              <a:buFont typeface="Arial" panose="020B0604020202020204" pitchFamily="34" charset="0"/>
              <a:buChar char="•"/>
            </a:pPr>
            <a:r>
              <a:rPr lang="en-US" sz="1400"/>
              <a:t>PlayStation is a global leader in the video game industry. The company has a strong brand identity, invests heavily in R&amp;D, and has a strong marketing and customer service team. PlayStation is also committed to environmental sustainability, ethical practices, and social responsibility. In the post-pandemic era, PlayStation will need to continue to invest in R&amp;D and marketing to stay ahead of the competition. The company should also focus on developing effective marketing systems and processes to reach its target audience and build relationships with its customers.</a:t>
            </a:r>
          </a:p>
          <a:p>
            <a:pPr indent="-228600">
              <a:buFont typeface="Arial" panose="020B0604020202020204" pitchFamily="34" charset="0"/>
              <a:buChar char="•"/>
            </a:pPr>
            <a:r>
              <a:rPr lang="en-US" sz="1400"/>
              <a:t>Additionally, PlayStation's commitment to sustainability, ethics, and social responsibility will help the company attract and retain customers who are interested in these values.</a:t>
            </a:r>
          </a:p>
        </p:txBody>
      </p:sp>
    </p:spTree>
    <p:extLst>
      <p:ext uri="{BB962C8B-B14F-4D97-AF65-F5344CB8AC3E}">
        <p14:creationId xmlns:p14="http://schemas.microsoft.com/office/powerpoint/2010/main" val="2346529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5EFE168C-007E-4196-82D4-81BD555C7233}"/>
              </a:ext>
            </a:extLst>
          </p:cNvPr>
          <p:cNvSpPr>
            <a:spLocks noGrp="1"/>
          </p:cNvSpPr>
          <p:nvPr>
            <p:ph type="title"/>
          </p:nvPr>
        </p:nvSpPr>
        <p:spPr>
          <a:xfrm>
            <a:off x="838200" y="365125"/>
            <a:ext cx="10515600" cy="1325563"/>
          </a:xfrm>
        </p:spPr>
        <p:txBody>
          <a:bodyPr>
            <a:normAutofit/>
          </a:bodyPr>
          <a:lstStyle/>
          <a:p>
            <a:r>
              <a:rPr lang="en-GB" sz="5400"/>
              <a:t>Reference:</a:t>
            </a:r>
          </a:p>
        </p:txBody>
      </p:sp>
      <p:sp>
        <p:nvSpPr>
          <p:cNvPr id="2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ntent Placeholder 5">
            <a:extLst>
              <a:ext uri="{FF2B5EF4-FFF2-40B4-BE49-F238E27FC236}">
                <a16:creationId xmlns:a16="http://schemas.microsoft.com/office/drawing/2014/main" id="{899D9C9E-F6BC-C994-3E93-1532C582EDBF}"/>
              </a:ext>
            </a:extLst>
          </p:cNvPr>
          <p:cNvSpPr>
            <a:spLocks noGrp="1"/>
          </p:cNvSpPr>
          <p:nvPr>
            <p:ph idx="1"/>
          </p:nvPr>
        </p:nvSpPr>
        <p:spPr>
          <a:xfrm>
            <a:off x="838200" y="1929384"/>
            <a:ext cx="10515600" cy="4251960"/>
          </a:xfrm>
        </p:spPr>
        <p:txBody>
          <a:bodyPr>
            <a:normAutofit/>
          </a:bodyPr>
          <a:lstStyle/>
          <a:p>
            <a:r>
              <a:rPr lang="en-GB" sz="1200" i="0" dirty="0">
                <a:effectLst/>
                <a:latin typeface="Arial" panose="020B0604020202020204" pitchFamily="34" charset="0"/>
                <a:cs typeface="Arial" panose="020B0604020202020204" pitchFamily="34" charset="0"/>
              </a:rPr>
              <a:t>playstationmuseum.com. (n.d.). </a:t>
            </a:r>
            <a:r>
              <a:rPr lang="en-GB" sz="1200" i="1" dirty="0">
                <a:effectLst/>
                <a:latin typeface="Arial" panose="020B0604020202020204" pitchFamily="34" charset="0"/>
                <a:cs typeface="Arial" panose="020B0604020202020204" pitchFamily="34" charset="0"/>
              </a:rPr>
              <a:t>PlayStation History</a:t>
            </a:r>
            <a:r>
              <a:rPr lang="en-GB" sz="1200" i="0" dirty="0">
                <a:effectLst/>
                <a:latin typeface="Arial" panose="020B0604020202020204" pitchFamily="34" charset="0"/>
                <a:cs typeface="Arial" panose="020B0604020202020204" pitchFamily="34" charset="0"/>
              </a:rPr>
              <a:t>. [online] Available at: https://playstationmuseum.com/history.html.‌</a:t>
            </a:r>
          </a:p>
          <a:p>
            <a:r>
              <a:rPr lang="en-GB" sz="1200" i="0" dirty="0">
                <a:effectLst/>
                <a:latin typeface="Arial" panose="020B0604020202020204" pitchFamily="34" charset="0"/>
                <a:cs typeface="Arial" panose="020B0604020202020204" pitchFamily="34" charset="0"/>
              </a:rPr>
              <a:t>www.etchuk.com. (n.d.). </a:t>
            </a:r>
            <a:r>
              <a:rPr lang="en-GB" sz="1200" i="1" dirty="0">
                <a:effectLst/>
                <a:latin typeface="Arial" panose="020B0604020202020204" pitchFamily="34" charset="0"/>
                <a:cs typeface="Arial" panose="020B0604020202020204" pitchFamily="34" charset="0"/>
              </a:rPr>
              <a:t>The State of Games: Spending, the post-pandemic era, and what to do now</a:t>
            </a:r>
            <a:r>
              <a:rPr lang="en-GB" sz="1200" i="0" dirty="0">
                <a:effectLst/>
                <a:latin typeface="Arial" panose="020B0604020202020204" pitchFamily="34" charset="0"/>
                <a:cs typeface="Arial" panose="020B0604020202020204" pitchFamily="34" charset="0"/>
              </a:rPr>
              <a:t>. [online] Available at: https://www.etchuk.com/play/blog/the-state-of-games-spending-the-post-pandemic-era-and-what-to-do-now [Accessed 13 Jul. 2023].</a:t>
            </a:r>
          </a:p>
          <a:p>
            <a:r>
              <a:rPr lang="en-GB" sz="1200" i="0" dirty="0">
                <a:effectLst/>
                <a:latin typeface="Arial" panose="020B0604020202020204" pitchFamily="34" charset="0"/>
                <a:cs typeface="Arial" panose="020B0604020202020204" pitchFamily="34" charset="0"/>
              </a:rPr>
              <a:t>Meyer, P. (2016). </a:t>
            </a:r>
            <a:r>
              <a:rPr lang="en-GB" sz="1200" i="1" dirty="0">
                <a:effectLst/>
                <a:latin typeface="Arial" panose="020B0604020202020204" pitchFamily="34" charset="0"/>
                <a:cs typeface="Arial" panose="020B0604020202020204" pitchFamily="34" charset="0"/>
              </a:rPr>
              <a:t>Sony’s Generic Strategy &amp; Intensive Growth Strategies</a:t>
            </a:r>
            <a:r>
              <a:rPr lang="en-GB" sz="1200" i="0" dirty="0">
                <a:effectLst/>
                <a:latin typeface="Arial" panose="020B0604020202020204" pitchFamily="34" charset="0"/>
                <a:cs typeface="Arial" panose="020B0604020202020204" pitchFamily="34" charset="0"/>
              </a:rPr>
              <a:t>. [online] </a:t>
            </a:r>
            <a:r>
              <a:rPr lang="en-GB" sz="1200" i="0" dirty="0" err="1">
                <a:effectLst/>
                <a:latin typeface="Arial" panose="020B0604020202020204" pitchFamily="34" charset="0"/>
                <a:cs typeface="Arial" panose="020B0604020202020204" pitchFamily="34" charset="0"/>
              </a:rPr>
              <a:t>Panmore</a:t>
            </a:r>
            <a:r>
              <a:rPr lang="en-GB" sz="1200" i="0" dirty="0">
                <a:effectLst/>
                <a:latin typeface="Arial" panose="020B0604020202020204" pitchFamily="34" charset="0"/>
                <a:cs typeface="Arial" panose="020B0604020202020204" pitchFamily="34" charset="0"/>
              </a:rPr>
              <a:t> Institute. Available at: https://panmore.com/sony-generic-strategy-intensive-growth-strategies.</a:t>
            </a:r>
          </a:p>
          <a:p>
            <a:r>
              <a:rPr lang="en-GB" sz="1200" i="0" dirty="0">
                <a:effectLst/>
                <a:latin typeface="Arial" panose="020B0604020202020204" pitchFamily="34" charset="0"/>
                <a:cs typeface="Arial" panose="020B0604020202020204" pitchFamily="34" charset="0"/>
              </a:rPr>
              <a:t>‌</a:t>
            </a:r>
            <a:r>
              <a:rPr lang="en-GB" sz="1200" i="0" dirty="0" err="1">
                <a:effectLst/>
                <a:latin typeface="Arial" panose="020B0604020202020204" pitchFamily="34" charset="0"/>
                <a:cs typeface="Arial" panose="020B0604020202020204" pitchFamily="34" charset="0"/>
              </a:rPr>
              <a:t>Miljenović</a:t>
            </a:r>
            <a:r>
              <a:rPr lang="en-GB" sz="1200" i="0" dirty="0">
                <a:effectLst/>
                <a:latin typeface="Arial" panose="020B0604020202020204" pitchFamily="34" charset="0"/>
                <a:cs typeface="Arial" panose="020B0604020202020204" pitchFamily="34" charset="0"/>
              </a:rPr>
              <a:t>, D., </a:t>
            </a:r>
            <a:r>
              <a:rPr lang="en-GB" sz="1200" i="0" dirty="0" err="1">
                <a:effectLst/>
                <a:latin typeface="Arial" panose="020B0604020202020204" pitchFamily="34" charset="0"/>
                <a:cs typeface="Arial" panose="020B0604020202020204" pitchFamily="34" charset="0"/>
              </a:rPr>
              <a:t>Maradin</a:t>
            </a:r>
            <a:r>
              <a:rPr lang="en-GB" sz="1200" i="0" dirty="0">
                <a:effectLst/>
                <a:latin typeface="Arial" panose="020B0604020202020204" pitchFamily="34" charset="0"/>
                <a:cs typeface="Arial" panose="020B0604020202020204" pitchFamily="34" charset="0"/>
              </a:rPr>
              <a:t>, D. and </a:t>
            </a:r>
            <a:r>
              <a:rPr lang="en-GB" sz="1200" i="0" dirty="0" err="1">
                <a:effectLst/>
                <a:latin typeface="Arial" panose="020B0604020202020204" pitchFamily="34" charset="0"/>
                <a:cs typeface="Arial" panose="020B0604020202020204" pitchFamily="34" charset="0"/>
              </a:rPr>
              <a:t>Prohaska</a:t>
            </a:r>
            <a:r>
              <a:rPr lang="en-GB" sz="1200" i="0" dirty="0">
                <a:effectLst/>
                <a:latin typeface="Arial" panose="020B0604020202020204" pitchFamily="34" charset="0"/>
                <a:cs typeface="Arial" panose="020B0604020202020204" pitchFamily="34" charset="0"/>
              </a:rPr>
              <a:t>, Z., 2015. Corporate social responsibility and financial sustainability. Economic Policy Today: Political Rhetoric or a True Reform.</a:t>
            </a:r>
          </a:p>
          <a:p>
            <a:r>
              <a:rPr lang="en-GB" sz="1200" dirty="0">
                <a:latin typeface="Arial" panose="020B0604020202020204" pitchFamily="34" charset="0"/>
                <a:cs typeface="Arial" panose="020B0604020202020204" pitchFamily="34" charset="0"/>
              </a:rPr>
              <a:t>Asher, C. (2022). Playing dangerously: The environmental impact of video gaming consoles. [online] Mongabay Environmental News. Available at: https://news.mongabay.com/2022/10/playing-dangerously-the-environmental-impact-of-video-gaming-consoles/.</a:t>
            </a:r>
          </a:p>
          <a:p>
            <a:r>
              <a:rPr lang="en-GB" sz="1200" dirty="0">
                <a:latin typeface="Arial" panose="020B0604020202020204" pitchFamily="34" charset="0"/>
                <a:cs typeface="Arial" panose="020B0604020202020204" pitchFamily="34" charset="0"/>
              </a:rPr>
              <a:t>Gordon, L. (2019). The environmental impact of a PlayStation 4. [online] The Verge. Available at: </a:t>
            </a:r>
            <a:r>
              <a:rPr lang="en-GB" sz="1200" dirty="0">
                <a:latin typeface="Arial" panose="020B0604020202020204" pitchFamily="34" charset="0"/>
                <a:cs typeface="Arial" panose="020B0604020202020204" pitchFamily="34" charset="0"/>
                <a:hlinkClick r:id="rId2"/>
              </a:rPr>
              <a:t>https://www.theverge.com/2019/12/5/20985330/ps4-sony-playstation-environmental-impact-carbon-footprint-manufacturing-25-anniversary</a:t>
            </a:r>
            <a:r>
              <a:rPr lang="en-GB" sz="1200" dirty="0">
                <a:latin typeface="Arial" panose="020B0604020202020204" pitchFamily="34" charset="0"/>
                <a:cs typeface="Arial" panose="020B0604020202020204" pitchFamily="34" charset="0"/>
              </a:rPr>
              <a:t>.</a:t>
            </a:r>
          </a:p>
          <a:p>
            <a:r>
              <a:rPr lang="en-GB" sz="1200" dirty="0">
                <a:latin typeface="Arial" panose="020B0604020202020204" pitchFamily="34" charset="0"/>
                <a:cs typeface="Arial" panose="020B0604020202020204" pitchFamily="34" charset="0"/>
              </a:rPr>
              <a:t>www.campaignlive.co.uk. (n.d.). Sony PlayStation 5 takeover of London landmarks culminates with Piccadilly Lights. [online] Available at: https://www.campaignlive.co.uk/article/sony-playstation-5-takeover-london-landmarks-culminates-piccadilly-lights/1700662.</a:t>
            </a:r>
          </a:p>
          <a:p>
            <a:r>
              <a:rPr lang="en-GB" sz="1200" dirty="0">
                <a:latin typeface="Arial" panose="020B0604020202020204" pitchFamily="34" charset="0"/>
                <a:cs typeface="Arial" panose="020B0604020202020204" pitchFamily="34" charset="0"/>
              </a:rPr>
              <a:t>‌Pereira, J.P.L., 2012. Brand reputation and crisis management: </a:t>
            </a:r>
            <a:r>
              <a:rPr lang="en-GB" sz="1200" dirty="0" err="1">
                <a:latin typeface="Arial" panose="020B0604020202020204" pitchFamily="34" charset="0"/>
                <a:cs typeface="Arial" panose="020B0604020202020204" pitchFamily="34" charset="0"/>
              </a:rPr>
              <a:t>Playstation</a:t>
            </a:r>
            <a:r>
              <a:rPr lang="en-GB" sz="1200" dirty="0">
                <a:latin typeface="Arial" panose="020B0604020202020204" pitchFamily="34" charset="0"/>
                <a:cs typeface="Arial" panose="020B0604020202020204" pitchFamily="34" charset="0"/>
              </a:rPr>
              <a:t> Network case study (Doctoral dissertation).</a:t>
            </a:r>
          </a:p>
          <a:p>
            <a:r>
              <a:rPr lang="en-GB" sz="1200" dirty="0">
                <a:latin typeface="Arial" panose="020B0604020202020204" pitchFamily="34" charset="0"/>
                <a:cs typeface="Arial" panose="020B0604020202020204" pitchFamily="34" charset="0"/>
              </a:rPr>
              <a:t>‌</a:t>
            </a:r>
            <a:r>
              <a:rPr lang="en-GB" sz="1200" dirty="0" err="1">
                <a:latin typeface="Arial" panose="020B0604020202020204" pitchFamily="34" charset="0"/>
                <a:cs typeface="Arial" panose="020B0604020202020204" pitchFamily="34" charset="0"/>
              </a:rPr>
              <a:t>Niu</a:t>
            </a:r>
            <a:r>
              <a:rPr lang="en-GB" sz="1200" dirty="0">
                <a:latin typeface="Arial" panose="020B0604020202020204" pitchFamily="34" charset="0"/>
                <a:cs typeface="Arial" panose="020B0604020202020204" pitchFamily="34" charset="0"/>
              </a:rPr>
              <a:t>, Y., 2021, August. SWOT Analysis on Sony’s PlayStation Under COVID-19. In 2021 International Conference on Modern Educational Technology and Social Sciences (ICMETSS 2021) (pp. 5-8). Atlantis Press.</a:t>
            </a:r>
          </a:p>
        </p:txBody>
      </p:sp>
    </p:spTree>
    <p:extLst>
      <p:ext uri="{BB962C8B-B14F-4D97-AF65-F5344CB8AC3E}">
        <p14:creationId xmlns:p14="http://schemas.microsoft.com/office/powerpoint/2010/main" val="3738727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382</TotalTime>
  <Words>2311</Words>
  <Application>Microsoft Office PowerPoint</Application>
  <PresentationFormat>Widescreen</PresentationFormat>
  <Paragraphs>73</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Meiryo</vt:lpstr>
      <vt:lpstr>Arial</vt:lpstr>
      <vt:lpstr>Calibri</vt:lpstr>
      <vt:lpstr>Calibri Light</vt:lpstr>
      <vt:lpstr>Wingdings</vt:lpstr>
      <vt:lpstr>Office Theme</vt:lpstr>
      <vt:lpstr>MARKETING MANAGEMENT</vt:lpstr>
      <vt:lpstr>Introduction:</vt:lpstr>
      <vt:lpstr>Introduction:</vt:lpstr>
      <vt:lpstr>Market Analysis: Internal factors that drive PlayStation's global business environment post-pandemic contribute to PlayStation's market success:</vt:lpstr>
      <vt:lpstr>Market Analysis : External Factors impacting PlayStation's global business environment post-pandemic &amp; external factors create challenges and opportunities for PlayStation</vt:lpstr>
      <vt:lpstr>Resource Allocation:  Investing in new technologies &amp; Strategic decisions.</vt:lpstr>
      <vt:lpstr>Competitive Strategy for Sustainable Competitive Advantage.</vt:lpstr>
      <vt:lpstr>Green Marketing and CSR Strategies By continuing to implement these strategies, PlayStation can position itself as a leader in the video game industry in terms of environmental sustainability, ethical practices, and social responsibility. </vt:lpstr>
      <vt:lpstr>Recommendations for Gaining a Competitive Advantage Let's provide some steps Sony PlayStation can do to improve its position in the market based on our research and discussions. </vt:lpstr>
      <vt:lpstr>Conclusion: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MANAGEMENT</dc:title>
  <dc:creator>Tufil Ahmed Mubinmiya Shaikh (2243082)</dc:creator>
  <cp:lastModifiedBy>Tufil Ahmed Mubinmiya Shaikh (2243082)</cp:lastModifiedBy>
  <cp:revision>10</cp:revision>
  <dcterms:created xsi:type="dcterms:W3CDTF">2023-07-12T13:26:05Z</dcterms:created>
  <dcterms:modified xsi:type="dcterms:W3CDTF">2023-07-13T16:53:17Z</dcterms:modified>
</cp:coreProperties>
</file>