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8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Lst>
  <p:sldSz cx="9144000" cy="5143500" type="screen16x9"/>
  <p:notesSz cx="6858000" cy="9144000"/>
  <p:embeddedFontLst>
    <p:embeddedFont>
      <p:font typeface="Lato" panose="020F0502020204030203" pitchFamily="34" charset="0"/>
      <p:regular r:id="rId85"/>
      <p:bold r:id="rId86"/>
      <p:italic r:id="rId87"/>
      <p:boldItalic r:id="rId88"/>
    </p:embeddedFont>
    <p:embeddedFont>
      <p:font typeface="Playfair Display" panose="020B0604020202020204" charset="0"/>
      <p:regular r:id="rId89"/>
      <p:bold r:id="rId90"/>
      <p:italic r:id="rId91"/>
      <p:boldItalic r:id="rId9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2" d="100"/>
          <a:sy n="142" d="100"/>
        </p:scale>
        <p:origin x="714"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89" Type="http://schemas.openxmlformats.org/officeDocument/2006/relationships/font" Target="fonts/font5.fntdata"/><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font" Target="fonts/font6.fntdata"/><Relationship Id="rId95"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font" Target="fonts/font1.fntdata"/><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font" Target="fonts/font4.fntdata"/><Relationship Id="rId91" Type="http://schemas.openxmlformats.org/officeDocument/2006/relationships/font" Target="fonts/font7.fntdata"/><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font" Target="fonts/font2.fntdata"/><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font" Target="fonts/font8.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3.fntdata"/><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13e6ed9e4f0dae9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13e6ed9e4f0dae9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d73c0039f9_0_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d73c0039f9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d73c0039f9_0_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d73c0039f9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d73c0039f9_0_6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d73c0039f9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d73c0039f9_0_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d73c0039f9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d73c0039f9_0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d73c0039f9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d73c0039f9_0_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d73c0039f9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d73c0039f9_0_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d73c0039f9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d73c0039f9_0_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d73c0039f9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d73c0039f9_0_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d73c0039f9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d73c0039f9_0_10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d73c0039f9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d73c0039f9_0_1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d73c0039f9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d73c0039f9_0_1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d73c0039f9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d73c0039f9_0_1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d73c0039f9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d73c0039f9_0_1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d73c0039f9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d73c0039f9_0_1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d73c0039f9_0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d73c0039f9_0_1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d73c0039f9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d73c0039f9_0_1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d73c0039f9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d73c0039f9_0_1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d73c0039f9_0_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d73c0039f9_0_1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d73c0039f9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da0bf4f819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da0bf4f81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da0bf4f819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da0bf4f819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d7cb1a714d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d7cb1a714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d7cb1a714d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 name="Google Shape;230;gd7cb1a714d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db1db58727_1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db1db58727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gda0bf4f819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 name="Google Shape;243;gda0bf4f819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gda0bf4f819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9" name="Google Shape;249;gda0bf4f819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da0bf4f819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da0bf4f819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da0bf4f819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da0bf4f819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da0bf4f819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 name="Google Shape;267;gda0bf4f819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gda0bf4f819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 name="Google Shape;273;gda0bf4f819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da0bf4f819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da0bf4f819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da0bf4f819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da0bf4f8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da0bf4f819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da0bf4f819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da0bf4f819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da0bf4f819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da0bf4f819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da0bf4f819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da0bf4f819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 name="Google Shape;319;gda0bf4f819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da0bf4f819_0_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da0bf4f819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gda0bf4f819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1" name="Google Shape;331;gda0bf4f819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da0bf4f819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 name="Google Shape;337;gda0bf4f819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da0bf4f819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3" name="Google Shape;343;gda0bf4f819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da0bf4f819_0_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da0bf4f819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db1db58727_1_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db1db58727_1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db1db58727_1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db1db58727_1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db1db58727_1_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db1db58727_1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
        <p:cNvGrpSpPr/>
        <p:nvPr/>
      </p:nvGrpSpPr>
      <p:grpSpPr>
        <a:xfrm>
          <a:off x="0" y="0"/>
          <a:ext cx="0" cy="0"/>
          <a:chOff x="0" y="0"/>
          <a:chExt cx="0" cy="0"/>
        </a:xfrm>
      </p:grpSpPr>
      <p:sp>
        <p:nvSpPr>
          <p:cNvPr id="372" name="Google Shape;372;gdb1db58727_1_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3" name="Google Shape;373;gdb1db58727_1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da0bf4f819_0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da0bf4f819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p:cNvGrpSpPr/>
        <p:nvPr/>
      </p:nvGrpSpPr>
      <p:grpSpPr>
        <a:xfrm>
          <a:off x="0" y="0"/>
          <a:ext cx="0" cy="0"/>
          <a:chOff x="0" y="0"/>
          <a:chExt cx="0" cy="0"/>
        </a:xfrm>
      </p:grpSpPr>
      <p:sp>
        <p:nvSpPr>
          <p:cNvPr id="384" name="Google Shape;384;gdb1db58727_1_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5" name="Google Shape;385;gdb1db58727_1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2"/>
        <p:cNvGrpSpPr/>
        <p:nvPr/>
      </p:nvGrpSpPr>
      <p:grpSpPr>
        <a:xfrm>
          <a:off x="0" y="0"/>
          <a:ext cx="0" cy="0"/>
          <a:chOff x="0" y="0"/>
          <a:chExt cx="0" cy="0"/>
        </a:xfrm>
      </p:grpSpPr>
      <p:sp>
        <p:nvSpPr>
          <p:cNvPr id="393" name="Google Shape;393;gdb1db58727_1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4" name="Google Shape;394;gdb1db58727_1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gdb1db58727_1_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4" name="Google Shape;404;gdb1db58727_1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Google Shape;412;gdb1db58727_1_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3" name="Google Shape;413;gdb1db58727_1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gdb1db58727_1_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2" name="Google Shape;422;gdb1db58727_1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
        <p:cNvGrpSpPr/>
        <p:nvPr/>
      </p:nvGrpSpPr>
      <p:grpSpPr>
        <a:xfrm>
          <a:off x="0" y="0"/>
          <a:ext cx="0" cy="0"/>
          <a:chOff x="0" y="0"/>
          <a:chExt cx="0" cy="0"/>
        </a:xfrm>
      </p:grpSpPr>
      <p:sp>
        <p:nvSpPr>
          <p:cNvPr id="429" name="Google Shape;429;gdb1db58727_1_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0" name="Google Shape;430;gdb1db58727_1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7"/>
        <p:cNvGrpSpPr/>
        <p:nvPr/>
      </p:nvGrpSpPr>
      <p:grpSpPr>
        <a:xfrm>
          <a:off x="0" y="0"/>
          <a:ext cx="0" cy="0"/>
          <a:chOff x="0" y="0"/>
          <a:chExt cx="0" cy="0"/>
        </a:xfrm>
      </p:grpSpPr>
      <p:sp>
        <p:nvSpPr>
          <p:cNvPr id="438" name="Google Shape;438;gdb1db58727_1_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9" name="Google Shape;439;gdb1db58727_1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6"/>
        <p:cNvGrpSpPr/>
        <p:nvPr/>
      </p:nvGrpSpPr>
      <p:grpSpPr>
        <a:xfrm>
          <a:off x="0" y="0"/>
          <a:ext cx="0" cy="0"/>
          <a:chOff x="0" y="0"/>
          <a:chExt cx="0" cy="0"/>
        </a:xfrm>
      </p:grpSpPr>
      <p:sp>
        <p:nvSpPr>
          <p:cNvPr id="447" name="Google Shape;447;gdb1db58727_1_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8" name="Google Shape;448;gdb1db58727_1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db1db58727_1_7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6" name="Google Shape;456;gdb1db58727_1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gdb1db58727_1_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5" name="Google Shape;465;gdb1db58727_1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2"/>
        <p:cNvGrpSpPr/>
        <p:nvPr/>
      </p:nvGrpSpPr>
      <p:grpSpPr>
        <a:xfrm>
          <a:off x="0" y="0"/>
          <a:ext cx="0" cy="0"/>
          <a:chOff x="0" y="0"/>
          <a:chExt cx="0" cy="0"/>
        </a:xfrm>
      </p:grpSpPr>
      <p:sp>
        <p:nvSpPr>
          <p:cNvPr id="473" name="Google Shape;473;gdb1db58727_1_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4" name="Google Shape;474;gdb1db58727_1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gdb1db58727_1_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3" name="Google Shape;483;gdb1db58727_1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gdc4c136dfe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 name="Google Shape;494;gdc4c136df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8"/>
        <p:cNvGrpSpPr/>
        <p:nvPr/>
      </p:nvGrpSpPr>
      <p:grpSpPr>
        <a:xfrm>
          <a:off x="0" y="0"/>
          <a:ext cx="0" cy="0"/>
          <a:chOff x="0" y="0"/>
          <a:chExt cx="0" cy="0"/>
        </a:xfrm>
      </p:grpSpPr>
      <p:sp>
        <p:nvSpPr>
          <p:cNvPr id="499" name="Google Shape;499;gdc4c136dfe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0" name="Google Shape;500;gdc4c136df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gdc4c136dfe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dc4c136dfe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dc4c136dfe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dc4c136dfe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
        <p:cNvGrpSpPr/>
        <p:nvPr/>
      </p:nvGrpSpPr>
      <p:grpSpPr>
        <a:xfrm>
          <a:off x="0" y="0"/>
          <a:ext cx="0" cy="0"/>
          <a:chOff x="0" y="0"/>
          <a:chExt cx="0" cy="0"/>
        </a:xfrm>
      </p:grpSpPr>
      <p:sp>
        <p:nvSpPr>
          <p:cNvPr id="517" name="Google Shape;517;gdb1db58727_1_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8" name="Google Shape;518;gdb1db58727_1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2"/>
        <p:cNvGrpSpPr/>
        <p:nvPr/>
      </p:nvGrpSpPr>
      <p:grpSpPr>
        <a:xfrm>
          <a:off x="0" y="0"/>
          <a:ext cx="0" cy="0"/>
          <a:chOff x="0" y="0"/>
          <a:chExt cx="0" cy="0"/>
        </a:xfrm>
      </p:grpSpPr>
      <p:sp>
        <p:nvSpPr>
          <p:cNvPr id="523" name="Google Shape;523;gd7cb1a714d_0_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4" name="Google Shape;524;gd7cb1a714d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gd7cb1a714d_0_10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0" name="Google Shape;530;gd7cb1a714d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4"/>
        <p:cNvGrpSpPr/>
        <p:nvPr/>
      </p:nvGrpSpPr>
      <p:grpSpPr>
        <a:xfrm>
          <a:off x="0" y="0"/>
          <a:ext cx="0" cy="0"/>
          <a:chOff x="0" y="0"/>
          <a:chExt cx="0" cy="0"/>
        </a:xfrm>
      </p:grpSpPr>
      <p:sp>
        <p:nvSpPr>
          <p:cNvPr id="535" name="Google Shape;535;gd7cb1a714d_0_1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6" name="Google Shape;536;gd7cb1a714d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gdb1db58727_1_1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2" name="Google Shape;542;gdb1db58727_1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6"/>
        <p:cNvGrpSpPr/>
        <p:nvPr/>
      </p:nvGrpSpPr>
      <p:grpSpPr>
        <a:xfrm>
          <a:off x="0" y="0"/>
          <a:ext cx="0" cy="0"/>
          <a:chOff x="0" y="0"/>
          <a:chExt cx="0" cy="0"/>
        </a:xfrm>
      </p:grpSpPr>
      <p:sp>
        <p:nvSpPr>
          <p:cNvPr id="547" name="Google Shape;547;gd7cb1a714d_0_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 name="Google Shape;548;gd7cb1a714d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
        <p:cNvGrpSpPr/>
        <p:nvPr/>
      </p:nvGrpSpPr>
      <p:grpSpPr>
        <a:xfrm>
          <a:off x="0" y="0"/>
          <a:ext cx="0" cy="0"/>
          <a:chOff x="0" y="0"/>
          <a:chExt cx="0" cy="0"/>
        </a:xfrm>
      </p:grpSpPr>
      <p:sp>
        <p:nvSpPr>
          <p:cNvPr id="553" name="Google Shape;553;gd7cb1a714d_0_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4" name="Google Shape;554;gd7cb1a714d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8"/>
        <p:cNvGrpSpPr/>
        <p:nvPr/>
      </p:nvGrpSpPr>
      <p:grpSpPr>
        <a:xfrm>
          <a:off x="0" y="0"/>
          <a:ext cx="0" cy="0"/>
          <a:chOff x="0" y="0"/>
          <a:chExt cx="0" cy="0"/>
        </a:xfrm>
      </p:grpSpPr>
      <p:sp>
        <p:nvSpPr>
          <p:cNvPr id="559" name="Google Shape;559;gd7cb1a714d_0_1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0" name="Google Shape;560;gd7cb1a714d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4"/>
        <p:cNvGrpSpPr/>
        <p:nvPr/>
      </p:nvGrpSpPr>
      <p:grpSpPr>
        <a:xfrm>
          <a:off x="0" y="0"/>
          <a:ext cx="0" cy="0"/>
          <a:chOff x="0" y="0"/>
          <a:chExt cx="0" cy="0"/>
        </a:xfrm>
      </p:grpSpPr>
      <p:sp>
        <p:nvSpPr>
          <p:cNvPr id="565" name="Google Shape;565;gd7cb1a714d_0_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6" name="Google Shape;566;gd7cb1a714d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2"/>
        <p:cNvGrpSpPr/>
        <p:nvPr/>
      </p:nvGrpSpPr>
      <p:grpSpPr>
        <a:xfrm>
          <a:off x="0" y="0"/>
          <a:ext cx="0" cy="0"/>
          <a:chOff x="0" y="0"/>
          <a:chExt cx="0" cy="0"/>
        </a:xfrm>
      </p:grpSpPr>
      <p:sp>
        <p:nvSpPr>
          <p:cNvPr id="573" name="Google Shape;573;gd7cb1a714d_0_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4" name="Google Shape;574;gd7cb1a714d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8"/>
        <p:cNvGrpSpPr/>
        <p:nvPr/>
      </p:nvGrpSpPr>
      <p:grpSpPr>
        <a:xfrm>
          <a:off x="0" y="0"/>
          <a:ext cx="0" cy="0"/>
          <a:chOff x="0" y="0"/>
          <a:chExt cx="0" cy="0"/>
        </a:xfrm>
      </p:grpSpPr>
      <p:sp>
        <p:nvSpPr>
          <p:cNvPr id="579" name="Google Shape;579;gdcfd62837a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0" name="Google Shape;580;gdcfd62837a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5"/>
        <p:cNvGrpSpPr/>
        <p:nvPr/>
      </p:nvGrpSpPr>
      <p:grpSpPr>
        <a:xfrm>
          <a:off x="0" y="0"/>
          <a:ext cx="0" cy="0"/>
          <a:chOff x="0" y="0"/>
          <a:chExt cx="0" cy="0"/>
        </a:xfrm>
      </p:grpSpPr>
      <p:sp>
        <p:nvSpPr>
          <p:cNvPr id="586" name="Google Shape;586;gdc4c136dfe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7" name="Google Shape;587;gdc4c136dfe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2"/>
        <p:cNvGrpSpPr/>
        <p:nvPr/>
      </p:nvGrpSpPr>
      <p:grpSpPr>
        <a:xfrm>
          <a:off x="0" y="0"/>
          <a:ext cx="0" cy="0"/>
          <a:chOff x="0" y="0"/>
          <a:chExt cx="0" cy="0"/>
        </a:xfrm>
      </p:grpSpPr>
      <p:sp>
        <p:nvSpPr>
          <p:cNvPr id="593" name="Google Shape;593;gdc4c136dfe_0_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4" name="Google Shape;594;gdc4c136dfe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9"/>
        <p:cNvGrpSpPr/>
        <p:nvPr/>
      </p:nvGrpSpPr>
      <p:grpSpPr>
        <a:xfrm>
          <a:off x="0" y="0"/>
          <a:ext cx="0" cy="0"/>
          <a:chOff x="0" y="0"/>
          <a:chExt cx="0" cy="0"/>
        </a:xfrm>
      </p:grpSpPr>
      <p:sp>
        <p:nvSpPr>
          <p:cNvPr id="600" name="Google Shape;600;g2189bf53d48a57e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1" name="Google Shape;601;g2189bf53d48a57e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6"/>
        <p:cNvGrpSpPr/>
        <p:nvPr/>
      </p:nvGrpSpPr>
      <p:grpSpPr>
        <a:xfrm>
          <a:off x="0" y="0"/>
          <a:ext cx="0" cy="0"/>
          <a:chOff x="0" y="0"/>
          <a:chExt cx="0" cy="0"/>
        </a:xfrm>
      </p:grpSpPr>
      <p:sp>
        <p:nvSpPr>
          <p:cNvPr id="607" name="Google Shape;607;gdc4c136dfe_0_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8" name="Google Shape;608;gdc4c136dfe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4"/>
        <p:cNvGrpSpPr/>
        <p:nvPr/>
      </p:nvGrpSpPr>
      <p:grpSpPr>
        <a:xfrm>
          <a:off x="0" y="0"/>
          <a:ext cx="0" cy="0"/>
          <a:chOff x="0" y="0"/>
          <a:chExt cx="0" cy="0"/>
        </a:xfrm>
      </p:grpSpPr>
      <p:sp>
        <p:nvSpPr>
          <p:cNvPr id="615" name="Google Shape;615;gdc4c136dfe_0_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6" name="Google Shape;616;gdc4c136dfe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2"/>
        <p:cNvGrpSpPr/>
        <p:nvPr/>
      </p:nvGrpSpPr>
      <p:grpSpPr>
        <a:xfrm>
          <a:off x="0" y="0"/>
          <a:ext cx="0" cy="0"/>
          <a:chOff x="0" y="0"/>
          <a:chExt cx="0" cy="0"/>
        </a:xfrm>
      </p:grpSpPr>
      <p:sp>
        <p:nvSpPr>
          <p:cNvPr id="623" name="Google Shape;623;gdcfde4f097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4" name="Google Shape;624;gdcfde4f09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4"/>
        <p:cNvGrpSpPr/>
        <p:nvPr/>
      </p:nvGrpSpPr>
      <p:grpSpPr>
        <a:xfrm>
          <a:off x="0" y="0"/>
          <a:ext cx="0" cy="0"/>
          <a:chOff x="0" y="0"/>
          <a:chExt cx="0" cy="0"/>
        </a:xfrm>
      </p:grpSpPr>
      <p:sp>
        <p:nvSpPr>
          <p:cNvPr id="645" name="Google Shape;645;gdc4c136dfe_0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6" name="Google Shape;646;gdc4c136dfe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2"/>
          <p:cNvCxnSpPr/>
          <p:nvPr/>
        </p:nvCxnSpPr>
        <p:spPr>
          <a:xfrm>
            <a:off x="733219" y="2235351"/>
            <a:ext cx="385200" cy="0"/>
          </a:xfrm>
          <a:prstGeom prst="straightConnector1">
            <a:avLst/>
          </a:prstGeom>
          <a:noFill/>
          <a:ln w="28575" cap="flat" cmpd="sng">
            <a:solidFill>
              <a:schemeClr val="dk1"/>
            </a:solidFill>
            <a:prstDash val="solid"/>
            <a:round/>
            <a:headEnd type="none" w="sm" len="sm"/>
            <a:tailEnd type="none" w="sm" len="sm"/>
          </a:ln>
        </p:spPr>
      </p:cxnSp>
      <p:sp>
        <p:nvSpPr>
          <p:cNvPr id="13" name="Google Shape;13;p2"/>
          <p:cNvSpPr txBox="1">
            <a:spLocks noGrp="1"/>
          </p:cNvSpPr>
          <p:nvPr>
            <p:ph type="ctrTitle"/>
          </p:nvPr>
        </p:nvSpPr>
        <p:spPr>
          <a:xfrm>
            <a:off x="630600" y="136800"/>
            <a:ext cx="7893000" cy="1853700"/>
          </a:xfrm>
          <a:prstGeom prst="rect">
            <a:avLst/>
          </a:prstGeom>
        </p:spPr>
        <p:txBody>
          <a:bodyPr spcFirstLastPara="1" wrap="square" lIns="91425" tIns="91425" rIns="91425" bIns="91425" anchor="b" anchorCtr="0">
            <a:normAutofit/>
          </a:bodyPr>
          <a:lstStyle>
            <a:lvl1pPr lvl="0">
              <a:spcBef>
                <a:spcPts val="100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4" name="Google Shape;14;p2"/>
          <p:cNvSpPr txBox="1">
            <a:spLocks noGrp="1"/>
          </p:cNvSpPr>
          <p:nvPr>
            <p:ph type="subTitle" idx="1"/>
          </p:nvPr>
        </p:nvSpPr>
        <p:spPr>
          <a:xfrm>
            <a:off x="630600" y="3228375"/>
            <a:ext cx="7893000" cy="1274100"/>
          </a:xfrm>
          <a:prstGeom prst="rect">
            <a:avLst/>
          </a:prstGeom>
        </p:spPr>
        <p:txBody>
          <a:bodyPr spcFirstLastPara="1" wrap="square" lIns="91425" tIns="91425" rIns="91425" bIns="91425" anchor="b" anchorCtr="0">
            <a:normAutofit/>
          </a:bodyPr>
          <a:lstStyle>
            <a:lvl1pPr lvl="0">
              <a:lnSpc>
                <a:spcPct val="100000"/>
              </a:lnSpc>
              <a:spcBef>
                <a:spcPts val="1000"/>
              </a:spcBef>
              <a:spcAft>
                <a:spcPts val="0"/>
              </a:spcAft>
              <a:buClr>
                <a:schemeClr val="accent6"/>
              </a:buClr>
              <a:buSzPts val="2400"/>
              <a:buNone/>
              <a:defRPr sz="2400">
                <a:solidFill>
                  <a:schemeClr val="accent6"/>
                </a:solidFill>
              </a:defRPr>
            </a:lvl1pPr>
            <a:lvl2pPr lvl="1">
              <a:lnSpc>
                <a:spcPct val="100000"/>
              </a:lnSpc>
              <a:spcBef>
                <a:spcPts val="0"/>
              </a:spcBef>
              <a:spcAft>
                <a:spcPts val="0"/>
              </a:spcAft>
              <a:buClr>
                <a:schemeClr val="accent6"/>
              </a:buClr>
              <a:buSzPts val="2400"/>
              <a:buNone/>
              <a:defRPr sz="2400">
                <a:solidFill>
                  <a:schemeClr val="accent6"/>
                </a:solidFill>
              </a:defRPr>
            </a:lvl2pPr>
            <a:lvl3pPr lvl="2">
              <a:lnSpc>
                <a:spcPct val="100000"/>
              </a:lnSpc>
              <a:spcBef>
                <a:spcPts val="0"/>
              </a:spcBef>
              <a:spcAft>
                <a:spcPts val="0"/>
              </a:spcAft>
              <a:buClr>
                <a:schemeClr val="accent6"/>
              </a:buClr>
              <a:buSzPts val="2400"/>
              <a:buNone/>
              <a:defRPr sz="2400">
                <a:solidFill>
                  <a:schemeClr val="accent6"/>
                </a:solidFill>
              </a:defRPr>
            </a:lvl3pPr>
            <a:lvl4pPr lvl="3">
              <a:lnSpc>
                <a:spcPct val="100000"/>
              </a:lnSpc>
              <a:spcBef>
                <a:spcPts val="0"/>
              </a:spcBef>
              <a:spcAft>
                <a:spcPts val="0"/>
              </a:spcAft>
              <a:buClr>
                <a:schemeClr val="accent6"/>
              </a:buClr>
              <a:buSzPts val="2400"/>
              <a:buNone/>
              <a:defRPr sz="2400">
                <a:solidFill>
                  <a:schemeClr val="accent6"/>
                </a:solidFill>
              </a:defRPr>
            </a:lvl4pPr>
            <a:lvl5pPr lvl="4">
              <a:lnSpc>
                <a:spcPct val="100000"/>
              </a:lnSpc>
              <a:spcBef>
                <a:spcPts val="0"/>
              </a:spcBef>
              <a:spcAft>
                <a:spcPts val="0"/>
              </a:spcAft>
              <a:buClr>
                <a:schemeClr val="accent6"/>
              </a:buClr>
              <a:buSzPts val="2400"/>
              <a:buNone/>
              <a:defRPr sz="2400">
                <a:solidFill>
                  <a:schemeClr val="accent6"/>
                </a:solidFill>
              </a:defRPr>
            </a:lvl5pPr>
            <a:lvl6pPr lvl="5">
              <a:lnSpc>
                <a:spcPct val="100000"/>
              </a:lnSpc>
              <a:spcBef>
                <a:spcPts val="0"/>
              </a:spcBef>
              <a:spcAft>
                <a:spcPts val="0"/>
              </a:spcAft>
              <a:buClr>
                <a:schemeClr val="accent6"/>
              </a:buClr>
              <a:buSzPts val="2400"/>
              <a:buNone/>
              <a:defRPr sz="2400">
                <a:solidFill>
                  <a:schemeClr val="accent6"/>
                </a:solidFill>
              </a:defRPr>
            </a:lvl6pPr>
            <a:lvl7pPr lvl="6">
              <a:lnSpc>
                <a:spcPct val="100000"/>
              </a:lnSpc>
              <a:spcBef>
                <a:spcPts val="0"/>
              </a:spcBef>
              <a:spcAft>
                <a:spcPts val="0"/>
              </a:spcAft>
              <a:buClr>
                <a:schemeClr val="accent6"/>
              </a:buClr>
              <a:buSzPts val="2400"/>
              <a:buNone/>
              <a:defRPr sz="2400">
                <a:solidFill>
                  <a:schemeClr val="accent6"/>
                </a:solidFill>
              </a:defRPr>
            </a:lvl7pPr>
            <a:lvl8pPr lvl="7">
              <a:lnSpc>
                <a:spcPct val="100000"/>
              </a:lnSpc>
              <a:spcBef>
                <a:spcPts val="0"/>
              </a:spcBef>
              <a:spcAft>
                <a:spcPts val="0"/>
              </a:spcAft>
              <a:buClr>
                <a:schemeClr val="accent6"/>
              </a:buClr>
              <a:buSzPts val="2400"/>
              <a:buNone/>
              <a:defRPr sz="2400">
                <a:solidFill>
                  <a:schemeClr val="accent6"/>
                </a:solidFill>
              </a:defRPr>
            </a:lvl8pPr>
            <a:lvl9pPr lvl="8">
              <a:lnSpc>
                <a:spcPct val="100000"/>
              </a:lnSpc>
              <a:spcBef>
                <a:spcPts val="0"/>
              </a:spcBef>
              <a:spcAft>
                <a:spcPts val="0"/>
              </a:spcAft>
              <a:buClr>
                <a:schemeClr val="accent6"/>
              </a:buClr>
              <a:buSzPts val="2400"/>
              <a:buNone/>
              <a:defRPr sz="2400">
                <a:solidFill>
                  <a:schemeClr val="accent6"/>
                </a:solidFill>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509550" y="1921350"/>
            <a:ext cx="8124900" cy="1300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sp>
        <p:nvSpPr>
          <p:cNvPr id="22" name="Google Shape;22;p4"/>
          <p:cNvSpPr/>
          <p:nvPr/>
        </p:nvSpPr>
        <p:spPr>
          <a:xfrm>
            <a:off x="-125" y="5045700"/>
            <a:ext cx="9144000" cy="978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 name="Google Shape;23;p4"/>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4" name="Google Shape;24;p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6" name="Google Shape;26;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7"/>
        <p:cNvGrpSpPr/>
        <p:nvPr/>
      </p:nvGrpSpPr>
      <p:grpSpPr>
        <a:xfrm>
          <a:off x="0" y="0"/>
          <a:ext cx="0" cy="0"/>
          <a:chOff x="0" y="0"/>
          <a:chExt cx="0" cy="0"/>
        </a:xfrm>
      </p:grpSpPr>
      <p:cxnSp>
        <p:nvCxnSpPr>
          <p:cNvPr id="28" name="Google Shape;28;p5"/>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9" name="Google Shape;29;p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5"/>
          <p:cNvSpPr txBox="1">
            <a:spLocks noGrp="1"/>
          </p:cNvSpPr>
          <p:nvPr>
            <p:ph type="body" idx="1"/>
          </p:nvPr>
        </p:nvSpPr>
        <p:spPr>
          <a:xfrm>
            <a:off x="3117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5"/>
          <p:cNvSpPr txBox="1">
            <a:spLocks noGrp="1"/>
          </p:cNvSpPr>
          <p:nvPr>
            <p:ph type="body" idx="2"/>
          </p:nvPr>
        </p:nvSpPr>
        <p:spPr>
          <a:xfrm>
            <a:off x="48324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cxnSp>
        <p:nvCxnSpPr>
          <p:cNvPr id="37" name="Google Shape;37;p7"/>
          <p:cNvCxnSpPr/>
          <p:nvPr/>
        </p:nvCxnSpPr>
        <p:spPr>
          <a:xfrm>
            <a:off x="411044" y="1417772"/>
            <a:ext cx="385200" cy="0"/>
          </a:xfrm>
          <a:prstGeom prst="straightConnector1">
            <a:avLst/>
          </a:prstGeom>
          <a:noFill/>
          <a:ln w="28575" cap="flat" cmpd="sng">
            <a:solidFill>
              <a:schemeClr val="dk1"/>
            </a:solidFill>
            <a:prstDash val="solid"/>
            <a:round/>
            <a:headEnd type="none" w="sm" len="sm"/>
            <a:tailEnd type="none" w="sm" len="sm"/>
          </a:ln>
        </p:spPr>
      </p:cxnSp>
      <p:sp>
        <p:nvSpPr>
          <p:cNvPr id="38" name="Google Shape;38;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9" name="Google Shape;39;p7"/>
          <p:cNvSpPr txBox="1">
            <a:spLocks noGrp="1"/>
          </p:cNvSpPr>
          <p:nvPr>
            <p:ph type="body" idx="1"/>
          </p:nvPr>
        </p:nvSpPr>
        <p:spPr>
          <a:xfrm>
            <a:off x="311700" y="1640350"/>
            <a:ext cx="2808000" cy="29289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8"/>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8" name="Google Shape;4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9" name="Google Shape;49;p9"/>
          <p:cNvSpPr txBox="1">
            <a:spLocks noGrp="1"/>
          </p:cNvSpPr>
          <p:nvPr>
            <p:ph type="title"/>
          </p:nvPr>
        </p:nvSpPr>
        <p:spPr>
          <a:xfrm>
            <a:off x="265500" y="1084625"/>
            <a:ext cx="4045200" cy="170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0" name="Google Shape;50;p9"/>
          <p:cNvSpPr txBox="1">
            <a:spLocks noGrp="1"/>
          </p:cNvSpPr>
          <p:nvPr>
            <p:ph type="subTitle" idx="1"/>
          </p:nvPr>
        </p:nvSpPr>
        <p:spPr>
          <a:xfrm>
            <a:off x="265500" y="2845200"/>
            <a:ext cx="4045200" cy="14217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6"/>
              </a:buClr>
              <a:buSzPts val="2100"/>
              <a:buNone/>
              <a:defRPr sz="2100">
                <a:solidFill>
                  <a:schemeClr val="accent6"/>
                </a:solidFill>
              </a:defRPr>
            </a:lvl1pPr>
            <a:lvl2pPr lvl="1" algn="ctr">
              <a:lnSpc>
                <a:spcPct val="100000"/>
              </a:lnSpc>
              <a:spcBef>
                <a:spcPts val="0"/>
              </a:spcBef>
              <a:spcAft>
                <a:spcPts val="0"/>
              </a:spcAft>
              <a:buClr>
                <a:schemeClr val="accent6"/>
              </a:buClr>
              <a:buSzPts val="2100"/>
              <a:buNone/>
              <a:defRPr sz="2100">
                <a:solidFill>
                  <a:schemeClr val="accent6"/>
                </a:solidFill>
              </a:defRPr>
            </a:lvl2pPr>
            <a:lvl3pPr lvl="2" algn="ctr">
              <a:lnSpc>
                <a:spcPct val="100000"/>
              </a:lnSpc>
              <a:spcBef>
                <a:spcPts val="0"/>
              </a:spcBef>
              <a:spcAft>
                <a:spcPts val="0"/>
              </a:spcAft>
              <a:buClr>
                <a:schemeClr val="accent6"/>
              </a:buClr>
              <a:buSzPts val="2100"/>
              <a:buNone/>
              <a:defRPr sz="2100">
                <a:solidFill>
                  <a:schemeClr val="accent6"/>
                </a:solidFill>
              </a:defRPr>
            </a:lvl3pPr>
            <a:lvl4pPr lvl="3" algn="ctr">
              <a:lnSpc>
                <a:spcPct val="100000"/>
              </a:lnSpc>
              <a:spcBef>
                <a:spcPts val="0"/>
              </a:spcBef>
              <a:spcAft>
                <a:spcPts val="0"/>
              </a:spcAft>
              <a:buClr>
                <a:schemeClr val="accent6"/>
              </a:buClr>
              <a:buSzPts val="2100"/>
              <a:buNone/>
              <a:defRPr sz="2100">
                <a:solidFill>
                  <a:schemeClr val="accent6"/>
                </a:solidFill>
              </a:defRPr>
            </a:lvl4pPr>
            <a:lvl5pPr lvl="4" algn="ctr">
              <a:lnSpc>
                <a:spcPct val="100000"/>
              </a:lnSpc>
              <a:spcBef>
                <a:spcPts val="0"/>
              </a:spcBef>
              <a:spcAft>
                <a:spcPts val="0"/>
              </a:spcAft>
              <a:buClr>
                <a:schemeClr val="accent6"/>
              </a:buClr>
              <a:buSzPts val="2100"/>
              <a:buNone/>
              <a:defRPr sz="2100">
                <a:solidFill>
                  <a:schemeClr val="accent6"/>
                </a:solidFill>
              </a:defRPr>
            </a:lvl5pPr>
            <a:lvl6pPr lvl="5" algn="ctr">
              <a:lnSpc>
                <a:spcPct val="100000"/>
              </a:lnSpc>
              <a:spcBef>
                <a:spcPts val="0"/>
              </a:spcBef>
              <a:spcAft>
                <a:spcPts val="0"/>
              </a:spcAft>
              <a:buClr>
                <a:schemeClr val="accent6"/>
              </a:buClr>
              <a:buSzPts val="2100"/>
              <a:buNone/>
              <a:defRPr sz="2100">
                <a:solidFill>
                  <a:schemeClr val="accent6"/>
                </a:solidFill>
              </a:defRPr>
            </a:lvl6pPr>
            <a:lvl7pPr lvl="6" algn="ctr">
              <a:lnSpc>
                <a:spcPct val="100000"/>
              </a:lnSpc>
              <a:spcBef>
                <a:spcPts val="0"/>
              </a:spcBef>
              <a:spcAft>
                <a:spcPts val="0"/>
              </a:spcAft>
              <a:buClr>
                <a:schemeClr val="accent6"/>
              </a:buClr>
              <a:buSzPts val="2100"/>
              <a:buNone/>
              <a:defRPr sz="2100">
                <a:solidFill>
                  <a:schemeClr val="accent6"/>
                </a:solidFill>
              </a:defRPr>
            </a:lvl7pPr>
            <a:lvl8pPr lvl="7" algn="ctr">
              <a:lnSpc>
                <a:spcPct val="100000"/>
              </a:lnSpc>
              <a:spcBef>
                <a:spcPts val="0"/>
              </a:spcBef>
              <a:spcAft>
                <a:spcPts val="0"/>
              </a:spcAft>
              <a:buClr>
                <a:schemeClr val="accent6"/>
              </a:buClr>
              <a:buSzPts val="2100"/>
              <a:buNone/>
              <a:defRPr sz="2100">
                <a:solidFill>
                  <a:schemeClr val="accent6"/>
                </a:solidFill>
              </a:defRPr>
            </a:lvl8pPr>
            <a:lvl9pPr lvl="8" algn="ctr">
              <a:lnSpc>
                <a:spcPct val="100000"/>
              </a:lnSpc>
              <a:spcBef>
                <a:spcPts val="0"/>
              </a:spcBef>
              <a:spcAft>
                <a:spcPts val="0"/>
              </a:spcAft>
              <a:buClr>
                <a:schemeClr val="accent6"/>
              </a:buClr>
              <a:buSzPts val="2100"/>
              <a:buNone/>
              <a:defRPr sz="2100">
                <a:solidFill>
                  <a:schemeClr val="accent6"/>
                </a:solidFill>
              </a:defRPr>
            </a:lvl9pPr>
          </a:lstStyle>
          <a:p>
            <a:endParaRPr/>
          </a:p>
        </p:txBody>
      </p:sp>
      <p:sp>
        <p:nvSpPr>
          <p:cNvPr id="51" name="Google Shape;5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52" name="Google Shape;5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11"/>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1"/>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1"/>
          <p:cNvSpPr txBox="1">
            <a:spLocks noGrp="1"/>
          </p:cNvSpPr>
          <p:nvPr>
            <p:ph type="title" hasCustomPrompt="1"/>
          </p:nvPr>
        </p:nvSpPr>
        <p:spPr>
          <a:xfrm>
            <a:off x="586725" y="1353788"/>
            <a:ext cx="79707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6"/>
              </a:buClr>
              <a:buSzPts val="10800"/>
              <a:buNone/>
              <a:defRPr sz="10800">
                <a:solidFill>
                  <a:schemeClr val="accent6"/>
                </a:solidFill>
              </a:defRPr>
            </a:lvl1pPr>
            <a:lvl2pPr lvl="1" algn="ctr">
              <a:spcBef>
                <a:spcPts val="0"/>
              </a:spcBef>
              <a:spcAft>
                <a:spcPts val="0"/>
              </a:spcAft>
              <a:buClr>
                <a:schemeClr val="accent6"/>
              </a:buClr>
              <a:buSzPts val="10800"/>
              <a:buNone/>
              <a:defRPr sz="10800">
                <a:solidFill>
                  <a:schemeClr val="accent6"/>
                </a:solidFill>
              </a:defRPr>
            </a:lvl2pPr>
            <a:lvl3pPr lvl="2" algn="ctr">
              <a:spcBef>
                <a:spcPts val="0"/>
              </a:spcBef>
              <a:spcAft>
                <a:spcPts val="0"/>
              </a:spcAft>
              <a:buClr>
                <a:schemeClr val="accent6"/>
              </a:buClr>
              <a:buSzPts val="10800"/>
              <a:buNone/>
              <a:defRPr sz="10800">
                <a:solidFill>
                  <a:schemeClr val="accent6"/>
                </a:solidFill>
              </a:defRPr>
            </a:lvl3pPr>
            <a:lvl4pPr lvl="3" algn="ctr">
              <a:spcBef>
                <a:spcPts val="0"/>
              </a:spcBef>
              <a:spcAft>
                <a:spcPts val="0"/>
              </a:spcAft>
              <a:buClr>
                <a:schemeClr val="accent6"/>
              </a:buClr>
              <a:buSzPts val="10800"/>
              <a:buNone/>
              <a:defRPr sz="10800">
                <a:solidFill>
                  <a:schemeClr val="accent6"/>
                </a:solidFill>
              </a:defRPr>
            </a:lvl4pPr>
            <a:lvl5pPr lvl="4" algn="ctr">
              <a:spcBef>
                <a:spcPts val="0"/>
              </a:spcBef>
              <a:spcAft>
                <a:spcPts val="0"/>
              </a:spcAft>
              <a:buClr>
                <a:schemeClr val="accent6"/>
              </a:buClr>
              <a:buSzPts val="10800"/>
              <a:buNone/>
              <a:defRPr sz="10800">
                <a:solidFill>
                  <a:schemeClr val="accent6"/>
                </a:solidFill>
              </a:defRPr>
            </a:lvl5pPr>
            <a:lvl6pPr lvl="5" algn="ctr">
              <a:spcBef>
                <a:spcPts val="0"/>
              </a:spcBef>
              <a:spcAft>
                <a:spcPts val="0"/>
              </a:spcAft>
              <a:buClr>
                <a:schemeClr val="accent6"/>
              </a:buClr>
              <a:buSzPts val="10800"/>
              <a:buNone/>
              <a:defRPr sz="10800">
                <a:solidFill>
                  <a:schemeClr val="accent6"/>
                </a:solidFill>
              </a:defRPr>
            </a:lvl6pPr>
            <a:lvl7pPr lvl="6" algn="ctr">
              <a:spcBef>
                <a:spcPts val="0"/>
              </a:spcBef>
              <a:spcAft>
                <a:spcPts val="0"/>
              </a:spcAft>
              <a:buClr>
                <a:schemeClr val="accent6"/>
              </a:buClr>
              <a:buSzPts val="10800"/>
              <a:buNone/>
              <a:defRPr sz="10800">
                <a:solidFill>
                  <a:schemeClr val="accent6"/>
                </a:solidFill>
              </a:defRPr>
            </a:lvl7pPr>
            <a:lvl8pPr lvl="7" algn="ctr">
              <a:spcBef>
                <a:spcPts val="0"/>
              </a:spcBef>
              <a:spcAft>
                <a:spcPts val="0"/>
              </a:spcAft>
              <a:buClr>
                <a:schemeClr val="accent6"/>
              </a:buClr>
              <a:buSzPts val="10800"/>
              <a:buNone/>
              <a:defRPr sz="10800">
                <a:solidFill>
                  <a:schemeClr val="accent6"/>
                </a:solidFill>
              </a:defRPr>
            </a:lvl8pPr>
            <a:lvl9pPr lvl="8" algn="ctr">
              <a:spcBef>
                <a:spcPts val="0"/>
              </a:spcBef>
              <a:spcAft>
                <a:spcPts val="0"/>
              </a:spcAft>
              <a:buClr>
                <a:schemeClr val="accent6"/>
              </a:buClr>
              <a:buSzPts val="10800"/>
              <a:buNone/>
              <a:defRPr sz="10800">
                <a:solidFill>
                  <a:schemeClr val="accent6"/>
                </a:solidFill>
              </a:defRPr>
            </a:lvl9pPr>
          </a:lstStyle>
          <a:p>
            <a:r>
              <a:t>xx%</a:t>
            </a:r>
          </a:p>
        </p:txBody>
      </p:sp>
      <p:sp>
        <p:nvSpPr>
          <p:cNvPr id="60" name="Google Shape;60;p11"/>
          <p:cNvSpPr txBox="1">
            <a:spLocks noGrp="1"/>
          </p:cNvSpPr>
          <p:nvPr>
            <p:ph type="body" idx="1"/>
          </p:nvPr>
        </p:nvSpPr>
        <p:spPr>
          <a:xfrm>
            <a:off x="586725" y="2968388"/>
            <a:ext cx="79707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1" name="Google Shape;61;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lue-go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725"/>
            <a:ext cx="8520600" cy="645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417800"/>
            <a:ext cx="8520600" cy="3150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Lato"/>
                <a:ea typeface="Lato"/>
                <a:cs typeface="Lato"/>
                <a:sym typeface="Lato"/>
              </a:defRPr>
            </a:lvl1pPr>
            <a:lvl2pPr lvl="1" algn="r">
              <a:buNone/>
              <a:defRPr sz="1000">
                <a:solidFill>
                  <a:schemeClr val="dk1"/>
                </a:solidFill>
                <a:latin typeface="Lato"/>
                <a:ea typeface="Lato"/>
                <a:cs typeface="Lato"/>
                <a:sym typeface="Lato"/>
              </a:defRPr>
            </a:lvl2pPr>
            <a:lvl3pPr lvl="2" algn="r">
              <a:buNone/>
              <a:defRPr sz="1000">
                <a:solidFill>
                  <a:schemeClr val="dk1"/>
                </a:solidFill>
                <a:latin typeface="Lato"/>
                <a:ea typeface="Lato"/>
                <a:cs typeface="Lato"/>
                <a:sym typeface="Lato"/>
              </a:defRPr>
            </a:lvl3pPr>
            <a:lvl4pPr lvl="3" algn="r">
              <a:buNone/>
              <a:defRPr sz="1000">
                <a:solidFill>
                  <a:schemeClr val="dk1"/>
                </a:solidFill>
                <a:latin typeface="Lato"/>
                <a:ea typeface="Lato"/>
                <a:cs typeface="Lato"/>
                <a:sym typeface="Lato"/>
              </a:defRPr>
            </a:lvl4pPr>
            <a:lvl5pPr lvl="4" algn="r">
              <a:buNone/>
              <a:defRPr sz="1000">
                <a:solidFill>
                  <a:schemeClr val="dk1"/>
                </a:solidFill>
                <a:latin typeface="Lato"/>
                <a:ea typeface="Lato"/>
                <a:cs typeface="Lato"/>
                <a:sym typeface="Lato"/>
              </a:defRPr>
            </a:lvl5pPr>
            <a:lvl6pPr lvl="5" algn="r">
              <a:buNone/>
              <a:defRPr sz="1000">
                <a:solidFill>
                  <a:schemeClr val="dk1"/>
                </a:solidFill>
                <a:latin typeface="Lato"/>
                <a:ea typeface="Lato"/>
                <a:cs typeface="Lato"/>
                <a:sym typeface="Lato"/>
              </a:defRPr>
            </a:lvl6pPr>
            <a:lvl7pPr lvl="6" algn="r">
              <a:buNone/>
              <a:defRPr sz="1000">
                <a:solidFill>
                  <a:schemeClr val="dk1"/>
                </a:solidFill>
                <a:latin typeface="Lato"/>
                <a:ea typeface="Lato"/>
                <a:cs typeface="Lato"/>
                <a:sym typeface="Lato"/>
              </a:defRPr>
            </a:lvl7pPr>
            <a:lvl8pPr lvl="7" algn="r">
              <a:buNone/>
              <a:defRPr sz="1000">
                <a:solidFill>
                  <a:schemeClr val="dk1"/>
                </a:solidFill>
                <a:latin typeface="Lato"/>
                <a:ea typeface="Lato"/>
                <a:cs typeface="Lato"/>
                <a:sym typeface="Lato"/>
              </a:defRPr>
            </a:lvl8pPr>
            <a:lvl9pPr lvl="8" algn="r">
              <a:buNone/>
              <a:defRPr sz="1000">
                <a:solidFill>
                  <a:schemeClr val="dk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www.stagelightingprimer.com/index.html?slfs-fixtures.html&amp;2" TargetMode="External"/><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hyperlink" Target="http://www.stagelightingprimer.com/index.html?slfs-fixtures.html&amp;2"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hyperlink" Target="https://www.10kused.com/product/philips-selecon-fresnel-lantern-1200w-lbbq-32234/"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9.xml"/><Relationship Id="rId1" Type="http://schemas.openxmlformats.org/officeDocument/2006/relationships/slideLayout" Target="../slideLayouts/slideLayout3.xml"/><Relationship Id="rId5" Type="http://schemas.openxmlformats.org/officeDocument/2006/relationships/image" Target="../media/image24.png"/><Relationship Id="rId4" Type="http://schemas.openxmlformats.org/officeDocument/2006/relationships/image" Target="../media/image23.png"/></Relationships>
</file>

<file path=ppt/slides/_rels/slide5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0.xml"/><Relationship Id="rId1" Type="http://schemas.openxmlformats.org/officeDocument/2006/relationships/slideLayout" Target="../slideLayouts/slideLayout3.xml"/><Relationship Id="rId5" Type="http://schemas.openxmlformats.org/officeDocument/2006/relationships/image" Target="../media/image27.png"/><Relationship Id="rId4" Type="http://schemas.openxmlformats.org/officeDocument/2006/relationships/image" Target="../media/image26.png"/></Relationships>
</file>

<file path=ppt/slides/_rels/slide5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1.xml"/><Relationship Id="rId1" Type="http://schemas.openxmlformats.org/officeDocument/2006/relationships/slideLayout" Target="../slideLayouts/slideLayout3.xml"/><Relationship Id="rId4" Type="http://schemas.openxmlformats.org/officeDocument/2006/relationships/image" Target="../media/image29.png"/></Relationships>
</file>

<file path=ppt/slides/_rels/slide5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2.xml"/><Relationship Id="rId1" Type="http://schemas.openxmlformats.org/officeDocument/2006/relationships/slideLayout" Target="../slideLayouts/slideLayout3.xml"/><Relationship Id="rId4" Type="http://schemas.openxmlformats.org/officeDocument/2006/relationships/image" Target="../media/image30.png"/></Relationships>
</file>

<file path=ppt/slides/_rels/slide5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3.xml"/><Relationship Id="rId1" Type="http://schemas.openxmlformats.org/officeDocument/2006/relationships/slideLayout" Target="../slideLayouts/slideLayout3.xml"/><Relationship Id="rId4" Type="http://schemas.openxmlformats.org/officeDocument/2006/relationships/image" Target="../media/image32.png"/></Relationships>
</file>

<file path=ppt/slides/_rels/slide5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4.xml"/><Relationship Id="rId1" Type="http://schemas.openxmlformats.org/officeDocument/2006/relationships/slideLayout" Target="../slideLayouts/slideLayout3.xml"/><Relationship Id="rId4" Type="http://schemas.openxmlformats.org/officeDocument/2006/relationships/image" Target="../media/image33.png"/></Relationships>
</file>

<file path=ppt/slides/_rels/slide5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5.xml"/><Relationship Id="rId1" Type="http://schemas.openxmlformats.org/officeDocument/2006/relationships/slideLayout" Target="../slideLayouts/slideLayout3.xml"/><Relationship Id="rId4" Type="http://schemas.openxmlformats.org/officeDocument/2006/relationships/image" Target="../media/image35.png"/></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6.xml"/><Relationship Id="rId1" Type="http://schemas.openxmlformats.org/officeDocument/2006/relationships/slideLayout" Target="../slideLayouts/slideLayout3.xml"/><Relationship Id="rId4" Type="http://schemas.openxmlformats.org/officeDocument/2006/relationships/image" Target="../media/image37.png"/></Relationships>
</file>

<file path=ppt/slides/_rels/slide5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8.xml"/><Relationship Id="rId1" Type="http://schemas.openxmlformats.org/officeDocument/2006/relationships/slideLayout" Target="../slideLayouts/slideLayout3.xml"/><Relationship Id="rId4" Type="http://schemas.openxmlformats.org/officeDocument/2006/relationships/image" Target="../media/image40.png"/></Relationships>
</file>

<file path=ppt/slides/_rels/slide5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9.xml"/><Relationship Id="rId1" Type="http://schemas.openxmlformats.org/officeDocument/2006/relationships/slideLayout" Target="../slideLayouts/slideLayout3.xml"/><Relationship Id="rId4" Type="http://schemas.openxmlformats.org/officeDocument/2006/relationships/image" Target="../media/image42.png"/></Relationships>
</file>

<file path=ppt/slides/_rels/slide6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0.xml"/><Relationship Id="rId1" Type="http://schemas.openxmlformats.org/officeDocument/2006/relationships/slideLayout" Target="../slideLayouts/slideLayout3.xml"/><Relationship Id="rId5" Type="http://schemas.openxmlformats.org/officeDocument/2006/relationships/image" Target="../media/image45.png"/><Relationship Id="rId4" Type="http://schemas.openxmlformats.org/officeDocument/2006/relationships/image" Target="../media/image44.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3" Type="http://schemas.openxmlformats.org/officeDocument/2006/relationships/hyperlink" Target="https://newsandviews.dataton.com/a-short-history-of-projection" TargetMode="External"/><Relationship Id="rId2" Type="http://schemas.openxmlformats.org/officeDocument/2006/relationships/notesSlide" Target="../notesSlides/notesSlide63.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hyperlink" Target="https://electricalfundablog.com/projector-types-works/" TargetMode="External"/><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hyperlink" Target="https://www.musicgateway.com/blog/how-to/what-is-sound-design" TargetMode="External"/><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hyperlink" Target="https://www.ipr.edu/blogs/live-sound-and-show-production/what-equipment-do-you-need-for-live-music/" TargetMode="External"/><Relationship Id="rId2" Type="http://schemas.openxmlformats.org/officeDocument/2006/relationships/notesSlide" Target="../notesSlides/notesSlide66.xml"/><Relationship Id="rId1" Type="http://schemas.openxmlformats.org/officeDocument/2006/relationships/slideLayout" Target="../slideLayouts/slideLayout3.xml"/><Relationship Id="rId4" Type="http://schemas.openxmlformats.org/officeDocument/2006/relationships/hyperlink" Target="https://www.prosystemservices.com/news/what-is-a-mixing-desk-and-why-does-my-event-need-one/"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s://www.electronicshub.org/power-amplifier/" TargetMode="External"/><Relationship Id="rId2" Type="http://schemas.openxmlformats.org/officeDocument/2006/relationships/notesSlide" Target="../notesSlides/notesSlide67.xml"/><Relationship Id="rId1" Type="http://schemas.openxmlformats.org/officeDocument/2006/relationships/slideLayout" Target="../slideLayouts/slideLayout3.xml"/><Relationship Id="rId4" Type="http://schemas.openxmlformats.org/officeDocument/2006/relationships/hyperlink" Target="https://www.computerhope.com/jargon/s/speaker.htm#howworks"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technologystudent.com/designpro/system1.htm" TargetMode="External"/><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hyperlink" Target="https://theatre.uoregon.edu/production/sound-designer/" TargetMode="External"/><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3" Type="http://schemas.openxmlformats.org/officeDocument/2006/relationships/hyperlink" Target="https://ehomerecordingstudio.com/stereo-microphone-techniques/" TargetMode="External"/><Relationship Id="rId2" Type="http://schemas.openxmlformats.org/officeDocument/2006/relationships/notesSlide" Target="../notesSlides/notesSlide71.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hyperlink" Target="https://audioaural.com/what-are-the-7-types-of-audio-editing-techniques/" TargetMode="External"/><Relationship Id="rId2" Type="http://schemas.openxmlformats.org/officeDocument/2006/relationships/notesSlide" Target="../notesSlides/notesSlide72.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3.xml"/><Relationship Id="rId1" Type="http://schemas.openxmlformats.org/officeDocument/2006/relationships/slideLayout" Target="../slideLayouts/slideLayout3.xml"/><Relationship Id="rId4" Type="http://schemas.openxmlformats.org/officeDocument/2006/relationships/hyperlink" Target="https://www.mycoffeepot.org/movie-theater-sound-system-design.html" TargetMode="External"/></Relationships>
</file>

<file path=ppt/slides/_rels/slide74.xml.rels><?xml version="1.0" encoding="UTF-8" standalone="yes"?>
<Relationships xmlns="http://schemas.openxmlformats.org/package/2006/relationships"><Relationship Id="rId3" Type="http://schemas.openxmlformats.org/officeDocument/2006/relationships/hyperlink" Target="https://output.com/blog/9-sound-design-tips-to-hack-your-listeners-ears" TargetMode="External"/><Relationship Id="rId2" Type="http://schemas.openxmlformats.org/officeDocument/2006/relationships/notesSlide" Target="../notesSlides/notesSlide74.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6.xml"/><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77.xml"/><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openxmlformats.org/officeDocument/2006/relationships/hyperlink" Target="https://en.wikipedia.org/wiki/The_Hunting_of_the_Snark" TargetMode="External"/><Relationship Id="rId2" Type="http://schemas.openxmlformats.org/officeDocument/2006/relationships/notesSlide" Target="../notesSlides/notesSlide78.xml"/><Relationship Id="rId1" Type="http://schemas.openxmlformats.org/officeDocument/2006/relationships/slideLayout" Target="../slideLayouts/slideLayout3.xml"/><Relationship Id="rId4" Type="http://schemas.openxmlformats.org/officeDocument/2006/relationships/image" Target="../media/image50.png"/></Relationships>
</file>

<file path=ppt/slides/_rels/slide7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9.xml"/><Relationship Id="rId1" Type="http://schemas.openxmlformats.org/officeDocument/2006/relationships/slideLayout" Target="../slideLayouts/slideLayout3.xml"/><Relationship Id="rId4" Type="http://schemas.openxmlformats.org/officeDocument/2006/relationships/image" Target="../media/image52.png"/></Relationships>
</file>

<file path=ppt/slides/_rels/slide8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80.xml"/><Relationship Id="rId1" Type="http://schemas.openxmlformats.org/officeDocument/2006/relationships/slideLayout" Target="../slideLayouts/slideLayout3.xml"/><Relationship Id="rId4" Type="http://schemas.openxmlformats.org/officeDocument/2006/relationships/image" Target="../media/image54.jpg"/></Relationships>
</file>

<file path=ppt/slides/_rels/slide81.xml.rels><?xml version="1.0" encoding="UTF-8" standalone="yes"?>
<Relationships xmlns="http://schemas.openxmlformats.org/package/2006/relationships"><Relationship Id="rId8" Type="http://schemas.openxmlformats.org/officeDocument/2006/relationships/image" Target="../media/image60.jpg"/><Relationship Id="rId13" Type="http://schemas.openxmlformats.org/officeDocument/2006/relationships/image" Target="../media/image65.jpg"/><Relationship Id="rId18" Type="http://schemas.openxmlformats.org/officeDocument/2006/relationships/image" Target="../media/image70.jpg"/><Relationship Id="rId3" Type="http://schemas.openxmlformats.org/officeDocument/2006/relationships/image" Target="../media/image55.jpg"/><Relationship Id="rId7" Type="http://schemas.openxmlformats.org/officeDocument/2006/relationships/image" Target="../media/image59.jpg"/><Relationship Id="rId12" Type="http://schemas.openxmlformats.org/officeDocument/2006/relationships/image" Target="../media/image64.jpg"/><Relationship Id="rId17" Type="http://schemas.openxmlformats.org/officeDocument/2006/relationships/image" Target="../media/image69.jpg"/><Relationship Id="rId2" Type="http://schemas.openxmlformats.org/officeDocument/2006/relationships/notesSlide" Target="../notesSlides/notesSlide81.xml"/><Relationship Id="rId16" Type="http://schemas.openxmlformats.org/officeDocument/2006/relationships/image" Target="../media/image68.jpg"/><Relationship Id="rId1" Type="http://schemas.openxmlformats.org/officeDocument/2006/relationships/slideLayout" Target="../slideLayouts/slideLayout3.xml"/><Relationship Id="rId6" Type="http://schemas.openxmlformats.org/officeDocument/2006/relationships/image" Target="../media/image58.jpg"/><Relationship Id="rId11" Type="http://schemas.openxmlformats.org/officeDocument/2006/relationships/image" Target="../media/image63.jpg"/><Relationship Id="rId5" Type="http://schemas.openxmlformats.org/officeDocument/2006/relationships/image" Target="../media/image57.jpg"/><Relationship Id="rId15" Type="http://schemas.openxmlformats.org/officeDocument/2006/relationships/image" Target="../media/image67.jpg"/><Relationship Id="rId10" Type="http://schemas.openxmlformats.org/officeDocument/2006/relationships/image" Target="../media/image62.jpg"/><Relationship Id="rId19" Type="http://schemas.openxmlformats.org/officeDocument/2006/relationships/image" Target="../media/image71.jpg"/><Relationship Id="rId4" Type="http://schemas.openxmlformats.org/officeDocument/2006/relationships/image" Target="../media/image56.jpg"/><Relationship Id="rId9" Type="http://schemas.openxmlformats.org/officeDocument/2006/relationships/image" Target="../media/image61.jpg"/><Relationship Id="rId14" Type="http://schemas.openxmlformats.org/officeDocument/2006/relationships/image" Target="../media/image66.jpg"/></Relationships>
</file>

<file path=ppt/slides/_rels/slide82.xml.rels><?xml version="1.0" encoding="UTF-8" standalone="yes"?>
<Relationships xmlns="http://schemas.openxmlformats.org/package/2006/relationships"><Relationship Id="rId8" Type="http://schemas.openxmlformats.org/officeDocument/2006/relationships/hyperlink" Target="https://webstockreview.net/explore/jewel-clipart-jewls/" TargetMode="External"/><Relationship Id="rId13" Type="http://schemas.openxmlformats.org/officeDocument/2006/relationships/hyperlink" Target="https://www.123rf.com/photo_98259153_stock-vector-funny-stickman-with-empty-speech-bubble-confused-facial-expression-vector-.html" TargetMode="External"/><Relationship Id="rId3" Type="http://schemas.openxmlformats.org/officeDocument/2006/relationships/hyperlink" Target="https://en.wikipedia.org/wiki/The_Hunting_of_the_Snark" TargetMode="External"/><Relationship Id="rId7" Type="http://schemas.openxmlformats.org/officeDocument/2006/relationships/hyperlink" Target="https://www.trespass.com/advice/snow-boots-guide/" TargetMode="External"/><Relationship Id="rId12" Type="http://schemas.openxmlformats.org/officeDocument/2006/relationships/hyperlink" Target="https://www.wowcher.co.uk/deals/shop/fashion/coats-jackets" TargetMode="External"/><Relationship Id="rId2" Type="http://schemas.openxmlformats.org/officeDocument/2006/relationships/notesSlide" Target="../notesSlides/notesSlide82.xml"/><Relationship Id="rId1" Type="http://schemas.openxmlformats.org/officeDocument/2006/relationships/slideLayout" Target="../slideLayouts/slideLayout3.xml"/><Relationship Id="rId6" Type="http://schemas.openxmlformats.org/officeDocument/2006/relationships/hyperlink" Target="https://stock.adobe.com/uk/search?k=parasol%20old%20fashioned" TargetMode="External"/><Relationship Id="rId11" Type="http://schemas.openxmlformats.org/officeDocument/2006/relationships/hyperlink" Target="https://www.123rf.com/photo_34353414_3d-rendering-of-a-pile-of-an-old-boxes-on-a-warehouse.html" TargetMode="External"/><Relationship Id="rId5" Type="http://schemas.openxmlformats.org/officeDocument/2006/relationships/hyperlink" Target="https://www.clipartkey.com/view/xJJwbx_100-dollar-bills-stacked-dollar-bills-stack-png/" TargetMode="External"/><Relationship Id="rId10" Type="http://schemas.openxmlformats.org/officeDocument/2006/relationships/hyperlink" Target="https://www.dreamstime.com/photos-images/pile-old-clothes.html" TargetMode="External"/><Relationship Id="rId4" Type="http://schemas.openxmlformats.org/officeDocument/2006/relationships/hyperlink" Target="https://www.vintagecashcow.co.uk/blog/selling-guides/sell-old-watches-cash/" TargetMode="External"/><Relationship Id="rId9" Type="http://schemas.openxmlformats.org/officeDocument/2006/relationships/hyperlink" Target="https://www.cynthiaaugust.com/PRODUCT/21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3"/>
          <p:cNvSpPr txBox="1">
            <a:spLocks noGrp="1"/>
          </p:cNvSpPr>
          <p:nvPr>
            <p:ph type="ctrTitle"/>
          </p:nvPr>
        </p:nvSpPr>
        <p:spPr>
          <a:xfrm>
            <a:off x="630600" y="136800"/>
            <a:ext cx="7893000" cy="1853700"/>
          </a:xfrm>
          <a:prstGeom prst="rect">
            <a:avLst/>
          </a:prstGeom>
        </p:spPr>
        <p:txBody>
          <a:bodyPr spcFirstLastPara="1" wrap="square" lIns="91425" tIns="91425" rIns="91425" bIns="91425" anchor="b" anchorCtr="0">
            <a:normAutofit/>
          </a:bodyPr>
          <a:lstStyle/>
          <a:p>
            <a:pPr marL="0" lvl="0" indent="0" algn="l" rtl="0">
              <a:spcBef>
                <a:spcPts val="1000"/>
              </a:spcBef>
              <a:spcAft>
                <a:spcPts val="0"/>
              </a:spcAft>
              <a:buNone/>
            </a:pPr>
            <a:r>
              <a:rPr lang="en-GB"/>
              <a:t>Process workbook</a:t>
            </a:r>
            <a:endParaRPr/>
          </a:p>
        </p:txBody>
      </p:sp>
      <p:sp>
        <p:nvSpPr>
          <p:cNvPr id="69" name="Google Shape;69;p13"/>
          <p:cNvSpPr txBox="1">
            <a:spLocks noGrp="1"/>
          </p:cNvSpPr>
          <p:nvPr>
            <p:ph type="subTitle" idx="1"/>
          </p:nvPr>
        </p:nvSpPr>
        <p:spPr>
          <a:xfrm>
            <a:off x="630600" y="3228375"/>
            <a:ext cx="7893000" cy="1274100"/>
          </a:xfrm>
          <a:prstGeom prst="rect">
            <a:avLst/>
          </a:prstGeom>
        </p:spPr>
        <p:txBody>
          <a:bodyPr spcFirstLastPara="1" wrap="square" lIns="91425" tIns="91425" rIns="91425" bIns="91425" anchor="b" anchorCtr="0">
            <a:normAutofit fontScale="92500" lnSpcReduction="20000"/>
          </a:bodyPr>
          <a:lstStyle/>
          <a:p>
            <a:pPr marL="0" lvl="0" indent="0" algn="l" rtl="0">
              <a:spcBef>
                <a:spcPts val="1000"/>
              </a:spcBef>
              <a:spcAft>
                <a:spcPts val="0"/>
              </a:spcAft>
              <a:buNone/>
            </a:pPr>
            <a:r>
              <a:rPr lang="en-GB"/>
              <a:t>Production technology </a:t>
            </a:r>
            <a:endParaRPr/>
          </a:p>
          <a:p>
            <a:pPr marL="0" lvl="0" indent="0" algn="l" rtl="0">
              <a:spcBef>
                <a:spcPts val="1000"/>
              </a:spcBef>
              <a:spcAft>
                <a:spcPts val="0"/>
              </a:spcAft>
              <a:buNone/>
            </a:pPr>
            <a:r>
              <a:rPr lang="en-GB"/>
              <a:t>Finlay prytherch</a:t>
            </a:r>
            <a:endParaRPr/>
          </a:p>
          <a:p>
            <a:pPr marL="0" lvl="0" indent="0" algn="l" rtl="0">
              <a:spcBef>
                <a:spcPts val="1000"/>
              </a:spcBef>
              <a:spcAft>
                <a:spcPts val="0"/>
              </a:spcAft>
              <a:buNone/>
            </a:pPr>
            <a:r>
              <a:rPr lang="en-GB"/>
              <a:t>2004796</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4"/>
          <p:cNvSpPr txBox="1">
            <a:spLocks noGrp="1"/>
          </p:cNvSpPr>
          <p:nvPr>
            <p:ph type="title"/>
          </p:nvPr>
        </p:nvSpPr>
        <p:spPr>
          <a:xfrm>
            <a:off x="311691" y="340912"/>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Learning aims and objectives</a:t>
            </a:r>
            <a:endParaRPr/>
          </a:p>
        </p:txBody>
      </p:sp>
      <p:sp>
        <p:nvSpPr>
          <p:cNvPr id="75" name="Google Shape;75;p14"/>
          <p:cNvSpPr txBox="1">
            <a:spLocks noGrp="1"/>
          </p:cNvSpPr>
          <p:nvPr>
            <p:ph type="body" idx="1"/>
          </p:nvPr>
        </p:nvSpPr>
        <p:spPr>
          <a:xfrm>
            <a:off x="311700" y="1481426"/>
            <a:ext cx="8520600" cy="31509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a:t>Throughout this module i will make sure to follow and try and achieve some aims and objectives. Those are :</a:t>
            </a:r>
            <a:endParaRPr/>
          </a:p>
          <a:p>
            <a:pPr marL="0" lvl="0" indent="0" algn="l" rtl="0">
              <a:spcBef>
                <a:spcPts val="1200"/>
              </a:spcBef>
              <a:spcAft>
                <a:spcPts val="0"/>
              </a:spcAft>
              <a:buNone/>
            </a:pPr>
            <a:r>
              <a:rPr lang="en-GB"/>
              <a:t>I will show a good understanding of how to set up and create a sound set up for a show or theatre performance</a:t>
            </a:r>
            <a:endParaRPr/>
          </a:p>
          <a:p>
            <a:pPr marL="0" lvl="0" indent="0" algn="l" rtl="0">
              <a:spcBef>
                <a:spcPts val="1200"/>
              </a:spcBef>
              <a:spcAft>
                <a:spcPts val="0"/>
              </a:spcAft>
              <a:buNone/>
            </a:pPr>
            <a:r>
              <a:rPr lang="en-GB"/>
              <a:t>I will also show an understanding of how to use qlab effectively in a performance and learn how to make it flow well</a:t>
            </a:r>
            <a:endParaRPr/>
          </a:p>
          <a:p>
            <a:pPr marL="0" lvl="0" indent="0" algn="l" rtl="0">
              <a:spcBef>
                <a:spcPts val="1200"/>
              </a:spcBef>
              <a:spcAft>
                <a:spcPts val="0"/>
              </a:spcAft>
              <a:buNone/>
            </a:pPr>
            <a:r>
              <a:rPr lang="en-GB"/>
              <a:t>I will also learn about the different lights and lighting equipment and how and where they should be used</a:t>
            </a:r>
            <a:endParaRPr/>
          </a:p>
          <a:p>
            <a:pPr marL="0" lvl="0" indent="0" algn="l" rtl="0">
              <a:spcBef>
                <a:spcPts val="1200"/>
              </a:spcBef>
              <a:spcAft>
                <a:spcPts val="1200"/>
              </a:spcAft>
              <a:buNone/>
            </a:pPr>
            <a:r>
              <a:rPr lang="en-GB"/>
              <a:t>I will also learn about how different sound equipment works and how and where to use them</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design </a:t>
            </a:r>
            <a:endParaRPr/>
          </a:p>
        </p:txBody>
      </p:sp>
      <p:sp>
        <p:nvSpPr>
          <p:cNvPr id="81" name="Google Shape;81;p15"/>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u="sng"/>
              <a:t>What is the purpose of lighting design</a:t>
            </a:r>
            <a:endParaRPr u="sng"/>
          </a:p>
          <a:p>
            <a:pPr marL="0" lvl="0" indent="0" algn="l" rtl="0">
              <a:spcBef>
                <a:spcPts val="1200"/>
              </a:spcBef>
              <a:spcAft>
                <a:spcPts val="0"/>
              </a:spcAft>
              <a:buNone/>
            </a:pPr>
            <a:r>
              <a:rPr lang="en-GB"/>
              <a:t>The purpose of light design is to engage the audience through the use of colour texture mood and energy.</a:t>
            </a:r>
            <a:endParaRPr/>
          </a:p>
          <a:p>
            <a:pPr marL="0" lvl="0" indent="0" algn="l" rtl="0">
              <a:spcBef>
                <a:spcPts val="1200"/>
              </a:spcBef>
              <a:spcAft>
                <a:spcPts val="0"/>
              </a:spcAft>
              <a:buNone/>
            </a:pPr>
            <a:r>
              <a:rPr lang="en-GB"/>
              <a:t>The light will direct the audiences focus towards a certain point of the stage.</a:t>
            </a:r>
            <a:endParaRPr/>
          </a:p>
          <a:p>
            <a:pPr marL="0" lvl="0" indent="0" algn="l" rtl="0">
              <a:spcBef>
                <a:spcPts val="1200"/>
              </a:spcBef>
              <a:spcAft>
                <a:spcPts val="0"/>
              </a:spcAft>
              <a:buNone/>
            </a:pPr>
            <a:r>
              <a:rPr lang="en-GB"/>
              <a:t>The lights allow the actors action and artistic elements to be seen.</a:t>
            </a:r>
            <a:endParaRPr/>
          </a:p>
          <a:p>
            <a:pPr marL="0" lvl="0" indent="0" algn="l" rtl="0">
              <a:spcBef>
                <a:spcPts val="1200"/>
              </a:spcBef>
              <a:spcAft>
                <a:spcPts val="1200"/>
              </a:spcAft>
              <a:buNone/>
            </a:pPr>
            <a:r>
              <a:rPr lang="en-GB"/>
              <a:t>Used for more than practical lighting for example setting and creating a mood, and adding an emotional energy of the characters.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design</a:t>
            </a:r>
            <a:endParaRPr/>
          </a:p>
        </p:txBody>
      </p:sp>
      <p:sp>
        <p:nvSpPr>
          <p:cNvPr id="87" name="Google Shape;87;p16"/>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u="sng"/>
              <a:t>There are many functions to lighting design.</a:t>
            </a:r>
            <a:endParaRPr u="sng"/>
          </a:p>
          <a:p>
            <a:pPr marL="0" lvl="0" indent="0" algn="l" rtl="0">
              <a:spcBef>
                <a:spcPts val="1200"/>
              </a:spcBef>
              <a:spcAft>
                <a:spcPts val="0"/>
              </a:spcAft>
              <a:buNone/>
            </a:pPr>
            <a:r>
              <a:rPr lang="en-GB"/>
              <a:t>Lighting design can be used to make the actors more visible.</a:t>
            </a:r>
            <a:endParaRPr/>
          </a:p>
          <a:p>
            <a:pPr marL="0" lvl="0" indent="0" algn="l" rtl="0">
              <a:spcBef>
                <a:spcPts val="1200"/>
              </a:spcBef>
              <a:spcAft>
                <a:spcPts val="0"/>
              </a:spcAft>
              <a:buNone/>
            </a:pPr>
            <a:r>
              <a:rPr lang="en-GB"/>
              <a:t>It can also be used for selective focus which directs the audience focus towards an area or character on stage.</a:t>
            </a:r>
            <a:endParaRPr/>
          </a:p>
          <a:p>
            <a:pPr marL="0" lvl="0" indent="0" algn="l" rtl="0">
              <a:spcBef>
                <a:spcPts val="1200"/>
              </a:spcBef>
              <a:spcAft>
                <a:spcPts val="0"/>
              </a:spcAft>
              <a:buNone/>
            </a:pPr>
            <a:r>
              <a:rPr lang="en-GB"/>
              <a:t>It can also be used for modeling which uses texture to emphasize the highlight or shadows of things as to make it look real.</a:t>
            </a:r>
            <a:endParaRPr/>
          </a:p>
          <a:p>
            <a:pPr marL="0" lvl="0" indent="0" algn="l" rtl="0">
              <a:spcBef>
                <a:spcPts val="1200"/>
              </a:spcBef>
              <a:spcAft>
                <a:spcPts val="0"/>
              </a:spcAft>
              <a:buNone/>
            </a:pPr>
            <a:r>
              <a:rPr lang="en-GB"/>
              <a:t>You can also use it to set a mood on stage this is the use of colour to determine the time of day and or to emphasize an emotional context of character. </a:t>
            </a:r>
            <a:endParaRPr/>
          </a:p>
          <a:p>
            <a:pPr marL="0" lvl="0" indent="0" algn="l" rtl="0">
              <a:spcBef>
                <a:spcPts val="1200"/>
              </a:spcBef>
              <a:spcAft>
                <a:spcPts val="0"/>
              </a:spcAft>
              <a:buNone/>
            </a:pPr>
            <a:r>
              <a:rPr lang="en-GB"/>
              <a:t>Lighting design can also be used to set a style for example realistic or non realistic.</a:t>
            </a:r>
            <a:endParaRPr/>
          </a:p>
          <a:p>
            <a:pPr marL="0" lvl="0" indent="0" algn="l" rtl="0">
              <a:spcBef>
                <a:spcPts val="1200"/>
              </a:spcBef>
              <a:spcAft>
                <a:spcPts val="1200"/>
              </a:spcAft>
              <a:buNone/>
            </a:pPr>
            <a:r>
              <a:rPr lang="en-GB"/>
              <a:t>It can also be used to give information for example location time or space.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fixtures</a:t>
            </a:r>
            <a:endParaRPr/>
          </a:p>
        </p:txBody>
      </p:sp>
      <p:sp>
        <p:nvSpPr>
          <p:cNvPr id="93" name="Google Shape;93;p17"/>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a:t>In lighting design there are many different lights that can be used in different situations on stage.</a:t>
            </a:r>
            <a:endParaRPr/>
          </a:p>
          <a:p>
            <a:pPr marL="0" lvl="0" indent="0" algn="l" rtl="0">
              <a:spcBef>
                <a:spcPts val="1200"/>
              </a:spcBef>
              <a:spcAft>
                <a:spcPts val="0"/>
              </a:spcAft>
              <a:buNone/>
            </a:pPr>
            <a:r>
              <a:rPr lang="en-GB"/>
              <a:t>The ellipsoidal reflector spotlight (ERS) :</a:t>
            </a:r>
            <a:endParaRPr/>
          </a:p>
          <a:p>
            <a:pPr marL="0" lvl="0" indent="0" algn="l" rtl="0">
              <a:spcBef>
                <a:spcPts val="1200"/>
              </a:spcBef>
              <a:spcAft>
                <a:spcPts val="0"/>
              </a:spcAft>
              <a:buNone/>
            </a:pPr>
            <a:r>
              <a:rPr lang="en-GB"/>
              <a:t>This light is best used for front lights which are used for throwing light towards the characters . ( throw = long distances )</a:t>
            </a:r>
            <a:endParaRPr/>
          </a:p>
          <a:p>
            <a:pPr marL="0" lvl="0" indent="0" algn="l" rtl="0">
              <a:spcBef>
                <a:spcPts val="1200"/>
              </a:spcBef>
              <a:spcAft>
                <a:spcPts val="0"/>
              </a:spcAft>
              <a:buNone/>
            </a:pPr>
            <a:r>
              <a:rPr lang="en-GB"/>
              <a:t> This light comes in different sizes such as 15 deg, 26 deg, 36 deg and 50 deg they also come in different watted power which are 650 watts and 1000 watts.</a:t>
            </a:r>
            <a:endParaRPr/>
          </a:p>
          <a:p>
            <a:pPr marL="0" lvl="0" indent="0" algn="l" rtl="0">
              <a:spcBef>
                <a:spcPts val="1200"/>
              </a:spcBef>
              <a:spcAft>
                <a:spcPts val="0"/>
              </a:spcAft>
              <a:buNone/>
            </a:pPr>
            <a:r>
              <a:rPr lang="en-GB"/>
              <a:t>The lenses are two plano-convex lens which resemble this shape. )(</a:t>
            </a:r>
            <a:endParaRPr/>
          </a:p>
          <a:p>
            <a:pPr marL="0" lvl="0" indent="0" algn="l" rtl="0">
              <a:spcBef>
                <a:spcPts val="1200"/>
              </a:spcBef>
              <a:spcAft>
                <a:spcPts val="0"/>
              </a:spcAft>
              <a:buNone/>
            </a:pPr>
            <a:r>
              <a:rPr lang="en-GB"/>
              <a:t>You can add shutters to the front of this light to help ad focus .</a:t>
            </a:r>
            <a:endParaRPr/>
          </a:p>
          <a:p>
            <a:pPr marL="0" lvl="0" indent="0" algn="l" rtl="0">
              <a:spcBef>
                <a:spcPts val="1200"/>
              </a:spcBef>
              <a:spcAft>
                <a:spcPts val="1200"/>
              </a:spcAft>
              <a:buNone/>
            </a:pPr>
            <a:r>
              <a:rPr lang="en-GB"/>
              <a:t>Picture source : </a:t>
            </a:r>
            <a:r>
              <a:rPr lang="en-GB" u="sng">
                <a:solidFill>
                  <a:schemeClr val="hlink"/>
                </a:solidFill>
                <a:hlinkClick r:id="rId3"/>
              </a:rPr>
              <a:t>http://www.stagelightingprimer.com/index.html?slfs-fixtures.html&amp;2</a:t>
            </a:r>
            <a:r>
              <a:rPr lang="en-GB"/>
              <a:t> </a:t>
            </a:r>
            <a:endParaRPr/>
          </a:p>
        </p:txBody>
      </p:sp>
      <p:pic>
        <p:nvPicPr>
          <p:cNvPr id="94" name="Google Shape;94;p17"/>
          <p:cNvPicPr preferRelativeResize="0"/>
          <p:nvPr/>
        </p:nvPicPr>
        <p:blipFill>
          <a:blip r:embed="rId4">
            <a:alphaModFix/>
          </a:blip>
          <a:stretch>
            <a:fillRect/>
          </a:stretch>
        </p:blipFill>
        <p:spPr>
          <a:xfrm>
            <a:off x="7783350" y="3451150"/>
            <a:ext cx="1143000" cy="14287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fixtures</a:t>
            </a:r>
            <a:endParaRPr/>
          </a:p>
        </p:txBody>
      </p:sp>
      <p:sp>
        <p:nvSpPr>
          <p:cNvPr id="100" name="Google Shape;100;p18"/>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Directional spotlight. ( another version of the ERS )</a:t>
            </a:r>
            <a:endParaRPr/>
          </a:p>
          <a:p>
            <a:pPr marL="0" lvl="0" indent="0" algn="l" rtl="0">
              <a:spcBef>
                <a:spcPts val="1200"/>
              </a:spcBef>
              <a:spcAft>
                <a:spcPts val="0"/>
              </a:spcAft>
              <a:buNone/>
            </a:pPr>
            <a:r>
              <a:rPr lang="en-GB"/>
              <a:t>This light is used for short and long distances </a:t>
            </a:r>
            <a:endParaRPr/>
          </a:p>
          <a:p>
            <a:pPr marL="0" lvl="0" indent="0" algn="l" rtl="0">
              <a:spcBef>
                <a:spcPts val="1200"/>
              </a:spcBef>
              <a:spcAft>
                <a:spcPts val="0"/>
              </a:spcAft>
              <a:buNone/>
            </a:pPr>
            <a:r>
              <a:rPr lang="en-GB"/>
              <a:t>This light comes in many different sizes also, 5,10,14,19,26,36,50,70</a:t>
            </a:r>
            <a:endParaRPr/>
          </a:p>
          <a:p>
            <a:pPr marL="0" lvl="0" indent="0" algn="l" rtl="0">
              <a:spcBef>
                <a:spcPts val="1200"/>
              </a:spcBef>
              <a:spcAft>
                <a:spcPts val="0"/>
              </a:spcAft>
              <a:buNone/>
            </a:pPr>
            <a:r>
              <a:rPr lang="en-GB"/>
              <a:t>They also come in different watt sizes too 375-750 watts.</a:t>
            </a:r>
            <a:endParaRPr/>
          </a:p>
          <a:p>
            <a:pPr marL="0" lvl="0" indent="0" algn="l" rtl="0">
              <a:spcBef>
                <a:spcPts val="1200"/>
              </a:spcBef>
              <a:spcAft>
                <a:spcPts val="0"/>
              </a:spcAft>
              <a:buNone/>
            </a:pPr>
            <a:r>
              <a:rPr lang="en-GB"/>
              <a:t>To focus this light there is a rotating barrel and a shutter.</a:t>
            </a:r>
            <a:endParaRPr/>
          </a:p>
          <a:p>
            <a:pPr marL="0" lvl="0" indent="0" algn="l" rtl="0">
              <a:spcBef>
                <a:spcPts val="1200"/>
              </a:spcBef>
              <a:spcAft>
                <a:spcPts val="1200"/>
              </a:spcAft>
              <a:buNone/>
            </a:pPr>
            <a:r>
              <a:rPr lang="en-GB"/>
              <a:t>Source : </a:t>
            </a:r>
            <a:r>
              <a:rPr lang="en-GB" u="sng">
                <a:solidFill>
                  <a:schemeClr val="hlink"/>
                </a:solidFill>
                <a:hlinkClick r:id="rId3"/>
              </a:rPr>
              <a:t>http://www.stagelightingprimer.com/index.html?slfs-fixtures.html&amp;2</a:t>
            </a:r>
            <a:r>
              <a:rPr lang="en-GB"/>
              <a:t> </a:t>
            </a:r>
            <a:endParaRPr/>
          </a:p>
        </p:txBody>
      </p:sp>
      <p:pic>
        <p:nvPicPr>
          <p:cNvPr id="101" name="Google Shape;101;p18"/>
          <p:cNvPicPr preferRelativeResize="0"/>
          <p:nvPr/>
        </p:nvPicPr>
        <p:blipFill>
          <a:blip r:embed="rId4">
            <a:alphaModFix/>
          </a:blip>
          <a:stretch>
            <a:fillRect/>
          </a:stretch>
        </p:blipFill>
        <p:spPr>
          <a:xfrm>
            <a:off x="7460700" y="1845500"/>
            <a:ext cx="1371600" cy="15525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fixtures</a:t>
            </a:r>
            <a:endParaRPr/>
          </a:p>
        </p:txBody>
      </p:sp>
      <p:sp>
        <p:nvSpPr>
          <p:cNvPr id="107" name="Google Shape;107;p19"/>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u="sng"/>
              <a:t>Fresnel light</a:t>
            </a:r>
            <a:endParaRPr u="sng"/>
          </a:p>
          <a:p>
            <a:pPr marL="0" lvl="0" indent="0" algn="l" rtl="0">
              <a:spcBef>
                <a:spcPts val="1200"/>
              </a:spcBef>
              <a:spcAft>
                <a:spcPts val="0"/>
              </a:spcAft>
              <a:buNone/>
            </a:pPr>
            <a:r>
              <a:rPr lang="en-GB"/>
              <a:t>This is mainly used as a backlight </a:t>
            </a:r>
            <a:endParaRPr/>
          </a:p>
          <a:p>
            <a:pPr marL="0" lvl="0" indent="0" algn="l" rtl="0">
              <a:spcBef>
                <a:spcPts val="1200"/>
              </a:spcBef>
              <a:spcAft>
                <a:spcPts val="0"/>
              </a:spcAft>
              <a:buNone/>
            </a:pPr>
            <a:r>
              <a:rPr lang="en-GB"/>
              <a:t>The lens diameter of this light ranges from 6” to 10” to 12”</a:t>
            </a:r>
            <a:endParaRPr/>
          </a:p>
          <a:p>
            <a:pPr marL="0" lvl="0" indent="0" algn="l" rtl="0">
              <a:spcBef>
                <a:spcPts val="1200"/>
              </a:spcBef>
              <a:spcAft>
                <a:spcPts val="0"/>
              </a:spcAft>
              <a:buNone/>
            </a:pPr>
            <a:r>
              <a:rPr lang="en-GB"/>
              <a:t>This light is generally a soft light and is thrown a short distance.</a:t>
            </a:r>
            <a:endParaRPr/>
          </a:p>
          <a:p>
            <a:pPr marL="0" lvl="0" indent="0" algn="l" rtl="0">
              <a:spcBef>
                <a:spcPts val="1200"/>
              </a:spcBef>
              <a:spcAft>
                <a:spcPts val="1200"/>
              </a:spcAft>
              <a:buNone/>
            </a:pPr>
            <a:r>
              <a:rPr lang="en-GB"/>
              <a:t>Picture source : </a:t>
            </a:r>
            <a:r>
              <a:rPr lang="en-GB" u="sng">
                <a:solidFill>
                  <a:schemeClr val="hlink"/>
                </a:solidFill>
                <a:hlinkClick r:id="rId3"/>
              </a:rPr>
              <a:t>https://www.10kused.com/product/philips-selecon-fresnel-lantern-1200w-lbbq-32234/</a:t>
            </a:r>
            <a:r>
              <a:rPr lang="en-GB"/>
              <a:t> </a:t>
            </a:r>
            <a:endParaRPr/>
          </a:p>
        </p:txBody>
      </p:sp>
      <p:pic>
        <p:nvPicPr>
          <p:cNvPr id="108" name="Google Shape;108;p19"/>
          <p:cNvPicPr preferRelativeResize="0"/>
          <p:nvPr/>
        </p:nvPicPr>
        <p:blipFill>
          <a:blip r:embed="rId4">
            <a:alphaModFix/>
          </a:blip>
          <a:stretch>
            <a:fillRect/>
          </a:stretch>
        </p:blipFill>
        <p:spPr>
          <a:xfrm>
            <a:off x="6967300" y="2938325"/>
            <a:ext cx="1865000" cy="18650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fixtures</a:t>
            </a:r>
            <a:endParaRPr/>
          </a:p>
        </p:txBody>
      </p:sp>
      <p:sp>
        <p:nvSpPr>
          <p:cNvPr id="114" name="Google Shape;114;p20"/>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lnSpcReduction="20000"/>
          </a:bodyPr>
          <a:lstStyle/>
          <a:p>
            <a:pPr marL="0" lvl="0" indent="0" algn="l" rtl="0">
              <a:spcBef>
                <a:spcPts val="0"/>
              </a:spcBef>
              <a:spcAft>
                <a:spcPts val="0"/>
              </a:spcAft>
              <a:buNone/>
            </a:pPr>
            <a:r>
              <a:rPr lang="en-GB" u="sng"/>
              <a:t>Scoop and par can. </a:t>
            </a:r>
            <a:endParaRPr u="sng"/>
          </a:p>
          <a:p>
            <a:pPr marL="0" lvl="0" indent="0" algn="l" rtl="0">
              <a:spcBef>
                <a:spcPts val="1200"/>
              </a:spcBef>
              <a:spcAft>
                <a:spcPts val="0"/>
              </a:spcAft>
              <a:buNone/>
            </a:pPr>
            <a:r>
              <a:rPr lang="en-GB"/>
              <a:t>The scoop light comes in 4 different sizes its main use is as a multi purpose reflector floodlight. Its used in theatre and tv as a floodlight where space limitation is a factor.</a:t>
            </a:r>
            <a:endParaRPr/>
          </a:p>
          <a:p>
            <a:pPr marL="0" lvl="0" indent="0" algn="l" rtl="0">
              <a:spcBef>
                <a:spcPts val="1200"/>
              </a:spcBef>
              <a:spcAft>
                <a:spcPts val="0"/>
              </a:spcAft>
              <a:buNone/>
            </a:pPr>
            <a:r>
              <a:rPr lang="en-GB"/>
              <a:t>Ideal for set hallways and window backings, where colour blending and smooth even washes of light required</a:t>
            </a:r>
            <a:endParaRPr/>
          </a:p>
          <a:p>
            <a:pPr marL="0" lvl="0" indent="0" algn="l" rtl="0">
              <a:spcBef>
                <a:spcPts val="1200"/>
              </a:spcBef>
              <a:spcAft>
                <a:spcPts val="0"/>
              </a:spcAft>
              <a:buNone/>
            </a:pPr>
            <a:r>
              <a:rPr lang="en-GB" u="sng"/>
              <a:t>Par can</a:t>
            </a:r>
            <a:endParaRPr u="sng"/>
          </a:p>
          <a:p>
            <a:pPr marL="0" lvl="0" indent="0" algn="l" rtl="0">
              <a:spcBef>
                <a:spcPts val="1200"/>
              </a:spcBef>
              <a:spcAft>
                <a:spcPts val="0"/>
              </a:spcAft>
              <a:buNone/>
            </a:pPr>
            <a:r>
              <a:rPr lang="en-GB"/>
              <a:t>Fill light this is best for filling a space with light </a:t>
            </a:r>
            <a:endParaRPr/>
          </a:p>
          <a:p>
            <a:pPr marL="0" lvl="0" indent="0" algn="l" rtl="0">
              <a:spcBef>
                <a:spcPts val="1200"/>
              </a:spcBef>
              <a:spcAft>
                <a:spcPts val="1200"/>
              </a:spcAft>
              <a:buNone/>
            </a:pPr>
            <a:r>
              <a:rPr lang="en-GB"/>
              <a:t>This can be non directional and can be gelled.</a:t>
            </a:r>
            <a:endParaRPr/>
          </a:p>
        </p:txBody>
      </p:sp>
      <p:pic>
        <p:nvPicPr>
          <p:cNvPr id="115" name="Google Shape;115;p20"/>
          <p:cNvPicPr preferRelativeResize="0"/>
          <p:nvPr/>
        </p:nvPicPr>
        <p:blipFill>
          <a:blip r:embed="rId3">
            <a:alphaModFix/>
          </a:blip>
          <a:stretch>
            <a:fillRect/>
          </a:stretch>
        </p:blipFill>
        <p:spPr>
          <a:xfrm>
            <a:off x="5523550" y="3136325"/>
            <a:ext cx="1600200" cy="1590675"/>
          </a:xfrm>
          <a:prstGeom prst="rect">
            <a:avLst/>
          </a:prstGeom>
          <a:noFill/>
          <a:ln>
            <a:noFill/>
          </a:ln>
        </p:spPr>
      </p:pic>
      <p:sp>
        <p:nvSpPr>
          <p:cNvPr id="116" name="Google Shape;116;p20"/>
          <p:cNvSpPr txBox="1"/>
          <p:nvPr/>
        </p:nvSpPr>
        <p:spPr>
          <a:xfrm>
            <a:off x="7363550" y="3192925"/>
            <a:ext cx="1548600" cy="1477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Lato"/>
                <a:ea typeface="Lato"/>
                <a:cs typeface="Lato"/>
                <a:sym typeface="Lato"/>
              </a:rPr>
              <a:t>https://www.amazon.com/American-56-Polished-Complete-Package/dp/B0002Y683C</a:t>
            </a:r>
            <a:endParaRPr>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 fixtures</a:t>
            </a:r>
            <a:endParaRPr/>
          </a:p>
        </p:txBody>
      </p:sp>
      <p:sp>
        <p:nvSpPr>
          <p:cNvPr id="122" name="Google Shape;122;p21"/>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u="sng"/>
              <a:t>Intelligent lighting</a:t>
            </a:r>
            <a:endParaRPr u="sng"/>
          </a:p>
          <a:p>
            <a:pPr marL="0" lvl="0" indent="0" algn="l" rtl="0">
              <a:spcBef>
                <a:spcPts val="1200"/>
              </a:spcBef>
              <a:spcAft>
                <a:spcPts val="0"/>
              </a:spcAft>
              <a:buNone/>
            </a:pPr>
            <a:r>
              <a:rPr lang="en-GB"/>
              <a:t>Intelligent lighting are light fixtures that are automated moving lights with moving heads.</a:t>
            </a:r>
            <a:endParaRPr/>
          </a:p>
          <a:p>
            <a:pPr marL="0" lvl="0" indent="0" algn="l" rtl="0">
              <a:spcBef>
                <a:spcPts val="1200"/>
              </a:spcBef>
              <a:spcAft>
                <a:spcPts val="0"/>
              </a:spcAft>
              <a:buNone/>
            </a:pPr>
            <a:r>
              <a:rPr lang="en-GB"/>
              <a:t>These lights are automated and have mechanical abilities .</a:t>
            </a:r>
            <a:endParaRPr/>
          </a:p>
          <a:p>
            <a:pPr marL="0" lvl="0" indent="0" algn="l" rtl="0">
              <a:spcBef>
                <a:spcPts val="1200"/>
              </a:spcBef>
              <a:spcAft>
                <a:spcPts val="1200"/>
              </a:spcAft>
              <a:buNone/>
            </a:pPr>
            <a:r>
              <a:rPr lang="en-GB"/>
              <a:t>These lights are very intelligent although the intelligence lies with the programmer or the oppper</a:t>
            </a:r>
            <a:endParaRPr/>
          </a:p>
        </p:txBody>
      </p:sp>
      <p:pic>
        <p:nvPicPr>
          <p:cNvPr id="123" name="Google Shape;123;p21"/>
          <p:cNvPicPr preferRelativeResize="0"/>
          <p:nvPr/>
        </p:nvPicPr>
        <p:blipFill>
          <a:blip r:embed="rId3">
            <a:alphaModFix/>
          </a:blip>
          <a:stretch>
            <a:fillRect/>
          </a:stretch>
        </p:blipFill>
        <p:spPr>
          <a:xfrm>
            <a:off x="6149175" y="3582925"/>
            <a:ext cx="1319500" cy="13034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 fixtures</a:t>
            </a:r>
            <a:endParaRPr/>
          </a:p>
        </p:txBody>
      </p:sp>
      <p:sp>
        <p:nvSpPr>
          <p:cNvPr id="129" name="Google Shape;129;p22"/>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u="sng"/>
              <a:t>Strip lights</a:t>
            </a:r>
            <a:endParaRPr u="sng"/>
          </a:p>
          <a:p>
            <a:pPr marL="0" lvl="0" indent="0" algn="l" rtl="0">
              <a:spcBef>
                <a:spcPts val="1200"/>
              </a:spcBef>
              <a:spcAft>
                <a:spcPts val="0"/>
              </a:spcAft>
              <a:buNone/>
            </a:pPr>
            <a:r>
              <a:rPr lang="en-GB"/>
              <a:t>A srip light is 3 to 5 circuits of lights which project different colours which are individual or together which can be stationary or hung up </a:t>
            </a:r>
            <a:endParaRPr/>
          </a:p>
          <a:p>
            <a:pPr marL="0" lvl="0" indent="0" algn="l" rtl="0">
              <a:spcBef>
                <a:spcPts val="1200"/>
              </a:spcBef>
              <a:spcAft>
                <a:spcPts val="0"/>
              </a:spcAft>
              <a:buNone/>
            </a:pPr>
            <a:r>
              <a:rPr lang="en-GB" u="sng"/>
              <a:t>Led strips</a:t>
            </a:r>
            <a:endParaRPr u="sng"/>
          </a:p>
          <a:p>
            <a:pPr marL="0" lvl="0" indent="0" algn="l" rtl="0">
              <a:spcBef>
                <a:spcPts val="1200"/>
              </a:spcBef>
              <a:spcAft>
                <a:spcPts val="1200"/>
              </a:spcAft>
              <a:buNone/>
            </a:pPr>
            <a:r>
              <a:rPr lang="en-GB"/>
              <a:t>Led strip lights are a cyc wash with 144 different calibrated red green blue white and amber leds these lights can cover long throws smoothly and evenly. </a:t>
            </a:r>
            <a:endParaRPr/>
          </a:p>
        </p:txBody>
      </p:sp>
      <p:pic>
        <p:nvPicPr>
          <p:cNvPr id="130" name="Google Shape;130;p22"/>
          <p:cNvPicPr preferRelativeResize="0"/>
          <p:nvPr/>
        </p:nvPicPr>
        <p:blipFill>
          <a:blip r:embed="rId3">
            <a:alphaModFix/>
          </a:blip>
          <a:stretch>
            <a:fillRect/>
          </a:stretch>
        </p:blipFill>
        <p:spPr>
          <a:xfrm>
            <a:off x="5669550" y="3860998"/>
            <a:ext cx="1498450" cy="1011475"/>
          </a:xfrm>
          <a:prstGeom prst="rect">
            <a:avLst/>
          </a:prstGeom>
          <a:noFill/>
          <a:ln>
            <a:noFill/>
          </a:ln>
        </p:spPr>
      </p:pic>
      <p:pic>
        <p:nvPicPr>
          <p:cNvPr id="131" name="Google Shape;131;p22"/>
          <p:cNvPicPr preferRelativeResize="0"/>
          <p:nvPr/>
        </p:nvPicPr>
        <p:blipFill>
          <a:blip r:embed="rId4">
            <a:alphaModFix/>
          </a:blip>
          <a:stretch>
            <a:fillRect/>
          </a:stretch>
        </p:blipFill>
        <p:spPr>
          <a:xfrm>
            <a:off x="2078425" y="3919457"/>
            <a:ext cx="1498450" cy="89455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 fixtures </a:t>
            </a:r>
            <a:endParaRPr/>
          </a:p>
        </p:txBody>
      </p:sp>
      <p:sp>
        <p:nvSpPr>
          <p:cNvPr id="137" name="Google Shape;137;p23"/>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u="sng"/>
              <a:t>Follow spot</a:t>
            </a:r>
            <a:endParaRPr u="sng"/>
          </a:p>
          <a:p>
            <a:pPr marL="0" lvl="0" indent="0" algn="l" rtl="0">
              <a:spcBef>
                <a:spcPts val="1200"/>
              </a:spcBef>
              <a:spcAft>
                <a:spcPts val="0"/>
              </a:spcAft>
              <a:buNone/>
            </a:pPr>
            <a:r>
              <a:rPr lang="en-GB"/>
              <a:t>This light is usually used for manual control of an intense light beam which is used to follow a performer on stage. </a:t>
            </a:r>
            <a:endParaRPr/>
          </a:p>
          <a:p>
            <a:pPr marL="0" lvl="0" indent="0" algn="l" rtl="0">
              <a:spcBef>
                <a:spcPts val="1200"/>
              </a:spcBef>
              <a:spcAft>
                <a:spcPts val="1200"/>
              </a:spcAft>
              <a:buNone/>
            </a:pPr>
            <a:r>
              <a:rPr lang="en-GB"/>
              <a:t>Vary beam size quality and colour. This is used a lot in musicals to follow the lead singer.</a:t>
            </a:r>
            <a:endParaRPr/>
          </a:p>
        </p:txBody>
      </p:sp>
      <p:pic>
        <p:nvPicPr>
          <p:cNvPr id="138" name="Google Shape;138;p23"/>
          <p:cNvPicPr preferRelativeResize="0"/>
          <p:nvPr/>
        </p:nvPicPr>
        <p:blipFill>
          <a:blip r:embed="rId3">
            <a:alphaModFix/>
          </a:blip>
          <a:stretch>
            <a:fillRect/>
          </a:stretch>
        </p:blipFill>
        <p:spPr>
          <a:xfrm>
            <a:off x="4949025" y="3157499"/>
            <a:ext cx="1014150" cy="158582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 accessories </a:t>
            </a:r>
            <a:endParaRPr/>
          </a:p>
        </p:txBody>
      </p:sp>
      <p:sp>
        <p:nvSpPr>
          <p:cNvPr id="144" name="Google Shape;144;p2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a:t>Within lighting fixtures there are a few accessories which are used to give a different effect on stage, </a:t>
            </a:r>
            <a:endParaRPr/>
          </a:p>
          <a:p>
            <a:pPr marL="0" lvl="0" indent="0" algn="l" rtl="0">
              <a:spcBef>
                <a:spcPts val="1200"/>
              </a:spcBef>
              <a:spcAft>
                <a:spcPts val="0"/>
              </a:spcAft>
              <a:buNone/>
            </a:pPr>
            <a:r>
              <a:rPr lang="en-GB" u="sng"/>
              <a:t>Gobo and gobo holder</a:t>
            </a:r>
            <a:endParaRPr u="sng"/>
          </a:p>
          <a:p>
            <a:pPr marL="0" lvl="0" indent="0" algn="l" rtl="0">
              <a:spcBef>
                <a:spcPts val="1200"/>
              </a:spcBef>
              <a:spcAft>
                <a:spcPts val="0"/>
              </a:spcAft>
              <a:buNone/>
            </a:pPr>
            <a:r>
              <a:rPr lang="en-GB"/>
              <a:t>This is a filter which is used to give the impression of clouds on the stage floor or background, there are many different styles of gobo filters these can also be controlled by a gobo rotator which gives the impression that you are moving about with the background.</a:t>
            </a:r>
            <a:endParaRPr/>
          </a:p>
          <a:p>
            <a:pPr marL="0" lvl="0" indent="0" algn="l" rtl="0">
              <a:spcBef>
                <a:spcPts val="1200"/>
              </a:spcBef>
              <a:spcAft>
                <a:spcPts val="0"/>
              </a:spcAft>
              <a:buNone/>
            </a:pPr>
            <a:r>
              <a:rPr lang="en-GB" u="sng"/>
              <a:t>Colour gells and frame.</a:t>
            </a:r>
            <a:endParaRPr u="sng"/>
          </a:p>
          <a:p>
            <a:pPr marL="0" lvl="0" indent="0" algn="l" rtl="0">
              <a:spcBef>
                <a:spcPts val="1200"/>
              </a:spcBef>
              <a:spcAft>
                <a:spcPts val="1200"/>
              </a:spcAft>
              <a:buNone/>
            </a:pPr>
            <a:r>
              <a:rPr lang="en-GB"/>
              <a:t>Gells are different colours which are designed to go over different lights to show different colours for the throw of the light they are kept in gel frames for ease of use on different lights and easily interchangeable. </a:t>
            </a:r>
            <a:endParaRPr/>
          </a:p>
        </p:txBody>
      </p:sp>
      <p:pic>
        <p:nvPicPr>
          <p:cNvPr id="145" name="Google Shape;145;p24"/>
          <p:cNvPicPr preferRelativeResize="0"/>
          <p:nvPr/>
        </p:nvPicPr>
        <p:blipFill>
          <a:blip r:embed="rId3">
            <a:alphaModFix/>
          </a:blip>
          <a:stretch>
            <a:fillRect/>
          </a:stretch>
        </p:blipFill>
        <p:spPr>
          <a:xfrm>
            <a:off x="2677150" y="1792550"/>
            <a:ext cx="588525" cy="588525"/>
          </a:xfrm>
          <a:prstGeom prst="rect">
            <a:avLst/>
          </a:prstGeom>
          <a:noFill/>
          <a:ln>
            <a:noFill/>
          </a:ln>
        </p:spPr>
      </p:pic>
      <p:pic>
        <p:nvPicPr>
          <p:cNvPr id="146" name="Google Shape;146;p24"/>
          <p:cNvPicPr preferRelativeResize="0"/>
          <p:nvPr/>
        </p:nvPicPr>
        <p:blipFill>
          <a:blip r:embed="rId4">
            <a:alphaModFix/>
          </a:blip>
          <a:stretch>
            <a:fillRect/>
          </a:stretch>
        </p:blipFill>
        <p:spPr>
          <a:xfrm>
            <a:off x="3621600" y="1792550"/>
            <a:ext cx="588525" cy="588525"/>
          </a:xfrm>
          <a:prstGeom prst="rect">
            <a:avLst/>
          </a:prstGeom>
          <a:noFill/>
          <a:ln>
            <a:noFill/>
          </a:ln>
        </p:spPr>
      </p:pic>
      <p:pic>
        <p:nvPicPr>
          <p:cNvPr id="147" name="Google Shape;147;p24"/>
          <p:cNvPicPr preferRelativeResize="0"/>
          <p:nvPr/>
        </p:nvPicPr>
        <p:blipFill>
          <a:blip r:embed="rId5">
            <a:alphaModFix/>
          </a:blip>
          <a:stretch>
            <a:fillRect/>
          </a:stretch>
        </p:blipFill>
        <p:spPr>
          <a:xfrm>
            <a:off x="2234750" y="4238275"/>
            <a:ext cx="645000" cy="645000"/>
          </a:xfrm>
          <a:prstGeom prst="rect">
            <a:avLst/>
          </a:prstGeom>
          <a:noFill/>
          <a:ln>
            <a:noFill/>
          </a:ln>
        </p:spPr>
      </p:pic>
      <p:pic>
        <p:nvPicPr>
          <p:cNvPr id="148" name="Google Shape;148;p24"/>
          <p:cNvPicPr preferRelativeResize="0"/>
          <p:nvPr/>
        </p:nvPicPr>
        <p:blipFill>
          <a:blip r:embed="rId6">
            <a:alphaModFix/>
          </a:blip>
          <a:stretch>
            <a:fillRect/>
          </a:stretch>
        </p:blipFill>
        <p:spPr>
          <a:xfrm>
            <a:off x="3862125" y="4266513"/>
            <a:ext cx="588525" cy="5885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 accessories</a:t>
            </a:r>
            <a:endParaRPr/>
          </a:p>
        </p:txBody>
      </p:sp>
      <p:sp>
        <p:nvSpPr>
          <p:cNvPr id="154" name="Google Shape;154;p25"/>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0000"/>
          </a:bodyPr>
          <a:lstStyle/>
          <a:p>
            <a:pPr marL="0" lvl="0" indent="0" algn="l" rtl="0">
              <a:spcBef>
                <a:spcPts val="0"/>
              </a:spcBef>
              <a:spcAft>
                <a:spcPts val="0"/>
              </a:spcAft>
              <a:buNone/>
            </a:pPr>
            <a:r>
              <a:rPr lang="en-GB"/>
              <a:t>Alongside the gobo and the colour gels there are different shutters that can be added to lights to help direct the light.</a:t>
            </a:r>
            <a:endParaRPr/>
          </a:p>
          <a:p>
            <a:pPr marL="0" lvl="0" indent="0" algn="l" rtl="0">
              <a:spcBef>
                <a:spcPts val="1200"/>
              </a:spcBef>
              <a:spcAft>
                <a:spcPts val="0"/>
              </a:spcAft>
              <a:buNone/>
            </a:pPr>
            <a:r>
              <a:rPr lang="en-GB" u="sng"/>
              <a:t>The top hat </a:t>
            </a:r>
            <a:endParaRPr u="sng"/>
          </a:p>
          <a:p>
            <a:pPr marL="0" lvl="0" indent="0" algn="l" rtl="0">
              <a:spcBef>
                <a:spcPts val="1200"/>
              </a:spcBef>
              <a:spcAft>
                <a:spcPts val="0"/>
              </a:spcAft>
              <a:buNone/>
            </a:pPr>
            <a:r>
              <a:rPr lang="en-GB"/>
              <a:t>The top hat is added to the front of the light to help direct the light down a more circular direction like a spotlight.</a:t>
            </a:r>
            <a:endParaRPr/>
          </a:p>
          <a:p>
            <a:pPr marL="0" lvl="0" indent="0" algn="l" rtl="0">
              <a:spcBef>
                <a:spcPts val="1200"/>
              </a:spcBef>
              <a:spcAft>
                <a:spcPts val="0"/>
              </a:spcAft>
              <a:buNone/>
            </a:pPr>
            <a:r>
              <a:rPr lang="en-GB" u="sng"/>
              <a:t>Barn doors</a:t>
            </a:r>
            <a:endParaRPr u="sng"/>
          </a:p>
          <a:p>
            <a:pPr marL="0" lvl="0" indent="0" algn="l" rtl="0">
              <a:spcBef>
                <a:spcPts val="1200"/>
              </a:spcBef>
              <a:spcAft>
                <a:spcPts val="0"/>
              </a:spcAft>
              <a:buNone/>
            </a:pPr>
            <a:r>
              <a:rPr lang="en-GB"/>
              <a:t>These are essentially four doors that can be shaped so the light it is throwing into any angular shape so a rectangle and or square, this also can dim and lighten an area on stage.</a:t>
            </a:r>
            <a:endParaRPr/>
          </a:p>
          <a:p>
            <a:pPr marL="0" lvl="0" indent="0" algn="l" rtl="0">
              <a:spcBef>
                <a:spcPts val="1200"/>
              </a:spcBef>
              <a:spcAft>
                <a:spcPts val="0"/>
              </a:spcAft>
              <a:buNone/>
            </a:pPr>
            <a:r>
              <a:rPr lang="en-GB" u="sng"/>
              <a:t>Iris</a:t>
            </a:r>
            <a:endParaRPr u="sng"/>
          </a:p>
          <a:p>
            <a:pPr marL="0" lvl="0" indent="0" algn="l" rtl="0">
              <a:spcBef>
                <a:spcPts val="1200"/>
              </a:spcBef>
              <a:spcAft>
                <a:spcPts val="1200"/>
              </a:spcAft>
              <a:buNone/>
            </a:pPr>
            <a:r>
              <a:rPr lang="en-GB"/>
              <a:t>This is a circular shutter which can open and close for dining and lighting a set and change the shape of the throw this is very useful for a spot light.</a:t>
            </a:r>
            <a:endParaRPr/>
          </a:p>
        </p:txBody>
      </p:sp>
      <p:pic>
        <p:nvPicPr>
          <p:cNvPr id="155" name="Google Shape;155;p25"/>
          <p:cNvPicPr preferRelativeResize="0"/>
          <p:nvPr/>
        </p:nvPicPr>
        <p:blipFill>
          <a:blip r:embed="rId3">
            <a:alphaModFix/>
          </a:blip>
          <a:stretch>
            <a:fillRect/>
          </a:stretch>
        </p:blipFill>
        <p:spPr>
          <a:xfrm>
            <a:off x="1787213" y="1821475"/>
            <a:ext cx="402434" cy="417850"/>
          </a:xfrm>
          <a:prstGeom prst="rect">
            <a:avLst/>
          </a:prstGeom>
          <a:noFill/>
          <a:ln>
            <a:noFill/>
          </a:ln>
        </p:spPr>
      </p:pic>
      <p:pic>
        <p:nvPicPr>
          <p:cNvPr id="156" name="Google Shape;156;p25"/>
          <p:cNvPicPr preferRelativeResize="0"/>
          <p:nvPr/>
        </p:nvPicPr>
        <p:blipFill>
          <a:blip r:embed="rId4">
            <a:alphaModFix/>
          </a:blip>
          <a:stretch>
            <a:fillRect/>
          </a:stretch>
        </p:blipFill>
        <p:spPr>
          <a:xfrm>
            <a:off x="1770046" y="2571746"/>
            <a:ext cx="436775" cy="417850"/>
          </a:xfrm>
          <a:prstGeom prst="rect">
            <a:avLst/>
          </a:prstGeom>
          <a:noFill/>
          <a:ln>
            <a:noFill/>
          </a:ln>
        </p:spPr>
      </p:pic>
      <p:pic>
        <p:nvPicPr>
          <p:cNvPr id="157" name="Google Shape;157;p25"/>
          <p:cNvPicPr preferRelativeResize="0"/>
          <p:nvPr/>
        </p:nvPicPr>
        <p:blipFill>
          <a:blip r:embed="rId5">
            <a:alphaModFix/>
          </a:blip>
          <a:stretch>
            <a:fillRect/>
          </a:stretch>
        </p:blipFill>
        <p:spPr>
          <a:xfrm>
            <a:off x="1770050" y="3499325"/>
            <a:ext cx="436775" cy="4178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design theory </a:t>
            </a:r>
            <a:endParaRPr/>
          </a:p>
        </p:txBody>
      </p:sp>
      <p:sp>
        <p:nvSpPr>
          <p:cNvPr id="163" name="Google Shape;163;p26"/>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lnSpcReduction="20000"/>
          </a:bodyPr>
          <a:lstStyle/>
          <a:p>
            <a:pPr marL="0" lvl="0" indent="0" algn="l" rtl="0">
              <a:spcBef>
                <a:spcPts val="0"/>
              </a:spcBef>
              <a:spcAft>
                <a:spcPts val="0"/>
              </a:spcAft>
              <a:buNone/>
            </a:pPr>
            <a:r>
              <a:rPr lang="en-GB" u="sng"/>
              <a:t>The mccandless system.</a:t>
            </a:r>
            <a:endParaRPr u="sng"/>
          </a:p>
          <a:p>
            <a:pPr marL="0" lvl="0" indent="0" algn="l" rtl="0">
              <a:spcBef>
                <a:spcPts val="1200"/>
              </a:spcBef>
              <a:spcAft>
                <a:spcPts val="0"/>
              </a:spcAft>
              <a:buNone/>
            </a:pPr>
            <a:r>
              <a:rPr lang="en-GB"/>
              <a:t>The mccandless system is a light setup where the acting area is lit up by two lights both from a 45 degree angle above the centre of the area these can also be used from the front.  This is so you can place a feature enhancing shadows on the actor and to draw the actor away from the background. Ellipsoidals are usually used for this.</a:t>
            </a:r>
            <a:endParaRPr/>
          </a:p>
          <a:p>
            <a:pPr marL="0" lvl="0" indent="0" algn="l" rtl="0">
              <a:spcBef>
                <a:spcPts val="1200"/>
              </a:spcBef>
              <a:spcAft>
                <a:spcPts val="0"/>
              </a:spcAft>
              <a:buNone/>
            </a:pPr>
            <a:r>
              <a:rPr lang="en-GB"/>
              <a:t>This can also be used to separate the actor from the background and provide a 3 dimensional appearance, down lighting and backlighting are important. </a:t>
            </a:r>
            <a:endParaRPr/>
          </a:p>
          <a:p>
            <a:pPr marL="0" lvl="0" indent="0" algn="l" rtl="0">
              <a:spcBef>
                <a:spcPts val="1200"/>
              </a:spcBef>
              <a:spcAft>
                <a:spcPts val="1200"/>
              </a:spcAft>
              <a:buNone/>
            </a:pPr>
            <a:endParaRPr/>
          </a:p>
        </p:txBody>
      </p:sp>
      <p:pic>
        <p:nvPicPr>
          <p:cNvPr id="164" name="Google Shape;164;p26"/>
          <p:cNvPicPr preferRelativeResize="0"/>
          <p:nvPr/>
        </p:nvPicPr>
        <p:blipFill>
          <a:blip r:embed="rId3">
            <a:alphaModFix/>
          </a:blip>
          <a:stretch>
            <a:fillRect/>
          </a:stretch>
        </p:blipFill>
        <p:spPr>
          <a:xfrm>
            <a:off x="5659117" y="136642"/>
            <a:ext cx="1323900" cy="1601425"/>
          </a:xfrm>
          <a:prstGeom prst="rect">
            <a:avLst/>
          </a:prstGeom>
          <a:noFill/>
          <a:ln>
            <a:noFill/>
          </a:ln>
        </p:spPr>
      </p:pic>
      <p:pic>
        <p:nvPicPr>
          <p:cNvPr id="165" name="Google Shape;165;p26"/>
          <p:cNvPicPr preferRelativeResize="0"/>
          <p:nvPr/>
        </p:nvPicPr>
        <p:blipFill>
          <a:blip r:embed="rId4">
            <a:alphaModFix/>
          </a:blip>
          <a:stretch>
            <a:fillRect/>
          </a:stretch>
        </p:blipFill>
        <p:spPr>
          <a:xfrm>
            <a:off x="7400325" y="274850"/>
            <a:ext cx="1388125" cy="13250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1800" b="0">
                <a:latin typeface="Lato"/>
                <a:ea typeface="Lato"/>
                <a:cs typeface="Lato"/>
                <a:sym typeface="Lato"/>
              </a:rPr>
              <a:t>Goals of lighting design</a:t>
            </a:r>
            <a:endParaRPr/>
          </a:p>
        </p:txBody>
      </p:sp>
      <p:sp>
        <p:nvSpPr>
          <p:cNvPr id="171" name="Google Shape;171;p27"/>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lnSpcReduction="20000"/>
          </a:bodyPr>
          <a:lstStyle/>
          <a:p>
            <a:pPr marL="457200" lvl="0" indent="-342900" algn="l" rtl="0">
              <a:spcBef>
                <a:spcPts val="0"/>
              </a:spcBef>
              <a:spcAft>
                <a:spcPts val="0"/>
              </a:spcAft>
              <a:buSzPts val="1800"/>
              <a:buChar char="●"/>
            </a:pPr>
            <a:r>
              <a:rPr lang="en-GB"/>
              <a:t>One of the goals of lighting is to enable the actors to be seen</a:t>
            </a:r>
            <a:endParaRPr/>
          </a:p>
          <a:p>
            <a:pPr marL="457200" lvl="0" indent="-342900" algn="l" rtl="0">
              <a:spcBef>
                <a:spcPts val="0"/>
              </a:spcBef>
              <a:spcAft>
                <a:spcPts val="0"/>
              </a:spcAft>
              <a:buSzPts val="1800"/>
              <a:buChar char="●"/>
            </a:pPr>
            <a:r>
              <a:rPr lang="en-GB"/>
              <a:t>It is also used to direct focus towards a subject</a:t>
            </a:r>
            <a:endParaRPr/>
          </a:p>
          <a:p>
            <a:pPr marL="457200" lvl="0" indent="-342900" algn="l" rtl="0">
              <a:spcBef>
                <a:spcPts val="0"/>
              </a:spcBef>
              <a:spcAft>
                <a:spcPts val="0"/>
              </a:spcAft>
              <a:buSzPts val="1800"/>
              <a:buChar char="●"/>
            </a:pPr>
            <a:r>
              <a:rPr lang="en-GB"/>
              <a:t>It is also used to set a location and a time of day a season and an environment </a:t>
            </a:r>
            <a:endParaRPr/>
          </a:p>
          <a:p>
            <a:pPr marL="457200" lvl="0" indent="-342900" algn="l" rtl="0">
              <a:spcBef>
                <a:spcPts val="0"/>
              </a:spcBef>
              <a:spcAft>
                <a:spcPts val="0"/>
              </a:spcAft>
              <a:buSzPts val="1800"/>
              <a:buChar char="●"/>
            </a:pPr>
            <a:r>
              <a:rPr lang="en-GB"/>
              <a:t>It can also be there to create a mood and atmosphere</a:t>
            </a:r>
            <a:endParaRPr/>
          </a:p>
          <a:p>
            <a:pPr marL="457200" lvl="0" indent="-342900" algn="l" rtl="0">
              <a:spcBef>
                <a:spcPts val="0"/>
              </a:spcBef>
              <a:spcAft>
                <a:spcPts val="0"/>
              </a:spcAft>
              <a:buSzPts val="1800"/>
              <a:buChar char="●"/>
            </a:pPr>
            <a:r>
              <a:rPr lang="en-GB"/>
              <a:t>As a lighting designer in a production there are many responsibilities that you come across, those being.</a:t>
            </a:r>
            <a:endParaRPr/>
          </a:p>
          <a:p>
            <a:pPr marL="457200" lvl="0" indent="-342900" algn="l" rtl="0">
              <a:spcBef>
                <a:spcPts val="0"/>
              </a:spcBef>
              <a:spcAft>
                <a:spcPts val="0"/>
              </a:spcAft>
              <a:buSzPts val="1800"/>
              <a:buChar char="●"/>
            </a:pPr>
            <a:r>
              <a:rPr lang="en-GB"/>
              <a:t>Reading the production script and make notes on what parts need what type of lighting this is where you'd work alongside the diretor to get the right image in stage.</a:t>
            </a:r>
            <a:endParaRPr/>
          </a:p>
          <a:p>
            <a:pPr marL="457200" lvl="0" indent="-342900" algn="l" rtl="0">
              <a:spcBef>
                <a:spcPts val="0"/>
              </a:spcBef>
              <a:spcAft>
                <a:spcPts val="0"/>
              </a:spcAft>
              <a:buSzPts val="1800"/>
              <a:buChar char="●"/>
            </a:pPr>
            <a:r>
              <a:rPr lang="en-GB"/>
              <a:t>You will also attend the rehearsals to make sure the light design youve chosen is right for the production.</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design </a:t>
            </a:r>
            <a:endParaRPr/>
          </a:p>
        </p:txBody>
      </p:sp>
      <p:sp>
        <p:nvSpPr>
          <p:cNvPr id="177" name="Google Shape;177;p28"/>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SzPts val="1800"/>
              <a:buChar char="●"/>
            </a:pPr>
            <a:r>
              <a:rPr lang="en-GB"/>
              <a:t>A lighting designer also coordinates with the director and the production staff this is where you'd get the necessary info for what the director wants on stage.</a:t>
            </a:r>
            <a:endParaRPr/>
          </a:p>
          <a:p>
            <a:pPr marL="457200" lvl="0" indent="-342900" algn="l" rtl="0">
              <a:spcBef>
                <a:spcPts val="0"/>
              </a:spcBef>
              <a:spcAft>
                <a:spcPts val="0"/>
              </a:spcAft>
              <a:buSzPts val="1800"/>
              <a:buChar char="●"/>
            </a:pPr>
            <a:r>
              <a:rPr lang="en-GB"/>
              <a:t>This is also where the lighting designer would perform the necessary research to add to the image you want to show.</a:t>
            </a:r>
            <a:endParaRPr/>
          </a:p>
          <a:p>
            <a:pPr marL="457200" lvl="0" indent="-342900" algn="l" rtl="0">
              <a:spcBef>
                <a:spcPts val="0"/>
              </a:spcBef>
              <a:spcAft>
                <a:spcPts val="0"/>
              </a:spcAft>
              <a:buSzPts val="1800"/>
              <a:buChar char="●"/>
            </a:pPr>
            <a:r>
              <a:rPr lang="en-GB"/>
              <a:t>Here a lighting designer will also generate and share ideas for the ensign with the director and the production staff off of this you'd create a lighting plan for the show off of the ideas.</a:t>
            </a:r>
            <a:endParaRPr/>
          </a:p>
          <a:p>
            <a:pPr marL="457200" lvl="0" indent="-342900" algn="l" rtl="0">
              <a:spcBef>
                <a:spcPts val="0"/>
              </a:spcBef>
              <a:spcAft>
                <a:spcPts val="0"/>
              </a:spcAft>
              <a:buSzPts val="1800"/>
              <a:buChar char="●"/>
            </a:pPr>
            <a:r>
              <a:rPr lang="en-GB"/>
              <a:t>This is also where the lighting designer will determine and create cues for the show.</a:t>
            </a:r>
            <a:endParaRPr/>
          </a:p>
          <a:p>
            <a:pPr marL="457200" lvl="0" indent="-342900" algn="l" rtl="0">
              <a:spcBef>
                <a:spcPts val="0"/>
              </a:spcBef>
              <a:spcAft>
                <a:spcPts val="0"/>
              </a:spcAft>
              <a:buSzPts val="1800"/>
              <a:buChar char="●"/>
            </a:pPr>
            <a:r>
              <a:rPr lang="en-GB"/>
              <a:t>The lighting designer will then coordinate implementations through the chief lx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Basics of lights</a:t>
            </a:r>
            <a:endParaRPr/>
          </a:p>
        </p:txBody>
      </p:sp>
      <p:sp>
        <p:nvSpPr>
          <p:cNvPr id="183" name="Google Shape;183;p29"/>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SzPts val="1800"/>
              <a:buChar char="●"/>
            </a:pPr>
            <a:r>
              <a:rPr lang="en-GB"/>
              <a:t>A lighting designer has many tools to make a good production, these tools are :</a:t>
            </a:r>
            <a:endParaRPr/>
          </a:p>
          <a:p>
            <a:pPr marL="457200" lvl="0" indent="-342900" algn="l" rtl="0">
              <a:spcBef>
                <a:spcPts val="0"/>
              </a:spcBef>
              <a:spcAft>
                <a:spcPts val="0"/>
              </a:spcAft>
              <a:buSzPts val="1800"/>
              <a:buChar char="●"/>
            </a:pPr>
            <a:r>
              <a:rPr lang="en-GB"/>
              <a:t>Focus, angle , intensity, quality, colour and movement</a:t>
            </a:r>
            <a:endParaRPr/>
          </a:p>
          <a:p>
            <a:pPr marL="457200" lvl="0" indent="-342900" algn="l" rtl="0">
              <a:spcBef>
                <a:spcPts val="0"/>
              </a:spcBef>
              <a:spcAft>
                <a:spcPts val="0"/>
              </a:spcAft>
              <a:buSzPts val="1800"/>
              <a:buChar char="●"/>
            </a:pPr>
            <a:r>
              <a:rPr lang="en-GB" u="sng"/>
              <a:t>Focus </a:t>
            </a:r>
            <a:endParaRPr u="sng"/>
          </a:p>
          <a:p>
            <a:pPr marL="457200" lvl="0" indent="-342900" algn="l" rtl="0">
              <a:spcBef>
                <a:spcPts val="0"/>
              </a:spcBef>
              <a:spcAft>
                <a:spcPts val="0"/>
              </a:spcAft>
              <a:buSzPts val="1800"/>
              <a:buChar char="●"/>
            </a:pPr>
            <a:r>
              <a:rPr lang="en-GB"/>
              <a:t>This is what is lit therefore if something cannot be seen by a light its not n the stage. Lighting is not as much about shadows but its more about the light.</a:t>
            </a:r>
            <a:endParaRPr/>
          </a:p>
          <a:p>
            <a:pPr marL="457200" lvl="0" indent="-342900" algn="l" rtl="0">
              <a:spcBef>
                <a:spcPts val="0"/>
              </a:spcBef>
              <a:spcAft>
                <a:spcPts val="0"/>
              </a:spcAft>
              <a:buSzPts val="1800"/>
              <a:buChar char="●"/>
            </a:pPr>
            <a:r>
              <a:rPr lang="en-GB"/>
              <a:t>This strongly influences the instrument choices</a:t>
            </a:r>
            <a:endParaRPr/>
          </a:p>
          <a:p>
            <a:pPr marL="457200" lvl="0" indent="-342900" algn="l" rtl="0">
              <a:spcBef>
                <a:spcPts val="0"/>
              </a:spcBef>
              <a:spcAft>
                <a:spcPts val="0"/>
              </a:spcAft>
              <a:buSzPts val="1800"/>
              <a:buChar char="●"/>
            </a:pPr>
            <a:r>
              <a:rPr lang="en-GB"/>
              <a:t>The lights that would mainly be used are washes and spotlights.</a:t>
            </a:r>
            <a:endParaRPr/>
          </a:p>
          <a:p>
            <a:pPr marL="457200" lvl="0" indent="-342900" algn="l" rtl="0">
              <a:spcBef>
                <a:spcPts val="0"/>
              </a:spcBef>
              <a:spcAft>
                <a:spcPts val="0"/>
              </a:spcAft>
              <a:buSzPts val="1800"/>
              <a:buChar char="●"/>
            </a:pPr>
            <a:r>
              <a:rPr lang="en-GB"/>
              <a:t>The focus is also a way of highlighting a n actor on stage as well as having one actor well lit and the others in a shadow, you can also use compositionto draw focus in different ways.</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3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Basics of light</a:t>
            </a:r>
            <a:endParaRPr/>
          </a:p>
        </p:txBody>
      </p:sp>
      <p:sp>
        <p:nvSpPr>
          <p:cNvPr id="189" name="Google Shape;189;p30"/>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u="sng"/>
              <a:t>Angle </a:t>
            </a:r>
            <a:endParaRPr u="sng"/>
          </a:p>
          <a:p>
            <a:pPr marL="457200" lvl="0" indent="-342900" algn="l" rtl="0">
              <a:spcBef>
                <a:spcPts val="0"/>
              </a:spcBef>
              <a:spcAft>
                <a:spcPts val="0"/>
              </a:spcAft>
              <a:buSzPts val="1800"/>
              <a:buChar char="●"/>
            </a:pPr>
            <a:r>
              <a:rPr lang="en-GB"/>
              <a:t>This is where the light is coming from.</a:t>
            </a:r>
            <a:endParaRPr/>
          </a:p>
          <a:p>
            <a:pPr marL="457200" lvl="0" indent="-342900" algn="l" rtl="0">
              <a:spcBef>
                <a:spcPts val="0"/>
              </a:spcBef>
              <a:spcAft>
                <a:spcPts val="0"/>
              </a:spcAft>
              <a:buSzPts val="1800"/>
              <a:buChar char="●"/>
            </a:pPr>
            <a:r>
              <a:rPr lang="en-GB"/>
              <a:t>The different types of performance can affect what type if angle you need to use for example a dance performance preferes sidelights and a rock concert preferes backlighting.</a:t>
            </a:r>
            <a:endParaRPr/>
          </a:p>
          <a:p>
            <a:pPr marL="457200" lvl="0" indent="-342900" algn="l" rtl="0">
              <a:spcBef>
                <a:spcPts val="0"/>
              </a:spcBef>
              <a:spcAft>
                <a:spcPts val="0"/>
              </a:spcAft>
              <a:buSzPts val="1800"/>
              <a:buChar char="●"/>
            </a:pPr>
            <a:r>
              <a:rPr lang="en-GB"/>
              <a:t>A lighting designer will also need to think about how different lights from multiple angles interact with each other and how effective those lights are.</a:t>
            </a:r>
            <a:endParaRPr/>
          </a:p>
          <a:p>
            <a:pPr marL="457200" lvl="0" indent="-342900" algn="l" rtl="0">
              <a:spcBef>
                <a:spcPts val="0"/>
              </a:spcBef>
              <a:spcAft>
                <a:spcPts val="0"/>
              </a:spcAft>
              <a:buSzPts val="1800"/>
              <a:buChar char="●"/>
            </a:pPr>
            <a:r>
              <a:rPr lang="en-GB"/>
              <a:t>A normal perfect angle for a light is usually around 45 degrees they call this the magic number this can be used both vertically and horizontally.</a:t>
            </a:r>
            <a:endParaRPr/>
          </a:p>
        </p:txBody>
      </p:sp>
      <p:pic>
        <p:nvPicPr>
          <p:cNvPr id="190" name="Google Shape;190;p30"/>
          <p:cNvPicPr preferRelativeResize="0"/>
          <p:nvPr/>
        </p:nvPicPr>
        <p:blipFill>
          <a:blip r:embed="rId3">
            <a:alphaModFix/>
          </a:blip>
          <a:stretch>
            <a:fillRect/>
          </a:stretch>
        </p:blipFill>
        <p:spPr>
          <a:xfrm>
            <a:off x="5742449" y="372725"/>
            <a:ext cx="1423750" cy="14198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3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Basics of lights</a:t>
            </a:r>
            <a:endParaRPr/>
          </a:p>
        </p:txBody>
      </p:sp>
      <p:sp>
        <p:nvSpPr>
          <p:cNvPr id="196" name="Google Shape;196;p31"/>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u="sng"/>
              <a:t>Intensity </a:t>
            </a:r>
            <a:endParaRPr u="sng"/>
          </a:p>
          <a:p>
            <a:pPr marL="457200" lvl="0" indent="-342900" algn="l" rtl="0">
              <a:spcBef>
                <a:spcPts val="1200"/>
              </a:spcBef>
              <a:spcAft>
                <a:spcPts val="0"/>
              </a:spcAft>
              <a:buSzPts val="1800"/>
              <a:buChar char="●"/>
            </a:pPr>
            <a:r>
              <a:rPr lang="en-GB"/>
              <a:t>Intensity is how bright the light is, this can be used to direct light from how intense the light is.</a:t>
            </a:r>
            <a:endParaRPr/>
          </a:p>
          <a:p>
            <a:pPr marL="0" lvl="0" indent="0" algn="l" rtl="0">
              <a:spcBef>
                <a:spcPts val="1200"/>
              </a:spcBef>
              <a:spcAft>
                <a:spcPts val="0"/>
              </a:spcAft>
              <a:buNone/>
            </a:pPr>
            <a:r>
              <a:rPr lang="en-GB" u="sng"/>
              <a:t>Quality </a:t>
            </a:r>
            <a:endParaRPr u="sng"/>
          </a:p>
          <a:p>
            <a:pPr marL="457200" lvl="0" indent="-342900" algn="l" rtl="0">
              <a:spcBef>
                <a:spcPts val="1200"/>
              </a:spcBef>
              <a:spcAft>
                <a:spcPts val="0"/>
              </a:spcAft>
              <a:buSzPts val="1800"/>
              <a:buChar char="●"/>
            </a:pPr>
            <a:r>
              <a:rPr lang="en-GB"/>
              <a:t>Quality means how soft or hard the light is and what type of texture is being thrown by the light.</a:t>
            </a:r>
            <a:endParaRPr/>
          </a:p>
          <a:p>
            <a:pPr marL="457200" lvl="0" indent="-342900" algn="l" rtl="0">
              <a:spcBef>
                <a:spcPts val="0"/>
              </a:spcBef>
              <a:spcAft>
                <a:spcPts val="0"/>
              </a:spcAft>
              <a:buSzPts val="1800"/>
              <a:buChar char="●"/>
            </a:pPr>
            <a:r>
              <a:rPr lang="en-GB"/>
              <a:t>The quality can also be subject to the different instruments used this can also be strongly affected by diffusion.</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Basics if light </a:t>
            </a:r>
            <a:endParaRPr/>
          </a:p>
        </p:txBody>
      </p:sp>
      <p:sp>
        <p:nvSpPr>
          <p:cNvPr id="202" name="Google Shape;202;p32"/>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0000"/>
          </a:bodyPr>
          <a:lstStyle/>
          <a:p>
            <a:pPr marL="0" lvl="0" indent="0" algn="l" rtl="0">
              <a:spcBef>
                <a:spcPts val="0"/>
              </a:spcBef>
              <a:spcAft>
                <a:spcPts val="0"/>
              </a:spcAft>
              <a:buNone/>
            </a:pPr>
            <a:r>
              <a:rPr lang="en-GB" u="sng"/>
              <a:t>Colour </a:t>
            </a:r>
            <a:endParaRPr u="sng"/>
          </a:p>
          <a:p>
            <a:pPr marL="457200" lvl="0" indent="-308610" algn="l" rtl="0">
              <a:spcBef>
                <a:spcPts val="1200"/>
              </a:spcBef>
              <a:spcAft>
                <a:spcPts val="0"/>
              </a:spcAft>
              <a:buSzPct val="100000"/>
              <a:buChar char="●"/>
            </a:pPr>
            <a:r>
              <a:rPr lang="en-GB"/>
              <a:t>Adding colour to different lights is a very difficult tool t master as a wrong colour can show a different moods.</a:t>
            </a:r>
            <a:endParaRPr/>
          </a:p>
          <a:p>
            <a:pPr marL="457200" lvl="0" indent="-308610" algn="l" rtl="0">
              <a:spcBef>
                <a:spcPts val="0"/>
              </a:spcBef>
              <a:spcAft>
                <a:spcPts val="0"/>
              </a:spcAft>
              <a:buSzPct val="100000"/>
              <a:buChar char="●"/>
            </a:pPr>
            <a:r>
              <a:rPr lang="en-GB"/>
              <a:t>Additive mixing these can contain many colours for example three primary colours such as red blue and green</a:t>
            </a:r>
            <a:endParaRPr/>
          </a:p>
          <a:p>
            <a:pPr marL="457200" lvl="0" indent="-308610" algn="l" rtl="0">
              <a:spcBef>
                <a:spcPts val="0"/>
              </a:spcBef>
              <a:spcAft>
                <a:spcPts val="0"/>
              </a:spcAft>
              <a:buSzPct val="100000"/>
              <a:buChar char="●"/>
            </a:pPr>
            <a:r>
              <a:rPr lang="en-GB"/>
              <a:t>To make sure the right colour is used to give off the right mood on stage the lighting designer will need to colour mix and interact different angles.</a:t>
            </a:r>
            <a:endParaRPr/>
          </a:p>
          <a:p>
            <a:pPr marL="0" lvl="0" indent="0" algn="l" rtl="0">
              <a:spcBef>
                <a:spcPts val="1200"/>
              </a:spcBef>
              <a:spcAft>
                <a:spcPts val="0"/>
              </a:spcAft>
              <a:buNone/>
            </a:pPr>
            <a:r>
              <a:rPr lang="en-GB" u="sng"/>
              <a:t>Choosing colours</a:t>
            </a:r>
            <a:r>
              <a:rPr lang="en-GB"/>
              <a:t> </a:t>
            </a:r>
            <a:endParaRPr/>
          </a:p>
          <a:p>
            <a:pPr marL="457200" lvl="0" indent="-308610" algn="l" rtl="0">
              <a:spcBef>
                <a:spcPts val="1200"/>
              </a:spcBef>
              <a:spcAft>
                <a:spcPts val="0"/>
              </a:spcAft>
              <a:buSzPct val="100000"/>
              <a:buChar char="●"/>
            </a:pPr>
            <a:r>
              <a:rPr lang="en-GB"/>
              <a:t>Choosing the right colour of a production is crucial to portray the right subtext and mood of the play.</a:t>
            </a:r>
            <a:endParaRPr/>
          </a:p>
          <a:p>
            <a:pPr marL="457200" lvl="0" indent="-308610" algn="l" rtl="0">
              <a:spcBef>
                <a:spcPts val="0"/>
              </a:spcBef>
              <a:spcAft>
                <a:spcPts val="0"/>
              </a:spcAft>
              <a:buSzPct val="100000"/>
              <a:buChar char="●"/>
            </a:pPr>
            <a:r>
              <a:rPr lang="en-GB"/>
              <a:t>Colour can also be used to help set the scene and the location.</a:t>
            </a:r>
            <a:endParaRPr/>
          </a:p>
          <a:p>
            <a:pPr marL="457200" lvl="0" indent="-308610" algn="l" rtl="0">
              <a:spcBef>
                <a:spcPts val="0"/>
              </a:spcBef>
              <a:spcAft>
                <a:spcPts val="0"/>
              </a:spcAft>
              <a:buSzPct val="100000"/>
              <a:buChar char="●"/>
            </a:pPr>
            <a:r>
              <a:rPr lang="en-GB"/>
              <a:t>Colour can also be used to help give shape and form which can also help with contrasting colour which also helps with composition.</a:t>
            </a:r>
            <a:endParaRPr/>
          </a:p>
          <a:p>
            <a:pPr marL="457200" lvl="0" indent="-308610" algn="l" rtl="0">
              <a:spcBef>
                <a:spcPts val="0"/>
              </a:spcBef>
              <a:spcAft>
                <a:spcPts val="0"/>
              </a:spcAft>
              <a:buSzPct val="100000"/>
              <a:buChar char="●"/>
            </a:pPr>
            <a:r>
              <a:rPr lang="en-GB"/>
              <a:t>A contemporary colour can help create harmony on stage.</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Basics of lighting</a:t>
            </a:r>
            <a:endParaRPr/>
          </a:p>
        </p:txBody>
      </p:sp>
      <p:sp>
        <p:nvSpPr>
          <p:cNvPr id="208" name="Google Shape;208;p33"/>
          <p:cNvSpPr txBox="1">
            <a:spLocks noGrp="1"/>
          </p:cNvSpPr>
          <p:nvPr>
            <p:ph type="body" idx="1"/>
          </p:nvPr>
        </p:nvSpPr>
        <p:spPr>
          <a:xfrm>
            <a:off x="311700" y="1428225"/>
            <a:ext cx="8520600" cy="3150900"/>
          </a:xfrm>
          <a:prstGeom prst="rect">
            <a:avLst/>
          </a:prstGeom>
        </p:spPr>
        <p:txBody>
          <a:bodyPr spcFirstLastPara="1" wrap="square" lIns="91425" tIns="91425" rIns="91425" bIns="91425" anchor="t" anchorCtr="0">
            <a:normAutofit lnSpcReduction="20000"/>
          </a:bodyPr>
          <a:lstStyle/>
          <a:p>
            <a:pPr marL="0" lvl="0" indent="0" algn="l" rtl="0">
              <a:spcBef>
                <a:spcPts val="0"/>
              </a:spcBef>
              <a:spcAft>
                <a:spcPts val="0"/>
              </a:spcAft>
              <a:buNone/>
            </a:pPr>
            <a:r>
              <a:rPr lang="en-GB" u="sng"/>
              <a:t>Movement </a:t>
            </a:r>
            <a:endParaRPr u="sng"/>
          </a:p>
          <a:p>
            <a:pPr marL="457200" lvl="0" indent="-342900" algn="l" rtl="0">
              <a:spcBef>
                <a:spcPts val="1200"/>
              </a:spcBef>
              <a:spcAft>
                <a:spcPts val="0"/>
              </a:spcAft>
              <a:buSzPts val="1800"/>
              <a:buChar char="●"/>
            </a:pPr>
            <a:r>
              <a:rPr lang="en-GB"/>
              <a:t>Movement of the light is not just intelligent lighting but its also primarily the timing of cues this is crucial that the lights move at the right time with the performance.</a:t>
            </a:r>
            <a:endParaRPr/>
          </a:p>
          <a:p>
            <a:pPr marL="457200" lvl="0" indent="-342900" algn="l" rtl="0">
              <a:spcBef>
                <a:spcPts val="0"/>
              </a:spcBef>
              <a:spcAft>
                <a:spcPts val="0"/>
              </a:spcAft>
              <a:buSzPts val="1800"/>
              <a:buChar char="●"/>
            </a:pPr>
            <a:r>
              <a:rPr lang="en-GB"/>
              <a:t>This can be heavily affected by which type of play or show it is, for example musicals, the lighting design will need to follow the music, this means the light will need to be fast lighting that change often with a lot of motivation.</a:t>
            </a:r>
            <a:endParaRPr/>
          </a:p>
          <a:p>
            <a:pPr marL="457200" lvl="0" indent="-342900" algn="l" rtl="0">
              <a:spcBef>
                <a:spcPts val="0"/>
              </a:spcBef>
              <a:spcAft>
                <a:spcPts val="0"/>
              </a:spcAft>
              <a:buSzPts val="1800"/>
              <a:buChar char="●"/>
            </a:pPr>
            <a:r>
              <a:rPr lang="en-GB"/>
              <a:t>With the movement of lighting there are many things needed to take into account for a good show, a lighting designer will need to think about split fades part cues and many different light movements.</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What is a light source?</a:t>
            </a:r>
            <a:endParaRPr/>
          </a:p>
        </p:txBody>
      </p:sp>
      <p:sp>
        <p:nvSpPr>
          <p:cNvPr id="214" name="Google Shape;214;p3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A light source is something that motivates a light in a scene for example moonlight, car headlight, sunset and a reflection off water.</a:t>
            </a:r>
            <a:endParaRPr/>
          </a:p>
          <a:p>
            <a:pPr marL="457200" lvl="0" indent="-342900" algn="l" rtl="0">
              <a:spcBef>
                <a:spcPts val="0"/>
              </a:spcBef>
              <a:spcAft>
                <a:spcPts val="0"/>
              </a:spcAft>
              <a:buSzPts val="1800"/>
              <a:buChar char="●"/>
            </a:pPr>
            <a:r>
              <a:rPr lang="en-GB"/>
              <a:t>A light source also has no correspondence to lighting instruments, this means that sometimes multiple instruments are a single source of light, it can also sometimes be one instrument that can represent different sources in different scenes.</a:t>
            </a:r>
            <a:endParaRPr/>
          </a:p>
          <a:p>
            <a:pPr marL="0" lvl="0" indent="0" algn="l" rtl="0">
              <a:spcBef>
                <a:spcPts val="1200"/>
              </a:spcBef>
              <a:spcAft>
                <a:spcPts val="1200"/>
              </a:spcAft>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Key and fill sources</a:t>
            </a:r>
            <a:endParaRPr/>
          </a:p>
        </p:txBody>
      </p:sp>
      <p:sp>
        <p:nvSpPr>
          <p:cNvPr id="220" name="Google Shape;220;p35"/>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Within lighting design there are many types of sources, the two main sources are :</a:t>
            </a:r>
            <a:endParaRPr/>
          </a:p>
          <a:p>
            <a:pPr marL="457200" lvl="0" indent="-342900" algn="l" rtl="0">
              <a:spcBef>
                <a:spcPts val="0"/>
              </a:spcBef>
              <a:spcAft>
                <a:spcPts val="0"/>
              </a:spcAft>
              <a:buSzPts val="1800"/>
              <a:buChar char="●"/>
            </a:pPr>
            <a:r>
              <a:rPr lang="en-GB"/>
              <a:t>Key source - a key source is a primary source of light this is like for example the sun. this can also be like indoor lighting like lamps and windows.</a:t>
            </a:r>
            <a:endParaRPr/>
          </a:p>
          <a:p>
            <a:pPr marL="457200" lvl="0" indent="-342900" algn="l" rtl="0">
              <a:spcBef>
                <a:spcPts val="0"/>
              </a:spcBef>
              <a:spcAft>
                <a:spcPts val="0"/>
              </a:spcAft>
              <a:buSzPts val="1800"/>
              <a:buChar char="●"/>
            </a:pPr>
            <a:r>
              <a:rPr lang="en-GB"/>
              <a:t>Fill sources - this source can be the coloring of the shadows this can also be the reflections from the surfaces </a:t>
            </a:r>
            <a:endParaRPr/>
          </a:p>
          <a:p>
            <a:pPr marL="457200" lvl="0" indent="-342900" algn="l" rtl="0">
              <a:spcBef>
                <a:spcPts val="0"/>
              </a:spcBef>
              <a:spcAft>
                <a:spcPts val="0"/>
              </a:spcAft>
              <a:buSzPts val="1800"/>
              <a:buChar char="●"/>
            </a:pPr>
            <a:r>
              <a:rPr lang="en-GB"/>
              <a:t>A lighting design can have multiple key or fill sources.</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Tasks </a:t>
            </a:r>
            <a:endParaRPr/>
          </a:p>
        </p:txBody>
      </p:sp>
      <p:sp>
        <p:nvSpPr>
          <p:cNvPr id="226" name="Google Shape;226;p36"/>
          <p:cNvSpPr txBox="1">
            <a:spLocks noGrp="1"/>
          </p:cNvSpPr>
          <p:nvPr>
            <p:ph type="body" idx="1"/>
          </p:nvPr>
        </p:nvSpPr>
        <p:spPr>
          <a:xfrm>
            <a:off x="311700" y="1417800"/>
            <a:ext cx="5493300" cy="3150900"/>
          </a:xfrm>
          <a:prstGeom prst="rect">
            <a:avLst/>
          </a:prstGeom>
        </p:spPr>
        <p:txBody>
          <a:bodyPr spcFirstLastPara="1" wrap="square" lIns="91425" tIns="91425" rIns="91425" bIns="91425" anchor="t" anchorCtr="0">
            <a:normAutofit fontScale="62500"/>
          </a:bodyPr>
          <a:lstStyle/>
          <a:p>
            <a:pPr marL="0" lvl="0" indent="0" algn="l" rtl="0">
              <a:spcBef>
                <a:spcPts val="0"/>
              </a:spcBef>
              <a:spcAft>
                <a:spcPts val="0"/>
              </a:spcAft>
              <a:buNone/>
            </a:pPr>
            <a:r>
              <a:rPr lang="en-GB"/>
              <a:t>In one of ceri james lectures we were given a task,  that task was for us as a group to listen to a music track and see what colour we would see compliment that music.</a:t>
            </a:r>
            <a:endParaRPr/>
          </a:p>
          <a:p>
            <a:pPr marL="0" lvl="0" indent="0" algn="l" rtl="0">
              <a:spcBef>
                <a:spcPts val="1200"/>
              </a:spcBef>
              <a:spcAft>
                <a:spcPts val="0"/>
              </a:spcAft>
              <a:buNone/>
            </a:pPr>
            <a:r>
              <a:rPr lang="en-GB"/>
              <a:t>I decided to do this task independently, and i chose to listen to yellow by coldplay</a:t>
            </a:r>
            <a:endParaRPr/>
          </a:p>
          <a:p>
            <a:pPr marL="0" lvl="0" indent="0" algn="l" rtl="0">
              <a:spcBef>
                <a:spcPts val="1200"/>
              </a:spcBef>
              <a:spcAft>
                <a:spcPts val="1200"/>
              </a:spcAft>
              <a:buNone/>
            </a:pPr>
            <a:r>
              <a:rPr lang="en-GB"/>
              <a:t>Throughout this song i felt that it starts with quite a soft blue light which slowly picks up into a nice sunset type yellow this is leading into the first 50 second of the song, i feel that then the song would be complemented by some orangey red which fades uo and down from the yellow to orange to the red which leads to the beat drop at 1:51 in the song , i then feel we have a sunrise white light starting from 2:13 which gradually picks up in shade towards a wrm orange up to 2:52 where it changes to red and slowly tones down to warm orange at 3:14 in the song where you will then have a neutral blue colour which remains constant until, 4:10 where its a small white light which represents the end of the song.</a:t>
            </a:r>
            <a:endParaRPr/>
          </a:p>
        </p:txBody>
      </p:sp>
      <p:pic>
        <p:nvPicPr>
          <p:cNvPr id="227" name="Google Shape;227;p36"/>
          <p:cNvPicPr preferRelativeResize="0"/>
          <p:nvPr/>
        </p:nvPicPr>
        <p:blipFill>
          <a:blip r:embed="rId3">
            <a:alphaModFix/>
          </a:blip>
          <a:stretch>
            <a:fillRect/>
          </a:stretch>
        </p:blipFill>
        <p:spPr>
          <a:xfrm>
            <a:off x="6062106" y="2025440"/>
            <a:ext cx="2770202" cy="1935624"/>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37"/>
          <p:cNvSpPr txBox="1">
            <a:spLocks noGrp="1"/>
          </p:cNvSpPr>
          <p:nvPr>
            <p:ph type="title"/>
          </p:nvPr>
        </p:nvSpPr>
        <p:spPr>
          <a:xfrm>
            <a:off x="311700" y="424850"/>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Tasks </a:t>
            </a:r>
            <a:endParaRPr/>
          </a:p>
        </p:txBody>
      </p:sp>
      <p:sp>
        <p:nvSpPr>
          <p:cNvPr id="233" name="Google Shape;233;p37"/>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GB"/>
              <a:t>Ceri gave us another task where he told us to watch a video and notate how the colour is used and track the changes , we would also need to see how the light direction and light sources natural and artificial support the narrative and alsp notate the flow and frequency of changing composition light.</a:t>
            </a:r>
            <a:endParaRPr/>
          </a:p>
          <a:p>
            <a:pPr marL="0" lvl="0" indent="0" algn="l" rtl="0">
              <a:spcBef>
                <a:spcPts val="1200"/>
              </a:spcBef>
              <a:spcAft>
                <a:spcPts val="1200"/>
              </a:spcAft>
              <a:buNone/>
            </a:pPr>
            <a:r>
              <a:rPr lang="en-GB"/>
              <a:t>With the video i plotted it out into 3 main parts which ar the start , middle and end, at the start of the video i felt that i saw the video starts with sad thoughts and sad colours which are a light blue and some green, in the middle where the pace starts to pick up the colour of the video does too i felt that it starts to gradually fade into a greeny yellow which are quite warm colours.Then to finish of the video i feel that the video slows down again and back to quite a cold colour grade and this is quite cold colours.</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3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Lecture task</a:t>
            </a:r>
            <a:endParaRPr/>
          </a:p>
        </p:txBody>
      </p:sp>
      <p:sp>
        <p:nvSpPr>
          <p:cNvPr id="239" name="Google Shape;239;p38"/>
          <p:cNvSpPr txBox="1">
            <a:spLocks noGrp="1"/>
          </p:cNvSpPr>
          <p:nvPr>
            <p:ph type="body" idx="1"/>
          </p:nvPr>
        </p:nvSpPr>
        <p:spPr>
          <a:xfrm>
            <a:off x="311700" y="1417800"/>
            <a:ext cx="6473400" cy="33768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0"/>
              </a:spcAft>
              <a:buNone/>
            </a:pPr>
            <a:r>
              <a:rPr lang="en-GB"/>
              <a:t>During our lecture with ceri james we were given a task to create a lighting design where we take 4 scenes from our experience we have had during our time at uni. Here in the photo are 4 of my experiences and then under them i explained how i would light them in a production. </a:t>
            </a:r>
            <a:endParaRPr/>
          </a:p>
          <a:p>
            <a:pPr marL="0" lvl="0" indent="0" algn="l" rtl="0">
              <a:spcBef>
                <a:spcPts val="1200"/>
              </a:spcBef>
              <a:spcAft>
                <a:spcPts val="0"/>
              </a:spcAft>
              <a:buNone/>
            </a:pPr>
            <a:r>
              <a:rPr lang="en-GB"/>
              <a:t>In the first picture is a sketch of my first lecture where i noted that i feel i can light it with two solo spotlights on one of the students which is me and the lecturer at the front of the room.</a:t>
            </a:r>
            <a:endParaRPr/>
          </a:p>
          <a:p>
            <a:pPr marL="0" lvl="0" indent="0" algn="l" rtl="0">
              <a:spcBef>
                <a:spcPts val="1200"/>
              </a:spcBef>
              <a:spcAft>
                <a:spcPts val="0"/>
              </a:spcAft>
              <a:buNone/>
            </a:pPr>
            <a:r>
              <a:rPr lang="en-GB"/>
              <a:t>In the second photo i made a sketch of me filming my first assignment this is where i would light the scene with a light yellow and orange light which would cover the whole scene as when i actually filmed my first assignment the sun was very bright and was very orange as it was first light</a:t>
            </a:r>
            <a:endParaRPr/>
          </a:p>
          <a:p>
            <a:pPr marL="0" lvl="0" indent="0" algn="l" rtl="0">
              <a:spcBef>
                <a:spcPts val="1200"/>
              </a:spcBef>
              <a:spcAft>
                <a:spcPts val="0"/>
              </a:spcAft>
              <a:buNone/>
            </a:pPr>
            <a:r>
              <a:rPr lang="en-GB"/>
              <a:t>In the third sketch is where i made a picture of me having one of my first filming experience as a part of a crew this is where i would have spotlights above me and the subject showing my experience</a:t>
            </a:r>
            <a:endParaRPr/>
          </a:p>
          <a:p>
            <a:pPr marL="0" lvl="0" indent="0" algn="l" rtl="0">
              <a:spcBef>
                <a:spcPts val="1200"/>
              </a:spcBef>
              <a:spcAft>
                <a:spcPts val="0"/>
              </a:spcAft>
              <a:buNone/>
            </a:pPr>
            <a:r>
              <a:rPr lang="en-GB"/>
              <a:t>And in the last picture is where i want to be in the future and in this photo i am filming something like a film and or tv show here i would have a dark green light pointed towards the set and a soft white or blue light on me </a:t>
            </a:r>
            <a:endParaRPr/>
          </a:p>
          <a:p>
            <a:pPr marL="0" lvl="0" indent="0" algn="l" rtl="0">
              <a:spcBef>
                <a:spcPts val="1200"/>
              </a:spcBef>
              <a:spcAft>
                <a:spcPts val="1200"/>
              </a:spcAft>
              <a:buNone/>
            </a:pPr>
            <a:endParaRPr/>
          </a:p>
        </p:txBody>
      </p:sp>
      <p:pic>
        <p:nvPicPr>
          <p:cNvPr id="240" name="Google Shape;240;p38"/>
          <p:cNvPicPr preferRelativeResize="0"/>
          <p:nvPr/>
        </p:nvPicPr>
        <p:blipFill>
          <a:blip r:embed="rId3">
            <a:alphaModFix/>
          </a:blip>
          <a:stretch>
            <a:fillRect/>
          </a:stretch>
        </p:blipFill>
        <p:spPr>
          <a:xfrm rot="-5400000">
            <a:off x="7146777" y="1506637"/>
            <a:ext cx="1597674" cy="2130227"/>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3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Realistic and expressionistic sources</a:t>
            </a:r>
            <a:endParaRPr/>
          </a:p>
        </p:txBody>
      </p:sp>
      <p:sp>
        <p:nvSpPr>
          <p:cNvPr id="246" name="Google Shape;246;p39"/>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A realistic source is a light that is directly from the setting or the time of day this can be shown with the sun a lamp etc.  this can also be affected by the mood</a:t>
            </a:r>
            <a:endParaRPr/>
          </a:p>
          <a:p>
            <a:pPr marL="457200" lvl="0" indent="-342900" algn="l" rtl="0">
              <a:spcBef>
                <a:spcPts val="0"/>
              </a:spcBef>
              <a:spcAft>
                <a:spcPts val="0"/>
              </a:spcAft>
              <a:buSzPts val="1800"/>
              <a:buChar char="●"/>
            </a:pPr>
            <a:r>
              <a:rPr lang="en-GB"/>
              <a:t>An expressionistic source is primarily created by style but its subjective interpretation of the subject.</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4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The early design process</a:t>
            </a:r>
            <a:endParaRPr/>
          </a:p>
        </p:txBody>
      </p:sp>
      <p:sp>
        <p:nvSpPr>
          <p:cNvPr id="252" name="Google Shape;252;p40"/>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lnSpcReduction="20000"/>
          </a:bodyPr>
          <a:lstStyle/>
          <a:p>
            <a:pPr marL="457200" lvl="0" indent="-325755" algn="l" rtl="0">
              <a:spcBef>
                <a:spcPts val="0"/>
              </a:spcBef>
              <a:spcAft>
                <a:spcPts val="0"/>
              </a:spcAft>
              <a:buSzPct val="100000"/>
              <a:buChar char="●"/>
            </a:pPr>
            <a:r>
              <a:rPr lang="en-GB"/>
              <a:t>With going through a design for a production there are many different processes that you need to go through to get the perfect production. Those parts are :</a:t>
            </a:r>
            <a:endParaRPr/>
          </a:p>
          <a:p>
            <a:pPr marL="457200" lvl="0" indent="-325755" algn="l" rtl="0">
              <a:spcBef>
                <a:spcPts val="0"/>
              </a:spcBef>
              <a:spcAft>
                <a:spcPts val="0"/>
              </a:spcAft>
              <a:buSzPct val="100000"/>
              <a:buChar char="●"/>
            </a:pPr>
            <a:r>
              <a:rPr lang="en-GB"/>
              <a:t>The designer will need to read the script so he has an idea of what light is needed for the production.</a:t>
            </a:r>
            <a:endParaRPr/>
          </a:p>
          <a:p>
            <a:pPr marL="457200" lvl="0" indent="-325755" algn="l" rtl="0">
              <a:spcBef>
                <a:spcPts val="0"/>
              </a:spcBef>
              <a:spcAft>
                <a:spcPts val="0"/>
              </a:spcAft>
              <a:buSzPct val="100000"/>
              <a:buChar char="●"/>
            </a:pPr>
            <a:r>
              <a:rPr lang="en-GB"/>
              <a:t>The designer will also need to talk to the director so you have a good idea what picture he wants to portray in the production. After talking to the director the designer will then go over the script again so you have a good picture of what is needed on stage</a:t>
            </a:r>
            <a:endParaRPr/>
          </a:p>
          <a:p>
            <a:pPr marL="457200" lvl="0" indent="-325755" algn="l" rtl="0">
              <a:spcBef>
                <a:spcPts val="0"/>
              </a:spcBef>
              <a:spcAft>
                <a:spcPts val="0"/>
              </a:spcAft>
              <a:buSzPct val="100000"/>
              <a:buChar char="●"/>
            </a:pPr>
            <a:r>
              <a:rPr lang="en-GB"/>
              <a:t>Here in the next read of the script the designer will look for lighting clues to help with creating the lighting design, here you will also if there is any music listen to it and try and match the lighting design with the music.</a:t>
            </a:r>
            <a:endParaRPr/>
          </a:p>
          <a:p>
            <a:pPr marL="457200" lvl="0" indent="-325755" algn="l" rtl="0">
              <a:spcBef>
                <a:spcPts val="0"/>
              </a:spcBef>
              <a:spcAft>
                <a:spcPts val="0"/>
              </a:spcAft>
              <a:buSzPct val="100000"/>
              <a:buChar char="●"/>
            </a:pPr>
            <a:r>
              <a:rPr lang="en-GB"/>
              <a:t>Here the lighting will the talk to the director again and see of everything the designer has created and try and perfect the lighting design and from this you will then repeat everything to get the perfect lighting design.</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4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Script </a:t>
            </a:r>
            <a:endParaRPr/>
          </a:p>
        </p:txBody>
      </p:sp>
      <p:sp>
        <p:nvSpPr>
          <p:cNvPr id="258" name="Google Shape;258;p41"/>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lnSpcReduction="10000"/>
          </a:bodyPr>
          <a:lstStyle/>
          <a:p>
            <a:pPr marL="0" lvl="0" indent="0" algn="l" rtl="0">
              <a:spcBef>
                <a:spcPts val="0"/>
              </a:spcBef>
              <a:spcAft>
                <a:spcPts val="0"/>
              </a:spcAft>
              <a:buNone/>
            </a:pPr>
            <a:r>
              <a:rPr lang="en-GB" u="sng"/>
              <a:t> Analysing a script</a:t>
            </a:r>
            <a:endParaRPr u="sng"/>
          </a:p>
          <a:p>
            <a:pPr marL="457200" lvl="0" indent="-325755" algn="l" rtl="0">
              <a:spcBef>
                <a:spcPts val="1200"/>
              </a:spcBef>
              <a:spcAft>
                <a:spcPts val="0"/>
              </a:spcAft>
              <a:buSzPct val="100000"/>
              <a:buChar char="●"/>
            </a:pPr>
            <a:r>
              <a:rPr lang="en-GB"/>
              <a:t>There are many aspects to analyzing a script that you need to take into account.</a:t>
            </a:r>
            <a:endParaRPr/>
          </a:p>
          <a:p>
            <a:pPr marL="457200" lvl="0" indent="-325755" algn="l" rtl="0">
              <a:spcBef>
                <a:spcPts val="0"/>
              </a:spcBef>
              <a:spcAft>
                <a:spcPts val="0"/>
              </a:spcAft>
              <a:buSzPct val="100000"/>
              <a:buChar char="●"/>
            </a:pPr>
            <a:r>
              <a:rPr lang="en-GB"/>
              <a:t>The first step is to read the script that is given to you here the designer will only read through without making notes.</a:t>
            </a:r>
            <a:endParaRPr/>
          </a:p>
          <a:p>
            <a:pPr marL="457200" lvl="0" indent="-325755" algn="l" rtl="0">
              <a:spcBef>
                <a:spcPts val="0"/>
              </a:spcBef>
              <a:spcAft>
                <a:spcPts val="0"/>
              </a:spcAft>
              <a:buSzPct val="100000"/>
              <a:buChar char="●"/>
            </a:pPr>
            <a:r>
              <a:rPr lang="en-GB"/>
              <a:t>The designer will then read through the script again and start highlighting lighting clues such as explicit stage directions, time of day and seasonal references and location references.</a:t>
            </a:r>
            <a:endParaRPr/>
          </a:p>
          <a:p>
            <a:pPr marL="457200" lvl="0" indent="-325755" algn="l" rtl="0">
              <a:spcBef>
                <a:spcPts val="0"/>
              </a:spcBef>
              <a:spcAft>
                <a:spcPts val="0"/>
              </a:spcAft>
              <a:buSzPct val="100000"/>
              <a:buChar char="●"/>
            </a:pPr>
            <a:r>
              <a:rPr lang="en-GB"/>
              <a:t>The designer will then think about all of the scenes in detail and his is where the designer will start to start the lighting design and then think of where the lights will be coming from and what colours that will be used for each scene.</a:t>
            </a:r>
            <a:endParaRPr/>
          </a:p>
          <a:p>
            <a:pPr marL="457200" lvl="0" indent="-325755" algn="l" rtl="0">
              <a:spcBef>
                <a:spcPts val="0"/>
              </a:spcBef>
              <a:spcAft>
                <a:spcPts val="0"/>
              </a:spcAft>
              <a:buSzPct val="100000"/>
              <a:buChar char="●"/>
            </a:pPr>
            <a:r>
              <a:rPr lang="en-GB"/>
              <a:t>For the lighting design the designer will add all of the ideas to a timeline so they have a solid idea for what the lighting design will be.</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4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How to talk to the director</a:t>
            </a:r>
            <a:endParaRPr/>
          </a:p>
        </p:txBody>
      </p:sp>
      <p:sp>
        <p:nvSpPr>
          <p:cNvPr id="264" name="Google Shape;264;p42"/>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When a director plans a production often the director does not know what lighting to use in different scenes.</a:t>
            </a:r>
            <a:endParaRPr/>
          </a:p>
          <a:p>
            <a:pPr marL="457200" lvl="0" indent="-342900" algn="l" rtl="0">
              <a:spcBef>
                <a:spcPts val="0"/>
              </a:spcBef>
              <a:spcAft>
                <a:spcPts val="0"/>
              </a:spcAft>
              <a:buSzPts val="1800"/>
              <a:buChar char="●"/>
            </a:pPr>
            <a:r>
              <a:rPr lang="en-GB"/>
              <a:t>Here is where a lighting designer offer his ideas to the director and see how he responds.</a:t>
            </a:r>
            <a:endParaRPr/>
          </a:p>
          <a:p>
            <a:pPr marL="457200" lvl="0" indent="-342900" algn="l" rtl="0">
              <a:spcBef>
                <a:spcPts val="0"/>
              </a:spcBef>
              <a:spcAft>
                <a:spcPts val="0"/>
              </a:spcAft>
              <a:buSzPts val="1800"/>
              <a:buChar char="●"/>
            </a:pPr>
            <a:r>
              <a:rPr lang="en-GB"/>
              <a:t>Here the designer will give the director an idea of what the general look of the lights will be .</a:t>
            </a:r>
            <a:endParaRPr/>
          </a:p>
          <a:p>
            <a:pPr marL="457200" lvl="0" indent="-342900" algn="l" rtl="0">
              <a:spcBef>
                <a:spcPts val="0"/>
              </a:spcBef>
              <a:spcAft>
                <a:spcPts val="0"/>
              </a:spcAft>
              <a:buSzPts val="1800"/>
              <a:buChar char="●"/>
            </a:pPr>
            <a:r>
              <a:rPr lang="en-GB"/>
              <a:t>Here is where the designer will also go to the director with interpretation questions. This means what type of picture they want to portray.</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4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Design and lighting tools</a:t>
            </a:r>
            <a:endParaRPr/>
          </a:p>
        </p:txBody>
      </p:sp>
      <p:sp>
        <p:nvSpPr>
          <p:cNvPr id="270" name="Google Shape;270;p43"/>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62500"/>
          </a:bodyPr>
          <a:lstStyle/>
          <a:p>
            <a:pPr marL="0" lvl="0" indent="0" algn="l" rtl="0">
              <a:spcBef>
                <a:spcPts val="0"/>
              </a:spcBef>
              <a:spcAft>
                <a:spcPts val="0"/>
              </a:spcAft>
              <a:buNone/>
            </a:pPr>
            <a:r>
              <a:rPr lang="en-GB"/>
              <a:t>There are many design and light tool that need to be used in a production such as :</a:t>
            </a:r>
            <a:endParaRPr/>
          </a:p>
          <a:p>
            <a:pPr marL="457200" lvl="0" indent="-300037" algn="l" rtl="0">
              <a:spcBef>
                <a:spcPts val="1200"/>
              </a:spcBef>
              <a:spcAft>
                <a:spcPts val="0"/>
              </a:spcAft>
              <a:buSzPct val="100000"/>
              <a:buChar char="●"/>
            </a:pPr>
            <a:r>
              <a:rPr lang="en-GB" u="sng"/>
              <a:t>Lighting concepts </a:t>
            </a:r>
            <a:r>
              <a:rPr lang="en-GB"/>
              <a:t>- within the lighting concepts you will need to take some factors into account such as what colour to use at what time in which direction that light is what mood you want it to give off and where in stage you want that light.</a:t>
            </a:r>
            <a:endParaRPr/>
          </a:p>
          <a:p>
            <a:pPr marL="457200" lvl="0" indent="-300037" algn="l" rtl="0">
              <a:spcBef>
                <a:spcPts val="0"/>
              </a:spcBef>
              <a:spcAft>
                <a:spcPts val="0"/>
              </a:spcAft>
              <a:buSzPct val="100000"/>
              <a:buChar char="●"/>
            </a:pPr>
            <a:r>
              <a:rPr lang="en-GB" u="sng"/>
              <a:t>Visual research</a:t>
            </a:r>
            <a:r>
              <a:rPr lang="en-GB"/>
              <a:t> - within visual research there are some factors to take into account such as giving the director visual ideas of what the lighting will look like in stage here is where you will show pictures representing the different lights. </a:t>
            </a:r>
            <a:endParaRPr/>
          </a:p>
          <a:p>
            <a:pPr marL="457200" lvl="0" indent="-300037" algn="l" rtl="0">
              <a:spcBef>
                <a:spcPts val="0"/>
              </a:spcBef>
              <a:spcAft>
                <a:spcPts val="0"/>
              </a:spcAft>
              <a:buSzPct val="100000"/>
              <a:buChar char="●"/>
            </a:pPr>
            <a:r>
              <a:rPr lang="en-GB" u="sng"/>
              <a:t>Scene analysis</a:t>
            </a:r>
            <a:r>
              <a:rPr lang="en-GB"/>
              <a:t> -  scene analysis is one of the most important parts within design tools as here is where you show the notes for each scene where all the lights you have for each and every scene. Here is where you show  a brief description of setting and time of day, mood key and fill sources quality and other motivating factors towards the overall image of the production.</a:t>
            </a:r>
            <a:endParaRPr/>
          </a:p>
          <a:p>
            <a:pPr marL="457200" lvl="0" indent="-300037" algn="l" rtl="0">
              <a:spcBef>
                <a:spcPts val="0"/>
              </a:spcBef>
              <a:spcAft>
                <a:spcPts val="0"/>
              </a:spcAft>
              <a:buSzPct val="100000"/>
              <a:buChar char="●"/>
            </a:pPr>
            <a:r>
              <a:rPr lang="en-GB" u="sng"/>
              <a:t>Colour key</a:t>
            </a:r>
            <a:r>
              <a:rPr lang="en-GB"/>
              <a:t> -  here is where the designer will show the different colours which you have chosen, this is where it would be useful to show different gells of which you think would be good for the production, this is where you would talk to the director and talk about the colour choice.#</a:t>
            </a:r>
            <a:endParaRPr/>
          </a:p>
          <a:p>
            <a:pPr marL="457200" lvl="0" indent="-300037" algn="l" rtl="0">
              <a:spcBef>
                <a:spcPts val="0"/>
              </a:spcBef>
              <a:spcAft>
                <a:spcPts val="0"/>
              </a:spcAft>
              <a:buSzPct val="100000"/>
              <a:buChar char="●"/>
            </a:pPr>
            <a:r>
              <a:rPr lang="en-GB" u="sng"/>
              <a:t>Cue list</a:t>
            </a:r>
            <a:r>
              <a:rPr lang="en-GB"/>
              <a:t>  -  here is where you start to organize the lighting for the show with a cue list . this is where you start to cue up the different lights to come in at certain points in the production  , here is where location is determined as well as timing. You will need to mark these out in the script.</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p4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 brief overview of tech week</a:t>
            </a:r>
            <a:endParaRPr/>
          </a:p>
        </p:txBody>
      </p:sp>
      <p:sp>
        <p:nvSpPr>
          <p:cNvPr id="276" name="Google Shape;276;p4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0000"/>
          </a:bodyPr>
          <a:lstStyle/>
          <a:p>
            <a:pPr marL="0" lvl="0" indent="0" algn="l" rtl="0">
              <a:spcBef>
                <a:spcPts val="0"/>
              </a:spcBef>
              <a:spcAft>
                <a:spcPts val="0"/>
              </a:spcAft>
              <a:buNone/>
            </a:pPr>
            <a:r>
              <a:rPr lang="en-GB"/>
              <a:t>In a production you need to allocate time for setup. This all depends on how much lights and background things you want to use for the production. Usually this is around a week before the first curtain. Within this there are many aspects that are needed to set up the production. </a:t>
            </a:r>
            <a:endParaRPr/>
          </a:p>
          <a:p>
            <a:pPr marL="457200" lvl="0" indent="-308610" algn="l" rtl="0">
              <a:spcBef>
                <a:spcPts val="1200"/>
              </a:spcBef>
              <a:spcAft>
                <a:spcPts val="0"/>
              </a:spcAft>
              <a:buSzPct val="100000"/>
              <a:buChar char="●"/>
            </a:pPr>
            <a:r>
              <a:rPr lang="en-GB"/>
              <a:t>During this week you will need to get into the theatre to start the setup this is where you will start the rigging which is where you lay down all of the cables to power and link all of the lights.</a:t>
            </a:r>
            <a:endParaRPr/>
          </a:p>
          <a:p>
            <a:pPr marL="457200" lvl="0" indent="-308610" algn="l" rtl="0">
              <a:spcBef>
                <a:spcPts val="0"/>
              </a:spcBef>
              <a:spcAft>
                <a:spcPts val="0"/>
              </a:spcAft>
              <a:buSzPct val="100000"/>
              <a:buChar char="●"/>
            </a:pPr>
            <a:r>
              <a:rPr lang="en-GB"/>
              <a:t>The team will then help set up the set and then focus on the plot so the set is perfect for the production. </a:t>
            </a:r>
            <a:endParaRPr/>
          </a:p>
          <a:p>
            <a:pPr marL="457200" lvl="0" indent="-308610" algn="l" rtl="0">
              <a:spcBef>
                <a:spcPts val="0"/>
              </a:spcBef>
              <a:spcAft>
                <a:spcPts val="0"/>
              </a:spcAft>
              <a:buSzPct val="100000"/>
              <a:buChar char="●"/>
            </a:pPr>
            <a:r>
              <a:rPr lang="en-GB"/>
              <a:t>You will then have a technical rehearsal where you have a lighting rehearsal with the director so you as a lighting designer know where everything stands.</a:t>
            </a:r>
            <a:endParaRPr/>
          </a:p>
          <a:p>
            <a:pPr marL="457200" lvl="0" indent="-308610" algn="l" rtl="0">
              <a:spcBef>
                <a:spcPts val="0"/>
              </a:spcBef>
              <a:spcAft>
                <a:spcPts val="0"/>
              </a:spcAft>
              <a:buSzPct val="100000"/>
              <a:buChar char="●"/>
            </a:pPr>
            <a:r>
              <a:rPr lang="en-GB"/>
              <a:t>From here you and the whole of the cast and crew have a dress rehearsal where you have a faux production of the show before you get to the main curtain, from here you have review of the performance and make minor tweeks . this is where you will also preview the performance and get ready for the first night.</a:t>
            </a:r>
            <a:endParaRPr/>
          </a:p>
          <a:p>
            <a:pPr marL="457200" lvl="0" indent="-308610" algn="l" rtl="0">
              <a:spcBef>
                <a:spcPts val="0"/>
              </a:spcBef>
              <a:spcAft>
                <a:spcPts val="0"/>
              </a:spcAft>
              <a:buSzPct val="100000"/>
              <a:buChar char="●"/>
            </a:pPr>
            <a:r>
              <a:rPr lang="en-GB"/>
              <a:t>This is where you should be ready for the first night.</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4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Production notebook</a:t>
            </a:r>
            <a:endParaRPr/>
          </a:p>
        </p:txBody>
      </p:sp>
      <p:sp>
        <p:nvSpPr>
          <p:cNvPr id="282" name="Google Shape;282;p45"/>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a:t>When a lighting designer is creating a production the designer needs to keep a production notebook where all the little detail about everything such as : </a:t>
            </a:r>
            <a:endParaRPr/>
          </a:p>
          <a:p>
            <a:pPr marL="457200" lvl="0" indent="-325755" algn="l" rtl="0">
              <a:spcBef>
                <a:spcPts val="1200"/>
              </a:spcBef>
              <a:spcAft>
                <a:spcPts val="0"/>
              </a:spcAft>
              <a:buSzPct val="100000"/>
              <a:buChar char="●"/>
            </a:pPr>
            <a:r>
              <a:rPr lang="en-GB"/>
              <a:t>The script</a:t>
            </a:r>
            <a:endParaRPr/>
          </a:p>
          <a:p>
            <a:pPr marL="457200" lvl="0" indent="-325755" algn="l" rtl="0">
              <a:spcBef>
                <a:spcPts val="0"/>
              </a:spcBef>
              <a:spcAft>
                <a:spcPts val="0"/>
              </a:spcAft>
              <a:buSzPct val="100000"/>
              <a:buChar char="●"/>
            </a:pPr>
            <a:r>
              <a:rPr lang="en-GB"/>
              <a:t>The light plot </a:t>
            </a:r>
            <a:endParaRPr/>
          </a:p>
          <a:p>
            <a:pPr marL="457200" lvl="0" indent="-325755" algn="l" rtl="0">
              <a:spcBef>
                <a:spcPts val="0"/>
              </a:spcBef>
              <a:spcAft>
                <a:spcPts val="0"/>
              </a:spcAft>
              <a:buSzPct val="100000"/>
              <a:buChar char="●"/>
            </a:pPr>
            <a:r>
              <a:rPr lang="en-GB"/>
              <a:t>Scene analysis</a:t>
            </a:r>
            <a:endParaRPr/>
          </a:p>
          <a:p>
            <a:pPr marL="457200" lvl="0" indent="-325755" algn="l" rtl="0">
              <a:spcBef>
                <a:spcPts val="0"/>
              </a:spcBef>
              <a:spcAft>
                <a:spcPts val="0"/>
              </a:spcAft>
              <a:buSzPct val="100000"/>
              <a:buChar char="●"/>
            </a:pPr>
            <a:r>
              <a:rPr lang="en-GB"/>
              <a:t>colour key </a:t>
            </a:r>
            <a:endParaRPr/>
          </a:p>
          <a:p>
            <a:pPr marL="457200" lvl="0" indent="-325755" algn="l" rtl="0">
              <a:spcBef>
                <a:spcPts val="0"/>
              </a:spcBef>
              <a:spcAft>
                <a:spcPts val="0"/>
              </a:spcAft>
              <a:buSzPct val="100000"/>
              <a:buChar char="●"/>
            </a:pPr>
            <a:r>
              <a:rPr lang="en-GB"/>
              <a:t>Cue lists </a:t>
            </a:r>
            <a:endParaRPr/>
          </a:p>
          <a:p>
            <a:pPr marL="457200" lvl="0" indent="-325755" algn="l" rtl="0">
              <a:spcBef>
                <a:spcPts val="0"/>
              </a:spcBef>
              <a:spcAft>
                <a:spcPts val="0"/>
              </a:spcAft>
              <a:buSzPct val="100000"/>
              <a:buChar char="●"/>
            </a:pPr>
            <a:r>
              <a:rPr lang="en-GB"/>
              <a:t>Instrument / gel schedules</a:t>
            </a:r>
            <a:endParaRPr/>
          </a:p>
          <a:p>
            <a:pPr marL="457200" lvl="0" indent="-325755" algn="l" rtl="0">
              <a:spcBef>
                <a:spcPts val="0"/>
              </a:spcBef>
              <a:spcAft>
                <a:spcPts val="0"/>
              </a:spcAft>
              <a:buSzPct val="100000"/>
              <a:buChar char="●"/>
            </a:pPr>
            <a:r>
              <a:rPr lang="en-GB"/>
              <a:t>Invoices / rental orders</a:t>
            </a:r>
            <a:endParaRPr/>
          </a:p>
          <a:p>
            <a:pPr marL="457200" lvl="0" indent="-325755" algn="l" rtl="0">
              <a:spcBef>
                <a:spcPts val="0"/>
              </a:spcBef>
              <a:spcAft>
                <a:spcPts val="0"/>
              </a:spcAft>
              <a:buSzPct val="100000"/>
              <a:buChar char="●"/>
            </a:pPr>
            <a:r>
              <a:rPr lang="en-GB"/>
              <a:t>Work / design notes</a:t>
            </a:r>
            <a:endParaRPr/>
          </a:p>
          <a:p>
            <a:pPr marL="457200" lvl="0" indent="-325755" algn="l" rtl="0">
              <a:spcBef>
                <a:spcPts val="0"/>
              </a:spcBef>
              <a:spcAft>
                <a:spcPts val="0"/>
              </a:spcAft>
              <a:buSzPct val="100000"/>
              <a:buChar char="●"/>
            </a:pPr>
            <a:r>
              <a:rPr lang="en-GB"/>
              <a:t>Equipment notes and so on</a:t>
            </a:r>
            <a:endParaRPr/>
          </a:p>
          <a:p>
            <a:pPr marL="457200" lvl="0" indent="-325755" algn="l" rtl="0">
              <a:spcBef>
                <a:spcPts val="0"/>
              </a:spcBef>
              <a:spcAft>
                <a:spcPts val="0"/>
              </a:spcAft>
              <a:buSzPct val="100000"/>
              <a:buChar char="●"/>
            </a:pPr>
            <a:r>
              <a:rPr lang="en-GB"/>
              <a:t>This will ensure that the designer keeps everything organized and safe.</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7" name="Google Shape;287;p4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The lighting plan</a:t>
            </a:r>
            <a:endParaRPr/>
          </a:p>
        </p:txBody>
      </p:sp>
      <p:sp>
        <p:nvSpPr>
          <p:cNvPr id="288" name="Google Shape;288;p46"/>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7500" lnSpcReduction="10000"/>
          </a:bodyPr>
          <a:lstStyle/>
          <a:p>
            <a:pPr marL="0" lvl="0" indent="0" algn="l" rtl="0">
              <a:spcBef>
                <a:spcPts val="0"/>
              </a:spcBef>
              <a:spcAft>
                <a:spcPts val="0"/>
              </a:spcAft>
              <a:buNone/>
            </a:pPr>
            <a:r>
              <a:rPr lang="en-GB"/>
              <a:t>For the light in a production to flow well a lighting plan is key so that everyone is on the same page when it comes to the production.</a:t>
            </a:r>
            <a:endParaRPr/>
          </a:p>
          <a:p>
            <a:pPr marL="457200" lvl="0" indent="-317182" algn="l" rtl="0">
              <a:spcBef>
                <a:spcPts val="1200"/>
              </a:spcBef>
              <a:spcAft>
                <a:spcPts val="0"/>
              </a:spcAft>
              <a:buSzPct val="100000"/>
              <a:buChar char="●"/>
            </a:pPr>
            <a:r>
              <a:rPr lang="en-GB"/>
              <a:t>This would include detailed information about every instrument this would include :</a:t>
            </a:r>
            <a:endParaRPr/>
          </a:p>
          <a:p>
            <a:pPr marL="457200" lvl="0" indent="-317182" algn="l" rtl="0">
              <a:spcBef>
                <a:spcPts val="0"/>
              </a:spcBef>
              <a:spcAft>
                <a:spcPts val="0"/>
              </a:spcAft>
              <a:buSzPct val="100000"/>
              <a:buChar char="●"/>
            </a:pPr>
            <a:r>
              <a:rPr lang="en-GB"/>
              <a:t>Type </a:t>
            </a:r>
            <a:endParaRPr/>
          </a:p>
          <a:p>
            <a:pPr marL="457200" lvl="0" indent="-317182" algn="l" rtl="0">
              <a:spcBef>
                <a:spcPts val="0"/>
              </a:spcBef>
              <a:spcAft>
                <a:spcPts val="0"/>
              </a:spcAft>
              <a:buSzPct val="100000"/>
              <a:buChar char="●"/>
            </a:pPr>
            <a:r>
              <a:rPr lang="en-GB"/>
              <a:t>Position</a:t>
            </a:r>
            <a:endParaRPr/>
          </a:p>
          <a:p>
            <a:pPr marL="457200" lvl="0" indent="-317182" algn="l" rtl="0">
              <a:spcBef>
                <a:spcPts val="0"/>
              </a:spcBef>
              <a:spcAft>
                <a:spcPts val="0"/>
              </a:spcAft>
              <a:buSzPct val="100000"/>
              <a:buChar char="●"/>
            </a:pPr>
            <a:r>
              <a:rPr lang="en-GB"/>
              <a:t>Orientation</a:t>
            </a:r>
            <a:endParaRPr/>
          </a:p>
          <a:p>
            <a:pPr marL="457200" lvl="0" indent="-317182" algn="l" rtl="0">
              <a:spcBef>
                <a:spcPts val="0"/>
              </a:spcBef>
              <a:spcAft>
                <a:spcPts val="0"/>
              </a:spcAft>
              <a:buSzPct val="100000"/>
              <a:buChar char="●"/>
            </a:pPr>
            <a:r>
              <a:rPr lang="en-GB"/>
              <a:t>Colour </a:t>
            </a:r>
            <a:endParaRPr/>
          </a:p>
          <a:p>
            <a:pPr marL="457200" lvl="0" indent="-317182" algn="l" rtl="0">
              <a:spcBef>
                <a:spcPts val="0"/>
              </a:spcBef>
              <a:spcAft>
                <a:spcPts val="0"/>
              </a:spcAft>
              <a:buSzPct val="100000"/>
              <a:buChar char="●"/>
            </a:pPr>
            <a:r>
              <a:rPr lang="en-GB"/>
              <a:t>Accessories</a:t>
            </a:r>
            <a:endParaRPr/>
          </a:p>
          <a:p>
            <a:pPr marL="457200" lvl="0" indent="-317182" algn="l" rtl="0">
              <a:spcBef>
                <a:spcPts val="0"/>
              </a:spcBef>
              <a:spcAft>
                <a:spcPts val="0"/>
              </a:spcAft>
              <a:buSzPct val="100000"/>
              <a:buChar char="●"/>
            </a:pPr>
            <a:r>
              <a:rPr lang="en-GB"/>
              <a:t>Circuiting </a:t>
            </a:r>
            <a:endParaRPr/>
          </a:p>
          <a:p>
            <a:pPr marL="457200" lvl="0" indent="-317182" algn="l" rtl="0">
              <a:spcBef>
                <a:spcPts val="0"/>
              </a:spcBef>
              <a:spcAft>
                <a:spcPts val="0"/>
              </a:spcAft>
              <a:buSzPct val="100000"/>
              <a:buChar char="●"/>
            </a:pPr>
            <a:r>
              <a:rPr lang="en-GB"/>
              <a:t>The plan should also include the overall layout personal to the lighting designer</a:t>
            </a:r>
            <a:endParaRPr/>
          </a:p>
          <a:p>
            <a:pPr marL="457200" lvl="0" indent="-317182" algn="l" rtl="0">
              <a:spcBef>
                <a:spcPts val="0"/>
              </a:spcBef>
              <a:spcAft>
                <a:spcPts val="0"/>
              </a:spcAft>
              <a:buSzPct val="100000"/>
              <a:buChar char="●"/>
            </a:pPr>
            <a:r>
              <a:rPr lang="en-GB"/>
              <a:t>Also a hand drawn version of the plan this is usually drawn to scale.</a:t>
            </a:r>
            <a:endParaRPr/>
          </a:p>
          <a:p>
            <a:pPr marL="457200" lvl="0" indent="-317182" algn="l" rtl="0">
              <a:spcBef>
                <a:spcPts val="0"/>
              </a:spcBef>
              <a:spcAft>
                <a:spcPts val="0"/>
              </a:spcAft>
              <a:buSzPct val="100000"/>
              <a:buChar char="●"/>
            </a:pPr>
            <a:r>
              <a:rPr lang="en-GB"/>
              <a:t>The plan should contain enough information so the rig can be set up if the lighting designer is absent.</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4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Other contents of a lighting plan</a:t>
            </a:r>
            <a:endParaRPr/>
          </a:p>
        </p:txBody>
      </p:sp>
      <p:sp>
        <p:nvSpPr>
          <p:cNvPr id="294" name="Google Shape;294;p47"/>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There should be a sketch of a set in relation to the hang positions of the lights in the massive rig above the stage</a:t>
            </a:r>
            <a:endParaRPr/>
          </a:p>
          <a:p>
            <a:pPr marL="457200" lvl="0" indent="-342900" algn="l" rtl="0">
              <a:spcBef>
                <a:spcPts val="0"/>
              </a:spcBef>
              <a:spcAft>
                <a:spcPts val="0"/>
              </a:spcAft>
              <a:buSzPts val="1800"/>
              <a:buChar char="●"/>
            </a:pPr>
            <a:r>
              <a:rPr lang="en-GB"/>
              <a:t>You would also need to add a trim height of the hang positions, this means the adjustments of the hanging lights.</a:t>
            </a:r>
            <a:endParaRPr/>
          </a:p>
          <a:p>
            <a:pPr marL="457200" lvl="0" indent="-342900" algn="l" rtl="0">
              <a:spcBef>
                <a:spcPts val="0"/>
              </a:spcBef>
              <a:spcAft>
                <a:spcPts val="0"/>
              </a:spcAft>
              <a:buSzPts val="1800"/>
              <a:buChar char="●"/>
            </a:pPr>
            <a:r>
              <a:rPr lang="en-GB"/>
              <a:t>This should also include the location of the other equipment such as foggerss</a:t>
            </a:r>
            <a:endParaRPr/>
          </a:p>
          <a:p>
            <a:pPr marL="457200" lvl="0" indent="-342900" algn="l" rtl="0">
              <a:spcBef>
                <a:spcPts val="0"/>
              </a:spcBef>
              <a:spcAft>
                <a:spcPts val="0"/>
              </a:spcAft>
              <a:buSzPts val="1800"/>
              <a:buChar char="●"/>
            </a:pPr>
            <a:r>
              <a:rPr lang="en-GB"/>
              <a:t>You will also need other lighting related notes.</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4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Lighting instrument symbol</a:t>
            </a:r>
            <a:endParaRPr/>
          </a:p>
        </p:txBody>
      </p:sp>
      <p:sp>
        <p:nvSpPr>
          <p:cNvPr id="300" name="Google Shape;300;p48"/>
          <p:cNvSpPr txBox="1">
            <a:spLocks noGrp="1"/>
          </p:cNvSpPr>
          <p:nvPr>
            <p:ph type="body" idx="1"/>
          </p:nvPr>
        </p:nvSpPr>
        <p:spPr>
          <a:xfrm>
            <a:off x="311700" y="1417800"/>
            <a:ext cx="60669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In a lighting plan simplicity is key so everyone knows what is what.</a:t>
            </a:r>
            <a:endParaRPr/>
          </a:p>
          <a:p>
            <a:pPr marL="457200" lvl="0" indent="-342900" algn="l" rtl="0">
              <a:spcBef>
                <a:spcPts val="1200"/>
              </a:spcBef>
              <a:spcAft>
                <a:spcPts val="0"/>
              </a:spcAft>
              <a:buSzPts val="1800"/>
              <a:buChar char="●"/>
            </a:pPr>
            <a:r>
              <a:rPr lang="en-GB"/>
              <a:t>These need to convey all of the applicable information for a given information.</a:t>
            </a:r>
            <a:endParaRPr/>
          </a:p>
          <a:p>
            <a:pPr marL="457200" lvl="0" indent="-342900" algn="l" rtl="0">
              <a:spcBef>
                <a:spcPts val="0"/>
              </a:spcBef>
              <a:spcAft>
                <a:spcPts val="0"/>
              </a:spcAft>
              <a:buSzPts val="1800"/>
              <a:buChar char="●"/>
            </a:pPr>
            <a:r>
              <a:rPr lang="en-GB"/>
              <a:t>For the ease of use they should contain a key to the symbols .</a:t>
            </a:r>
            <a:endParaRPr/>
          </a:p>
        </p:txBody>
      </p:sp>
      <p:pic>
        <p:nvPicPr>
          <p:cNvPr id="301" name="Google Shape;301;p48"/>
          <p:cNvPicPr preferRelativeResize="0"/>
          <p:nvPr/>
        </p:nvPicPr>
        <p:blipFill rotWithShape="1">
          <a:blip r:embed="rId3">
            <a:alphaModFix/>
          </a:blip>
          <a:srcRect t="8480" r="63794" b="47326"/>
          <a:stretch/>
        </p:blipFill>
        <p:spPr>
          <a:xfrm>
            <a:off x="7066675" y="1353126"/>
            <a:ext cx="1595223" cy="1460325"/>
          </a:xfrm>
          <a:prstGeom prst="rect">
            <a:avLst/>
          </a:prstGeom>
          <a:noFill/>
          <a:ln>
            <a:noFill/>
          </a:ln>
        </p:spPr>
      </p:pic>
      <p:pic>
        <p:nvPicPr>
          <p:cNvPr id="302" name="Google Shape;302;p48"/>
          <p:cNvPicPr preferRelativeResize="0"/>
          <p:nvPr/>
        </p:nvPicPr>
        <p:blipFill rotWithShape="1">
          <a:blip r:embed="rId3">
            <a:alphaModFix/>
          </a:blip>
          <a:srcRect l="35168" r="32891" b="51195"/>
          <a:stretch/>
        </p:blipFill>
        <p:spPr>
          <a:xfrm>
            <a:off x="7066675" y="2997100"/>
            <a:ext cx="1595223" cy="1828140"/>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4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Sample lighting symbol</a:t>
            </a:r>
            <a:endParaRPr/>
          </a:p>
        </p:txBody>
      </p:sp>
      <p:sp>
        <p:nvSpPr>
          <p:cNvPr id="308" name="Google Shape;308;p49"/>
          <p:cNvSpPr txBox="1">
            <a:spLocks noGrp="1"/>
          </p:cNvSpPr>
          <p:nvPr>
            <p:ph type="body" idx="1"/>
          </p:nvPr>
        </p:nvSpPr>
        <p:spPr>
          <a:xfrm>
            <a:off x="3094225" y="1188425"/>
            <a:ext cx="2199900" cy="3706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Here is a key to some of the light symbols</a:t>
            </a:r>
            <a:endParaRPr/>
          </a:p>
          <a:p>
            <a:pPr marL="457200" lvl="0" indent="-342900" algn="l" rtl="0">
              <a:spcBef>
                <a:spcPts val="1200"/>
              </a:spcBef>
              <a:spcAft>
                <a:spcPts val="0"/>
              </a:spcAft>
              <a:buSzPts val="1800"/>
              <a:buChar char="●"/>
            </a:pPr>
            <a:r>
              <a:rPr lang="en-GB"/>
              <a:t>Gel colours</a:t>
            </a:r>
            <a:endParaRPr/>
          </a:p>
          <a:p>
            <a:pPr marL="457200" lvl="0" indent="-342900" algn="l" rtl="0">
              <a:spcBef>
                <a:spcPts val="0"/>
              </a:spcBef>
              <a:spcAft>
                <a:spcPts val="0"/>
              </a:spcAft>
              <a:buSzPts val="1800"/>
              <a:buChar char="●"/>
            </a:pPr>
            <a:r>
              <a:rPr lang="en-GB"/>
              <a:t>Contains a template</a:t>
            </a:r>
            <a:endParaRPr/>
          </a:p>
          <a:p>
            <a:pPr marL="457200" lvl="0" indent="-342900" algn="l" rtl="0">
              <a:spcBef>
                <a:spcPts val="0"/>
              </a:spcBef>
              <a:spcAft>
                <a:spcPts val="0"/>
              </a:spcAft>
              <a:buSzPts val="1800"/>
              <a:buChar char="●"/>
            </a:pPr>
            <a:r>
              <a:rPr lang="en-GB"/>
              <a:t>Instrument number</a:t>
            </a:r>
            <a:endParaRPr/>
          </a:p>
          <a:p>
            <a:pPr marL="457200" lvl="0" indent="-342900" algn="l" rtl="0">
              <a:spcBef>
                <a:spcPts val="0"/>
              </a:spcBef>
              <a:spcAft>
                <a:spcPts val="0"/>
              </a:spcAft>
              <a:buSzPts val="1800"/>
              <a:buChar char="●"/>
            </a:pPr>
            <a:r>
              <a:rPr lang="en-GB"/>
              <a:t>Channel number</a:t>
            </a:r>
            <a:endParaRPr/>
          </a:p>
        </p:txBody>
      </p:sp>
      <p:pic>
        <p:nvPicPr>
          <p:cNvPr id="309" name="Google Shape;309;p49"/>
          <p:cNvPicPr preferRelativeResize="0"/>
          <p:nvPr/>
        </p:nvPicPr>
        <p:blipFill rotWithShape="1">
          <a:blip r:embed="rId3">
            <a:alphaModFix/>
          </a:blip>
          <a:srcRect l="3801" t="11893" r="79833" b="51077"/>
          <a:stretch/>
        </p:blipFill>
        <p:spPr>
          <a:xfrm>
            <a:off x="706550" y="2394500"/>
            <a:ext cx="1511823" cy="2447724"/>
          </a:xfrm>
          <a:prstGeom prst="rect">
            <a:avLst/>
          </a:prstGeom>
          <a:noFill/>
          <a:ln>
            <a:noFill/>
          </a:ln>
        </p:spPr>
      </p:pic>
      <p:pic>
        <p:nvPicPr>
          <p:cNvPr id="310" name="Google Shape;310;p49"/>
          <p:cNvPicPr preferRelativeResize="0"/>
          <p:nvPr/>
        </p:nvPicPr>
        <p:blipFill rotWithShape="1">
          <a:blip r:embed="rId3">
            <a:alphaModFix/>
          </a:blip>
          <a:srcRect l="46604" t="45340" r="25779" b="7993"/>
          <a:stretch/>
        </p:blipFill>
        <p:spPr>
          <a:xfrm>
            <a:off x="6065751" y="2633437"/>
            <a:ext cx="1824625" cy="2261798"/>
          </a:xfrm>
          <a:prstGeom prst="rect">
            <a:avLst/>
          </a:prstGeom>
          <a:noFill/>
          <a:ln>
            <a:noFill/>
          </a:ln>
        </p:spPr>
      </p:pic>
      <p:sp>
        <p:nvSpPr>
          <p:cNvPr id="311" name="Google Shape;311;p49"/>
          <p:cNvSpPr/>
          <p:nvPr/>
        </p:nvSpPr>
        <p:spPr>
          <a:xfrm rot="-252337">
            <a:off x="2222920" y="2607093"/>
            <a:ext cx="969511" cy="160028"/>
          </a:xfrm>
          <a:prstGeom prst="lef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49"/>
          <p:cNvSpPr/>
          <p:nvPr/>
        </p:nvSpPr>
        <p:spPr>
          <a:xfrm rot="1168120">
            <a:off x="4855619" y="2586514"/>
            <a:ext cx="1198951" cy="272979"/>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49"/>
          <p:cNvSpPr/>
          <p:nvPr/>
        </p:nvSpPr>
        <p:spPr>
          <a:xfrm rot="-935000">
            <a:off x="1796175" y="2922157"/>
            <a:ext cx="1584651" cy="221786"/>
          </a:xfrm>
          <a:prstGeom prst="lef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49"/>
          <p:cNvSpPr/>
          <p:nvPr/>
        </p:nvSpPr>
        <p:spPr>
          <a:xfrm rot="1227118">
            <a:off x="5043873" y="3835284"/>
            <a:ext cx="1584904" cy="281461"/>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49"/>
          <p:cNvSpPr/>
          <p:nvPr/>
        </p:nvSpPr>
        <p:spPr>
          <a:xfrm rot="-765246">
            <a:off x="1920901" y="3556485"/>
            <a:ext cx="1381999" cy="256544"/>
          </a:xfrm>
          <a:prstGeom prst="lef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49"/>
          <p:cNvSpPr/>
          <p:nvPr/>
        </p:nvSpPr>
        <p:spPr>
          <a:xfrm>
            <a:off x="2223625" y="4428275"/>
            <a:ext cx="3941100" cy="319800"/>
          </a:xfrm>
          <a:prstGeom prst="lef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5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Key plan components</a:t>
            </a:r>
            <a:endParaRPr/>
          </a:p>
        </p:txBody>
      </p:sp>
      <p:sp>
        <p:nvSpPr>
          <p:cNvPr id="322" name="Google Shape;322;p50"/>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GB"/>
              <a:t>In a plan there are many things needed to make sure everything go to plan</a:t>
            </a:r>
            <a:endParaRPr/>
          </a:p>
          <a:p>
            <a:pPr marL="457200" lvl="0" indent="-342900" algn="l" rtl="0">
              <a:spcBef>
                <a:spcPts val="1200"/>
              </a:spcBef>
              <a:spcAft>
                <a:spcPts val="0"/>
              </a:spcAft>
              <a:buSzPts val="1800"/>
              <a:buChar char="●"/>
            </a:pPr>
            <a:r>
              <a:rPr lang="en-GB"/>
              <a:t>It's essential to have the title block, this contains the production and dates , designer and director</a:t>
            </a:r>
            <a:endParaRPr/>
          </a:p>
          <a:p>
            <a:pPr marL="457200" lvl="0" indent="-342900" algn="l" rtl="0">
              <a:spcBef>
                <a:spcPts val="0"/>
              </a:spcBef>
              <a:spcAft>
                <a:spcPts val="0"/>
              </a:spcAft>
              <a:buSzPts val="1800"/>
              <a:buChar char="●"/>
            </a:pPr>
            <a:r>
              <a:rPr lang="en-GB"/>
              <a:t> Legend - this is where you show what the symbols mean and what is the data for each symbol</a:t>
            </a:r>
            <a:endParaRPr/>
          </a:p>
          <a:p>
            <a:pPr marL="457200" lvl="0" indent="-342900" algn="l" rtl="0">
              <a:spcBef>
                <a:spcPts val="0"/>
              </a:spcBef>
              <a:spcAft>
                <a:spcPts val="0"/>
              </a:spcAft>
              <a:buSzPts val="1800"/>
              <a:buChar char="●"/>
            </a:pPr>
            <a:r>
              <a:rPr lang="en-GB"/>
              <a:t>Hang position names - this is where you show trim heights and the position on the lights</a:t>
            </a:r>
            <a:endParaRPr/>
          </a:p>
          <a:p>
            <a:pPr marL="457200" lvl="0" indent="-342900" algn="l" rtl="0">
              <a:spcBef>
                <a:spcPts val="0"/>
              </a:spcBef>
              <a:spcAft>
                <a:spcPts val="0"/>
              </a:spcAft>
              <a:buSzPts val="1800"/>
              <a:buChar char="●"/>
            </a:pPr>
            <a:r>
              <a:rPr lang="en-GB"/>
              <a:t>Booms - this is a location plan and the profile view of the instruments</a:t>
            </a:r>
            <a:endParaRPr/>
          </a:p>
          <a:p>
            <a:pPr marL="457200" lvl="0" indent="-342900" algn="l" rtl="0">
              <a:spcBef>
                <a:spcPts val="0"/>
              </a:spcBef>
              <a:spcAft>
                <a:spcPts val="0"/>
              </a:spcAft>
              <a:buSzPts val="1800"/>
              <a:buChar char="●"/>
            </a:pPr>
            <a:r>
              <a:rPr lang="en-GB"/>
              <a:t>General notes section - this would show the gel before focus etc.</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5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 brief history of entertainment lighting sources</a:t>
            </a:r>
            <a:endParaRPr/>
          </a:p>
        </p:txBody>
      </p:sp>
      <p:sp>
        <p:nvSpPr>
          <p:cNvPr id="328" name="Google Shape;328;p51"/>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7500"/>
          </a:bodyPr>
          <a:lstStyle/>
          <a:p>
            <a:pPr marL="457200" lvl="0" indent="-317182" algn="l" rtl="0">
              <a:spcBef>
                <a:spcPts val="0"/>
              </a:spcBef>
              <a:spcAft>
                <a:spcPts val="0"/>
              </a:spcAft>
              <a:buSzPct val="100000"/>
              <a:buChar char="●"/>
            </a:pPr>
            <a:r>
              <a:rPr lang="en-GB"/>
              <a:t>For thousands of years the technology to illuminate actors musicians and speakers has changed immensely, it has gone from sunlight to leds the illumination of stages has been varied and exciting.</a:t>
            </a:r>
            <a:endParaRPr/>
          </a:p>
          <a:p>
            <a:pPr marL="457200" lvl="0" indent="-317182" algn="l" rtl="0">
              <a:spcBef>
                <a:spcPts val="0"/>
              </a:spcBef>
              <a:spcAft>
                <a:spcPts val="0"/>
              </a:spcAft>
              <a:buSzPct val="100000"/>
              <a:buChar char="●"/>
            </a:pPr>
            <a:r>
              <a:rPr lang="en-GB"/>
              <a:t>Sunlight - the greeks are credited for creating theatre and they used to use natural sunlight as their main source of light, for this they would build their performance spaces so the afternoon sun would be the perfect light for the performances. This was around 450 bc, after this the romans improved on the greeks design by adding an awning so there was no glare from the large light source , but for thousands of years the sun was the main light source for performing.</a:t>
            </a:r>
            <a:endParaRPr/>
          </a:p>
          <a:p>
            <a:pPr marL="457200" lvl="0" indent="-317182" algn="l" rtl="0">
              <a:spcBef>
                <a:spcPts val="0"/>
              </a:spcBef>
              <a:spcAft>
                <a:spcPts val="0"/>
              </a:spcAft>
              <a:buSzPct val="100000"/>
              <a:buChar char="●"/>
            </a:pPr>
            <a:r>
              <a:rPr lang="en-GB"/>
              <a:t>Candle light - in the 1500s theatre performing started to move indoors and this needed a new light source , thus came the candle, they used the candle in chandeliers above the audience as well as in sconces on the wall, they were sometimes used in chandeliers above the stage as well as footlights on the stage, but the wax and smoke was fairly troublesome , to increase the brightness of the lights they started to focus the light more with reflectors this was started to be introduced in the 1600s. </a:t>
            </a:r>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5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 brief history of entertainment lighting sources</a:t>
            </a:r>
            <a:endParaRPr/>
          </a:p>
        </p:txBody>
      </p:sp>
      <p:sp>
        <p:nvSpPr>
          <p:cNvPr id="334" name="Google Shape;334;p52"/>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92500" lnSpcReduction="20000"/>
          </a:bodyPr>
          <a:lstStyle/>
          <a:p>
            <a:pPr marL="457200" lvl="0" indent="-334327" algn="l" rtl="0">
              <a:spcBef>
                <a:spcPts val="0"/>
              </a:spcBef>
              <a:spcAft>
                <a:spcPts val="0"/>
              </a:spcAft>
              <a:buSzPct val="100000"/>
              <a:buChar char="●"/>
            </a:pPr>
            <a:r>
              <a:rPr lang="en-GB"/>
              <a:t>Oil lamps - a new light source was introduced in the late 1780s which was the oil lamp, it used a wick and vegetable or animal fat oil with the flame enclosed in a cylindrical glass, for different colours they used different coloured glass for a specialized theatrical effect. In a london theatre thy used tinted glass risen in front of the light to create lighting changes on stage. Newer designs were created and different oils were used but they were still dangerous due to the flame and fumes.</a:t>
            </a:r>
            <a:endParaRPr/>
          </a:p>
          <a:p>
            <a:pPr marL="457200" lvl="0" indent="-334327" algn="l" rtl="0">
              <a:spcBef>
                <a:spcPts val="0"/>
              </a:spcBef>
              <a:spcAft>
                <a:spcPts val="0"/>
              </a:spcAft>
              <a:buSzPct val="100000"/>
              <a:buChar char="●"/>
            </a:pPr>
            <a:r>
              <a:rPr lang="en-GB"/>
              <a:t>Gas lamps - in the 1800s was the place where gas controlled lighting was introduced, in these lights gas was fed through pipes to purners placed over the stage and on it, the light that was emitted from these lights were significantly brighter than the oil lamps, buy adjusting how much gas was going to each light meant you could control how bright you wanted the lights. This was the first time where the audience could be dimmed and the stage still be illuminated.</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5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 brief history of entertainment lighting sources</a:t>
            </a:r>
            <a:endParaRPr/>
          </a:p>
        </p:txBody>
      </p:sp>
      <p:sp>
        <p:nvSpPr>
          <p:cNvPr id="340" name="Google Shape;340;p53"/>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Limelight - soon after the gas lighting the limelight was created (1830s) , this was a block of lime that was heated up to the point it was incandescent which emitted a bright white light. This soon meant that you were able to put this light on auditoriums which meant you were able to have front lights , follow spots and able to male movements such as fire and water.</a:t>
            </a:r>
            <a:endParaRPr/>
          </a:p>
          <a:p>
            <a:pPr marL="0" lvl="0" indent="0" algn="l" rtl="0">
              <a:spcBef>
                <a:spcPts val="1200"/>
              </a:spcBef>
              <a:spcAft>
                <a:spcPts val="1200"/>
              </a:spcAft>
              <a:buNone/>
            </a:pPr>
            <a:r>
              <a:rPr lang="en-GB"/>
              <a:t>Carbon arc - this was the earliest form of electrical illumination, the carbon arc which appeared in 1846 at the paris opera was the first electrical form of light this represented a beam of light. This was two carbon rods which when touched together make a light and carbon vapour which made the rods very luminous.</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5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 brief history if entertaining lighting sources</a:t>
            </a:r>
            <a:endParaRPr/>
          </a:p>
        </p:txBody>
      </p:sp>
      <p:sp>
        <p:nvSpPr>
          <p:cNvPr id="346" name="Google Shape;346;p5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Incandescent lamp - the first bulb was created by thomas edison in the 1880s after this over the next 40 years the limelight and gas lighting were replaced by these light as they were safer and brighter. They were used with carbon filaments but later replaced with metallic filaments such as tungsten.</a:t>
            </a:r>
            <a:endParaRPr/>
          </a:p>
          <a:p>
            <a:pPr marL="0" lvl="0" indent="0" algn="l" rtl="0">
              <a:spcBef>
                <a:spcPts val="1200"/>
              </a:spcBef>
              <a:spcAft>
                <a:spcPts val="1200"/>
              </a:spcAft>
              <a:buNone/>
            </a:pPr>
            <a:r>
              <a:rPr lang="en-GB"/>
              <a:t>Tungsten halogen - in the 1960s there came a new type of light called the halogen they were improvements on the incandescent light, these tungsten lights used iodine and or bromine this which created a chemical reaction that redeposits evaporated tungsten back on the filament, this resulted in a much brighter output with consistent colour temperature and a long life.</a:t>
            </a:r>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5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 brief history of entertainment lighting sources </a:t>
            </a:r>
            <a:endParaRPr/>
          </a:p>
        </p:txBody>
      </p:sp>
      <p:sp>
        <p:nvSpPr>
          <p:cNvPr id="352" name="Google Shape;352;p55"/>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a:t>High intensity discharge - these are better know as HID this is a automated lighting which were created in 1980s , these lights created light by creating an electric arc between tungsten electrodes, this arc would occur in a quartz tube that is filled with a mix of gas chemicals, this when heated the chemicals evaporate and a form of plasma ,which in turn increases the intensity of the light produced by the arc. This would make this light have good output, efficiency colour temperature and cheap.</a:t>
            </a:r>
            <a:endParaRPr/>
          </a:p>
          <a:p>
            <a:pPr marL="0" lvl="0" indent="0" algn="l" rtl="0">
              <a:spcBef>
                <a:spcPts val="1200"/>
              </a:spcBef>
              <a:spcAft>
                <a:spcPts val="1200"/>
              </a:spcAft>
              <a:buNone/>
            </a:pPr>
            <a:r>
              <a:rPr lang="en-GB"/>
              <a:t>Light emitting diode (LED) - these were originally invented in the 1960s , but they did not start to take over until around 2008 where led based stage luminaires. These would then be found on stages all around the world, an LED is a semiconductor that produces light by creating a flow of electrons within a mix of materials, those mix of materials would determine the colour of the photon output, using a blue LED to excite phosphor creates white light , these lights are vere efficient and have a long life.</a:t>
            </a:r>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5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Starting a lighting project </a:t>
            </a:r>
            <a:endParaRPr/>
          </a:p>
        </p:txBody>
      </p:sp>
      <p:sp>
        <p:nvSpPr>
          <p:cNvPr id="358" name="Google Shape;358;p56"/>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SzPts val="1800"/>
              <a:buChar char="●"/>
            </a:pPr>
            <a:r>
              <a:rPr lang="en-GB"/>
              <a:t>There are 4 main functions of stage lighting , visibility , motivation , composition and mood.</a:t>
            </a:r>
            <a:endParaRPr/>
          </a:p>
          <a:p>
            <a:pPr marL="457200" lvl="0" indent="-342900" algn="l" rtl="0">
              <a:spcBef>
                <a:spcPts val="0"/>
              </a:spcBef>
              <a:spcAft>
                <a:spcPts val="0"/>
              </a:spcAft>
              <a:buSzPts val="1800"/>
              <a:buChar char="●"/>
            </a:pPr>
            <a:r>
              <a:rPr lang="en-GB"/>
              <a:t>There are  main controllable function, which are intensity , distribution, colour and movement.</a:t>
            </a:r>
            <a:endParaRPr/>
          </a:p>
          <a:p>
            <a:pPr marL="457200" lvl="0" indent="-342900" algn="l" rtl="0">
              <a:spcBef>
                <a:spcPts val="0"/>
              </a:spcBef>
              <a:spcAft>
                <a:spcPts val="0"/>
              </a:spcAft>
              <a:buSzPts val="1800"/>
              <a:buChar char="●"/>
            </a:pPr>
            <a:r>
              <a:rPr lang="en-GB"/>
              <a:t>There is any number of methods of lighting the stage but all are based on the general principles of illumination.</a:t>
            </a:r>
            <a:endParaRPr/>
          </a:p>
          <a:p>
            <a:pPr marL="457200" lvl="0" indent="-342900" algn="l" rtl="0">
              <a:spcBef>
                <a:spcPts val="0"/>
              </a:spcBef>
              <a:spcAft>
                <a:spcPts val="0"/>
              </a:spcAft>
              <a:buSzPts val="1800"/>
              <a:buChar char="●"/>
            </a:pPr>
            <a:r>
              <a:rPr lang="en-GB"/>
              <a:t>There must be enough light to perceive colour, texture and some amount of detail. The light must be as directional as possible to perceive shape. </a:t>
            </a:r>
            <a:endParaRPr/>
          </a:p>
          <a:p>
            <a:pPr marL="457200" lvl="0" indent="-342900" algn="l" rtl="0">
              <a:spcBef>
                <a:spcPts val="0"/>
              </a:spcBef>
              <a:spcAft>
                <a:spcPts val="0"/>
              </a:spcAft>
              <a:buSzPts val="1800"/>
              <a:buChar char="●"/>
            </a:pPr>
            <a:r>
              <a:rPr lang="en-GB"/>
              <a:t>Objects of prime interest must be clearly distinct from, and somewhat brighter than the background against which they are seen.</a:t>
            </a:r>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5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Where to start</a:t>
            </a:r>
            <a:endParaRPr/>
          </a:p>
        </p:txBody>
      </p:sp>
      <p:sp>
        <p:nvSpPr>
          <p:cNvPr id="364" name="Google Shape;364;p57"/>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Identify the acting area.</a:t>
            </a:r>
            <a:endParaRPr/>
          </a:p>
          <a:p>
            <a:pPr marL="457200" lvl="0" indent="-342900" algn="l" rtl="0">
              <a:spcBef>
                <a:spcPts val="0"/>
              </a:spcBef>
              <a:spcAft>
                <a:spcPts val="0"/>
              </a:spcAft>
              <a:buSzPts val="1800"/>
              <a:buChar char="●"/>
            </a:pPr>
            <a:r>
              <a:rPr lang="en-GB"/>
              <a:t>Here the designer will distribute lighting fixtures to achieve the desired visibility, to adequately reveal the actors form and o make sure the actors appear separate and distinct from the scenic.</a:t>
            </a:r>
            <a:endParaRPr/>
          </a:p>
          <a:p>
            <a:pPr marL="457200" lvl="0" indent="-342900" algn="l" rtl="0">
              <a:spcBef>
                <a:spcPts val="0"/>
              </a:spcBef>
              <a:spcAft>
                <a:spcPts val="0"/>
              </a:spcAft>
              <a:buSzPts val="1800"/>
              <a:buChar char="●"/>
            </a:pPr>
            <a:r>
              <a:rPr lang="en-GB"/>
              <a:t>Here is where you would use colour to support the form of the acting are and actors.</a:t>
            </a:r>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5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Directional lights </a:t>
            </a:r>
            <a:endParaRPr/>
          </a:p>
        </p:txBody>
      </p:sp>
      <p:sp>
        <p:nvSpPr>
          <p:cNvPr id="370" name="Google Shape;370;p58"/>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lnSpcReduction="10000"/>
          </a:bodyPr>
          <a:lstStyle/>
          <a:p>
            <a:pPr marL="457200" lvl="0" indent="-325755" algn="l" rtl="0">
              <a:spcBef>
                <a:spcPts val="0"/>
              </a:spcBef>
              <a:spcAft>
                <a:spcPts val="0"/>
              </a:spcAft>
              <a:buSzPct val="100000"/>
              <a:buChar char="●"/>
            </a:pPr>
            <a:r>
              <a:rPr lang="en-GB"/>
              <a:t>Front light - this light would ensure that from the front that you can see many details of the actor, such as eyes teeth , this would also make the object look flat.</a:t>
            </a:r>
            <a:endParaRPr/>
          </a:p>
          <a:p>
            <a:pPr marL="457200" lvl="0" indent="-325755" algn="l" rtl="0">
              <a:spcBef>
                <a:spcPts val="0"/>
              </a:spcBef>
              <a:spcAft>
                <a:spcPts val="0"/>
              </a:spcAft>
              <a:buSzPct val="100000"/>
              <a:buChar char="●"/>
            </a:pPr>
            <a:r>
              <a:rPr lang="en-GB"/>
              <a:t>Top light - this light would be right above the actor this can also be known as a god light</a:t>
            </a:r>
            <a:endParaRPr/>
          </a:p>
          <a:p>
            <a:pPr marL="457200" lvl="0" indent="-325755" algn="l" rtl="0">
              <a:spcBef>
                <a:spcPts val="0"/>
              </a:spcBef>
              <a:spcAft>
                <a:spcPts val="0"/>
              </a:spcAft>
              <a:buSzPct val="100000"/>
              <a:buChar char="●"/>
            </a:pPr>
            <a:r>
              <a:rPr lang="en-GB"/>
              <a:t>Side light - this light would be from the side of the stage which would be used to sculpt the actor, this will be used in dance shows and musicals, the light can also be on high ladders and booms this can also be on the floor highlighting the shins of the performers also known as shin busters. </a:t>
            </a:r>
            <a:endParaRPr/>
          </a:p>
          <a:p>
            <a:pPr marL="457200" lvl="0" indent="-325755" algn="l" rtl="0">
              <a:spcBef>
                <a:spcPts val="0"/>
              </a:spcBef>
              <a:spcAft>
                <a:spcPts val="0"/>
              </a:spcAft>
              <a:buSzPct val="100000"/>
              <a:buChar char="●"/>
            </a:pPr>
            <a:r>
              <a:rPr lang="en-GB"/>
              <a:t>Back light - this light is usually placed at the rear of the stage either directly behind the performer or at an angle.</a:t>
            </a:r>
            <a:endParaRPr/>
          </a:p>
          <a:p>
            <a:pPr marL="457200" lvl="0" indent="-325755" algn="l" rtl="0">
              <a:spcBef>
                <a:spcPts val="0"/>
              </a:spcBef>
              <a:spcAft>
                <a:spcPts val="0"/>
              </a:spcAft>
              <a:buSzPct val="100000"/>
              <a:buChar char="●"/>
            </a:pPr>
            <a:r>
              <a:rPr lang="en-GB"/>
              <a:t>Silhouette - this can either be directly behind the performer or lighting the surface behind the performer .</a:t>
            </a:r>
            <a:endParaRPr/>
          </a:p>
          <a:p>
            <a:pPr marL="457200" lvl="0" indent="-325755" algn="l" rtl="0">
              <a:spcBef>
                <a:spcPts val="0"/>
              </a:spcBef>
              <a:spcAft>
                <a:spcPts val="0"/>
              </a:spcAft>
              <a:buSzPct val="100000"/>
              <a:buChar char="●"/>
            </a:pPr>
            <a:r>
              <a:rPr lang="en-GB"/>
              <a:t>Floor light -  this can be across the front of the stage lighting the performer from below.</a:t>
            </a:r>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74"/>
        <p:cNvGrpSpPr/>
        <p:nvPr/>
      </p:nvGrpSpPr>
      <p:grpSpPr>
        <a:xfrm>
          <a:off x="0" y="0"/>
          <a:ext cx="0" cy="0"/>
          <a:chOff x="0" y="0"/>
          <a:chExt cx="0" cy="0"/>
        </a:xfrm>
      </p:grpSpPr>
      <p:sp>
        <p:nvSpPr>
          <p:cNvPr id="375" name="Google Shape;375;p5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Colour theory</a:t>
            </a:r>
            <a:endParaRPr/>
          </a:p>
        </p:txBody>
      </p:sp>
      <p:sp>
        <p:nvSpPr>
          <p:cNvPr id="376" name="Google Shape;376;p59"/>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a:t>Colour theory - this is one of the most significant defining factors in most lighting designs. The choice of colour and tones always helps to create the world of play in a very significant way.the designers experience is to put to use in understanding the psychology behind one red or another.  There are two different ways to create coloured lights . these are additive and subtractive colour mixing. Additive adds additional light sources of different colours until white light is achieved. And subtractive colour mixing is when you start with white and then block some of the wavelengths leaving coloured light. </a:t>
            </a:r>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6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Colour theory </a:t>
            </a:r>
            <a:endParaRPr/>
          </a:p>
        </p:txBody>
      </p:sp>
      <p:sp>
        <p:nvSpPr>
          <p:cNvPr id="382" name="Google Shape;382;p60"/>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Hue and saturation - the hue is what colour red, blue, blue-green, banana yellow, puke green etc . the saturation is the description of how close to white light the colour is. Low saturation colours are called tints, and the pigment equivalent would be pastel, very high intensity colours are called high saturation colours.</a:t>
            </a:r>
            <a:endParaRPr/>
          </a:p>
          <a:p>
            <a:pPr marL="0" lvl="0" indent="0" algn="l" rtl="0">
              <a:spcBef>
                <a:spcPts val="1200"/>
              </a:spcBef>
              <a:spcAft>
                <a:spcPts val="1200"/>
              </a:spcAft>
              <a:buNone/>
            </a:pPr>
            <a:r>
              <a:rPr lang="en-GB"/>
              <a:t>Colour temperature - colour temperature is a factor of white light. This is different light sources that have different colour temperatures. The colour temperature is measured in degrees kelvin, if the colour temperature is a lower colour temperature white light it means the light will have a more yellow look to it and the higher colour temperature means that the white light is has more of a blue colour to it.</a:t>
            </a:r>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386"/>
        <p:cNvGrpSpPr/>
        <p:nvPr/>
      </p:nvGrpSpPr>
      <p:grpSpPr>
        <a:xfrm>
          <a:off x="0" y="0"/>
          <a:ext cx="0" cy="0"/>
          <a:chOff x="0" y="0"/>
          <a:chExt cx="0" cy="0"/>
        </a:xfrm>
      </p:grpSpPr>
      <p:sp>
        <p:nvSpPr>
          <p:cNvPr id="387" name="Google Shape;387;p6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388" name="Google Shape;388;p61"/>
          <p:cNvSpPr txBox="1">
            <a:spLocks noGrp="1"/>
          </p:cNvSpPr>
          <p:nvPr>
            <p:ph type="body" idx="1"/>
          </p:nvPr>
        </p:nvSpPr>
        <p:spPr>
          <a:xfrm>
            <a:off x="311700" y="1417800"/>
            <a:ext cx="6181500" cy="3501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When setting up a lighting set there are many electronics you need to come accustomed to :</a:t>
            </a:r>
            <a:endParaRPr/>
          </a:p>
          <a:p>
            <a:pPr marL="457200" lvl="0" indent="-342900" algn="l" rtl="0">
              <a:spcBef>
                <a:spcPts val="1200"/>
              </a:spcBef>
              <a:spcAft>
                <a:spcPts val="0"/>
              </a:spcAft>
              <a:buSzPts val="1800"/>
              <a:buChar char="●"/>
            </a:pPr>
            <a:r>
              <a:rPr lang="en-GB"/>
              <a:t>15 amp - this is the most common connector you i'll come across in stage management .</a:t>
            </a:r>
            <a:endParaRPr/>
          </a:p>
          <a:p>
            <a:pPr marL="457200" lvl="0" indent="-342900" algn="l" rtl="0">
              <a:spcBef>
                <a:spcPts val="0"/>
              </a:spcBef>
              <a:spcAft>
                <a:spcPts val="0"/>
              </a:spcAft>
              <a:buSzPts val="1800"/>
              <a:buChar char="●"/>
            </a:pPr>
            <a:r>
              <a:rPr lang="en-GB"/>
              <a:t>16 amp - this is usually found in blue, used in newer installations , used to power equipment that should not be connected to a dimmer , which means it has no fuse.</a:t>
            </a:r>
            <a:endParaRPr/>
          </a:p>
          <a:p>
            <a:pPr marL="457200" lvl="0" indent="-342900" algn="l" rtl="0">
              <a:spcBef>
                <a:spcPts val="0"/>
              </a:spcBef>
              <a:spcAft>
                <a:spcPts val="0"/>
              </a:spcAft>
              <a:buSzPts val="1800"/>
              <a:buChar char="●"/>
            </a:pPr>
            <a:r>
              <a:rPr lang="en-GB"/>
              <a:t>5 amp - this connector is a scaled down version of the 15 amp and does not contain any fuses.</a:t>
            </a:r>
            <a:endParaRPr/>
          </a:p>
        </p:txBody>
      </p:sp>
      <p:pic>
        <p:nvPicPr>
          <p:cNvPr id="389" name="Google Shape;389;p61"/>
          <p:cNvPicPr preferRelativeResize="0"/>
          <p:nvPr/>
        </p:nvPicPr>
        <p:blipFill rotWithShape="1">
          <a:blip r:embed="rId3">
            <a:alphaModFix/>
          </a:blip>
          <a:srcRect l="9893" t="28838" r="64050" b="57430"/>
          <a:stretch/>
        </p:blipFill>
        <p:spPr>
          <a:xfrm>
            <a:off x="7197425" y="2381788"/>
            <a:ext cx="1281725" cy="379925"/>
          </a:xfrm>
          <a:prstGeom prst="rect">
            <a:avLst/>
          </a:prstGeom>
          <a:noFill/>
          <a:ln>
            <a:noFill/>
          </a:ln>
        </p:spPr>
      </p:pic>
      <p:pic>
        <p:nvPicPr>
          <p:cNvPr id="390" name="Google Shape;390;p61"/>
          <p:cNvPicPr preferRelativeResize="0"/>
          <p:nvPr/>
        </p:nvPicPr>
        <p:blipFill rotWithShape="1">
          <a:blip r:embed="rId4">
            <a:alphaModFix/>
          </a:blip>
          <a:srcRect l="9147" t="36003" r="64553" b="51162"/>
          <a:stretch/>
        </p:blipFill>
        <p:spPr>
          <a:xfrm>
            <a:off x="7197425" y="3014063"/>
            <a:ext cx="1127026" cy="309374"/>
          </a:xfrm>
          <a:prstGeom prst="rect">
            <a:avLst/>
          </a:prstGeom>
          <a:noFill/>
          <a:ln>
            <a:noFill/>
          </a:ln>
        </p:spPr>
      </p:pic>
      <p:pic>
        <p:nvPicPr>
          <p:cNvPr id="391" name="Google Shape;391;p61"/>
          <p:cNvPicPr preferRelativeResize="0"/>
          <p:nvPr/>
        </p:nvPicPr>
        <p:blipFill rotWithShape="1">
          <a:blip r:embed="rId5">
            <a:alphaModFix/>
          </a:blip>
          <a:srcRect l="8620" t="42784" r="65337" b="42731"/>
          <a:stretch/>
        </p:blipFill>
        <p:spPr>
          <a:xfrm>
            <a:off x="7299625" y="4076250"/>
            <a:ext cx="1077326" cy="337025"/>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395"/>
        <p:cNvGrpSpPr/>
        <p:nvPr/>
      </p:nvGrpSpPr>
      <p:grpSpPr>
        <a:xfrm>
          <a:off x="0" y="0"/>
          <a:ext cx="0" cy="0"/>
          <a:chOff x="0" y="0"/>
          <a:chExt cx="0" cy="0"/>
        </a:xfrm>
      </p:grpSpPr>
      <p:sp>
        <p:nvSpPr>
          <p:cNvPr id="396" name="Google Shape;396;p6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397" name="Google Shape;397;p62"/>
          <p:cNvSpPr txBox="1">
            <a:spLocks noGrp="1"/>
          </p:cNvSpPr>
          <p:nvPr>
            <p:ph type="body" idx="1"/>
          </p:nvPr>
        </p:nvSpPr>
        <p:spPr>
          <a:xfrm>
            <a:off x="311700" y="1417800"/>
            <a:ext cx="5420400" cy="3150900"/>
          </a:xfrm>
          <a:prstGeom prst="rect">
            <a:avLst/>
          </a:prstGeom>
        </p:spPr>
        <p:txBody>
          <a:bodyPr spcFirstLastPara="1" wrap="square" lIns="91425" tIns="91425" rIns="91425" bIns="91425" anchor="t" anchorCtr="0">
            <a:normAutofit fontScale="70000" lnSpcReduction="20000"/>
          </a:bodyPr>
          <a:lstStyle/>
          <a:p>
            <a:pPr marL="457200" lvl="0" indent="-308610" algn="l" rtl="0">
              <a:spcBef>
                <a:spcPts val="0"/>
              </a:spcBef>
              <a:spcAft>
                <a:spcPts val="0"/>
              </a:spcAft>
              <a:buSzPct val="100000"/>
              <a:buChar char="●"/>
            </a:pPr>
            <a:r>
              <a:rPr lang="en-GB"/>
              <a:t>Amplifier -  this is a piece of equipment great boosts the low voltage signals from microphones, mixing desks or cd players into a signal which is suitable for driving loudspeakers. Each speaker in a sound system will normally require its own amp channel and so each amp unit will usually contain two channels for left and right stereo speakers.</a:t>
            </a:r>
            <a:endParaRPr/>
          </a:p>
          <a:p>
            <a:pPr marL="457200" lvl="0" indent="-308610" algn="l" rtl="0">
              <a:spcBef>
                <a:spcPts val="0"/>
              </a:spcBef>
              <a:spcAft>
                <a:spcPts val="0"/>
              </a:spcAft>
              <a:buSzPct val="100000"/>
              <a:buChar char="●"/>
            </a:pPr>
            <a:r>
              <a:rPr lang="en-GB"/>
              <a:t>Birdie - this is a small lantern light for limited spaces for short distances such as in a set. This light gives a bright soft edged light pool.</a:t>
            </a:r>
            <a:endParaRPr/>
          </a:p>
          <a:p>
            <a:pPr marL="457200" lvl="0" indent="-308610" algn="l" rtl="0">
              <a:spcBef>
                <a:spcPts val="0"/>
              </a:spcBef>
              <a:spcAft>
                <a:spcPts val="0"/>
              </a:spcAft>
              <a:buSzPct val="100000"/>
              <a:buChar char="●"/>
            </a:pPr>
            <a:r>
              <a:rPr lang="en-GB"/>
              <a:t>Colour filter (or coloured gel) - a colour filter is a sheet of coloured tint that would go over the light and create a different colour, these would slot into the front of the light.</a:t>
            </a:r>
            <a:endParaRPr/>
          </a:p>
          <a:p>
            <a:pPr marL="457200" lvl="0" indent="-308610" algn="l" rtl="0">
              <a:spcBef>
                <a:spcPts val="0"/>
              </a:spcBef>
              <a:spcAft>
                <a:spcPts val="0"/>
              </a:spcAft>
              <a:buSzPct val="100000"/>
              <a:buChar char="●"/>
            </a:pPr>
            <a:r>
              <a:rPr lang="en-GB"/>
              <a:t>Coms - this is a set of network headsets with microphones that stage managers and technical cre wear to talk to each other during a performance.</a:t>
            </a:r>
            <a:endParaRPr/>
          </a:p>
        </p:txBody>
      </p:sp>
      <p:pic>
        <p:nvPicPr>
          <p:cNvPr id="398" name="Google Shape;398;p62"/>
          <p:cNvPicPr preferRelativeResize="0"/>
          <p:nvPr/>
        </p:nvPicPr>
        <p:blipFill rotWithShape="1">
          <a:blip r:embed="rId3">
            <a:alphaModFix/>
          </a:blip>
          <a:srcRect l="7159" t="47199" r="58632" b="42665"/>
          <a:stretch/>
        </p:blipFill>
        <p:spPr>
          <a:xfrm>
            <a:off x="6211725" y="1656100"/>
            <a:ext cx="2358826" cy="521324"/>
          </a:xfrm>
          <a:prstGeom prst="rect">
            <a:avLst/>
          </a:prstGeom>
          <a:noFill/>
          <a:ln>
            <a:noFill/>
          </a:ln>
        </p:spPr>
      </p:pic>
      <p:pic>
        <p:nvPicPr>
          <p:cNvPr id="399" name="Google Shape;399;p62"/>
          <p:cNvPicPr preferRelativeResize="0"/>
          <p:nvPr/>
        </p:nvPicPr>
        <p:blipFill rotWithShape="1">
          <a:blip r:embed="rId4">
            <a:alphaModFix/>
          </a:blip>
          <a:srcRect l="5718" t="47036" r="82765" b="40423"/>
          <a:stretch/>
        </p:blipFill>
        <p:spPr>
          <a:xfrm>
            <a:off x="6864600" y="2451800"/>
            <a:ext cx="1053077" cy="645000"/>
          </a:xfrm>
          <a:prstGeom prst="rect">
            <a:avLst/>
          </a:prstGeom>
          <a:noFill/>
          <a:ln>
            <a:noFill/>
          </a:ln>
        </p:spPr>
      </p:pic>
      <p:pic>
        <p:nvPicPr>
          <p:cNvPr id="400" name="Google Shape;400;p62"/>
          <p:cNvPicPr preferRelativeResize="0"/>
          <p:nvPr/>
        </p:nvPicPr>
        <p:blipFill rotWithShape="1">
          <a:blip r:embed="rId5">
            <a:alphaModFix/>
          </a:blip>
          <a:srcRect l="5504" t="53436" r="82978" b="29536"/>
          <a:stretch/>
        </p:blipFill>
        <p:spPr>
          <a:xfrm>
            <a:off x="6864601" y="3096800"/>
            <a:ext cx="1053077" cy="875826"/>
          </a:xfrm>
          <a:prstGeom prst="rect">
            <a:avLst/>
          </a:prstGeom>
          <a:noFill/>
          <a:ln>
            <a:noFill/>
          </a:ln>
        </p:spPr>
      </p:pic>
      <p:pic>
        <p:nvPicPr>
          <p:cNvPr id="401" name="Google Shape;401;p62"/>
          <p:cNvPicPr preferRelativeResize="0"/>
          <p:nvPr/>
        </p:nvPicPr>
        <p:blipFill rotWithShape="1">
          <a:blip r:embed="rId5">
            <a:alphaModFix/>
          </a:blip>
          <a:srcRect l="6147" t="76217" r="83646" b="6754"/>
          <a:stretch/>
        </p:blipFill>
        <p:spPr>
          <a:xfrm>
            <a:off x="6924550" y="3972625"/>
            <a:ext cx="933173" cy="875826"/>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6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07" name="Google Shape;407;p63"/>
          <p:cNvSpPr txBox="1">
            <a:spLocks noGrp="1"/>
          </p:cNvSpPr>
          <p:nvPr>
            <p:ph type="body" idx="1"/>
          </p:nvPr>
        </p:nvSpPr>
        <p:spPr>
          <a:xfrm>
            <a:off x="311700" y="1417800"/>
            <a:ext cx="5994000" cy="3150900"/>
          </a:xfrm>
          <a:prstGeom prst="rect">
            <a:avLst/>
          </a:prstGeom>
        </p:spPr>
        <p:txBody>
          <a:bodyPr spcFirstLastPara="1" wrap="square" lIns="91425" tIns="91425" rIns="91425" bIns="91425" anchor="t" anchorCtr="0">
            <a:normAutofit fontScale="85000"/>
          </a:bodyPr>
          <a:lstStyle/>
          <a:p>
            <a:pPr marL="457200" lvl="0" indent="-325755" algn="l" rtl="0">
              <a:spcBef>
                <a:spcPts val="0"/>
              </a:spcBef>
              <a:spcAft>
                <a:spcPts val="0"/>
              </a:spcAft>
              <a:buSzPct val="100000"/>
              <a:buChar char="●"/>
            </a:pPr>
            <a:r>
              <a:rPr lang="en-GB"/>
              <a:t>Cue lights - cue lights are used to give technical staff and actors silent cues. In the uk, flashing red light means “stand by” and green means go, the actor or technician acknowledges the cue by pressing a button which makes the red light stay on constant</a:t>
            </a:r>
            <a:endParaRPr/>
          </a:p>
          <a:p>
            <a:pPr marL="457200" lvl="0" indent="-325755" algn="l" rtl="0">
              <a:spcBef>
                <a:spcPts val="0"/>
              </a:spcBef>
              <a:spcAft>
                <a:spcPts val="0"/>
              </a:spcAft>
              <a:buSzPct val="100000"/>
              <a:buChar char="●"/>
            </a:pPr>
            <a:r>
              <a:rPr lang="en-GB"/>
              <a:t>CYC - this is a type of flood light with and asymmetrical reflector which creates a soft and evenly distributed wash onto vertical surface a or cyclorama. They can be positioned on stage , front , rear , overhead or at floor level.</a:t>
            </a:r>
            <a:endParaRPr/>
          </a:p>
          <a:p>
            <a:pPr marL="457200" lvl="0" indent="-325755" algn="l" rtl="0">
              <a:spcBef>
                <a:spcPts val="0"/>
              </a:spcBef>
              <a:spcAft>
                <a:spcPts val="0"/>
              </a:spcAft>
              <a:buSzPct val="100000"/>
              <a:buChar char="●"/>
            </a:pPr>
            <a:r>
              <a:rPr lang="en-GB"/>
              <a:t>Cyclorama - this is a cloth that is usually hung at the back of the stage, this is normally white in colour, but can be lit in different colours.</a:t>
            </a:r>
            <a:endParaRPr/>
          </a:p>
        </p:txBody>
      </p:sp>
      <p:pic>
        <p:nvPicPr>
          <p:cNvPr id="408" name="Google Shape;408;p63"/>
          <p:cNvPicPr preferRelativeResize="0"/>
          <p:nvPr/>
        </p:nvPicPr>
        <p:blipFill rotWithShape="1">
          <a:blip r:embed="rId3">
            <a:alphaModFix/>
          </a:blip>
          <a:srcRect l="4763" t="21657" r="57038" b="61923"/>
          <a:stretch/>
        </p:blipFill>
        <p:spPr>
          <a:xfrm>
            <a:off x="6738602" y="1647175"/>
            <a:ext cx="2236099" cy="540675"/>
          </a:xfrm>
          <a:prstGeom prst="rect">
            <a:avLst/>
          </a:prstGeom>
          <a:noFill/>
          <a:ln>
            <a:noFill/>
          </a:ln>
        </p:spPr>
      </p:pic>
      <p:pic>
        <p:nvPicPr>
          <p:cNvPr id="409" name="Google Shape;409;p63"/>
          <p:cNvPicPr preferRelativeResize="0"/>
          <p:nvPr/>
        </p:nvPicPr>
        <p:blipFill rotWithShape="1">
          <a:blip r:embed="rId3">
            <a:alphaModFix/>
          </a:blip>
          <a:srcRect l="5722" t="57238" r="63377" b="30221"/>
          <a:stretch/>
        </p:blipFill>
        <p:spPr>
          <a:xfrm>
            <a:off x="6860312" y="2571750"/>
            <a:ext cx="1992686" cy="454874"/>
          </a:xfrm>
          <a:prstGeom prst="rect">
            <a:avLst/>
          </a:prstGeom>
          <a:noFill/>
          <a:ln>
            <a:noFill/>
          </a:ln>
        </p:spPr>
      </p:pic>
      <p:pic>
        <p:nvPicPr>
          <p:cNvPr id="410" name="Google Shape;410;p63"/>
          <p:cNvPicPr preferRelativeResize="0"/>
          <p:nvPr/>
        </p:nvPicPr>
        <p:blipFill rotWithShape="1">
          <a:blip r:embed="rId4">
            <a:alphaModFix/>
          </a:blip>
          <a:srcRect l="5989" t="20395" r="77049" b="62374"/>
          <a:stretch/>
        </p:blipFill>
        <p:spPr>
          <a:xfrm>
            <a:off x="6952000" y="3682450"/>
            <a:ext cx="1550923" cy="886251"/>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Google Shape;415;p6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16" name="Google Shape;416;p64"/>
          <p:cNvSpPr txBox="1">
            <a:spLocks noGrp="1"/>
          </p:cNvSpPr>
          <p:nvPr>
            <p:ph type="body" idx="1"/>
          </p:nvPr>
        </p:nvSpPr>
        <p:spPr>
          <a:xfrm>
            <a:off x="311700" y="1417800"/>
            <a:ext cx="5441400" cy="3150900"/>
          </a:xfrm>
          <a:prstGeom prst="rect">
            <a:avLst/>
          </a:prstGeom>
        </p:spPr>
        <p:txBody>
          <a:bodyPr spcFirstLastPara="1" wrap="square" lIns="91425" tIns="91425" rIns="91425" bIns="91425" anchor="t" anchorCtr="0">
            <a:normAutofit fontScale="77500" lnSpcReduction="20000"/>
          </a:bodyPr>
          <a:lstStyle/>
          <a:p>
            <a:pPr marL="457200" lvl="0" indent="-317182" algn="l" rtl="0">
              <a:spcBef>
                <a:spcPts val="0"/>
              </a:spcBef>
              <a:spcAft>
                <a:spcPts val="0"/>
              </a:spcAft>
              <a:buSzPct val="100000"/>
              <a:buChar char="●"/>
            </a:pPr>
            <a:r>
              <a:rPr lang="en-GB"/>
              <a:t>Dimmer - the dimmer controls the amount of electricity reaching the stage light by adjusting power . as the power arriving from the dimmer is decreased, the wattage and intensity of the light reduces.</a:t>
            </a:r>
            <a:endParaRPr/>
          </a:p>
          <a:p>
            <a:pPr marL="457200" lvl="0" indent="-317182" algn="l" rtl="0">
              <a:spcBef>
                <a:spcPts val="0"/>
              </a:spcBef>
              <a:spcAft>
                <a:spcPts val="0"/>
              </a:spcAft>
              <a:buSzPct val="100000"/>
              <a:buChar char="●"/>
            </a:pPr>
            <a:r>
              <a:rPr lang="en-GB"/>
              <a:t>DMX - the dmx is a cable used to control signal that controls and sends commands to various pieces if stage equipment, majority of which are associated with lighting. </a:t>
            </a:r>
            <a:endParaRPr/>
          </a:p>
          <a:p>
            <a:pPr marL="457200" lvl="0" indent="-317182" algn="l" rtl="0">
              <a:spcBef>
                <a:spcPts val="0"/>
              </a:spcBef>
              <a:spcAft>
                <a:spcPts val="0"/>
              </a:spcAft>
              <a:buSzPct val="100000"/>
              <a:buChar char="●"/>
            </a:pPr>
            <a:r>
              <a:rPr lang="en-GB"/>
              <a:t>Flood  -  this is a lensless lantern with fixed beam, these lights come in two types, such as symmetrical reflector and asymmetrical reflector, the symmetrical reflectors give a soft edge wash of light and are often used as overhead washes, and the asymmetrical reflectors give a soft white wash of light on vertical surfaces, they can be used to light up the cyclorama at the rear of the stage as well as on floor level and over head.</a:t>
            </a:r>
            <a:endParaRPr/>
          </a:p>
        </p:txBody>
      </p:sp>
      <p:pic>
        <p:nvPicPr>
          <p:cNvPr id="417" name="Google Shape;417;p64"/>
          <p:cNvPicPr preferRelativeResize="0"/>
          <p:nvPr/>
        </p:nvPicPr>
        <p:blipFill rotWithShape="1">
          <a:blip r:embed="rId3">
            <a:alphaModFix/>
          </a:blip>
          <a:srcRect l="8569" t="58025" r="55618" b="16148"/>
          <a:stretch/>
        </p:blipFill>
        <p:spPr>
          <a:xfrm>
            <a:off x="6378550" y="1417800"/>
            <a:ext cx="1748352" cy="709225"/>
          </a:xfrm>
          <a:prstGeom prst="rect">
            <a:avLst/>
          </a:prstGeom>
          <a:noFill/>
          <a:ln>
            <a:noFill/>
          </a:ln>
        </p:spPr>
      </p:pic>
      <p:pic>
        <p:nvPicPr>
          <p:cNvPr id="418" name="Google Shape;418;p64"/>
          <p:cNvPicPr preferRelativeResize="0"/>
          <p:nvPr/>
        </p:nvPicPr>
        <p:blipFill rotWithShape="1">
          <a:blip r:embed="rId4">
            <a:alphaModFix/>
          </a:blip>
          <a:srcRect l="5620" t="34961" r="78594" b="48951"/>
          <a:stretch/>
        </p:blipFill>
        <p:spPr>
          <a:xfrm>
            <a:off x="6470725" y="2366900"/>
            <a:ext cx="1563998" cy="896600"/>
          </a:xfrm>
          <a:prstGeom prst="rect">
            <a:avLst/>
          </a:prstGeom>
          <a:noFill/>
          <a:ln>
            <a:noFill/>
          </a:ln>
        </p:spPr>
      </p:pic>
      <p:pic>
        <p:nvPicPr>
          <p:cNvPr id="419" name="Google Shape;419;p64"/>
          <p:cNvPicPr preferRelativeResize="0"/>
          <p:nvPr/>
        </p:nvPicPr>
        <p:blipFill rotWithShape="1">
          <a:blip r:embed="rId4">
            <a:alphaModFix/>
          </a:blip>
          <a:srcRect l="5872" t="68637" r="81840" b="15753"/>
          <a:stretch/>
        </p:blipFill>
        <p:spPr>
          <a:xfrm>
            <a:off x="6691000" y="3616250"/>
            <a:ext cx="1123450" cy="802826"/>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423"/>
        <p:cNvGrpSpPr/>
        <p:nvPr/>
      </p:nvGrpSpPr>
      <p:grpSpPr>
        <a:xfrm>
          <a:off x="0" y="0"/>
          <a:ext cx="0" cy="0"/>
          <a:chOff x="0" y="0"/>
          <a:chExt cx="0" cy="0"/>
        </a:xfrm>
      </p:grpSpPr>
      <p:sp>
        <p:nvSpPr>
          <p:cNvPr id="424" name="Google Shape;424;p6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25" name="Google Shape;425;p65"/>
          <p:cNvSpPr txBox="1">
            <a:spLocks noGrp="1"/>
          </p:cNvSpPr>
          <p:nvPr>
            <p:ph type="body" idx="1"/>
          </p:nvPr>
        </p:nvSpPr>
        <p:spPr>
          <a:xfrm>
            <a:off x="311700" y="1417800"/>
            <a:ext cx="5451600" cy="31509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a:t>Follow spot - this is a powerful profile lantern, typically stand mounted, this can be easily moved to follow performers on stage. These lights come with their own dimmer , colour magazine , iris and shutters which can be controlled by an operator. Some more powerful follow spot are not able to be dimmed, so these have mechanical dimming shutters are attached to control the light output.</a:t>
            </a:r>
            <a:endParaRPr/>
          </a:p>
          <a:p>
            <a:pPr marL="0" lvl="0" indent="0" algn="l" rtl="0">
              <a:spcBef>
                <a:spcPts val="1200"/>
              </a:spcBef>
              <a:spcAft>
                <a:spcPts val="1200"/>
              </a:spcAft>
              <a:buNone/>
            </a:pPr>
            <a:r>
              <a:rPr lang="en-GB"/>
              <a:t>Hazer - this is an unit that creates a non-toxic fog that works in the same way to smoke machines. These are different to smoke machines because they produce less smoke and are more like an atmosphere, they are also used to highlight light beam.</a:t>
            </a:r>
            <a:endParaRPr/>
          </a:p>
        </p:txBody>
      </p:sp>
      <p:pic>
        <p:nvPicPr>
          <p:cNvPr id="426" name="Google Shape;426;p65"/>
          <p:cNvPicPr preferRelativeResize="0"/>
          <p:nvPr/>
        </p:nvPicPr>
        <p:blipFill rotWithShape="1">
          <a:blip r:embed="rId3">
            <a:alphaModFix/>
          </a:blip>
          <a:srcRect l="6358" t="27562" r="82694" b="58073"/>
          <a:stretch/>
        </p:blipFill>
        <p:spPr>
          <a:xfrm>
            <a:off x="6534033" y="1417801"/>
            <a:ext cx="1825517" cy="1347400"/>
          </a:xfrm>
          <a:prstGeom prst="rect">
            <a:avLst/>
          </a:prstGeom>
          <a:noFill/>
          <a:ln>
            <a:noFill/>
          </a:ln>
        </p:spPr>
      </p:pic>
      <p:pic>
        <p:nvPicPr>
          <p:cNvPr id="427" name="Google Shape;427;p65"/>
          <p:cNvPicPr preferRelativeResize="0"/>
          <p:nvPr/>
        </p:nvPicPr>
        <p:blipFill rotWithShape="1">
          <a:blip r:embed="rId4">
            <a:alphaModFix/>
          </a:blip>
          <a:srcRect l="7424" t="15245" r="81514" b="64482"/>
          <a:stretch/>
        </p:blipFill>
        <p:spPr>
          <a:xfrm>
            <a:off x="6769300" y="2915325"/>
            <a:ext cx="1354973" cy="1396875"/>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431"/>
        <p:cNvGrpSpPr/>
        <p:nvPr/>
      </p:nvGrpSpPr>
      <p:grpSpPr>
        <a:xfrm>
          <a:off x="0" y="0"/>
          <a:ext cx="0" cy="0"/>
          <a:chOff x="0" y="0"/>
          <a:chExt cx="0" cy="0"/>
        </a:xfrm>
      </p:grpSpPr>
      <p:sp>
        <p:nvSpPr>
          <p:cNvPr id="432" name="Google Shape;432;p6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33" name="Google Shape;433;p66"/>
          <p:cNvSpPr txBox="1">
            <a:spLocks noGrp="1"/>
          </p:cNvSpPr>
          <p:nvPr>
            <p:ph type="body" idx="1"/>
          </p:nvPr>
        </p:nvSpPr>
        <p:spPr>
          <a:xfrm>
            <a:off x="311700" y="1417800"/>
            <a:ext cx="5430900" cy="3150900"/>
          </a:xfrm>
          <a:prstGeom prst="rect">
            <a:avLst/>
          </a:prstGeom>
        </p:spPr>
        <p:txBody>
          <a:bodyPr spcFirstLastPara="1" wrap="square" lIns="91425" tIns="91425" rIns="91425" bIns="91425" anchor="t" anchorCtr="0">
            <a:normAutofit fontScale="85000" lnSpcReduction="20000"/>
          </a:bodyPr>
          <a:lstStyle/>
          <a:p>
            <a:pPr marL="457200" lvl="0" indent="-325755" algn="l" rtl="0">
              <a:spcBef>
                <a:spcPts val="0"/>
              </a:spcBef>
              <a:spcAft>
                <a:spcPts val="0"/>
              </a:spcAft>
              <a:buSzPct val="100000"/>
              <a:buChar char="●"/>
            </a:pPr>
            <a:r>
              <a:rPr lang="en-GB"/>
              <a:t>Lighting bar -  this is an internally wired bar usually used over the stage at a high level for hanging stage lanterns from and distributing power and data.</a:t>
            </a:r>
            <a:endParaRPr/>
          </a:p>
          <a:p>
            <a:pPr marL="457200" lvl="0" indent="-325755" algn="l" rtl="0">
              <a:spcBef>
                <a:spcPts val="0"/>
              </a:spcBef>
              <a:spcAft>
                <a:spcPts val="0"/>
              </a:spcAft>
              <a:buSzPct val="100000"/>
              <a:buChar char="●"/>
            </a:pPr>
            <a:r>
              <a:rPr lang="en-GB"/>
              <a:t>Lighting desk -  a lighting desk is the main way of controlling all the lighting equipment on stage . at its simplest level a manual desk will use faders to tell the dimmer to adjust the voltage, this can also be used to control the intensity of the light. The next level adds memory to record and playback lighting scenes easily.</a:t>
            </a:r>
            <a:endParaRPr/>
          </a:p>
          <a:p>
            <a:pPr marL="457200" lvl="0" indent="-325755" algn="l" rtl="0">
              <a:spcBef>
                <a:spcPts val="0"/>
              </a:spcBef>
              <a:spcAft>
                <a:spcPts val="0"/>
              </a:spcAft>
              <a:buSzPct val="100000"/>
              <a:buChar char="●"/>
            </a:pPr>
            <a:r>
              <a:rPr lang="en-GB"/>
              <a:t>Lighting stencil - lighting stencils contain symbols that make up the visual shorthand lighting designers use to mark the position of the lights in designs, the images are variations of shapes of the main stage lantern types.</a:t>
            </a:r>
            <a:endParaRPr/>
          </a:p>
        </p:txBody>
      </p:sp>
      <p:pic>
        <p:nvPicPr>
          <p:cNvPr id="434" name="Google Shape;434;p66"/>
          <p:cNvPicPr preferRelativeResize="0"/>
          <p:nvPr/>
        </p:nvPicPr>
        <p:blipFill rotWithShape="1">
          <a:blip r:embed="rId3">
            <a:alphaModFix/>
          </a:blip>
          <a:srcRect l="5717" t="75470" r="77337" b="5586"/>
          <a:stretch/>
        </p:blipFill>
        <p:spPr>
          <a:xfrm>
            <a:off x="6714425" y="1167575"/>
            <a:ext cx="1572173" cy="988651"/>
          </a:xfrm>
          <a:prstGeom prst="rect">
            <a:avLst/>
          </a:prstGeom>
          <a:noFill/>
          <a:ln>
            <a:noFill/>
          </a:ln>
        </p:spPr>
      </p:pic>
      <p:pic>
        <p:nvPicPr>
          <p:cNvPr id="435" name="Google Shape;435;p66"/>
          <p:cNvPicPr preferRelativeResize="0"/>
          <p:nvPr/>
        </p:nvPicPr>
        <p:blipFill rotWithShape="1">
          <a:blip r:embed="rId4">
            <a:alphaModFix/>
          </a:blip>
          <a:srcRect l="4537" t="27272" r="62889" b="59160"/>
          <a:stretch/>
        </p:blipFill>
        <p:spPr>
          <a:xfrm>
            <a:off x="6588200" y="2358013"/>
            <a:ext cx="1824624" cy="427475"/>
          </a:xfrm>
          <a:prstGeom prst="rect">
            <a:avLst/>
          </a:prstGeom>
          <a:noFill/>
          <a:ln>
            <a:noFill/>
          </a:ln>
        </p:spPr>
      </p:pic>
      <p:pic>
        <p:nvPicPr>
          <p:cNvPr id="436" name="Google Shape;436;p66"/>
          <p:cNvPicPr preferRelativeResize="0"/>
          <p:nvPr/>
        </p:nvPicPr>
        <p:blipFill rotWithShape="1">
          <a:blip r:embed="rId4">
            <a:alphaModFix/>
          </a:blip>
          <a:srcRect l="4638" t="61155" r="64805" b="24770"/>
          <a:stretch/>
        </p:blipFill>
        <p:spPr>
          <a:xfrm>
            <a:off x="6534012" y="3793185"/>
            <a:ext cx="1932998" cy="500815"/>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440"/>
        <p:cNvGrpSpPr/>
        <p:nvPr/>
      </p:nvGrpSpPr>
      <p:grpSpPr>
        <a:xfrm>
          <a:off x="0" y="0"/>
          <a:ext cx="0" cy="0"/>
          <a:chOff x="0" y="0"/>
          <a:chExt cx="0" cy="0"/>
        </a:xfrm>
      </p:grpSpPr>
      <p:sp>
        <p:nvSpPr>
          <p:cNvPr id="441" name="Google Shape;441;p6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42" name="Google Shape;442;p67"/>
          <p:cNvSpPr txBox="1">
            <a:spLocks noGrp="1"/>
          </p:cNvSpPr>
          <p:nvPr>
            <p:ph type="body" idx="1"/>
          </p:nvPr>
        </p:nvSpPr>
        <p:spPr>
          <a:xfrm>
            <a:off x="311700" y="1417800"/>
            <a:ext cx="5472600" cy="3150900"/>
          </a:xfrm>
          <a:prstGeom prst="rect">
            <a:avLst/>
          </a:prstGeom>
        </p:spPr>
        <p:txBody>
          <a:bodyPr spcFirstLastPara="1" wrap="square" lIns="91425" tIns="91425" rIns="91425" bIns="91425" anchor="t" anchorCtr="0">
            <a:normAutofit fontScale="77500" lnSpcReduction="20000"/>
          </a:bodyPr>
          <a:lstStyle/>
          <a:p>
            <a:pPr marL="457200" lvl="0" indent="-317182" algn="l" rtl="0">
              <a:spcBef>
                <a:spcPts val="0"/>
              </a:spcBef>
              <a:spcAft>
                <a:spcPts val="0"/>
              </a:spcAft>
              <a:buSzPct val="100000"/>
              <a:buChar char="●"/>
            </a:pPr>
            <a:r>
              <a:rPr lang="en-GB"/>
              <a:t>Microphone - this is a device which convert acoustic sound waves into and electrical signal, these signals are typically very low so microphones need to be amplified on a mixing desk to line level and then it can be amplified further for performances to be recorded.</a:t>
            </a:r>
            <a:endParaRPr/>
          </a:p>
          <a:p>
            <a:pPr marL="457200" lvl="0" indent="-317182" algn="l" rtl="0">
              <a:spcBef>
                <a:spcPts val="0"/>
              </a:spcBef>
              <a:spcAft>
                <a:spcPts val="0"/>
              </a:spcAft>
              <a:buSzPct val="100000"/>
              <a:buChar char="●"/>
            </a:pPr>
            <a:r>
              <a:rPr lang="en-GB"/>
              <a:t>Mixer - this is a desk which contains a number of input channels, this can control each source individually as well as amplified. Many other mixers can change the sound by boosting or attenuating certain frequencies, they call this equalisation. </a:t>
            </a:r>
            <a:endParaRPr/>
          </a:p>
          <a:p>
            <a:pPr marL="457200" lvl="0" indent="-317182" algn="l" rtl="0">
              <a:spcBef>
                <a:spcPts val="0"/>
              </a:spcBef>
              <a:spcAft>
                <a:spcPts val="0"/>
              </a:spcAft>
              <a:buSzPct val="100000"/>
              <a:buChar char="●"/>
            </a:pPr>
            <a:r>
              <a:rPr lang="en-GB"/>
              <a:t>Moving light -  these lights can be remotely controlled by and operator, they can also be programmed to move in certain ways to benefit the performance. These come very customizable so you can get the perfect performance. </a:t>
            </a:r>
            <a:endParaRPr/>
          </a:p>
        </p:txBody>
      </p:sp>
      <p:pic>
        <p:nvPicPr>
          <p:cNvPr id="443" name="Google Shape;443;p67"/>
          <p:cNvPicPr preferRelativeResize="0"/>
          <p:nvPr/>
        </p:nvPicPr>
        <p:blipFill rotWithShape="1">
          <a:blip r:embed="rId3">
            <a:alphaModFix/>
          </a:blip>
          <a:srcRect l="6357" t="22874" r="63312" b="57665"/>
          <a:stretch/>
        </p:blipFill>
        <p:spPr>
          <a:xfrm>
            <a:off x="6670500" y="1417800"/>
            <a:ext cx="2161800" cy="780227"/>
          </a:xfrm>
          <a:prstGeom prst="rect">
            <a:avLst/>
          </a:prstGeom>
          <a:noFill/>
          <a:ln>
            <a:noFill/>
          </a:ln>
        </p:spPr>
      </p:pic>
      <p:pic>
        <p:nvPicPr>
          <p:cNvPr id="444" name="Google Shape;444;p67"/>
          <p:cNvPicPr preferRelativeResize="0"/>
          <p:nvPr/>
        </p:nvPicPr>
        <p:blipFill rotWithShape="1">
          <a:blip r:embed="rId4">
            <a:alphaModFix/>
          </a:blip>
          <a:srcRect l="5491" t="29233" r="66116" b="54752"/>
          <a:stretch/>
        </p:blipFill>
        <p:spPr>
          <a:xfrm>
            <a:off x="6734898" y="2670750"/>
            <a:ext cx="2033002" cy="645000"/>
          </a:xfrm>
          <a:prstGeom prst="rect">
            <a:avLst/>
          </a:prstGeom>
          <a:noFill/>
          <a:ln>
            <a:noFill/>
          </a:ln>
        </p:spPr>
      </p:pic>
      <p:pic>
        <p:nvPicPr>
          <p:cNvPr id="445" name="Google Shape;445;p67"/>
          <p:cNvPicPr preferRelativeResize="0"/>
          <p:nvPr/>
        </p:nvPicPr>
        <p:blipFill rotWithShape="1">
          <a:blip r:embed="rId4">
            <a:alphaModFix/>
          </a:blip>
          <a:srcRect l="5873" t="61745" r="57665" b="21428"/>
          <a:stretch/>
        </p:blipFill>
        <p:spPr>
          <a:xfrm>
            <a:off x="6707062" y="3637125"/>
            <a:ext cx="2088677" cy="542176"/>
          </a:xfrm>
          <a:prstGeom prst="rect">
            <a:avLst/>
          </a:prstGeom>
          <a:noFill/>
          <a:ln>
            <a:noFill/>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449"/>
        <p:cNvGrpSpPr/>
        <p:nvPr/>
      </p:nvGrpSpPr>
      <p:grpSpPr>
        <a:xfrm>
          <a:off x="0" y="0"/>
          <a:ext cx="0" cy="0"/>
          <a:chOff x="0" y="0"/>
          <a:chExt cx="0" cy="0"/>
        </a:xfrm>
      </p:grpSpPr>
      <p:sp>
        <p:nvSpPr>
          <p:cNvPr id="450" name="Google Shape;450;p6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51" name="Google Shape;451;p68"/>
          <p:cNvSpPr txBox="1">
            <a:spLocks noGrp="1"/>
          </p:cNvSpPr>
          <p:nvPr>
            <p:ph type="body" idx="1"/>
          </p:nvPr>
        </p:nvSpPr>
        <p:spPr>
          <a:xfrm>
            <a:off x="311700" y="1428225"/>
            <a:ext cx="5430900" cy="3150900"/>
          </a:xfrm>
          <a:prstGeom prst="rect">
            <a:avLst/>
          </a:prstGeom>
        </p:spPr>
        <p:txBody>
          <a:bodyPr spcFirstLastPara="1" wrap="square" lIns="91425" tIns="91425" rIns="91425" bIns="91425" anchor="t" anchorCtr="0">
            <a:normAutofit fontScale="77500"/>
          </a:bodyPr>
          <a:lstStyle/>
          <a:p>
            <a:pPr marL="457200" lvl="0" indent="-317182" algn="l" rtl="0">
              <a:spcBef>
                <a:spcPts val="0"/>
              </a:spcBef>
              <a:spcAft>
                <a:spcPts val="0"/>
              </a:spcAft>
              <a:buSzPct val="100000"/>
              <a:buChar char="●"/>
            </a:pPr>
            <a:r>
              <a:rPr lang="en-GB"/>
              <a:t>Patching - the mains patching is a method that allows lighting technicians to cross connect light circuits to dimmers , this was traditionally done at the dimmer where the electrical circuits were patched into the chosen dimmer. Then a soft patch is a digital way of assigning control channels on a lighting desk to dimmers, moving lights and other dmx devices.</a:t>
            </a:r>
            <a:endParaRPr/>
          </a:p>
          <a:p>
            <a:pPr marL="457200" lvl="0" indent="-317182" algn="l" rtl="0">
              <a:spcBef>
                <a:spcPts val="0"/>
              </a:spcBef>
              <a:spcAft>
                <a:spcPts val="0"/>
              </a:spcAft>
              <a:buSzPct val="100000"/>
              <a:buChar char="●"/>
            </a:pPr>
            <a:r>
              <a:rPr lang="en-GB"/>
              <a:t>Plot - the plot is the plan for the technical elements of a performance .  they are recorded cue by cue and scene by scene for all lighting sound set and special effects adjustments.</a:t>
            </a:r>
            <a:endParaRPr/>
          </a:p>
          <a:p>
            <a:pPr marL="457200" lvl="0" indent="-317182" algn="l" rtl="0">
              <a:spcBef>
                <a:spcPts val="0"/>
              </a:spcBef>
              <a:spcAft>
                <a:spcPts val="0"/>
              </a:spcAft>
              <a:buSzPct val="100000"/>
              <a:buChar char="●"/>
            </a:pPr>
            <a:r>
              <a:rPr lang="en-GB"/>
              <a:t>Power con - this is a keyed power connector used on patch panels, fixtures and an increasing variety of equipment as it is smaller than a standard 15 amp connector.  </a:t>
            </a:r>
            <a:endParaRPr/>
          </a:p>
        </p:txBody>
      </p:sp>
      <p:pic>
        <p:nvPicPr>
          <p:cNvPr id="452" name="Google Shape;452;p68"/>
          <p:cNvPicPr preferRelativeResize="0"/>
          <p:nvPr/>
        </p:nvPicPr>
        <p:blipFill rotWithShape="1">
          <a:blip r:embed="rId3">
            <a:alphaModFix/>
          </a:blip>
          <a:srcRect l="4871" t="36314" r="55491" b="46848"/>
          <a:stretch/>
        </p:blipFill>
        <p:spPr>
          <a:xfrm>
            <a:off x="6013625" y="1611125"/>
            <a:ext cx="2699280" cy="645000"/>
          </a:xfrm>
          <a:prstGeom prst="rect">
            <a:avLst/>
          </a:prstGeom>
          <a:noFill/>
          <a:ln>
            <a:noFill/>
          </a:ln>
        </p:spPr>
      </p:pic>
      <p:pic>
        <p:nvPicPr>
          <p:cNvPr id="453" name="Google Shape;453;p68"/>
          <p:cNvPicPr preferRelativeResize="0"/>
          <p:nvPr/>
        </p:nvPicPr>
        <p:blipFill rotWithShape="1">
          <a:blip r:embed="rId4">
            <a:alphaModFix/>
          </a:blip>
          <a:srcRect l="7309" t="46001" r="63858" b="40541"/>
          <a:stretch/>
        </p:blipFill>
        <p:spPr>
          <a:xfrm>
            <a:off x="6134937" y="3595425"/>
            <a:ext cx="2456650" cy="645000"/>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6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59" name="Google Shape;459;p69"/>
          <p:cNvSpPr txBox="1">
            <a:spLocks noGrp="1"/>
          </p:cNvSpPr>
          <p:nvPr>
            <p:ph type="body" idx="1"/>
          </p:nvPr>
        </p:nvSpPr>
        <p:spPr>
          <a:xfrm>
            <a:off x="311700" y="1417800"/>
            <a:ext cx="5420400" cy="3150900"/>
          </a:xfrm>
          <a:prstGeom prst="rect">
            <a:avLst/>
          </a:prstGeom>
        </p:spPr>
        <p:txBody>
          <a:bodyPr spcFirstLastPara="1" wrap="square" lIns="91425" tIns="91425" rIns="91425" bIns="91425" anchor="t" anchorCtr="0">
            <a:normAutofit fontScale="85000" lnSpcReduction="10000"/>
          </a:bodyPr>
          <a:lstStyle/>
          <a:p>
            <a:pPr marL="457200" lvl="0" indent="-325755" algn="l" rtl="0">
              <a:spcBef>
                <a:spcPts val="0"/>
              </a:spcBef>
              <a:spcAft>
                <a:spcPts val="0"/>
              </a:spcAft>
              <a:buSzPct val="100000"/>
              <a:buChar char="●"/>
            </a:pPr>
            <a:r>
              <a:rPr lang="en-GB"/>
              <a:t>Profile -  this is a lantern that creates a hard edged adjustable beam of light used to light performers and project GOBOs.</a:t>
            </a:r>
            <a:endParaRPr/>
          </a:p>
          <a:p>
            <a:pPr marL="457200" lvl="0" indent="-325755" algn="l" rtl="0">
              <a:spcBef>
                <a:spcPts val="0"/>
              </a:spcBef>
              <a:spcAft>
                <a:spcPts val="0"/>
              </a:spcAft>
              <a:buSzPct val="100000"/>
              <a:buChar char="●"/>
            </a:pPr>
            <a:r>
              <a:rPr lang="en-GB"/>
              <a:t>Radio microphone - this is a microphone that is attached to a radio transmitter pack with batteries and ariel, the mains powered receiver picks up the signal and sends it to the mixing desk.</a:t>
            </a:r>
            <a:endParaRPr/>
          </a:p>
          <a:p>
            <a:pPr marL="457200" lvl="0" indent="-325755" algn="l" rtl="0">
              <a:spcBef>
                <a:spcPts val="0"/>
              </a:spcBef>
              <a:spcAft>
                <a:spcPts val="0"/>
              </a:spcAft>
              <a:buSzPct val="100000"/>
              <a:buChar char="●"/>
            </a:pPr>
            <a:r>
              <a:rPr lang="en-GB"/>
              <a:t>Scaff bar - this is a 48 mm diameter piece of barrel pipe, this is often made from aluminium and used extensively with scaffolding connectors to form part of a larger structure, they are used for hanging lighting and stage equipment backstage or above the stage.</a:t>
            </a:r>
            <a:endParaRPr/>
          </a:p>
        </p:txBody>
      </p:sp>
      <p:pic>
        <p:nvPicPr>
          <p:cNvPr id="460" name="Google Shape;460;p69"/>
          <p:cNvPicPr preferRelativeResize="0"/>
          <p:nvPr/>
        </p:nvPicPr>
        <p:blipFill rotWithShape="1">
          <a:blip r:embed="rId3">
            <a:alphaModFix/>
          </a:blip>
          <a:srcRect l="5643" t="21457" r="64355" b="66798"/>
          <a:stretch/>
        </p:blipFill>
        <p:spPr>
          <a:xfrm>
            <a:off x="5815551" y="1375925"/>
            <a:ext cx="3162374" cy="696325"/>
          </a:xfrm>
          <a:prstGeom prst="rect">
            <a:avLst/>
          </a:prstGeom>
          <a:noFill/>
          <a:ln>
            <a:noFill/>
          </a:ln>
        </p:spPr>
      </p:pic>
      <p:pic>
        <p:nvPicPr>
          <p:cNvPr id="461" name="Google Shape;461;p69"/>
          <p:cNvPicPr preferRelativeResize="0"/>
          <p:nvPr/>
        </p:nvPicPr>
        <p:blipFill rotWithShape="1">
          <a:blip r:embed="rId3">
            <a:alphaModFix/>
          </a:blip>
          <a:srcRect l="5566" t="44315" r="81146" b="38155"/>
          <a:stretch/>
        </p:blipFill>
        <p:spPr>
          <a:xfrm>
            <a:off x="6703375" y="2099588"/>
            <a:ext cx="1386725" cy="944325"/>
          </a:xfrm>
          <a:prstGeom prst="rect">
            <a:avLst/>
          </a:prstGeom>
          <a:noFill/>
          <a:ln>
            <a:noFill/>
          </a:ln>
        </p:spPr>
      </p:pic>
      <p:pic>
        <p:nvPicPr>
          <p:cNvPr id="462" name="Google Shape;462;p69"/>
          <p:cNvPicPr preferRelativeResize="0"/>
          <p:nvPr/>
        </p:nvPicPr>
        <p:blipFill rotWithShape="1">
          <a:blip r:embed="rId3">
            <a:alphaModFix/>
          </a:blip>
          <a:srcRect l="6188" t="68873" r="81971" b="14525"/>
          <a:stretch/>
        </p:blipFill>
        <p:spPr>
          <a:xfrm>
            <a:off x="6798100" y="3321500"/>
            <a:ext cx="1197274" cy="944325"/>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466"/>
        <p:cNvGrpSpPr/>
        <p:nvPr/>
      </p:nvGrpSpPr>
      <p:grpSpPr>
        <a:xfrm>
          <a:off x="0" y="0"/>
          <a:ext cx="0" cy="0"/>
          <a:chOff x="0" y="0"/>
          <a:chExt cx="0" cy="0"/>
        </a:xfrm>
      </p:grpSpPr>
      <p:sp>
        <p:nvSpPr>
          <p:cNvPr id="467" name="Google Shape;467;p7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68" name="Google Shape;468;p70"/>
          <p:cNvSpPr txBox="1">
            <a:spLocks noGrp="1"/>
          </p:cNvSpPr>
          <p:nvPr>
            <p:ph type="body" idx="1"/>
          </p:nvPr>
        </p:nvSpPr>
        <p:spPr>
          <a:xfrm>
            <a:off x="311700" y="1417800"/>
            <a:ext cx="5451600" cy="3150900"/>
          </a:xfrm>
          <a:prstGeom prst="rect">
            <a:avLst/>
          </a:prstGeom>
        </p:spPr>
        <p:txBody>
          <a:bodyPr spcFirstLastPara="1" wrap="square" lIns="91425" tIns="91425" rIns="91425" bIns="91425" anchor="t" anchorCtr="0">
            <a:normAutofit fontScale="85000" lnSpcReduction="20000"/>
          </a:bodyPr>
          <a:lstStyle/>
          <a:p>
            <a:pPr marL="457200" lvl="0" indent="-325755" algn="l" rtl="0">
              <a:spcBef>
                <a:spcPts val="0"/>
              </a:spcBef>
              <a:spcAft>
                <a:spcPts val="0"/>
              </a:spcAft>
              <a:buSzPct val="100000"/>
              <a:buChar char="●"/>
            </a:pPr>
            <a:r>
              <a:rPr lang="en-GB"/>
              <a:t>Smoke machine - this is a unit which creates a white non toxic fog by vaporizing smoke fluid , this is used for special effects on stage.</a:t>
            </a:r>
            <a:endParaRPr/>
          </a:p>
          <a:p>
            <a:pPr marL="0" lvl="0" indent="0" algn="l" rtl="0">
              <a:spcBef>
                <a:spcPts val="1200"/>
              </a:spcBef>
              <a:spcAft>
                <a:spcPts val="0"/>
              </a:spcAft>
              <a:buNone/>
            </a:pPr>
            <a:r>
              <a:rPr lang="en-GB"/>
              <a:t>Specials </a:t>
            </a:r>
            <a:endParaRPr/>
          </a:p>
          <a:p>
            <a:pPr marL="457200" lvl="0" indent="-325755" algn="l" rtl="0">
              <a:spcBef>
                <a:spcPts val="1200"/>
              </a:spcBef>
              <a:spcAft>
                <a:spcPts val="0"/>
              </a:spcAft>
              <a:buSzPct val="100000"/>
              <a:buChar char="●"/>
            </a:pPr>
            <a:r>
              <a:rPr lang="en-GB"/>
              <a:t>Mirror ball - this is a ball covered in mirrors that would hang over the stage or in the middle of a room to create a decorative lighting effect when light is shined on it.these are often popular in discotheques and ballrooms.</a:t>
            </a:r>
            <a:endParaRPr/>
          </a:p>
          <a:p>
            <a:pPr marL="457200" lvl="0" indent="-325755" algn="l" rtl="0">
              <a:spcBef>
                <a:spcPts val="0"/>
              </a:spcBef>
              <a:spcAft>
                <a:spcPts val="0"/>
              </a:spcAft>
              <a:buSzPct val="100000"/>
              <a:buChar char="●"/>
            </a:pPr>
            <a:r>
              <a:rPr lang="en-GB"/>
              <a:t>Strobe  - this is a series of intense pulses of light with fast and regular intervaled flashes, the speed of the flashes can be adjusted, the quick flashes can cause epileptic fits in susceptible people.</a:t>
            </a:r>
            <a:endParaRPr/>
          </a:p>
        </p:txBody>
      </p:sp>
      <p:pic>
        <p:nvPicPr>
          <p:cNvPr id="469" name="Google Shape;469;p70"/>
          <p:cNvPicPr preferRelativeResize="0"/>
          <p:nvPr/>
        </p:nvPicPr>
        <p:blipFill rotWithShape="1">
          <a:blip r:embed="rId3">
            <a:alphaModFix/>
          </a:blip>
          <a:srcRect l="6016" t="42333" r="81212" b="42666"/>
          <a:stretch/>
        </p:blipFill>
        <p:spPr>
          <a:xfrm>
            <a:off x="6786276" y="1417800"/>
            <a:ext cx="1625424" cy="1073925"/>
          </a:xfrm>
          <a:prstGeom prst="rect">
            <a:avLst/>
          </a:prstGeom>
          <a:noFill/>
          <a:ln>
            <a:noFill/>
          </a:ln>
        </p:spPr>
      </p:pic>
      <p:pic>
        <p:nvPicPr>
          <p:cNvPr id="470" name="Google Shape;470;p70"/>
          <p:cNvPicPr preferRelativeResize="0"/>
          <p:nvPr/>
        </p:nvPicPr>
        <p:blipFill rotWithShape="1">
          <a:blip r:embed="rId4">
            <a:alphaModFix/>
          </a:blip>
          <a:srcRect l="6402" t="24598" r="82224" b="54521"/>
          <a:stretch/>
        </p:blipFill>
        <p:spPr>
          <a:xfrm>
            <a:off x="7078988" y="2658550"/>
            <a:ext cx="1040002" cy="1073925"/>
          </a:xfrm>
          <a:prstGeom prst="rect">
            <a:avLst/>
          </a:prstGeom>
          <a:noFill/>
          <a:ln>
            <a:noFill/>
          </a:ln>
        </p:spPr>
      </p:pic>
      <p:pic>
        <p:nvPicPr>
          <p:cNvPr id="471" name="Google Shape;471;p70"/>
          <p:cNvPicPr preferRelativeResize="0"/>
          <p:nvPr/>
        </p:nvPicPr>
        <p:blipFill rotWithShape="1">
          <a:blip r:embed="rId4">
            <a:alphaModFix/>
          </a:blip>
          <a:srcRect l="5757" t="51408" r="61658" b="34604"/>
          <a:stretch/>
        </p:blipFill>
        <p:spPr>
          <a:xfrm>
            <a:off x="6523775" y="3899300"/>
            <a:ext cx="2150448" cy="519275"/>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475"/>
        <p:cNvGrpSpPr/>
        <p:nvPr/>
      </p:nvGrpSpPr>
      <p:grpSpPr>
        <a:xfrm>
          <a:off x="0" y="0"/>
          <a:ext cx="0" cy="0"/>
          <a:chOff x="0" y="0"/>
          <a:chExt cx="0" cy="0"/>
        </a:xfrm>
      </p:grpSpPr>
      <p:sp>
        <p:nvSpPr>
          <p:cNvPr id="476" name="Google Shape;476;p7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 </a:t>
            </a:r>
            <a:endParaRPr/>
          </a:p>
        </p:txBody>
      </p:sp>
      <p:sp>
        <p:nvSpPr>
          <p:cNvPr id="477" name="Google Shape;477;p71"/>
          <p:cNvSpPr txBox="1">
            <a:spLocks noGrp="1"/>
          </p:cNvSpPr>
          <p:nvPr>
            <p:ph type="body" idx="1"/>
          </p:nvPr>
        </p:nvSpPr>
        <p:spPr>
          <a:xfrm>
            <a:off x="311700" y="1417800"/>
            <a:ext cx="5441400" cy="3150900"/>
          </a:xfrm>
          <a:prstGeom prst="rect">
            <a:avLst/>
          </a:prstGeom>
        </p:spPr>
        <p:txBody>
          <a:bodyPr spcFirstLastPara="1" wrap="square" lIns="91425" tIns="91425" rIns="91425" bIns="91425" anchor="t" anchorCtr="0">
            <a:normAutofit fontScale="85000" lnSpcReduction="20000"/>
          </a:bodyPr>
          <a:lstStyle/>
          <a:p>
            <a:pPr marL="457200" lvl="0" indent="-325755" algn="l" rtl="0">
              <a:spcBef>
                <a:spcPts val="0"/>
              </a:spcBef>
              <a:spcAft>
                <a:spcPts val="0"/>
              </a:spcAft>
              <a:buSzPct val="100000"/>
              <a:buChar char="●"/>
            </a:pPr>
            <a:r>
              <a:rPr lang="en-GB"/>
              <a:t>Pyro - these are theatrical fireworks which are suitable for the indoor use of theatrical flashes , coloured smoke, silver jets, confetti, glitter and maroons.</a:t>
            </a:r>
            <a:endParaRPr/>
          </a:p>
          <a:p>
            <a:pPr marL="457200" lvl="0" indent="-325755" algn="l" rtl="0">
              <a:spcBef>
                <a:spcPts val="0"/>
              </a:spcBef>
              <a:spcAft>
                <a:spcPts val="0"/>
              </a:spcAft>
              <a:buSzPct val="100000"/>
              <a:buChar char="●"/>
            </a:pPr>
            <a:r>
              <a:rPr lang="en-GB"/>
              <a:t>Stage curtains - these are a large fabric which covers up the backstage areas and hides all of the equipment from the audiences, this is thick so it lets no light through. There are many different types covering different areas of the stage, which include the backdrop, borders, tabs, legs , teaser ,tormentor and the grand drape.</a:t>
            </a:r>
            <a:endParaRPr/>
          </a:p>
          <a:p>
            <a:pPr marL="457200" lvl="0" indent="-325755" algn="l" rtl="0">
              <a:spcBef>
                <a:spcPts val="0"/>
              </a:spcBef>
              <a:spcAft>
                <a:spcPts val="0"/>
              </a:spcAft>
              <a:buSzPct val="100000"/>
              <a:buChar char="●"/>
            </a:pPr>
            <a:r>
              <a:rPr lang="en-GB"/>
              <a:t>Stage management desk - this is a main control unit of everything on stage. This is where the stage manager coordinates the performances. This is usually located stage left .</a:t>
            </a:r>
            <a:endParaRPr/>
          </a:p>
        </p:txBody>
      </p:sp>
      <p:pic>
        <p:nvPicPr>
          <p:cNvPr id="478" name="Google Shape;478;p71"/>
          <p:cNvPicPr preferRelativeResize="0"/>
          <p:nvPr/>
        </p:nvPicPr>
        <p:blipFill rotWithShape="1">
          <a:blip r:embed="rId3">
            <a:alphaModFix/>
          </a:blip>
          <a:srcRect l="5112" t="42410" r="58319" b="39570"/>
          <a:stretch/>
        </p:blipFill>
        <p:spPr>
          <a:xfrm>
            <a:off x="6076139" y="1417800"/>
            <a:ext cx="2891112" cy="801325"/>
          </a:xfrm>
          <a:prstGeom prst="rect">
            <a:avLst/>
          </a:prstGeom>
          <a:noFill/>
          <a:ln>
            <a:noFill/>
          </a:ln>
        </p:spPr>
      </p:pic>
      <p:pic>
        <p:nvPicPr>
          <p:cNvPr id="479" name="Google Shape;479;p71"/>
          <p:cNvPicPr preferRelativeResize="0"/>
          <p:nvPr/>
        </p:nvPicPr>
        <p:blipFill rotWithShape="1">
          <a:blip r:embed="rId4">
            <a:alphaModFix/>
          </a:blip>
          <a:srcRect l="5530" t="24857" r="80955" b="57724"/>
          <a:stretch/>
        </p:blipFill>
        <p:spPr>
          <a:xfrm>
            <a:off x="6906625" y="2469375"/>
            <a:ext cx="1230149" cy="891851"/>
          </a:xfrm>
          <a:prstGeom prst="rect">
            <a:avLst/>
          </a:prstGeom>
          <a:noFill/>
          <a:ln>
            <a:noFill/>
          </a:ln>
        </p:spPr>
      </p:pic>
      <p:pic>
        <p:nvPicPr>
          <p:cNvPr id="480" name="Google Shape;480;p71"/>
          <p:cNvPicPr preferRelativeResize="0"/>
          <p:nvPr/>
        </p:nvPicPr>
        <p:blipFill rotWithShape="1">
          <a:blip r:embed="rId4">
            <a:alphaModFix/>
          </a:blip>
          <a:srcRect l="5617" t="52219" r="58805" b="26090"/>
          <a:stretch/>
        </p:blipFill>
        <p:spPr>
          <a:xfrm>
            <a:off x="6435424" y="3548900"/>
            <a:ext cx="2172562" cy="745076"/>
          </a:xfrm>
          <a:prstGeom prst="rect">
            <a:avLst/>
          </a:prstGeom>
          <a:noFill/>
          <a:ln>
            <a:noFill/>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484"/>
        <p:cNvGrpSpPr/>
        <p:nvPr/>
      </p:nvGrpSpPr>
      <p:grpSpPr>
        <a:xfrm>
          <a:off x="0" y="0"/>
          <a:ext cx="0" cy="0"/>
          <a:chOff x="0" y="0"/>
          <a:chExt cx="0" cy="0"/>
        </a:xfrm>
      </p:grpSpPr>
      <p:sp>
        <p:nvSpPr>
          <p:cNvPr id="485" name="Google Shape;485;p7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Stage electrics</a:t>
            </a:r>
            <a:endParaRPr/>
          </a:p>
        </p:txBody>
      </p:sp>
      <p:sp>
        <p:nvSpPr>
          <p:cNvPr id="486" name="Google Shape;486;p72"/>
          <p:cNvSpPr txBox="1">
            <a:spLocks noGrp="1"/>
          </p:cNvSpPr>
          <p:nvPr>
            <p:ph type="body" idx="1"/>
          </p:nvPr>
        </p:nvSpPr>
        <p:spPr>
          <a:xfrm>
            <a:off x="311700" y="1417800"/>
            <a:ext cx="5451600" cy="3150900"/>
          </a:xfrm>
          <a:prstGeom prst="rect">
            <a:avLst/>
          </a:prstGeom>
        </p:spPr>
        <p:txBody>
          <a:bodyPr spcFirstLastPara="1" wrap="square" lIns="91425" tIns="91425" rIns="91425" bIns="91425" anchor="t" anchorCtr="0">
            <a:normAutofit fontScale="70000" lnSpcReduction="10000"/>
          </a:bodyPr>
          <a:lstStyle/>
          <a:p>
            <a:pPr marL="457200" lvl="0" indent="-308610" algn="l" rtl="0">
              <a:spcBef>
                <a:spcPts val="0"/>
              </a:spcBef>
              <a:spcAft>
                <a:spcPts val="0"/>
              </a:spcAft>
              <a:buSzPct val="100000"/>
              <a:buChar char="●"/>
            </a:pPr>
            <a:r>
              <a:rPr lang="en-GB"/>
              <a:t>Staging - this is used to elevate the performance area to increase the audience's view , this can also be used to define the performance areas or suggest particular locations. You can also get modular staging systems are fixed size modules designed to allow easy setup.</a:t>
            </a:r>
            <a:endParaRPr/>
          </a:p>
          <a:p>
            <a:pPr marL="457200" lvl="0" indent="-308610" algn="l" rtl="0">
              <a:spcBef>
                <a:spcPts val="0"/>
              </a:spcBef>
              <a:spcAft>
                <a:spcPts val="0"/>
              </a:spcAft>
              <a:buSzPct val="100000"/>
              <a:buChar char="●"/>
            </a:pPr>
            <a:r>
              <a:rPr lang="en-GB"/>
              <a:t>Stands - you can get push up and wind up stands which are a vertical structure with a tripod base, these are used to support lights , speakers and other equipment.</a:t>
            </a:r>
            <a:endParaRPr/>
          </a:p>
          <a:p>
            <a:pPr marL="457200" lvl="0" indent="-308610" algn="l" rtl="0">
              <a:spcBef>
                <a:spcPts val="0"/>
              </a:spcBef>
              <a:spcAft>
                <a:spcPts val="0"/>
              </a:spcAft>
              <a:buSzPct val="100000"/>
              <a:buChar char="●"/>
            </a:pPr>
            <a:r>
              <a:rPr lang="en-GB"/>
              <a:t>Tank trap - this is a heavy base which has a vertical scaffold tube to be used with lighting booms.</a:t>
            </a:r>
            <a:endParaRPr/>
          </a:p>
          <a:p>
            <a:pPr marL="457200" lvl="0" indent="-308610" algn="l" rtl="0">
              <a:spcBef>
                <a:spcPts val="0"/>
              </a:spcBef>
              <a:spcAft>
                <a:spcPts val="0"/>
              </a:spcAft>
              <a:buSzPct val="100000"/>
              <a:buChar char="●"/>
            </a:pPr>
            <a:r>
              <a:rPr lang="en-GB"/>
              <a:t>Trussing - this is a welded framework o alloy bars that is used as a strong and secure structure for hanging equipment such as light.</a:t>
            </a:r>
            <a:endParaRPr/>
          </a:p>
          <a:p>
            <a:pPr marL="457200" lvl="0" indent="-308610" algn="l" rtl="0">
              <a:spcBef>
                <a:spcPts val="0"/>
              </a:spcBef>
              <a:spcAft>
                <a:spcPts val="0"/>
              </a:spcAft>
              <a:buSzPct val="100000"/>
              <a:buChar char="●"/>
            </a:pPr>
            <a:r>
              <a:rPr lang="en-GB"/>
              <a:t>XLR - this is a type of connector used in stage lighting and sound. These are circular in design they can have between 3 and 7 pins , most commonly used as a three pin for sound and five pin DMX.</a:t>
            </a:r>
            <a:endParaRPr/>
          </a:p>
        </p:txBody>
      </p:sp>
      <p:pic>
        <p:nvPicPr>
          <p:cNvPr id="487" name="Google Shape;487;p72"/>
          <p:cNvPicPr preferRelativeResize="0"/>
          <p:nvPr/>
        </p:nvPicPr>
        <p:blipFill rotWithShape="1">
          <a:blip r:embed="rId3">
            <a:alphaModFix/>
          </a:blip>
          <a:srcRect l="6014" t="25104" r="57154" b="57665"/>
          <a:stretch/>
        </p:blipFill>
        <p:spPr>
          <a:xfrm>
            <a:off x="6378551" y="1507400"/>
            <a:ext cx="2189549" cy="576199"/>
          </a:xfrm>
          <a:prstGeom prst="rect">
            <a:avLst/>
          </a:prstGeom>
          <a:noFill/>
          <a:ln>
            <a:noFill/>
          </a:ln>
        </p:spPr>
      </p:pic>
      <p:pic>
        <p:nvPicPr>
          <p:cNvPr id="488" name="Google Shape;488;p72"/>
          <p:cNvPicPr preferRelativeResize="0"/>
          <p:nvPr/>
        </p:nvPicPr>
        <p:blipFill rotWithShape="1">
          <a:blip r:embed="rId3">
            <a:alphaModFix/>
          </a:blip>
          <a:srcRect l="8907" t="64709" r="67146" b="19276"/>
          <a:stretch/>
        </p:blipFill>
        <p:spPr>
          <a:xfrm>
            <a:off x="6616068" y="2083600"/>
            <a:ext cx="1714531" cy="645000"/>
          </a:xfrm>
          <a:prstGeom prst="rect">
            <a:avLst/>
          </a:prstGeom>
          <a:noFill/>
          <a:ln>
            <a:noFill/>
          </a:ln>
        </p:spPr>
      </p:pic>
      <p:pic>
        <p:nvPicPr>
          <p:cNvPr id="489" name="Google Shape;489;p72"/>
          <p:cNvPicPr preferRelativeResize="0"/>
          <p:nvPr/>
        </p:nvPicPr>
        <p:blipFill rotWithShape="1">
          <a:blip r:embed="rId4">
            <a:alphaModFix/>
          </a:blip>
          <a:srcRect l="5758" t="28300" r="81498" b="55924"/>
          <a:stretch/>
        </p:blipFill>
        <p:spPr>
          <a:xfrm>
            <a:off x="7059604" y="2725350"/>
            <a:ext cx="827410" cy="576199"/>
          </a:xfrm>
          <a:prstGeom prst="rect">
            <a:avLst/>
          </a:prstGeom>
          <a:noFill/>
          <a:ln>
            <a:noFill/>
          </a:ln>
        </p:spPr>
      </p:pic>
      <p:pic>
        <p:nvPicPr>
          <p:cNvPr id="490" name="Google Shape;490;p72"/>
          <p:cNvPicPr preferRelativeResize="0"/>
          <p:nvPr/>
        </p:nvPicPr>
        <p:blipFill rotWithShape="1">
          <a:blip r:embed="rId4">
            <a:alphaModFix/>
          </a:blip>
          <a:srcRect l="6031" t="56756" r="56054" b="21755"/>
          <a:stretch/>
        </p:blipFill>
        <p:spPr>
          <a:xfrm>
            <a:off x="6731725" y="3301551"/>
            <a:ext cx="1483176" cy="472851"/>
          </a:xfrm>
          <a:prstGeom prst="rect">
            <a:avLst/>
          </a:prstGeom>
          <a:noFill/>
          <a:ln>
            <a:noFill/>
          </a:ln>
        </p:spPr>
      </p:pic>
      <p:pic>
        <p:nvPicPr>
          <p:cNvPr id="491" name="Google Shape;491;p72"/>
          <p:cNvPicPr preferRelativeResize="0"/>
          <p:nvPr/>
        </p:nvPicPr>
        <p:blipFill rotWithShape="1">
          <a:blip r:embed="rId5">
            <a:alphaModFix/>
          </a:blip>
          <a:srcRect l="6819" t="31881" r="55894" b="23024"/>
          <a:stretch/>
        </p:blipFill>
        <p:spPr>
          <a:xfrm>
            <a:off x="6913288" y="3794475"/>
            <a:ext cx="1120099" cy="761983"/>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495"/>
        <p:cNvGrpSpPr/>
        <p:nvPr/>
      </p:nvGrpSpPr>
      <p:grpSpPr>
        <a:xfrm>
          <a:off x="0" y="0"/>
          <a:ext cx="0" cy="0"/>
          <a:chOff x="0" y="0"/>
          <a:chExt cx="0" cy="0"/>
        </a:xfrm>
      </p:grpSpPr>
      <p:sp>
        <p:nvSpPr>
          <p:cNvPr id="496" name="Google Shape;496;p7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Projection </a:t>
            </a:r>
            <a:endParaRPr/>
          </a:p>
        </p:txBody>
      </p:sp>
      <p:sp>
        <p:nvSpPr>
          <p:cNvPr id="497" name="Google Shape;497;p73"/>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What is projection design? </a:t>
            </a:r>
            <a:endParaRPr/>
          </a:p>
          <a:p>
            <a:pPr marL="0" lvl="0" indent="0" algn="l" rtl="0">
              <a:spcBef>
                <a:spcPts val="1200"/>
              </a:spcBef>
              <a:spcAft>
                <a:spcPts val="0"/>
              </a:spcAft>
              <a:buNone/>
            </a:pPr>
            <a:r>
              <a:rPr lang="en-GB"/>
              <a:t>Projection design is a creative field of stagecraft, this is concerned with the creation and integration of film, motion graphics and live camera feed into the fields of theatre , opera , dance , fashion shows , concerts and other live events.</a:t>
            </a:r>
            <a:endParaRPr/>
          </a:p>
          <a:p>
            <a:pPr marL="0" lvl="0" indent="0" algn="l" rtl="0">
              <a:spcBef>
                <a:spcPts val="1200"/>
              </a:spcBef>
              <a:spcAft>
                <a:spcPts val="1200"/>
              </a:spcAft>
              <a:buNone/>
            </a:pPr>
            <a:r>
              <a:rPr lang="en-GB"/>
              <a:t>A projection designer would practice the art of video design and is often known as the video designer, as a relatively new field of stagecraft, practitioners create their own definitions,rules and techniques.</a:t>
            </a:r>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sp>
        <p:nvSpPr>
          <p:cNvPr id="502" name="Google Shape;502;p7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History of projection</a:t>
            </a:r>
            <a:endParaRPr/>
          </a:p>
        </p:txBody>
      </p:sp>
      <p:sp>
        <p:nvSpPr>
          <p:cNvPr id="503" name="Google Shape;503;p7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47500"/>
          </a:bodyPr>
          <a:lstStyle/>
          <a:p>
            <a:pPr marL="0" lvl="0" indent="0" algn="l" rtl="0">
              <a:spcBef>
                <a:spcPts val="0"/>
              </a:spcBef>
              <a:spcAft>
                <a:spcPts val="0"/>
              </a:spcAft>
              <a:buNone/>
            </a:pPr>
            <a:r>
              <a:rPr lang="en-GB"/>
              <a:t>Projection first started with a technique called camera obscura which is also known as a pinhole image. This dates back to as early as the fourth century bc . developed from this was the magic lantern.</a:t>
            </a:r>
            <a:endParaRPr/>
          </a:p>
          <a:p>
            <a:pPr marL="0" lvl="0" indent="0" algn="l" rtl="0">
              <a:spcBef>
                <a:spcPts val="1200"/>
              </a:spcBef>
              <a:spcAft>
                <a:spcPts val="0"/>
              </a:spcAft>
              <a:buNone/>
            </a:pPr>
            <a:r>
              <a:rPr lang="en-GB"/>
              <a:t>1658</a:t>
            </a:r>
            <a:endParaRPr/>
          </a:p>
          <a:p>
            <a:pPr marL="0" lvl="0" indent="0" algn="l" rtl="0">
              <a:spcBef>
                <a:spcPts val="1200"/>
              </a:spcBef>
              <a:spcAft>
                <a:spcPts val="0"/>
              </a:spcAft>
              <a:buNone/>
            </a:pPr>
            <a:r>
              <a:rPr lang="en-GB"/>
              <a:t>The inventor of the magic lantern was christopher huygens, he was originally a forerunner of the traditional slide based image projector, so to create an image off of this projector they made a piece of glass and painted it with black paint to block the light from coming through and then pointing it at a projection surface.</a:t>
            </a:r>
            <a:endParaRPr/>
          </a:p>
          <a:p>
            <a:pPr marL="0" lvl="0" indent="0" algn="l" rtl="0">
              <a:spcBef>
                <a:spcPts val="1200"/>
              </a:spcBef>
              <a:spcAft>
                <a:spcPts val="0"/>
              </a:spcAft>
              <a:buNone/>
            </a:pPr>
            <a:r>
              <a:rPr lang="en-GB"/>
              <a:t>1756 </a:t>
            </a:r>
            <a:endParaRPr/>
          </a:p>
          <a:p>
            <a:pPr marL="0" lvl="0" indent="0" algn="l" rtl="0">
              <a:spcBef>
                <a:spcPts val="1200"/>
              </a:spcBef>
              <a:spcAft>
                <a:spcPts val="0"/>
              </a:spcAft>
              <a:buNone/>
            </a:pPr>
            <a:r>
              <a:rPr lang="en-GB"/>
              <a:t>The episcope , this was invented by swiss mathematician astronomer and engineer  leonhard euler. The episcope was a projection system that used opaque materials to create a projected image, it would do this by shining a bright lamp onto the object from above. Mirrors prisms and imaging lenses were used to focus the projection onto a screen.</a:t>
            </a:r>
            <a:endParaRPr/>
          </a:p>
          <a:p>
            <a:pPr marL="0" lvl="0" indent="0" algn="l" rtl="0">
              <a:spcBef>
                <a:spcPts val="1200"/>
              </a:spcBef>
              <a:spcAft>
                <a:spcPts val="0"/>
              </a:spcAft>
              <a:buNone/>
            </a:pPr>
            <a:r>
              <a:rPr lang="en-GB"/>
              <a:t>Le cinema </a:t>
            </a:r>
            <a:endParaRPr/>
          </a:p>
          <a:p>
            <a:pPr marL="0" lvl="0" indent="0" algn="l" rtl="0">
              <a:spcBef>
                <a:spcPts val="1200"/>
              </a:spcBef>
              <a:spcAft>
                <a:spcPts val="1200"/>
              </a:spcAft>
              <a:buNone/>
            </a:pPr>
            <a:r>
              <a:rPr lang="en-GB"/>
              <a:t>The first movie projector was the zoopraxiscope which was invented by the photographer eadweard muybridge in 1879, to create a projection the zoopraxiscope would rapidly project images from rotating glass disks. Bu it was the lumiere brothers who invented the first really successful movie projector based on the work of the french inventor leon bouly.  ths was called the cinematograph this was a film camera , projector and a printer in one , the brothers first film  sortie de l'usine lumière de lyon, was shot in 1894 and publicly screened in 1895 at the paris expo , their films were projected onto screens which were 16 by 21 meters.</a:t>
            </a:r>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7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History of projection</a:t>
            </a:r>
            <a:endParaRPr/>
          </a:p>
        </p:txBody>
      </p:sp>
      <p:sp>
        <p:nvSpPr>
          <p:cNvPr id="509" name="Google Shape;509;p75"/>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55000" lnSpcReduction="10000"/>
          </a:bodyPr>
          <a:lstStyle/>
          <a:p>
            <a:pPr marL="0" lvl="0" indent="0" algn="l" rtl="0">
              <a:spcBef>
                <a:spcPts val="0"/>
              </a:spcBef>
              <a:spcAft>
                <a:spcPts val="0"/>
              </a:spcAft>
              <a:buNone/>
            </a:pPr>
            <a:r>
              <a:rPr lang="en-GB"/>
              <a:t>Slides step forward </a:t>
            </a:r>
            <a:endParaRPr/>
          </a:p>
          <a:p>
            <a:pPr marL="0" lvl="0" indent="0" algn="l" rtl="0">
              <a:spcBef>
                <a:spcPts val="1200"/>
              </a:spcBef>
              <a:spcAft>
                <a:spcPts val="0"/>
              </a:spcAft>
              <a:buNone/>
            </a:pPr>
            <a:r>
              <a:rPr lang="en-GB"/>
              <a:t>Slide projectors were one of the main reason for dataton entered the world of multi display, introducing pax a four projector control unit.</a:t>
            </a:r>
            <a:endParaRPr/>
          </a:p>
          <a:p>
            <a:pPr marL="0" lvl="0" indent="0" algn="l" rtl="0">
              <a:spcBef>
                <a:spcPts val="1200"/>
              </a:spcBef>
              <a:spcAft>
                <a:spcPts val="0"/>
              </a:spcAft>
              <a:buNone/>
            </a:pPr>
            <a:r>
              <a:rPr lang="en-GB"/>
              <a:t>The era of overheads</a:t>
            </a:r>
            <a:endParaRPr/>
          </a:p>
          <a:p>
            <a:pPr marL="0" lvl="0" indent="0" algn="l" rtl="0">
              <a:spcBef>
                <a:spcPts val="1200"/>
              </a:spcBef>
              <a:spcAft>
                <a:spcPts val="0"/>
              </a:spcAft>
              <a:buNone/>
            </a:pPr>
            <a:r>
              <a:rPr lang="en-GB"/>
              <a:t>The overhead projector is built on the same principle as the 35mm slide projector, but this differs in that the transparencies used (slides) are much bigger, often up to a4 or US letter size. These projector also found their way into schools in the 1950s this remained popular until the 1990s when other methods of projection were introduced ,like a lcd display (liquid crystal display) this allowed the variation of technology to come to life by allowing content to be played from computers and video players. This started as monochrome but soon developed into colour.</a:t>
            </a:r>
            <a:endParaRPr/>
          </a:p>
          <a:p>
            <a:pPr marL="0" lvl="0" indent="0" algn="l" rtl="0">
              <a:spcBef>
                <a:spcPts val="1200"/>
              </a:spcBef>
              <a:spcAft>
                <a:spcPts val="0"/>
              </a:spcAft>
              <a:buNone/>
            </a:pPr>
            <a:r>
              <a:rPr lang="en-GB"/>
              <a:t>From crt to digital  </a:t>
            </a:r>
            <a:endParaRPr/>
          </a:p>
          <a:p>
            <a:pPr marL="0" lvl="0" indent="0" algn="l" rtl="0">
              <a:spcBef>
                <a:spcPts val="1200"/>
              </a:spcBef>
              <a:spcAft>
                <a:spcPts val="0"/>
              </a:spcAft>
              <a:buNone/>
            </a:pPr>
            <a:r>
              <a:rPr lang="en-GB"/>
              <a:t>The arrival of gigantic ships of projection that used cathode ray tubes to generate image , to create colour they had three separate crts and their own lens this then saw the introduction of the lcd in the early 1990s, this was when technologies such as digital light processing , liquid crystal on silicone and lcd became available at acceptable prices, these were smaller projectors affordable and digital , today you can get tiny matchbook size projectors that can emit up to 60,000 lumens , the future certainly looks bright.</a:t>
            </a:r>
            <a:endParaRPr/>
          </a:p>
          <a:p>
            <a:pPr marL="0" lvl="0" indent="0" algn="l" rtl="0">
              <a:spcBef>
                <a:spcPts val="1200"/>
              </a:spcBef>
              <a:spcAft>
                <a:spcPts val="1200"/>
              </a:spcAft>
              <a:buNone/>
            </a:pPr>
            <a:r>
              <a:rPr lang="en-GB"/>
              <a:t>Source : </a:t>
            </a:r>
            <a:r>
              <a:rPr lang="en-GB" u="sng">
                <a:solidFill>
                  <a:schemeClr val="hlink"/>
                </a:solidFill>
                <a:hlinkClick r:id="rId3"/>
              </a:rPr>
              <a:t>https://newsandviews.dataton.com/a-short-history-of-projection</a:t>
            </a:r>
            <a:r>
              <a:rPr lang="en-GB"/>
              <a:t> </a:t>
            </a:r>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sp>
        <p:nvSpPr>
          <p:cNvPr id="514" name="Google Shape;514;p7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Types of projectors</a:t>
            </a:r>
            <a:endParaRPr/>
          </a:p>
        </p:txBody>
      </p:sp>
      <p:sp>
        <p:nvSpPr>
          <p:cNvPr id="515" name="Google Shape;515;p76"/>
          <p:cNvSpPr txBox="1">
            <a:spLocks noGrp="1"/>
          </p:cNvSpPr>
          <p:nvPr>
            <p:ph type="body" idx="1"/>
          </p:nvPr>
        </p:nvSpPr>
        <p:spPr>
          <a:xfrm>
            <a:off x="311705" y="1549597"/>
            <a:ext cx="8520600" cy="31509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a:t>There are 3 main types of projectors in use today : </a:t>
            </a:r>
            <a:endParaRPr/>
          </a:p>
          <a:p>
            <a:pPr marL="0" lvl="0" indent="0" algn="l" rtl="0">
              <a:spcBef>
                <a:spcPts val="1200"/>
              </a:spcBef>
              <a:spcAft>
                <a:spcPts val="0"/>
              </a:spcAft>
              <a:buNone/>
            </a:pPr>
            <a:r>
              <a:rPr lang="en-GB"/>
              <a:t>CRT  : a crt is a cathode ray tube which uses lenses to project the image. This uses a cathode ray tube which has high brightness for image generation, a lens is kept in front of the crt face which focuses the image and enlarge it onto a big projection screen.</a:t>
            </a:r>
            <a:endParaRPr/>
          </a:p>
          <a:p>
            <a:pPr marL="0" lvl="0" indent="0" algn="l" rtl="0">
              <a:spcBef>
                <a:spcPts val="1200"/>
              </a:spcBef>
              <a:spcAft>
                <a:spcPts val="0"/>
              </a:spcAft>
              <a:buNone/>
            </a:pPr>
            <a:r>
              <a:rPr lang="en-GB"/>
              <a:t>LCD : this is a liquid crystal display which which uses liquid crystal to project an image . the word lcd resembles two states of matter , the liquid and the solid , </a:t>
            </a:r>
            <a:endParaRPr/>
          </a:p>
          <a:p>
            <a:pPr marL="0" lvl="0" indent="0" algn="l" rtl="0">
              <a:spcBef>
                <a:spcPts val="1200"/>
              </a:spcBef>
              <a:spcAft>
                <a:spcPts val="0"/>
              </a:spcAft>
              <a:buNone/>
            </a:pPr>
            <a:r>
              <a:rPr lang="en-GB"/>
              <a:t>DLP : this is digital light processing which uses micro mirrors to project an image. This is a video innovation made by texas instruments that utilized for front and back projection units, a dlp makes utilization of micro mirrors called a digital micromirror device o reflect light and shading onto a screen , these mirrors are situated in a semiconductor chip and are little. Most of the dlp chips are manufactured by texas instruments.</a:t>
            </a:r>
            <a:endParaRPr/>
          </a:p>
          <a:p>
            <a:pPr marL="0" lvl="0" indent="0" algn="l" rtl="0">
              <a:spcBef>
                <a:spcPts val="1200"/>
              </a:spcBef>
              <a:spcAft>
                <a:spcPts val="1200"/>
              </a:spcAft>
              <a:buNone/>
            </a:pPr>
            <a:r>
              <a:rPr lang="en-GB"/>
              <a:t>Source : </a:t>
            </a:r>
            <a:r>
              <a:rPr lang="en-GB" u="sng">
                <a:solidFill>
                  <a:schemeClr val="hlink"/>
                </a:solidFill>
                <a:hlinkClick r:id="rId3"/>
              </a:rPr>
              <a:t>https://electricalfundablog.com/projector-types-works/</a:t>
            </a:r>
            <a:r>
              <a:rPr lang="en-GB"/>
              <a:t>  </a:t>
            </a:r>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519"/>
        <p:cNvGrpSpPr/>
        <p:nvPr/>
      </p:nvGrpSpPr>
      <p:grpSpPr>
        <a:xfrm>
          <a:off x="0" y="0"/>
          <a:ext cx="0" cy="0"/>
          <a:chOff x="0" y="0"/>
          <a:chExt cx="0" cy="0"/>
        </a:xfrm>
      </p:grpSpPr>
      <p:sp>
        <p:nvSpPr>
          <p:cNvPr id="520" name="Google Shape;520;p7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Sound design </a:t>
            </a:r>
            <a:endParaRPr/>
          </a:p>
        </p:txBody>
      </p:sp>
      <p:sp>
        <p:nvSpPr>
          <p:cNvPr id="521" name="Google Shape;521;p77"/>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7500"/>
          </a:bodyPr>
          <a:lstStyle/>
          <a:p>
            <a:pPr marL="0" lvl="0" indent="0" algn="l" rtl="0">
              <a:spcBef>
                <a:spcPts val="0"/>
              </a:spcBef>
              <a:spcAft>
                <a:spcPts val="0"/>
              </a:spcAft>
              <a:buNone/>
            </a:pPr>
            <a:r>
              <a:rPr lang="en-GB"/>
              <a:t>Introduction to sound design</a:t>
            </a:r>
            <a:endParaRPr/>
          </a:p>
          <a:p>
            <a:pPr marL="0" lvl="0" indent="0" algn="l" rtl="0">
              <a:spcBef>
                <a:spcPts val="1200"/>
              </a:spcBef>
              <a:spcAft>
                <a:spcPts val="0"/>
              </a:spcAft>
              <a:buNone/>
            </a:pPr>
            <a:r>
              <a:rPr lang="en-GB"/>
              <a:t>What is sound design? :  </a:t>
            </a:r>
            <a:endParaRPr/>
          </a:p>
          <a:p>
            <a:pPr marL="0" lvl="0" indent="0" algn="l" rtl="0">
              <a:spcBef>
                <a:spcPts val="1200"/>
              </a:spcBef>
              <a:spcAft>
                <a:spcPts val="0"/>
              </a:spcAft>
              <a:buNone/>
            </a:pPr>
            <a:r>
              <a:rPr lang="en-GB"/>
              <a:t>Sound design is the process id recording , developing or producing audio elements. It is used in a variety of areas including in films , in television production, in theatre and even in video game software development.</a:t>
            </a:r>
            <a:endParaRPr/>
          </a:p>
          <a:p>
            <a:pPr marL="0" lvl="0" indent="0" algn="l" rtl="0">
              <a:spcBef>
                <a:spcPts val="1200"/>
              </a:spcBef>
              <a:spcAft>
                <a:spcPts val="0"/>
              </a:spcAft>
              <a:buNone/>
            </a:pPr>
            <a:r>
              <a:rPr lang="en-GB"/>
              <a:t>The process usually involves manipulating previously composed or recorded audio, ie creating music sound effects. In some instances, sound design involves the composition of recording audio to create a certain tone or effect.</a:t>
            </a:r>
            <a:endParaRPr/>
          </a:p>
          <a:p>
            <a:pPr marL="0" lvl="0" indent="0" algn="l" rtl="0">
              <a:spcBef>
                <a:spcPts val="1200"/>
              </a:spcBef>
              <a:spcAft>
                <a:spcPts val="0"/>
              </a:spcAft>
              <a:buNone/>
            </a:pPr>
            <a:r>
              <a:rPr lang="en-GB"/>
              <a:t>Source : </a:t>
            </a:r>
            <a:r>
              <a:rPr lang="en-GB" u="sng">
                <a:solidFill>
                  <a:schemeClr val="hlink"/>
                </a:solidFill>
                <a:hlinkClick r:id="rId3"/>
              </a:rPr>
              <a:t>https://www.musicgateway.com/blog/how-to/what-is-sound-design</a:t>
            </a:r>
            <a:r>
              <a:rPr lang="en-GB"/>
              <a:t> </a:t>
            </a:r>
            <a:endParaRPr/>
          </a:p>
          <a:p>
            <a:pPr marL="0" lvl="0" indent="0" algn="l" rtl="0">
              <a:spcBef>
                <a:spcPts val="1200"/>
              </a:spcBef>
              <a:spcAft>
                <a:spcPts val="1200"/>
              </a:spcAft>
              <a:buNone/>
            </a:pPr>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525"/>
        <p:cNvGrpSpPr/>
        <p:nvPr/>
      </p:nvGrpSpPr>
      <p:grpSpPr>
        <a:xfrm>
          <a:off x="0" y="0"/>
          <a:ext cx="0" cy="0"/>
          <a:chOff x="0" y="0"/>
          <a:chExt cx="0" cy="0"/>
        </a:xfrm>
      </p:grpSpPr>
      <p:sp>
        <p:nvSpPr>
          <p:cNvPr id="526" name="Google Shape;526;p7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Tech </a:t>
            </a:r>
            <a:endParaRPr/>
          </a:p>
        </p:txBody>
      </p:sp>
      <p:sp>
        <p:nvSpPr>
          <p:cNvPr id="527" name="Google Shape;527;p78"/>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0000" lnSpcReduction="10000"/>
          </a:bodyPr>
          <a:lstStyle/>
          <a:p>
            <a:pPr marL="0" lvl="0" indent="0" algn="l" rtl="0">
              <a:spcBef>
                <a:spcPts val="0"/>
              </a:spcBef>
              <a:spcAft>
                <a:spcPts val="0"/>
              </a:spcAft>
              <a:buNone/>
            </a:pPr>
            <a:r>
              <a:rPr lang="en-GB"/>
              <a:t>In depth explanation of the whole sound system and how it connects together: </a:t>
            </a:r>
            <a:endParaRPr/>
          </a:p>
          <a:p>
            <a:pPr marL="0" lvl="0" indent="0" algn="l" rtl="0">
              <a:spcBef>
                <a:spcPts val="1200"/>
              </a:spcBef>
              <a:spcAft>
                <a:spcPts val="0"/>
              </a:spcAft>
              <a:buNone/>
            </a:pPr>
            <a:r>
              <a:rPr lang="en-GB"/>
              <a:t>Mics : choosing the right microphone for the performance is key as there are many different mics for different situations, the industry standard microphone used for voice and musical instruments are the shure sm58, this is very durable and sturdy for an on stage performance. You can also see the sm57 but these are more commonly used for instruments, you can also get over the ear mics with attached radios so you can transmit the sound to the mixing desk.</a:t>
            </a:r>
            <a:endParaRPr/>
          </a:p>
          <a:p>
            <a:pPr marL="0" lvl="0" indent="0" algn="l" rtl="0">
              <a:spcBef>
                <a:spcPts val="1200"/>
              </a:spcBef>
              <a:spcAft>
                <a:spcPts val="0"/>
              </a:spcAft>
              <a:buNone/>
            </a:pPr>
            <a:r>
              <a:rPr lang="en-GB"/>
              <a:t>Source : </a:t>
            </a:r>
            <a:r>
              <a:rPr lang="en-GB" u="sng">
                <a:solidFill>
                  <a:schemeClr val="hlink"/>
                </a:solidFill>
                <a:hlinkClick r:id="rId3"/>
              </a:rPr>
              <a:t>https://www.ipr.edu/blogs/live-sound-and-show-production/what-equipment-do-you-need-for-live-music/</a:t>
            </a:r>
            <a:r>
              <a:rPr lang="en-GB"/>
              <a:t> </a:t>
            </a:r>
            <a:endParaRPr/>
          </a:p>
          <a:p>
            <a:pPr marL="0" lvl="0" indent="0" algn="l" rtl="0">
              <a:spcBef>
                <a:spcPts val="1200"/>
              </a:spcBef>
              <a:spcAft>
                <a:spcPts val="0"/>
              </a:spcAft>
              <a:buNone/>
            </a:pPr>
            <a:r>
              <a:rPr lang="en-GB"/>
              <a:t>Mixing desk : a icing desk is an electronic device that combines ,mixes and changes the level,dynamics and timbre level of different audio signals it also brings together different instruments and parts of sounds into one track, in events, the mixing desk will elevate a modest sound system, like a microphone and speaker setup and allow for a more interactive event. </a:t>
            </a:r>
            <a:endParaRPr/>
          </a:p>
          <a:p>
            <a:pPr marL="0" lvl="0" indent="0" algn="l" rtl="0">
              <a:spcBef>
                <a:spcPts val="1200"/>
              </a:spcBef>
              <a:spcAft>
                <a:spcPts val="1200"/>
              </a:spcAft>
              <a:buNone/>
            </a:pPr>
            <a:r>
              <a:rPr lang="en-GB"/>
              <a:t>Source : </a:t>
            </a:r>
            <a:r>
              <a:rPr lang="en-GB" u="sng">
                <a:solidFill>
                  <a:schemeClr val="hlink"/>
                </a:solidFill>
                <a:hlinkClick r:id="rId4"/>
              </a:rPr>
              <a:t>https://www.prosystemservices.com/news/what-is-a-mixing-desk-and-why-does-my-event-need-one/</a:t>
            </a:r>
            <a:r>
              <a:rPr lang="en-GB"/>
              <a:t> </a:t>
            </a:r>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531"/>
        <p:cNvGrpSpPr/>
        <p:nvPr/>
      </p:nvGrpSpPr>
      <p:grpSpPr>
        <a:xfrm>
          <a:off x="0" y="0"/>
          <a:ext cx="0" cy="0"/>
          <a:chOff x="0" y="0"/>
          <a:chExt cx="0" cy="0"/>
        </a:xfrm>
      </p:grpSpPr>
      <p:sp>
        <p:nvSpPr>
          <p:cNvPr id="532" name="Google Shape;532;p7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Tech </a:t>
            </a:r>
            <a:endParaRPr/>
          </a:p>
        </p:txBody>
      </p:sp>
      <p:sp>
        <p:nvSpPr>
          <p:cNvPr id="533" name="Google Shape;533;p79"/>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a:bodyPr>
          <a:lstStyle/>
          <a:p>
            <a:pPr marL="0" lvl="0" indent="0" algn="l" rtl="0">
              <a:spcBef>
                <a:spcPts val="0"/>
              </a:spcBef>
              <a:spcAft>
                <a:spcPts val="0"/>
              </a:spcAft>
              <a:buNone/>
            </a:pPr>
            <a:r>
              <a:rPr lang="en-GB"/>
              <a:t>Amps : an amp is an electronic system which is used to make the magnitude of the voltage,current or power of an input signal and make the magnitude higher, it would take the weak electrical signal and reproduce a similar stronger waveform agt the output by using an external power source.</a:t>
            </a:r>
            <a:endParaRPr/>
          </a:p>
          <a:p>
            <a:pPr marL="0" lvl="0" indent="0" algn="l" rtl="0">
              <a:spcBef>
                <a:spcPts val="1200"/>
              </a:spcBef>
              <a:spcAft>
                <a:spcPts val="0"/>
              </a:spcAft>
              <a:buNone/>
            </a:pPr>
            <a:r>
              <a:rPr lang="en-GB"/>
              <a:t>Source : </a:t>
            </a:r>
            <a:r>
              <a:rPr lang="en-GB" u="sng">
                <a:solidFill>
                  <a:schemeClr val="hlink"/>
                </a:solidFill>
                <a:hlinkClick r:id="rId3"/>
              </a:rPr>
              <a:t>https://www.electronicshub.org/power-amplifier/</a:t>
            </a:r>
            <a:r>
              <a:rPr lang="en-GB"/>
              <a:t> </a:t>
            </a:r>
            <a:endParaRPr/>
          </a:p>
          <a:p>
            <a:pPr marL="0" lvl="0" indent="0" algn="l" rtl="0">
              <a:spcBef>
                <a:spcPts val="1200"/>
              </a:spcBef>
              <a:spcAft>
                <a:spcPts val="0"/>
              </a:spcAft>
              <a:buNone/>
            </a:pPr>
            <a:r>
              <a:rPr lang="en-GB"/>
              <a:t>Speakers : a speaker is a hardware device that connects to a computer to create sound. Speakers are made up of a cone , an iron coil, a magnet and a case. When the speaker receives electrical input from a device , it sends a current through causing it to move back and forth. This motion the vibrates the outer cone and then generating sound waves which are then received by our ears.</a:t>
            </a:r>
            <a:endParaRPr/>
          </a:p>
          <a:p>
            <a:pPr marL="0" lvl="0" indent="0" algn="l" rtl="0">
              <a:spcBef>
                <a:spcPts val="1200"/>
              </a:spcBef>
              <a:spcAft>
                <a:spcPts val="1200"/>
              </a:spcAft>
              <a:buNone/>
            </a:pPr>
            <a:r>
              <a:rPr lang="en-GB"/>
              <a:t>Source : </a:t>
            </a:r>
            <a:r>
              <a:rPr lang="en-GB" u="sng">
                <a:solidFill>
                  <a:schemeClr val="hlink"/>
                </a:solidFill>
                <a:hlinkClick r:id="rId4"/>
              </a:rPr>
              <a:t>https://www.computerhope.com/jargon/s/speaker.htm#howworks</a:t>
            </a:r>
            <a:r>
              <a:rPr lang="en-GB"/>
              <a:t> </a:t>
            </a:r>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537"/>
        <p:cNvGrpSpPr/>
        <p:nvPr/>
      </p:nvGrpSpPr>
      <p:grpSpPr>
        <a:xfrm>
          <a:off x="0" y="0"/>
          <a:ext cx="0" cy="0"/>
          <a:chOff x="0" y="0"/>
          <a:chExt cx="0" cy="0"/>
        </a:xfrm>
      </p:grpSpPr>
      <p:sp>
        <p:nvSpPr>
          <p:cNvPr id="538" name="Google Shape;538;p8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Tech </a:t>
            </a:r>
            <a:endParaRPr/>
          </a:p>
        </p:txBody>
      </p:sp>
      <p:sp>
        <p:nvSpPr>
          <p:cNvPr id="539" name="Google Shape;539;p80"/>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a:t>All the cables :</a:t>
            </a:r>
            <a:endParaRPr/>
          </a:p>
          <a:p>
            <a:pPr marL="0" lvl="0" indent="0" algn="l" rtl="0">
              <a:spcBef>
                <a:spcPts val="1200"/>
              </a:spcBef>
              <a:spcAft>
                <a:spcPts val="0"/>
              </a:spcAft>
              <a:buNone/>
            </a:pPr>
            <a:r>
              <a:rPr lang="en-GB"/>
              <a:t> there are many cables used for sound, those are, xlr cables these are mainly used to  transfer information as well as audio, the dmx cable which is usually 3 pins as there isn't a lot of data in audio, the dmx cable would transfer the audio towards the mixing desk and amp where the wavelength would be strengthened .</a:t>
            </a:r>
            <a:endParaRPr/>
          </a:p>
          <a:p>
            <a:pPr marL="0" lvl="0" indent="0" algn="l" rtl="0">
              <a:spcBef>
                <a:spcPts val="1200"/>
              </a:spcBef>
              <a:spcAft>
                <a:spcPts val="0"/>
              </a:spcAft>
              <a:buNone/>
            </a:pPr>
            <a:r>
              <a:rPr lang="en-GB"/>
              <a:t>Planning and drawing the system diagram : </a:t>
            </a:r>
            <a:endParaRPr/>
          </a:p>
          <a:p>
            <a:pPr marL="0" lvl="0" indent="0" algn="l" rtl="0">
              <a:spcBef>
                <a:spcPts val="1200"/>
              </a:spcBef>
              <a:spcAft>
                <a:spcPts val="0"/>
              </a:spcAft>
              <a:buNone/>
            </a:pPr>
            <a:r>
              <a:rPr lang="en-GB"/>
              <a:t>a system diagram is divided into 3 areas , input , process and output , in the input area you would write about all the problems you are trying to solve, in the input you would describe the type of electronics you will intend to use, and in the output you would explain what you think the overall product will be.</a:t>
            </a:r>
            <a:endParaRPr/>
          </a:p>
          <a:p>
            <a:pPr marL="0" lvl="0" indent="0" algn="l" rtl="0">
              <a:spcBef>
                <a:spcPts val="1200"/>
              </a:spcBef>
              <a:spcAft>
                <a:spcPts val="0"/>
              </a:spcAft>
              <a:buNone/>
            </a:pPr>
            <a:r>
              <a:rPr lang="en-GB"/>
              <a:t>Source : </a:t>
            </a:r>
            <a:r>
              <a:rPr lang="en-GB" u="sng">
                <a:solidFill>
                  <a:schemeClr val="hlink"/>
                </a:solidFill>
                <a:hlinkClick r:id="rId3"/>
              </a:rPr>
              <a:t>https://technologystudent.com/designpro/system1.htm</a:t>
            </a:r>
            <a:r>
              <a:rPr lang="en-GB"/>
              <a:t> </a:t>
            </a:r>
            <a:endParaRPr/>
          </a:p>
          <a:p>
            <a:pPr marL="0" lvl="0" indent="0" algn="l" rtl="0">
              <a:spcBef>
                <a:spcPts val="1200"/>
              </a:spcBef>
              <a:spcAft>
                <a:spcPts val="1200"/>
              </a:spcAft>
              <a:buNone/>
            </a:pPr>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sp>
        <p:nvSpPr>
          <p:cNvPr id="544" name="Google Shape;544;p8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Jobs and roles for a sound designer</a:t>
            </a:r>
            <a:endParaRPr/>
          </a:p>
        </p:txBody>
      </p:sp>
      <p:sp>
        <p:nvSpPr>
          <p:cNvPr id="545" name="Google Shape;545;p81"/>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n-GB"/>
              <a:t>As a basic description , a sound designer is responsible for obtaining all sound effects, whether recorded or live for a specific production. He or she is also responsible for setting up the sound playback equipment.</a:t>
            </a:r>
            <a:endParaRPr/>
          </a:p>
          <a:p>
            <a:pPr marL="0" lvl="0" indent="0" algn="l" rtl="0">
              <a:spcBef>
                <a:spcPts val="1200"/>
              </a:spcBef>
              <a:spcAft>
                <a:spcPts val="1200"/>
              </a:spcAft>
              <a:buNone/>
            </a:pPr>
            <a:r>
              <a:rPr lang="en-GB"/>
              <a:t>The main jobs and roles of a sound designer are , be able to read and understand the script that he or she has been given from the director, the designer will also need to meet with the director to discuss the sound design before the performance, the sound designer is also responsible for setting up any reinforcement  equipment that may be needed, after the cues and sources are determined the sound designer needs to begin gathering them, the sound designer also needs to become very familiar with the sound equipment in the booth, the designer will need to know how to record different effects onto the playback equipment.</a:t>
            </a:r>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549"/>
        <p:cNvGrpSpPr/>
        <p:nvPr/>
      </p:nvGrpSpPr>
      <p:grpSpPr>
        <a:xfrm>
          <a:off x="0" y="0"/>
          <a:ext cx="0" cy="0"/>
          <a:chOff x="0" y="0"/>
          <a:chExt cx="0" cy="0"/>
        </a:xfrm>
      </p:grpSpPr>
      <p:sp>
        <p:nvSpPr>
          <p:cNvPr id="550" name="Google Shape;550;p8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Jobs and roles for a sound designer</a:t>
            </a:r>
            <a:endParaRPr/>
          </a:p>
        </p:txBody>
      </p:sp>
      <p:sp>
        <p:nvSpPr>
          <p:cNvPr id="551" name="Google Shape;551;p82"/>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Live offstage sound effects are the responsibility of the sound designer i.e gunshots and lightning. The sound designer should also attend all the run through and other acting rehearsals deemed necessary , the sound designer needs to meet with the stage manager in order to give preliminary cue placement .</a:t>
            </a:r>
            <a:endParaRPr/>
          </a:p>
          <a:p>
            <a:pPr marL="0" lvl="0" indent="0" algn="l" rtl="0">
              <a:spcBef>
                <a:spcPts val="1200"/>
              </a:spcBef>
              <a:spcAft>
                <a:spcPts val="0"/>
              </a:spcAft>
              <a:buNone/>
            </a:pPr>
            <a:r>
              <a:rPr lang="en-GB"/>
              <a:t>The sound designer should also be familiar with a computer editing program such as audacity, he or she should also become familiar with Qlab.the designer should attend all production meetings and some specific meetings with the director.</a:t>
            </a:r>
            <a:endParaRPr/>
          </a:p>
          <a:p>
            <a:pPr marL="0" lvl="0" indent="0" algn="l" rtl="0">
              <a:spcBef>
                <a:spcPts val="1200"/>
              </a:spcBef>
              <a:spcAft>
                <a:spcPts val="1200"/>
              </a:spcAft>
              <a:buNone/>
            </a:pPr>
            <a:r>
              <a:rPr lang="en-GB"/>
              <a:t>Source : </a:t>
            </a:r>
            <a:r>
              <a:rPr lang="en-GB" u="sng">
                <a:solidFill>
                  <a:schemeClr val="hlink"/>
                </a:solidFill>
                <a:hlinkClick r:id="rId3"/>
              </a:rPr>
              <a:t>https://theatre.uoregon.edu/production/sound-designer/</a:t>
            </a:r>
            <a:r>
              <a:rPr lang="en-GB"/>
              <a:t> </a:t>
            </a:r>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sp>
        <p:nvSpPr>
          <p:cNvPr id="556" name="Google Shape;556;p8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Finding sound effects </a:t>
            </a:r>
            <a:endParaRPr/>
          </a:p>
        </p:txBody>
      </p:sp>
      <p:sp>
        <p:nvSpPr>
          <p:cNvPr id="557" name="Google Shape;557;p83"/>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55000" lnSpcReduction="20000"/>
          </a:bodyPr>
          <a:lstStyle/>
          <a:p>
            <a:pPr marL="0" lvl="0" indent="0" algn="l" rtl="0">
              <a:spcBef>
                <a:spcPts val="0"/>
              </a:spcBef>
              <a:spcAft>
                <a:spcPts val="0"/>
              </a:spcAft>
              <a:buNone/>
            </a:pPr>
            <a:r>
              <a:rPr lang="en-GB"/>
              <a:t>Where can i get sound effects from?</a:t>
            </a:r>
            <a:endParaRPr/>
          </a:p>
          <a:p>
            <a:pPr marL="0" lvl="0" indent="0" algn="l" rtl="0">
              <a:spcBef>
                <a:spcPts val="1200"/>
              </a:spcBef>
              <a:spcAft>
                <a:spcPts val="0"/>
              </a:spcAft>
              <a:buNone/>
            </a:pPr>
            <a:r>
              <a:rPr lang="en-GB"/>
              <a:t>As everything we have and do starets to all go online now there is a wide range of places where you can get sound effects from although you might need to pay for them, i personally use epidemic sounds for my video edited s there is a wide range of sound effects on there as well as music which is royalty free as i pay a subscription. You can also get free sound effects of of the internet but they might not be as good as a subscription website such as epidemic sounds. You can also get a foley artist to create a sound for you but this does end up being expensive.</a:t>
            </a:r>
            <a:endParaRPr/>
          </a:p>
          <a:p>
            <a:pPr marL="0" lvl="0" indent="0" algn="l" rtl="0">
              <a:spcBef>
                <a:spcPts val="1200"/>
              </a:spcBef>
              <a:spcAft>
                <a:spcPts val="0"/>
              </a:spcAft>
              <a:buNone/>
            </a:pPr>
            <a:r>
              <a:rPr lang="en-GB"/>
              <a:t>Recording techniques : </a:t>
            </a:r>
            <a:endParaRPr/>
          </a:p>
          <a:p>
            <a:pPr marL="0" lvl="0" indent="0" algn="l" rtl="0">
              <a:spcBef>
                <a:spcPts val="1200"/>
              </a:spcBef>
              <a:spcAft>
                <a:spcPts val="0"/>
              </a:spcAft>
              <a:buNone/>
            </a:pPr>
            <a:r>
              <a:rPr lang="en-GB"/>
              <a:t> within audio recording there are a few techniques which are mostly used to get the best audio, the first technique i've found is , a/b stereo recording this is when you have two omnidirectional microphones where you point towards the subject or instrument at around a foot apart, due to this the signal would be slightly staggered but the difference in frequency will provide an added level of stereo width. The second technique is the x/y stereo recording , this is two directional mics at an angle of 90-135 degrees so that their capsules coincide. The third technique is the ortf stereo recording, which is two outward angle of around 110 degrees with the mics spread 17 cm apart. The 4th technique is the blumlein pair which uses 2 figure 8 bi directional mics which are positioned the same as the x/y as well as being mixed in the same way as the x/y too. The last technique is the mid or side stereo recording which is two different mics which are  a small diaphragm condenser mic and the large diaphragm condenser mics which is the figure 8 . here you will have the figure 8 placed sideways ata 90 degree angle from the subject and the other mic is positioned either the top or below the figure 8 and is pointed directly at the subject.</a:t>
            </a:r>
            <a:endParaRPr/>
          </a:p>
          <a:p>
            <a:pPr marL="0" lvl="0" indent="0" algn="l" rtl="0">
              <a:spcBef>
                <a:spcPts val="1200"/>
              </a:spcBef>
              <a:spcAft>
                <a:spcPts val="1200"/>
              </a:spcAft>
              <a:buNone/>
            </a:pPr>
            <a:r>
              <a:rPr lang="en-GB"/>
              <a:t>Source : </a:t>
            </a:r>
            <a:r>
              <a:rPr lang="en-GB" u="sng">
                <a:solidFill>
                  <a:schemeClr val="hlink"/>
                </a:solidFill>
                <a:hlinkClick r:id="rId3"/>
              </a:rPr>
              <a:t>https://ehomerecordingstudio.com/stereo-microphone-techniques/</a:t>
            </a:r>
            <a:r>
              <a:rPr lang="en-GB"/>
              <a:t> </a:t>
            </a:r>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561"/>
        <p:cNvGrpSpPr/>
        <p:nvPr/>
      </p:nvGrpSpPr>
      <p:grpSpPr>
        <a:xfrm>
          <a:off x="0" y="0"/>
          <a:ext cx="0" cy="0"/>
          <a:chOff x="0" y="0"/>
          <a:chExt cx="0" cy="0"/>
        </a:xfrm>
      </p:grpSpPr>
      <p:sp>
        <p:nvSpPr>
          <p:cNvPr id="562" name="Google Shape;562;p8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Finding sound effects</a:t>
            </a:r>
            <a:endParaRPr/>
          </a:p>
        </p:txBody>
      </p:sp>
      <p:sp>
        <p:nvSpPr>
          <p:cNvPr id="563" name="Google Shape;563;p8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47500" lnSpcReduction="10000"/>
          </a:bodyPr>
          <a:lstStyle/>
          <a:p>
            <a:pPr marL="0" lvl="0" indent="0" algn="l" rtl="0">
              <a:spcBef>
                <a:spcPts val="0"/>
              </a:spcBef>
              <a:spcAft>
                <a:spcPts val="0"/>
              </a:spcAft>
              <a:buNone/>
            </a:pPr>
            <a:r>
              <a:rPr lang="en-GB"/>
              <a:t>Editing techniques : </a:t>
            </a:r>
            <a:endParaRPr/>
          </a:p>
          <a:p>
            <a:pPr marL="0" lvl="0" indent="0" algn="l" rtl="0">
              <a:spcBef>
                <a:spcPts val="1200"/>
              </a:spcBef>
              <a:spcAft>
                <a:spcPts val="0"/>
              </a:spcAft>
              <a:buNone/>
            </a:pPr>
            <a:r>
              <a:rPr lang="en-GB"/>
              <a:t>There are 7 main sound editing techniques. Those are :</a:t>
            </a:r>
            <a:endParaRPr/>
          </a:p>
          <a:p>
            <a:pPr marL="0" lvl="0" indent="0" algn="l" rtl="0">
              <a:spcBef>
                <a:spcPts val="1200"/>
              </a:spcBef>
              <a:spcAft>
                <a:spcPts val="0"/>
              </a:spcAft>
              <a:buNone/>
            </a:pPr>
            <a:r>
              <a:rPr lang="en-GB"/>
              <a:t>Amplification : this is increasing the volume in the edit.</a:t>
            </a:r>
            <a:endParaRPr/>
          </a:p>
          <a:p>
            <a:pPr marL="0" lvl="0" indent="0" algn="l" rtl="0">
              <a:spcBef>
                <a:spcPts val="1200"/>
              </a:spcBef>
              <a:spcAft>
                <a:spcPts val="0"/>
              </a:spcAft>
              <a:buNone/>
            </a:pPr>
            <a:r>
              <a:rPr lang="en-GB"/>
              <a:t>Compression : this is where you can reduce the volume difference between loud parts of an audio piece and a quiet piece.</a:t>
            </a:r>
            <a:endParaRPr/>
          </a:p>
          <a:p>
            <a:pPr marL="0" lvl="0" indent="0" algn="l" rtl="0">
              <a:spcBef>
                <a:spcPts val="1200"/>
              </a:spcBef>
              <a:spcAft>
                <a:spcPts val="0"/>
              </a:spcAft>
              <a:buNone/>
            </a:pPr>
            <a:r>
              <a:rPr lang="en-GB"/>
              <a:t>Limiting : this limits the volume of an audio clip based on the input value.</a:t>
            </a:r>
            <a:endParaRPr/>
          </a:p>
          <a:p>
            <a:pPr marL="0" lvl="0" indent="0" algn="l" rtl="0">
              <a:spcBef>
                <a:spcPts val="1200"/>
              </a:spcBef>
              <a:spcAft>
                <a:spcPts val="0"/>
              </a:spcAft>
              <a:buNone/>
            </a:pPr>
            <a:r>
              <a:rPr lang="en-GB"/>
              <a:t>Panning : this is and audio technique where two channels of the audio move from right to left , which is from one ear to the other.</a:t>
            </a:r>
            <a:endParaRPr/>
          </a:p>
          <a:p>
            <a:pPr marL="0" lvl="0" indent="0" algn="l" rtl="0">
              <a:spcBef>
                <a:spcPts val="1200"/>
              </a:spcBef>
              <a:spcAft>
                <a:spcPts val="0"/>
              </a:spcAft>
              <a:buNone/>
            </a:pPr>
            <a:r>
              <a:rPr lang="en-GB"/>
              <a:t>Equalization : this is where you have an audio frequency between 20 - 20kHz is modified to achieve a particular sound in an audio clip.</a:t>
            </a:r>
            <a:endParaRPr/>
          </a:p>
          <a:p>
            <a:pPr marL="0" lvl="0" indent="0" algn="l" rtl="0">
              <a:spcBef>
                <a:spcPts val="1200"/>
              </a:spcBef>
              <a:spcAft>
                <a:spcPts val="0"/>
              </a:spcAft>
              <a:buNone/>
            </a:pPr>
            <a:r>
              <a:rPr lang="en-GB"/>
              <a:t>Normalization : this is used when the audio has considerable space below the 0db mark, this boosts the volume just like amplification, but makes the change gradual and based on the peak volume that is found throughout the audio clip.</a:t>
            </a:r>
            <a:endParaRPr/>
          </a:p>
          <a:p>
            <a:pPr marL="0" lvl="0" indent="0" algn="l" rtl="0">
              <a:spcBef>
                <a:spcPts val="1200"/>
              </a:spcBef>
              <a:spcAft>
                <a:spcPts val="0"/>
              </a:spcAft>
              <a:buNone/>
            </a:pPr>
            <a:r>
              <a:rPr lang="en-GB"/>
              <a:t>Stereo imaging : this technique comes into play when mono is at 90 degrees , in the case of stereo it has a left and right channel with a 180 degree spectrum.</a:t>
            </a:r>
            <a:endParaRPr/>
          </a:p>
          <a:p>
            <a:pPr marL="0" lvl="0" indent="0" algn="l" rtl="0">
              <a:spcBef>
                <a:spcPts val="1200"/>
              </a:spcBef>
              <a:spcAft>
                <a:spcPts val="1200"/>
              </a:spcAft>
              <a:buNone/>
            </a:pPr>
            <a:r>
              <a:rPr lang="en-GB"/>
              <a:t>Source : </a:t>
            </a:r>
            <a:r>
              <a:rPr lang="en-GB" u="sng">
                <a:solidFill>
                  <a:schemeClr val="hlink"/>
                </a:solidFill>
                <a:hlinkClick r:id="rId3"/>
              </a:rPr>
              <a:t>https://audioaural.com/what-are-the-7-types-of-audio-editing-techniques/</a:t>
            </a:r>
            <a:r>
              <a:rPr lang="en-GB"/>
              <a:t> </a:t>
            </a:r>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567"/>
        <p:cNvGrpSpPr/>
        <p:nvPr/>
      </p:nvGrpSpPr>
      <p:grpSpPr>
        <a:xfrm>
          <a:off x="0" y="0"/>
          <a:ext cx="0" cy="0"/>
          <a:chOff x="0" y="0"/>
          <a:chExt cx="0" cy="0"/>
        </a:xfrm>
      </p:grpSpPr>
      <p:sp>
        <p:nvSpPr>
          <p:cNvPr id="568" name="Google Shape;568;p8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Sound system design</a:t>
            </a:r>
            <a:endParaRPr/>
          </a:p>
        </p:txBody>
      </p:sp>
      <p:sp>
        <p:nvSpPr>
          <p:cNvPr id="569" name="Google Shape;569;p85"/>
          <p:cNvSpPr txBox="1">
            <a:spLocks noGrp="1"/>
          </p:cNvSpPr>
          <p:nvPr>
            <p:ph type="body" idx="1"/>
          </p:nvPr>
        </p:nvSpPr>
        <p:spPr>
          <a:xfrm>
            <a:off x="311700" y="1417800"/>
            <a:ext cx="5472600" cy="3150900"/>
          </a:xfrm>
          <a:prstGeom prst="rect">
            <a:avLst/>
          </a:prstGeom>
        </p:spPr>
        <p:txBody>
          <a:bodyPr spcFirstLastPara="1" wrap="square" lIns="91425" tIns="91425" rIns="91425" bIns="91425" anchor="t" anchorCtr="0">
            <a:normAutofit fontScale="70000" lnSpcReduction="10000"/>
          </a:bodyPr>
          <a:lstStyle/>
          <a:p>
            <a:pPr marL="0" lvl="0" indent="0" algn="l" rtl="0">
              <a:spcBef>
                <a:spcPts val="0"/>
              </a:spcBef>
              <a:spcAft>
                <a:spcPts val="0"/>
              </a:spcAft>
              <a:buNone/>
            </a:pPr>
            <a:r>
              <a:rPr lang="en-GB"/>
              <a:t>How to design a sound system that does what you need it to do :</a:t>
            </a:r>
            <a:endParaRPr/>
          </a:p>
          <a:p>
            <a:pPr marL="0" lvl="0" indent="0" algn="l" rtl="0">
              <a:spcBef>
                <a:spcPts val="1200"/>
              </a:spcBef>
              <a:spcAft>
                <a:spcPts val="1200"/>
              </a:spcAft>
              <a:buNone/>
            </a:pPr>
            <a:r>
              <a:rPr lang="en-GB"/>
              <a:t>When designing a sound system it's not going to be easy, it is also not going to be cheap because if you want good quality you have to spend to get it. It can be as simple as on speaker and a computer, but as venues get bigger the speaker systems obviously get bigger , but as the speaker systems get larger the mixing desk will to as it has more inputs to control therefore it has to be bigger. With different speakers they will throw sound in different directions this means if you need a large space filled with sound you need big enough speakers or set of speakers to fill this area, so two way passive reflex loaded speaker can throw sound out at around 60 to 90 degrees so if you need to cover and area of the front of the stage wich comes to around 180 degrees you will need 2- 4 speakers this means that the whole of the area in front of the stage which is around 180 degrees is covered.</a:t>
            </a:r>
            <a:endParaRPr/>
          </a:p>
        </p:txBody>
      </p:sp>
      <p:pic>
        <p:nvPicPr>
          <p:cNvPr id="570" name="Google Shape;570;p85"/>
          <p:cNvPicPr preferRelativeResize="0"/>
          <p:nvPr/>
        </p:nvPicPr>
        <p:blipFill>
          <a:blip r:embed="rId3">
            <a:alphaModFix/>
          </a:blip>
          <a:stretch>
            <a:fillRect/>
          </a:stretch>
        </p:blipFill>
        <p:spPr>
          <a:xfrm>
            <a:off x="5940700" y="1697738"/>
            <a:ext cx="3054900" cy="1748020"/>
          </a:xfrm>
          <a:prstGeom prst="rect">
            <a:avLst/>
          </a:prstGeom>
          <a:noFill/>
          <a:ln>
            <a:noFill/>
          </a:ln>
        </p:spPr>
      </p:pic>
      <p:sp>
        <p:nvSpPr>
          <p:cNvPr id="571" name="Google Shape;571;p85"/>
          <p:cNvSpPr txBox="1"/>
          <p:nvPr/>
        </p:nvSpPr>
        <p:spPr>
          <a:xfrm>
            <a:off x="6044900" y="3657800"/>
            <a:ext cx="27423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Lato"/>
                <a:ea typeface="Lato"/>
                <a:cs typeface="Lato"/>
                <a:sym typeface="Lato"/>
              </a:rPr>
              <a:t>Image source : </a:t>
            </a:r>
            <a:r>
              <a:rPr lang="en-GB" u="sng">
                <a:solidFill>
                  <a:schemeClr val="hlink"/>
                </a:solidFill>
                <a:latin typeface="Lato"/>
                <a:ea typeface="Lato"/>
                <a:cs typeface="Lato"/>
                <a:sym typeface="Lato"/>
                <a:hlinkClick r:id="rId4"/>
              </a:rPr>
              <a:t>https://www.mycoffeepot.org/movie-theater-sound-system-design.html</a:t>
            </a:r>
            <a:r>
              <a:rPr lang="en-GB">
                <a:latin typeface="Lato"/>
                <a:ea typeface="Lato"/>
                <a:cs typeface="Lato"/>
                <a:sym typeface="Lato"/>
              </a:rPr>
              <a:t> </a:t>
            </a:r>
            <a:endParaRPr>
              <a:latin typeface="Lato"/>
              <a:ea typeface="Lato"/>
              <a:cs typeface="Lato"/>
              <a:sym typeface="Lato"/>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575"/>
        <p:cNvGrpSpPr/>
        <p:nvPr/>
      </p:nvGrpSpPr>
      <p:grpSpPr>
        <a:xfrm>
          <a:off x="0" y="0"/>
          <a:ext cx="0" cy="0"/>
          <a:chOff x="0" y="0"/>
          <a:chExt cx="0" cy="0"/>
        </a:xfrm>
      </p:grpSpPr>
      <p:sp>
        <p:nvSpPr>
          <p:cNvPr id="576" name="Google Shape;576;p8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How to operate a sound system</a:t>
            </a:r>
            <a:endParaRPr/>
          </a:p>
        </p:txBody>
      </p:sp>
      <p:sp>
        <p:nvSpPr>
          <p:cNvPr id="577" name="Google Shape;577;p86"/>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fontScale="85000" lnSpcReduction="10000"/>
          </a:bodyPr>
          <a:lstStyle/>
          <a:p>
            <a:pPr marL="0" lvl="0" indent="0" algn="l" rtl="0">
              <a:spcBef>
                <a:spcPts val="0"/>
              </a:spcBef>
              <a:spcAft>
                <a:spcPts val="0"/>
              </a:spcAft>
              <a:buNone/>
            </a:pPr>
            <a:r>
              <a:rPr lang="en-GB"/>
              <a:t>Sound op job role : </a:t>
            </a:r>
            <a:endParaRPr/>
          </a:p>
          <a:p>
            <a:pPr marL="0" lvl="0" indent="0" algn="l" rtl="0">
              <a:spcBef>
                <a:spcPts val="1200"/>
              </a:spcBef>
              <a:spcAft>
                <a:spcPts val="0"/>
              </a:spcAft>
              <a:buNone/>
            </a:pPr>
            <a:r>
              <a:rPr lang="en-GB"/>
              <a:t>His or her job is to make sure they know how to use each piece of sound equipment involved in the production, and be able to create clear cue sheets, this person attends all rehearsals.</a:t>
            </a:r>
            <a:endParaRPr/>
          </a:p>
          <a:p>
            <a:pPr marL="0" lvl="0" indent="0" algn="l" rtl="0">
              <a:spcBef>
                <a:spcPts val="1200"/>
              </a:spcBef>
              <a:spcAft>
                <a:spcPts val="0"/>
              </a:spcAft>
              <a:buNone/>
            </a:pPr>
            <a:r>
              <a:rPr lang="en-GB"/>
              <a:t>How to mix for and audience and performers : </a:t>
            </a:r>
            <a:endParaRPr/>
          </a:p>
          <a:p>
            <a:pPr marL="0" lvl="0" indent="0" algn="l" rtl="0">
              <a:spcBef>
                <a:spcPts val="1200"/>
              </a:spcBef>
              <a:spcAft>
                <a:spcPts val="0"/>
              </a:spcAft>
              <a:buNone/>
            </a:pPr>
            <a:r>
              <a:rPr lang="en-GB"/>
              <a:t>In order to mix for an audience it is key the sound designer talks to the director so they know how and where they want the music to come from, i.e if the director wants the gun shots to come from the right side of the speakers the sound designer will make the sound come from the right side of the stage this works for any side area and so forth, this is called the haas effect.</a:t>
            </a:r>
            <a:endParaRPr/>
          </a:p>
          <a:p>
            <a:pPr marL="0" lvl="0" indent="0" algn="l" rtl="0">
              <a:spcBef>
                <a:spcPts val="1200"/>
              </a:spcBef>
              <a:spcAft>
                <a:spcPts val="1200"/>
              </a:spcAft>
              <a:buNone/>
            </a:pPr>
            <a:r>
              <a:rPr lang="en-GB"/>
              <a:t>Source : </a:t>
            </a:r>
            <a:r>
              <a:rPr lang="en-GB" u="sng">
                <a:solidFill>
                  <a:schemeClr val="hlink"/>
                </a:solidFill>
                <a:hlinkClick r:id="rId3"/>
              </a:rPr>
              <a:t>https://output.com/blog/9-sound-design-tips-to-hack-your-listeners-ears</a:t>
            </a:r>
            <a:r>
              <a:rPr lang="en-GB"/>
              <a:t> </a:t>
            </a:r>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581"/>
        <p:cNvGrpSpPr/>
        <p:nvPr/>
      </p:nvGrpSpPr>
      <p:grpSpPr>
        <a:xfrm>
          <a:off x="0" y="0"/>
          <a:ext cx="0" cy="0"/>
          <a:chOff x="0" y="0"/>
          <a:chExt cx="0" cy="0"/>
        </a:xfrm>
      </p:grpSpPr>
      <p:sp>
        <p:nvSpPr>
          <p:cNvPr id="582" name="Google Shape;582;p8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Qlab presentation</a:t>
            </a:r>
            <a:endParaRPr/>
          </a:p>
        </p:txBody>
      </p:sp>
      <p:sp>
        <p:nvSpPr>
          <p:cNvPr id="583" name="Google Shape;583;p87"/>
          <p:cNvSpPr txBox="1">
            <a:spLocks noGrp="1"/>
          </p:cNvSpPr>
          <p:nvPr>
            <p:ph type="body" idx="1"/>
          </p:nvPr>
        </p:nvSpPr>
        <p:spPr>
          <a:xfrm>
            <a:off x="311700" y="1417800"/>
            <a:ext cx="47541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a:t>This was a presentation task assessment we were given by ceri james , in this task we were asked to create a cue lab presentation from a given stimulus, the stimulus that was given to us was “the hunting of the snark” this is a poem , and from this we needed to create a 2-3 min qlab presentation. </a:t>
            </a:r>
            <a:endParaRPr/>
          </a:p>
        </p:txBody>
      </p:sp>
      <p:pic>
        <p:nvPicPr>
          <p:cNvPr id="584" name="Google Shape;584;p87"/>
          <p:cNvPicPr preferRelativeResize="0"/>
          <p:nvPr/>
        </p:nvPicPr>
        <p:blipFill>
          <a:blip r:embed="rId3">
            <a:alphaModFix/>
          </a:blip>
          <a:stretch>
            <a:fillRect/>
          </a:stretch>
        </p:blipFill>
        <p:spPr>
          <a:xfrm>
            <a:off x="5979799" y="1095000"/>
            <a:ext cx="2149699" cy="3187973"/>
          </a:xfrm>
          <a:prstGeom prst="rect">
            <a:avLst/>
          </a:prstGeom>
          <a:noFill/>
          <a:ln>
            <a:noFill/>
          </a:ln>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sp>
        <p:nvSpPr>
          <p:cNvPr id="589" name="Google Shape;589;p8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Qlab presentation</a:t>
            </a:r>
            <a:endParaRPr/>
          </a:p>
        </p:txBody>
      </p:sp>
      <p:sp>
        <p:nvSpPr>
          <p:cNvPr id="590" name="Google Shape;590;p88"/>
          <p:cNvSpPr txBox="1">
            <a:spLocks noGrp="1"/>
          </p:cNvSpPr>
          <p:nvPr>
            <p:ph type="body" idx="1"/>
          </p:nvPr>
        </p:nvSpPr>
        <p:spPr>
          <a:xfrm>
            <a:off x="311700" y="1417800"/>
            <a:ext cx="4425600" cy="3150900"/>
          </a:xfrm>
          <a:prstGeom prst="rect">
            <a:avLst/>
          </a:prstGeom>
        </p:spPr>
        <p:txBody>
          <a:bodyPr spcFirstLastPara="1" wrap="square" lIns="91425" tIns="91425" rIns="91425" bIns="91425" anchor="t" anchorCtr="0">
            <a:normAutofit lnSpcReduction="20000"/>
          </a:bodyPr>
          <a:lstStyle/>
          <a:p>
            <a:pPr marL="0" lvl="0" indent="0" algn="l" rtl="0">
              <a:spcBef>
                <a:spcPts val="0"/>
              </a:spcBef>
              <a:spcAft>
                <a:spcPts val="0"/>
              </a:spcAft>
              <a:buNone/>
            </a:pPr>
            <a:r>
              <a:rPr lang="en-GB"/>
              <a:t>Poem break down </a:t>
            </a:r>
            <a:endParaRPr/>
          </a:p>
          <a:p>
            <a:pPr marL="0" lvl="0" indent="0" algn="l" rtl="0">
              <a:spcBef>
                <a:spcPts val="1200"/>
              </a:spcBef>
              <a:spcAft>
                <a:spcPts val="1200"/>
              </a:spcAft>
              <a:buNone/>
            </a:pPr>
            <a:r>
              <a:rPr lang="en-GB"/>
              <a:t>Here i went through the part of the poem that i chose to use in my presentation where i then read through the part a few times to get a good idea of what the poem represented and what picture it gave off to me , i then  numbered each paragraph to where i then highlighted the key words in those bits and then elaborated on the right side of the page.</a:t>
            </a:r>
            <a:endParaRPr/>
          </a:p>
        </p:txBody>
      </p:sp>
      <p:pic>
        <p:nvPicPr>
          <p:cNvPr id="591" name="Google Shape;591;p88"/>
          <p:cNvPicPr preferRelativeResize="0"/>
          <p:nvPr/>
        </p:nvPicPr>
        <p:blipFill>
          <a:blip r:embed="rId3">
            <a:alphaModFix/>
          </a:blip>
          <a:stretch>
            <a:fillRect/>
          </a:stretch>
        </p:blipFill>
        <p:spPr>
          <a:xfrm>
            <a:off x="5106375" y="1458175"/>
            <a:ext cx="3984451" cy="2988326"/>
          </a:xfrm>
          <a:prstGeom prst="rect">
            <a:avLst/>
          </a:prstGeom>
          <a:noFill/>
          <a:ln>
            <a:noFill/>
          </a:ln>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595"/>
        <p:cNvGrpSpPr/>
        <p:nvPr/>
      </p:nvGrpSpPr>
      <p:grpSpPr>
        <a:xfrm>
          <a:off x="0" y="0"/>
          <a:ext cx="0" cy="0"/>
          <a:chOff x="0" y="0"/>
          <a:chExt cx="0" cy="0"/>
        </a:xfrm>
      </p:grpSpPr>
      <p:sp>
        <p:nvSpPr>
          <p:cNvPr id="596" name="Google Shape;596;p89"/>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Qlab presentation </a:t>
            </a:r>
            <a:endParaRPr/>
          </a:p>
        </p:txBody>
      </p:sp>
      <p:sp>
        <p:nvSpPr>
          <p:cNvPr id="597" name="Google Shape;597;p89"/>
          <p:cNvSpPr txBox="1">
            <a:spLocks noGrp="1"/>
          </p:cNvSpPr>
          <p:nvPr>
            <p:ph type="body" idx="1"/>
          </p:nvPr>
        </p:nvSpPr>
        <p:spPr>
          <a:xfrm>
            <a:off x="311700" y="1417800"/>
            <a:ext cx="47283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Initial ideas</a:t>
            </a:r>
            <a:endParaRPr/>
          </a:p>
          <a:p>
            <a:pPr marL="0" lvl="0" indent="0" algn="l" rtl="0">
              <a:spcBef>
                <a:spcPts val="1200"/>
              </a:spcBef>
              <a:spcAft>
                <a:spcPts val="1200"/>
              </a:spcAft>
              <a:buNone/>
            </a:pPr>
            <a:r>
              <a:rPr lang="en-GB"/>
              <a:t>As an initial brainstorm i created and idea from what ceri told us in one of his lectures i then thought of creating a presentation of photos with a narration behind it , the photos being some that represent what the narration says.</a:t>
            </a:r>
            <a:endParaRPr/>
          </a:p>
        </p:txBody>
      </p:sp>
      <p:pic>
        <p:nvPicPr>
          <p:cNvPr id="598" name="Google Shape;598;p89"/>
          <p:cNvPicPr preferRelativeResize="0"/>
          <p:nvPr/>
        </p:nvPicPr>
        <p:blipFill>
          <a:blip r:embed="rId3">
            <a:alphaModFix/>
          </a:blip>
          <a:stretch>
            <a:fillRect/>
          </a:stretch>
        </p:blipFill>
        <p:spPr>
          <a:xfrm>
            <a:off x="5896125" y="1697925"/>
            <a:ext cx="3095475" cy="2321599"/>
          </a:xfrm>
          <a:prstGeom prst="rect">
            <a:avLst/>
          </a:prstGeom>
          <a:noFill/>
          <a:ln>
            <a:noFill/>
          </a:ln>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602"/>
        <p:cNvGrpSpPr/>
        <p:nvPr/>
      </p:nvGrpSpPr>
      <p:grpSpPr>
        <a:xfrm>
          <a:off x="0" y="0"/>
          <a:ext cx="0" cy="0"/>
          <a:chOff x="0" y="0"/>
          <a:chExt cx="0" cy="0"/>
        </a:xfrm>
      </p:grpSpPr>
      <p:sp>
        <p:nvSpPr>
          <p:cNvPr id="603" name="Google Shape;603;p9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Qlab presentation </a:t>
            </a:r>
            <a:endParaRPr/>
          </a:p>
        </p:txBody>
      </p:sp>
      <p:sp>
        <p:nvSpPr>
          <p:cNvPr id="604" name="Google Shape;604;p90"/>
          <p:cNvSpPr txBox="1">
            <a:spLocks noGrp="1"/>
          </p:cNvSpPr>
          <p:nvPr>
            <p:ph type="body" idx="1"/>
          </p:nvPr>
        </p:nvSpPr>
        <p:spPr>
          <a:xfrm>
            <a:off x="311700" y="1417800"/>
            <a:ext cx="5758200" cy="31509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a:t>Research </a:t>
            </a:r>
            <a:endParaRPr/>
          </a:p>
          <a:p>
            <a:pPr marL="0" lvl="0" indent="0" algn="l" rtl="0">
              <a:spcBef>
                <a:spcPts val="1200"/>
              </a:spcBef>
              <a:spcAft>
                <a:spcPts val="0"/>
              </a:spcAft>
              <a:buNone/>
            </a:pPr>
            <a:r>
              <a:rPr lang="en-GB"/>
              <a:t> Here is where i started to look into what i needed for my presentation, this is where i looked into the poem and looked at the backstory of it , this is where i found out ,  that this poem was written by an english writer lewis carroll and was written over a 2 year period of 1874 to 1876 and the poem borrows the setting , some creatures and eight portmanteau words from carrolls earlier poem ‘jabberwocky” in his children's novel  through the looking glass in 1871. </a:t>
            </a:r>
            <a:endParaRPr/>
          </a:p>
          <a:p>
            <a:pPr marL="0" lvl="0" indent="0" algn="l" rtl="0">
              <a:spcBef>
                <a:spcPts val="1200"/>
              </a:spcBef>
              <a:spcAft>
                <a:spcPts val="0"/>
              </a:spcAft>
              <a:buNone/>
            </a:pPr>
            <a:r>
              <a:rPr lang="en-GB"/>
              <a:t>This is also where i looked for photos from the first edition of the poem and i then added them to my presentation.</a:t>
            </a:r>
            <a:endParaRPr/>
          </a:p>
          <a:p>
            <a:pPr marL="0" lvl="0" indent="0" algn="l" rtl="0">
              <a:spcBef>
                <a:spcPts val="1200"/>
              </a:spcBef>
              <a:spcAft>
                <a:spcPts val="1200"/>
              </a:spcAft>
              <a:buNone/>
            </a:pPr>
            <a:r>
              <a:rPr lang="en-GB"/>
              <a:t>Source :   </a:t>
            </a:r>
            <a:r>
              <a:rPr lang="en-GB" u="sng">
                <a:solidFill>
                  <a:schemeClr val="hlink"/>
                </a:solidFill>
                <a:hlinkClick r:id="rId3"/>
              </a:rPr>
              <a:t>https://en.wikipedia.org/wiki/The_Hunting_of_the_Snark</a:t>
            </a:r>
            <a:r>
              <a:rPr lang="en-GB"/>
              <a:t>                   </a:t>
            </a:r>
            <a:endParaRPr/>
          </a:p>
        </p:txBody>
      </p:sp>
      <p:pic>
        <p:nvPicPr>
          <p:cNvPr id="605" name="Google Shape;605;p90"/>
          <p:cNvPicPr preferRelativeResize="0"/>
          <p:nvPr/>
        </p:nvPicPr>
        <p:blipFill>
          <a:blip r:embed="rId4">
            <a:alphaModFix/>
          </a:blip>
          <a:stretch>
            <a:fillRect/>
          </a:stretch>
        </p:blipFill>
        <p:spPr>
          <a:xfrm>
            <a:off x="6286125" y="1464600"/>
            <a:ext cx="2546174" cy="1432226"/>
          </a:xfrm>
          <a:prstGeom prst="rect">
            <a:avLst/>
          </a:prstGeom>
          <a:noFill/>
          <a:ln>
            <a:noFill/>
          </a:ln>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609"/>
        <p:cNvGrpSpPr/>
        <p:nvPr/>
      </p:nvGrpSpPr>
      <p:grpSpPr>
        <a:xfrm>
          <a:off x="0" y="0"/>
          <a:ext cx="0" cy="0"/>
          <a:chOff x="0" y="0"/>
          <a:chExt cx="0" cy="0"/>
        </a:xfrm>
      </p:grpSpPr>
      <p:sp>
        <p:nvSpPr>
          <p:cNvPr id="610" name="Google Shape;610;p9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Qlab presentation </a:t>
            </a:r>
            <a:endParaRPr/>
          </a:p>
          <a:p>
            <a:pPr marL="0" lvl="0" indent="0" algn="l" rtl="0">
              <a:spcBef>
                <a:spcPts val="0"/>
              </a:spcBef>
              <a:spcAft>
                <a:spcPts val="0"/>
              </a:spcAft>
              <a:buNone/>
            </a:pPr>
            <a:endParaRPr/>
          </a:p>
        </p:txBody>
      </p:sp>
      <p:sp>
        <p:nvSpPr>
          <p:cNvPr id="611" name="Google Shape;611;p91"/>
          <p:cNvSpPr txBox="1">
            <a:spLocks noGrp="1"/>
          </p:cNvSpPr>
          <p:nvPr>
            <p:ph type="body" idx="1"/>
          </p:nvPr>
        </p:nvSpPr>
        <p:spPr>
          <a:xfrm>
            <a:off x="311700" y="1417800"/>
            <a:ext cx="5796900" cy="3150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Mood board   </a:t>
            </a:r>
            <a:endParaRPr/>
          </a:p>
          <a:p>
            <a:pPr marL="0" lvl="0" indent="0" algn="l" rtl="0">
              <a:spcBef>
                <a:spcPts val="1200"/>
              </a:spcBef>
              <a:spcAft>
                <a:spcPts val="1200"/>
              </a:spcAft>
              <a:buNone/>
            </a:pPr>
            <a:r>
              <a:rPr lang="en-GB"/>
              <a:t>Here are my mood boards, this is where i chose the different photos for my presentation and then chose the different colours i felt the presentation will have.</a:t>
            </a:r>
            <a:endParaRPr/>
          </a:p>
        </p:txBody>
      </p:sp>
      <p:pic>
        <p:nvPicPr>
          <p:cNvPr id="612" name="Google Shape;612;p91"/>
          <p:cNvPicPr preferRelativeResize="0"/>
          <p:nvPr/>
        </p:nvPicPr>
        <p:blipFill>
          <a:blip r:embed="rId3">
            <a:alphaModFix/>
          </a:blip>
          <a:stretch>
            <a:fillRect/>
          </a:stretch>
        </p:blipFill>
        <p:spPr>
          <a:xfrm>
            <a:off x="1812500" y="3067550"/>
            <a:ext cx="2030828" cy="1908499"/>
          </a:xfrm>
          <a:prstGeom prst="rect">
            <a:avLst/>
          </a:prstGeom>
          <a:noFill/>
          <a:ln>
            <a:noFill/>
          </a:ln>
        </p:spPr>
      </p:pic>
      <p:pic>
        <p:nvPicPr>
          <p:cNvPr id="613" name="Google Shape;613;p91"/>
          <p:cNvPicPr preferRelativeResize="0"/>
          <p:nvPr/>
        </p:nvPicPr>
        <p:blipFill>
          <a:blip r:embed="rId4">
            <a:alphaModFix/>
          </a:blip>
          <a:stretch>
            <a:fillRect/>
          </a:stretch>
        </p:blipFill>
        <p:spPr>
          <a:xfrm>
            <a:off x="6321850" y="1467837"/>
            <a:ext cx="2510449" cy="2359212"/>
          </a:xfrm>
          <a:prstGeom prst="rect">
            <a:avLst/>
          </a:prstGeom>
          <a:noFill/>
          <a:ln>
            <a:noFill/>
          </a:ln>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617"/>
        <p:cNvGrpSpPr/>
        <p:nvPr/>
      </p:nvGrpSpPr>
      <p:grpSpPr>
        <a:xfrm>
          <a:off x="0" y="0"/>
          <a:ext cx="0" cy="0"/>
          <a:chOff x="0" y="0"/>
          <a:chExt cx="0" cy="0"/>
        </a:xfrm>
      </p:grpSpPr>
      <p:sp>
        <p:nvSpPr>
          <p:cNvPr id="618" name="Google Shape;618;p9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Qlab presentation</a:t>
            </a:r>
            <a:endParaRPr/>
          </a:p>
        </p:txBody>
      </p:sp>
      <p:sp>
        <p:nvSpPr>
          <p:cNvPr id="619" name="Google Shape;619;p92"/>
          <p:cNvSpPr txBox="1">
            <a:spLocks noGrp="1"/>
          </p:cNvSpPr>
          <p:nvPr>
            <p:ph type="body" idx="1"/>
          </p:nvPr>
        </p:nvSpPr>
        <p:spPr>
          <a:xfrm>
            <a:off x="311700" y="1417800"/>
            <a:ext cx="4260300" cy="3150900"/>
          </a:xfrm>
          <a:prstGeom prst="rect">
            <a:avLst/>
          </a:prstGeom>
        </p:spPr>
        <p:txBody>
          <a:bodyPr spcFirstLastPara="1" wrap="square" lIns="91425" tIns="91425" rIns="91425" bIns="91425" anchor="t" anchorCtr="0">
            <a:normAutofit fontScale="70000" lnSpcReduction="20000"/>
          </a:bodyPr>
          <a:lstStyle/>
          <a:p>
            <a:pPr marL="0" lvl="0" indent="0" algn="l" rtl="0">
              <a:spcBef>
                <a:spcPts val="0"/>
              </a:spcBef>
              <a:spcAft>
                <a:spcPts val="0"/>
              </a:spcAft>
              <a:buNone/>
            </a:pPr>
            <a:r>
              <a:rPr lang="en-GB"/>
              <a:t>Presentation </a:t>
            </a:r>
            <a:endParaRPr/>
          </a:p>
          <a:p>
            <a:pPr marL="0" lvl="0" indent="0" algn="l" rtl="0">
              <a:spcBef>
                <a:spcPts val="1200"/>
              </a:spcBef>
              <a:spcAft>
                <a:spcPts val="0"/>
              </a:spcAft>
              <a:buNone/>
            </a:pPr>
            <a:r>
              <a:rPr lang="en-GB"/>
              <a:t>So for my final project i chose to make a qlab presentation that had a narration that read the poem. This is where i decided to record the poem myself and read it myself this is the recording on audacity in the top right. This was then added to the qlab presentation along side the photos i have chosen which are all in the next slide. </a:t>
            </a:r>
            <a:endParaRPr/>
          </a:p>
          <a:p>
            <a:pPr marL="0" lvl="0" indent="0" algn="l" rtl="0">
              <a:spcBef>
                <a:spcPts val="1200"/>
              </a:spcBef>
              <a:spcAft>
                <a:spcPts val="1200"/>
              </a:spcAft>
              <a:buNone/>
            </a:pPr>
            <a:r>
              <a:rPr lang="en-GB"/>
              <a:t>I felt very challenged in this task as qlab is a new software to me so i did feel a bit challenged , but by working through the project i feel that i have succeeded in creating what was given to us as a task, i did struggle as when i do work i want to be very independent therefore i am very reluctant to ask for help , next time as i struggled i will ask for help when i am in trouble .</a:t>
            </a:r>
            <a:endParaRPr/>
          </a:p>
        </p:txBody>
      </p:sp>
      <p:pic>
        <p:nvPicPr>
          <p:cNvPr id="620" name="Google Shape;620;p92"/>
          <p:cNvPicPr preferRelativeResize="0"/>
          <p:nvPr/>
        </p:nvPicPr>
        <p:blipFill>
          <a:blip r:embed="rId3">
            <a:alphaModFix/>
          </a:blip>
          <a:stretch>
            <a:fillRect/>
          </a:stretch>
        </p:blipFill>
        <p:spPr>
          <a:xfrm>
            <a:off x="5560951" y="1256875"/>
            <a:ext cx="3006302" cy="1691051"/>
          </a:xfrm>
          <a:prstGeom prst="rect">
            <a:avLst/>
          </a:prstGeom>
          <a:noFill/>
          <a:ln>
            <a:noFill/>
          </a:ln>
        </p:spPr>
      </p:pic>
      <p:pic>
        <p:nvPicPr>
          <p:cNvPr id="621" name="Google Shape;621;p92"/>
          <p:cNvPicPr preferRelativeResize="0"/>
          <p:nvPr/>
        </p:nvPicPr>
        <p:blipFill rotWithShape="1">
          <a:blip r:embed="rId4">
            <a:alphaModFix/>
          </a:blip>
          <a:srcRect t="27560" b="22717"/>
          <a:stretch/>
        </p:blipFill>
        <p:spPr>
          <a:xfrm>
            <a:off x="5560950" y="3149450"/>
            <a:ext cx="3006301" cy="1691049"/>
          </a:xfrm>
          <a:prstGeom prst="rect">
            <a:avLst/>
          </a:prstGeom>
          <a:noFill/>
          <a:ln>
            <a:noFill/>
          </a:ln>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625"/>
        <p:cNvGrpSpPr/>
        <p:nvPr/>
      </p:nvGrpSpPr>
      <p:grpSpPr>
        <a:xfrm>
          <a:off x="0" y="0"/>
          <a:ext cx="0" cy="0"/>
          <a:chOff x="0" y="0"/>
          <a:chExt cx="0" cy="0"/>
        </a:xfrm>
      </p:grpSpPr>
      <p:sp>
        <p:nvSpPr>
          <p:cNvPr id="626" name="Google Shape;626;p9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Qlab presentation photos</a:t>
            </a:r>
            <a:endParaRPr/>
          </a:p>
        </p:txBody>
      </p:sp>
      <p:pic>
        <p:nvPicPr>
          <p:cNvPr id="627" name="Google Shape;627;p93"/>
          <p:cNvPicPr preferRelativeResize="0"/>
          <p:nvPr/>
        </p:nvPicPr>
        <p:blipFill>
          <a:blip r:embed="rId3">
            <a:alphaModFix/>
          </a:blip>
          <a:stretch>
            <a:fillRect/>
          </a:stretch>
        </p:blipFill>
        <p:spPr>
          <a:xfrm>
            <a:off x="2180023" y="2428789"/>
            <a:ext cx="2309281" cy="1543801"/>
          </a:xfrm>
          <a:prstGeom prst="rect">
            <a:avLst/>
          </a:prstGeom>
          <a:noFill/>
          <a:ln>
            <a:noFill/>
          </a:ln>
        </p:spPr>
      </p:pic>
      <p:pic>
        <p:nvPicPr>
          <p:cNvPr id="628" name="Google Shape;628;p93"/>
          <p:cNvPicPr preferRelativeResize="0"/>
          <p:nvPr/>
        </p:nvPicPr>
        <p:blipFill>
          <a:blip r:embed="rId4">
            <a:alphaModFix/>
          </a:blip>
          <a:stretch>
            <a:fillRect/>
          </a:stretch>
        </p:blipFill>
        <p:spPr>
          <a:xfrm>
            <a:off x="659784" y="1269777"/>
            <a:ext cx="1299974" cy="1304625"/>
          </a:xfrm>
          <a:prstGeom prst="rect">
            <a:avLst/>
          </a:prstGeom>
          <a:noFill/>
          <a:ln>
            <a:noFill/>
          </a:ln>
        </p:spPr>
      </p:pic>
      <p:pic>
        <p:nvPicPr>
          <p:cNvPr id="629" name="Google Shape;629;p93"/>
          <p:cNvPicPr preferRelativeResize="0"/>
          <p:nvPr/>
        </p:nvPicPr>
        <p:blipFill>
          <a:blip r:embed="rId5">
            <a:alphaModFix/>
          </a:blip>
          <a:stretch>
            <a:fillRect/>
          </a:stretch>
        </p:blipFill>
        <p:spPr>
          <a:xfrm>
            <a:off x="4147652" y="948022"/>
            <a:ext cx="726772" cy="729355"/>
          </a:xfrm>
          <a:prstGeom prst="rect">
            <a:avLst/>
          </a:prstGeom>
          <a:noFill/>
          <a:ln>
            <a:noFill/>
          </a:ln>
        </p:spPr>
      </p:pic>
      <p:pic>
        <p:nvPicPr>
          <p:cNvPr id="630" name="Google Shape;630;p93"/>
          <p:cNvPicPr preferRelativeResize="0"/>
          <p:nvPr/>
        </p:nvPicPr>
        <p:blipFill>
          <a:blip r:embed="rId6">
            <a:alphaModFix/>
          </a:blip>
          <a:stretch>
            <a:fillRect/>
          </a:stretch>
        </p:blipFill>
        <p:spPr>
          <a:xfrm>
            <a:off x="2000499" y="1269776"/>
            <a:ext cx="1002274" cy="1005825"/>
          </a:xfrm>
          <a:prstGeom prst="rect">
            <a:avLst/>
          </a:prstGeom>
          <a:noFill/>
          <a:ln>
            <a:noFill/>
          </a:ln>
        </p:spPr>
      </p:pic>
      <p:pic>
        <p:nvPicPr>
          <p:cNvPr id="631" name="Google Shape;631;p93"/>
          <p:cNvPicPr preferRelativeResize="0"/>
          <p:nvPr/>
        </p:nvPicPr>
        <p:blipFill>
          <a:blip r:embed="rId7">
            <a:alphaModFix/>
          </a:blip>
          <a:stretch>
            <a:fillRect/>
          </a:stretch>
        </p:blipFill>
        <p:spPr>
          <a:xfrm>
            <a:off x="3656127" y="1430060"/>
            <a:ext cx="726772" cy="729355"/>
          </a:xfrm>
          <a:prstGeom prst="rect">
            <a:avLst/>
          </a:prstGeom>
          <a:noFill/>
          <a:ln>
            <a:noFill/>
          </a:ln>
        </p:spPr>
      </p:pic>
      <p:pic>
        <p:nvPicPr>
          <p:cNvPr id="632" name="Google Shape;632;p93"/>
          <p:cNvPicPr preferRelativeResize="0"/>
          <p:nvPr/>
        </p:nvPicPr>
        <p:blipFill>
          <a:blip r:embed="rId8">
            <a:alphaModFix/>
          </a:blip>
          <a:stretch>
            <a:fillRect/>
          </a:stretch>
        </p:blipFill>
        <p:spPr>
          <a:xfrm>
            <a:off x="3002775" y="1223375"/>
            <a:ext cx="818326" cy="821225"/>
          </a:xfrm>
          <a:prstGeom prst="rect">
            <a:avLst/>
          </a:prstGeom>
          <a:noFill/>
          <a:ln>
            <a:noFill/>
          </a:ln>
        </p:spPr>
      </p:pic>
      <p:pic>
        <p:nvPicPr>
          <p:cNvPr id="633" name="Google Shape;633;p93"/>
          <p:cNvPicPr preferRelativeResize="0"/>
          <p:nvPr/>
        </p:nvPicPr>
        <p:blipFill>
          <a:blip r:embed="rId9">
            <a:alphaModFix/>
          </a:blip>
          <a:stretch>
            <a:fillRect/>
          </a:stretch>
        </p:blipFill>
        <p:spPr>
          <a:xfrm>
            <a:off x="5036248" y="421753"/>
            <a:ext cx="1638275" cy="1052222"/>
          </a:xfrm>
          <a:prstGeom prst="rect">
            <a:avLst/>
          </a:prstGeom>
          <a:noFill/>
          <a:ln>
            <a:noFill/>
          </a:ln>
        </p:spPr>
      </p:pic>
      <p:pic>
        <p:nvPicPr>
          <p:cNvPr id="634" name="Google Shape;634;p93"/>
          <p:cNvPicPr preferRelativeResize="0"/>
          <p:nvPr/>
        </p:nvPicPr>
        <p:blipFill>
          <a:blip r:embed="rId10">
            <a:alphaModFix/>
          </a:blip>
          <a:stretch>
            <a:fillRect/>
          </a:stretch>
        </p:blipFill>
        <p:spPr>
          <a:xfrm>
            <a:off x="5573726" y="2507763"/>
            <a:ext cx="1442225" cy="777376"/>
          </a:xfrm>
          <a:prstGeom prst="rect">
            <a:avLst/>
          </a:prstGeom>
          <a:noFill/>
          <a:ln>
            <a:noFill/>
          </a:ln>
        </p:spPr>
      </p:pic>
      <p:pic>
        <p:nvPicPr>
          <p:cNvPr id="635" name="Google Shape;635;p93"/>
          <p:cNvPicPr preferRelativeResize="0"/>
          <p:nvPr/>
        </p:nvPicPr>
        <p:blipFill>
          <a:blip r:embed="rId11">
            <a:alphaModFix/>
          </a:blip>
          <a:stretch>
            <a:fillRect/>
          </a:stretch>
        </p:blipFill>
        <p:spPr>
          <a:xfrm>
            <a:off x="781975" y="4046269"/>
            <a:ext cx="806000" cy="808856"/>
          </a:xfrm>
          <a:prstGeom prst="rect">
            <a:avLst/>
          </a:prstGeom>
          <a:noFill/>
          <a:ln>
            <a:noFill/>
          </a:ln>
        </p:spPr>
      </p:pic>
      <p:pic>
        <p:nvPicPr>
          <p:cNvPr id="636" name="Google Shape;636;p93"/>
          <p:cNvPicPr preferRelativeResize="0"/>
          <p:nvPr/>
        </p:nvPicPr>
        <p:blipFill>
          <a:blip r:embed="rId12">
            <a:alphaModFix/>
          </a:blip>
          <a:stretch>
            <a:fillRect/>
          </a:stretch>
        </p:blipFill>
        <p:spPr>
          <a:xfrm>
            <a:off x="458323" y="2768921"/>
            <a:ext cx="1129650" cy="1109009"/>
          </a:xfrm>
          <a:prstGeom prst="rect">
            <a:avLst/>
          </a:prstGeom>
          <a:noFill/>
          <a:ln>
            <a:noFill/>
          </a:ln>
        </p:spPr>
      </p:pic>
      <p:pic>
        <p:nvPicPr>
          <p:cNvPr id="637" name="Google Shape;637;p93"/>
          <p:cNvPicPr preferRelativeResize="0"/>
          <p:nvPr/>
        </p:nvPicPr>
        <p:blipFill>
          <a:blip r:embed="rId13">
            <a:alphaModFix/>
          </a:blip>
          <a:stretch>
            <a:fillRect/>
          </a:stretch>
        </p:blipFill>
        <p:spPr>
          <a:xfrm>
            <a:off x="2263088" y="4138725"/>
            <a:ext cx="1089387" cy="729350"/>
          </a:xfrm>
          <a:prstGeom prst="rect">
            <a:avLst/>
          </a:prstGeom>
          <a:noFill/>
          <a:ln>
            <a:noFill/>
          </a:ln>
        </p:spPr>
      </p:pic>
      <p:pic>
        <p:nvPicPr>
          <p:cNvPr id="638" name="Google Shape;638;p93"/>
          <p:cNvPicPr preferRelativeResize="0"/>
          <p:nvPr/>
        </p:nvPicPr>
        <p:blipFill>
          <a:blip r:embed="rId14">
            <a:alphaModFix/>
          </a:blip>
          <a:stretch>
            <a:fillRect/>
          </a:stretch>
        </p:blipFill>
        <p:spPr>
          <a:xfrm>
            <a:off x="4010371" y="4138720"/>
            <a:ext cx="891449" cy="729350"/>
          </a:xfrm>
          <a:prstGeom prst="rect">
            <a:avLst/>
          </a:prstGeom>
          <a:noFill/>
          <a:ln>
            <a:noFill/>
          </a:ln>
        </p:spPr>
      </p:pic>
      <p:pic>
        <p:nvPicPr>
          <p:cNvPr id="639" name="Google Shape;639;p93"/>
          <p:cNvPicPr preferRelativeResize="0"/>
          <p:nvPr/>
        </p:nvPicPr>
        <p:blipFill>
          <a:blip r:embed="rId15">
            <a:alphaModFix/>
          </a:blip>
          <a:stretch>
            <a:fillRect/>
          </a:stretch>
        </p:blipFill>
        <p:spPr>
          <a:xfrm>
            <a:off x="5681583" y="3783776"/>
            <a:ext cx="1226498" cy="821226"/>
          </a:xfrm>
          <a:prstGeom prst="rect">
            <a:avLst/>
          </a:prstGeom>
          <a:noFill/>
          <a:ln>
            <a:noFill/>
          </a:ln>
        </p:spPr>
      </p:pic>
      <p:pic>
        <p:nvPicPr>
          <p:cNvPr id="640" name="Google Shape;640;p93"/>
          <p:cNvPicPr preferRelativeResize="0"/>
          <p:nvPr/>
        </p:nvPicPr>
        <p:blipFill>
          <a:blip r:embed="rId16">
            <a:alphaModFix/>
          </a:blip>
          <a:stretch>
            <a:fillRect/>
          </a:stretch>
        </p:blipFill>
        <p:spPr>
          <a:xfrm>
            <a:off x="6842307" y="3375182"/>
            <a:ext cx="1508074" cy="932664"/>
          </a:xfrm>
          <a:prstGeom prst="rect">
            <a:avLst/>
          </a:prstGeom>
          <a:noFill/>
          <a:ln>
            <a:noFill/>
          </a:ln>
        </p:spPr>
      </p:pic>
      <p:pic>
        <p:nvPicPr>
          <p:cNvPr id="641" name="Google Shape;641;p93"/>
          <p:cNvPicPr preferRelativeResize="0"/>
          <p:nvPr/>
        </p:nvPicPr>
        <p:blipFill>
          <a:blip r:embed="rId17">
            <a:alphaModFix/>
          </a:blip>
          <a:stretch>
            <a:fillRect/>
          </a:stretch>
        </p:blipFill>
        <p:spPr>
          <a:xfrm>
            <a:off x="6842308" y="1992703"/>
            <a:ext cx="1638275" cy="1100307"/>
          </a:xfrm>
          <a:prstGeom prst="rect">
            <a:avLst/>
          </a:prstGeom>
          <a:noFill/>
          <a:ln>
            <a:noFill/>
          </a:ln>
        </p:spPr>
      </p:pic>
      <p:pic>
        <p:nvPicPr>
          <p:cNvPr id="642" name="Google Shape;642;p93"/>
          <p:cNvPicPr preferRelativeResize="0"/>
          <p:nvPr/>
        </p:nvPicPr>
        <p:blipFill>
          <a:blip r:embed="rId18">
            <a:alphaModFix/>
          </a:blip>
          <a:stretch>
            <a:fillRect/>
          </a:stretch>
        </p:blipFill>
        <p:spPr>
          <a:xfrm>
            <a:off x="7062330" y="660394"/>
            <a:ext cx="806000" cy="1304625"/>
          </a:xfrm>
          <a:prstGeom prst="rect">
            <a:avLst/>
          </a:prstGeom>
          <a:noFill/>
          <a:ln>
            <a:noFill/>
          </a:ln>
        </p:spPr>
      </p:pic>
      <p:pic>
        <p:nvPicPr>
          <p:cNvPr id="643" name="Google Shape;643;p93"/>
          <p:cNvPicPr preferRelativeResize="0"/>
          <p:nvPr/>
        </p:nvPicPr>
        <p:blipFill>
          <a:blip r:embed="rId19">
            <a:alphaModFix/>
          </a:blip>
          <a:stretch>
            <a:fillRect/>
          </a:stretch>
        </p:blipFill>
        <p:spPr>
          <a:xfrm>
            <a:off x="4147652" y="1785739"/>
            <a:ext cx="1638287" cy="2438185"/>
          </a:xfrm>
          <a:prstGeom prst="rect">
            <a:avLst/>
          </a:prstGeom>
          <a:noFill/>
          <a:ln>
            <a:noFill/>
          </a:ln>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647"/>
        <p:cNvGrpSpPr/>
        <p:nvPr/>
      </p:nvGrpSpPr>
      <p:grpSpPr>
        <a:xfrm>
          <a:off x="0" y="0"/>
          <a:ext cx="0" cy="0"/>
          <a:chOff x="0" y="0"/>
          <a:chExt cx="0" cy="0"/>
        </a:xfrm>
      </p:grpSpPr>
      <p:sp>
        <p:nvSpPr>
          <p:cNvPr id="648" name="Google Shape;648;p9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Qlab presentation </a:t>
            </a:r>
            <a:endParaRPr/>
          </a:p>
          <a:p>
            <a:pPr marL="0" lvl="0" indent="0" algn="l" rtl="0">
              <a:spcBef>
                <a:spcPts val="0"/>
              </a:spcBef>
              <a:spcAft>
                <a:spcPts val="0"/>
              </a:spcAft>
              <a:buNone/>
            </a:pPr>
            <a:endParaRPr/>
          </a:p>
        </p:txBody>
      </p:sp>
      <p:sp>
        <p:nvSpPr>
          <p:cNvPr id="649" name="Google Shape;649;p94"/>
          <p:cNvSpPr txBox="1">
            <a:spLocks noGrp="1"/>
          </p:cNvSpPr>
          <p:nvPr>
            <p:ph type="body" idx="1"/>
          </p:nvPr>
        </p:nvSpPr>
        <p:spPr>
          <a:xfrm>
            <a:off x="311700" y="1388475"/>
            <a:ext cx="8520600" cy="3150900"/>
          </a:xfrm>
          <a:prstGeom prst="rect">
            <a:avLst/>
          </a:prstGeom>
        </p:spPr>
        <p:txBody>
          <a:bodyPr spcFirstLastPara="1" wrap="square" lIns="91425" tIns="91425" rIns="91425" bIns="91425" anchor="t" anchorCtr="0">
            <a:normAutofit fontScale="40000" lnSpcReduction="20000"/>
          </a:bodyPr>
          <a:lstStyle/>
          <a:p>
            <a:pPr marL="0" lvl="0" indent="0" algn="l" rtl="0">
              <a:spcBef>
                <a:spcPts val="0"/>
              </a:spcBef>
              <a:spcAft>
                <a:spcPts val="0"/>
              </a:spcAft>
              <a:buNone/>
            </a:pPr>
            <a:r>
              <a:rPr lang="en-GB" u="sng"/>
              <a:t>Bibliography for qlab presentation.</a:t>
            </a:r>
            <a:endParaRPr u="sng"/>
          </a:p>
          <a:p>
            <a:pPr marL="0" lvl="0" indent="0" algn="l" rtl="0">
              <a:spcBef>
                <a:spcPts val="1200"/>
              </a:spcBef>
              <a:spcAft>
                <a:spcPts val="0"/>
              </a:spcAft>
              <a:buNone/>
            </a:pPr>
            <a:r>
              <a:rPr lang="en-GB"/>
              <a:t>Bellman , maker of bonnets , barrister , broker , billiard maker , beaver and front cover : </a:t>
            </a:r>
            <a:r>
              <a:rPr lang="en-GB" u="sng">
                <a:solidFill>
                  <a:schemeClr val="hlink"/>
                </a:solidFill>
                <a:hlinkClick r:id="rId3"/>
              </a:rPr>
              <a:t>https://en.wikipedia.org/wiki/The_Hunting_of_the_Snark</a:t>
            </a:r>
            <a:r>
              <a:rPr lang="en-GB"/>
              <a:t> </a:t>
            </a:r>
            <a:endParaRPr/>
          </a:p>
          <a:p>
            <a:pPr marL="0" lvl="0" indent="0" algn="l" rtl="0">
              <a:spcBef>
                <a:spcPts val="1200"/>
              </a:spcBef>
              <a:spcAft>
                <a:spcPts val="0"/>
              </a:spcAft>
              <a:buNone/>
            </a:pPr>
            <a:r>
              <a:rPr lang="en-GB"/>
              <a:t>Watch source : </a:t>
            </a:r>
            <a:r>
              <a:rPr lang="en-GB" u="sng">
                <a:solidFill>
                  <a:schemeClr val="hlink"/>
                </a:solidFill>
                <a:hlinkClick r:id="rId4"/>
              </a:rPr>
              <a:t>https://www.vintagecashcow.co.uk/blog/selling-guides/sell-old-watches-cash/</a:t>
            </a:r>
            <a:r>
              <a:rPr lang="en-GB"/>
              <a:t> </a:t>
            </a:r>
            <a:endParaRPr/>
          </a:p>
          <a:p>
            <a:pPr marL="0" lvl="0" indent="0" algn="l" rtl="0">
              <a:spcBef>
                <a:spcPts val="1200"/>
              </a:spcBef>
              <a:spcAft>
                <a:spcPts val="0"/>
              </a:spcAft>
              <a:buNone/>
            </a:pPr>
            <a:r>
              <a:rPr lang="en-GB"/>
              <a:t>Wad of dollar bills :  </a:t>
            </a:r>
            <a:r>
              <a:rPr lang="en-GB" u="sng">
                <a:solidFill>
                  <a:schemeClr val="hlink"/>
                </a:solidFill>
                <a:hlinkClick r:id="rId5"/>
              </a:rPr>
              <a:t>https://www.clipartkey.com/view/xJJwbx_100-dollar-bills-stacked-dollar-bills-stack-png/</a:t>
            </a:r>
            <a:r>
              <a:rPr lang="en-GB"/>
              <a:t> </a:t>
            </a:r>
            <a:endParaRPr/>
          </a:p>
          <a:p>
            <a:pPr marL="0" lvl="0" indent="0" algn="l" rtl="0">
              <a:spcBef>
                <a:spcPts val="1200"/>
              </a:spcBef>
              <a:spcAft>
                <a:spcPts val="0"/>
              </a:spcAft>
              <a:buNone/>
            </a:pPr>
            <a:r>
              <a:rPr lang="en-GB"/>
              <a:t>Umbrella : </a:t>
            </a:r>
            <a:r>
              <a:rPr lang="en-GB" u="sng">
                <a:solidFill>
                  <a:schemeClr val="hlink"/>
                </a:solidFill>
                <a:hlinkClick r:id="rId6"/>
              </a:rPr>
              <a:t>https://stock.adobe.com/uk/search?k=parasol%20old%20fashioned</a:t>
            </a:r>
            <a:r>
              <a:rPr lang="en-GB"/>
              <a:t> </a:t>
            </a:r>
            <a:endParaRPr/>
          </a:p>
          <a:p>
            <a:pPr marL="0" lvl="0" indent="0" algn="l" rtl="0">
              <a:spcBef>
                <a:spcPts val="1200"/>
              </a:spcBef>
              <a:spcAft>
                <a:spcPts val="0"/>
              </a:spcAft>
              <a:buNone/>
            </a:pPr>
            <a:r>
              <a:rPr lang="en-GB"/>
              <a:t>Boots : </a:t>
            </a:r>
            <a:r>
              <a:rPr lang="en-GB" u="sng">
                <a:solidFill>
                  <a:schemeClr val="hlink"/>
                </a:solidFill>
                <a:hlinkClick r:id="rId7"/>
              </a:rPr>
              <a:t>https://www.trespass.com/advice/snow-boots-guide/</a:t>
            </a:r>
            <a:r>
              <a:rPr lang="en-GB"/>
              <a:t> </a:t>
            </a:r>
            <a:endParaRPr/>
          </a:p>
          <a:p>
            <a:pPr marL="0" lvl="0" indent="0" algn="l" rtl="0">
              <a:spcBef>
                <a:spcPts val="1200"/>
              </a:spcBef>
              <a:spcAft>
                <a:spcPts val="0"/>
              </a:spcAft>
              <a:buNone/>
            </a:pPr>
            <a:r>
              <a:rPr lang="en-GB"/>
              <a:t>Jewels :</a:t>
            </a:r>
            <a:r>
              <a:rPr lang="en-GB" u="sng">
                <a:solidFill>
                  <a:schemeClr val="hlink"/>
                </a:solidFill>
                <a:hlinkClick r:id="rId8"/>
              </a:rPr>
              <a:t>https://webstockreview.net/explore/jewel-clipart-jewls/</a:t>
            </a:r>
            <a:r>
              <a:rPr lang="en-GB"/>
              <a:t> </a:t>
            </a:r>
            <a:endParaRPr/>
          </a:p>
          <a:p>
            <a:pPr marL="0" lvl="0" indent="0" algn="l" rtl="0">
              <a:spcBef>
                <a:spcPts val="1200"/>
              </a:spcBef>
              <a:spcAft>
                <a:spcPts val="0"/>
              </a:spcAft>
              <a:buNone/>
            </a:pPr>
            <a:r>
              <a:rPr lang="en-GB"/>
              <a:t>Rings :</a:t>
            </a:r>
            <a:r>
              <a:rPr lang="en-GB" u="sng">
                <a:solidFill>
                  <a:schemeClr val="hlink"/>
                </a:solidFill>
                <a:hlinkClick r:id="rId9"/>
              </a:rPr>
              <a:t>https://www.cynthiaaugust.com/PRODUCT/21v</a:t>
            </a:r>
            <a:r>
              <a:rPr lang="en-GB"/>
              <a:t> </a:t>
            </a:r>
            <a:endParaRPr/>
          </a:p>
          <a:p>
            <a:pPr marL="0" lvl="0" indent="0" algn="l" rtl="0">
              <a:spcBef>
                <a:spcPts val="1200"/>
              </a:spcBef>
              <a:spcAft>
                <a:spcPts val="0"/>
              </a:spcAft>
              <a:buNone/>
            </a:pPr>
            <a:r>
              <a:rPr lang="en-GB"/>
              <a:t>Clothes : </a:t>
            </a:r>
            <a:r>
              <a:rPr lang="en-GB" u="sng">
                <a:solidFill>
                  <a:schemeClr val="hlink"/>
                </a:solidFill>
                <a:hlinkClick r:id="rId10"/>
              </a:rPr>
              <a:t>https://www.dreamstime.com/photos-images/pile-old-clothes.html</a:t>
            </a:r>
            <a:r>
              <a:rPr lang="en-GB"/>
              <a:t> </a:t>
            </a:r>
            <a:endParaRPr/>
          </a:p>
          <a:p>
            <a:pPr marL="0" lvl="0" indent="0" algn="l" rtl="0">
              <a:spcBef>
                <a:spcPts val="1200"/>
              </a:spcBef>
              <a:spcAft>
                <a:spcPts val="0"/>
              </a:spcAft>
              <a:buNone/>
            </a:pPr>
            <a:r>
              <a:rPr lang="en-GB"/>
              <a:t>Boxes : </a:t>
            </a:r>
            <a:r>
              <a:rPr lang="en-GB" u="sng">
                <a:solidFill>
                  <a:schemeClr val="hlink"/>
                </a:solidFill>
                <a:hlinkClick r:id="rId11"/>
              </a:rPr>
              <a:t>https://www.123rf.com/photo_34353414_3d-rendering-of-a-pile-of-an-old-boxes-on-a-warehouse.html</a:t>
            </a:r>
            <a:r>
              <a:rPr lang="en-GB"/>
              <a:t> </a:t>
            </a:r>
            <a:endParaRPr/>
          </a:p>
          <a:p>
            <a:pPr marL="0" lvl="0" indent="0" algn="l" rtl="0">
              <a:spcBef>
                <a:spcPts val="1200"/>
              </a:spcBef>
              <a:spcAft>
                <a:spcPts val="0"/>
              </a:spcAft>
              <a:buNone/>
            </a:pPr>
            <a:r>
              <a:rPr lang="en-GB"/>
              <a:t>7 coats :</a:t>
            </a:r>
            <a:r>
              <a:rPr lang="en-GB" u="sng">
                <a:solidFill>
                  <a:schemeClr val="hlink"/>
                </a:solidFill>
                <a:hlinkClick r:id="rId12"/>
              </a:rPr>
              <a:t>https://www.wowcher.co.uk/deals/shop/fashion/coats-jackets</a:t>
            </a:r>
            <a:r>
              <a:rPr lang="en-GB"/>
              <a:t> </a:t>
            </a:r>
            <a:endParaRPr/>
          </a:p>
          <a:p>
            <a:pPr marL="0" lvl="0" indent="0" algn="l" rtl="0">
              <a:spcBef>
                <a:spcPts val="1200"/>
              </a:spcBef>
              <a:spcAft>
                <a:spcPts val="1200"/>
              </a:spcAft>
              <a:buNone/>
            </a:pPr>
            <a:r>
              <a:rPr lang="en-GB"/>
              <a:t>Speech bubble : </a:t>
            </a:r>
            <a:r>
              <a:rPr lang="en-GB" u="sng">
                <a:solidFill>
                  <a:schemeClr val="hlink"/>
                </a:solidFill>
                <a:hlinkClick r:id="rId13"/>
              </a:rPr>
              <a:t>https://www.123rf.com/photo_98259153_stock-vector-funny-stickman-with-empty-speech-bubble-confused-facial-expression-vector-.html</a:t>
            </a:r>
            <a:r>
              <a:rPr lang="en-GB"/>
              <a:t> </a:t>
            </a:r>
            <a:endParaRPr/>
          </a:p>
        </p:txBody>
      </p:sp>
    </p:spTree>
  </p:cSld>
  <p:clrMapOvr>
    <a:masterClrMapping/>
  </p:clrMapOvr>
</p:sld>
</file>

<file path=ppt/theme/theme1.xml><?xml version="1.0" encoding="utf-8"?>
<a:theme xmlns:a="http://schemas.openxmlformats.org/drawingml/2006/main"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10626</Words>
  <Application>Microsoft Office PowerPoint</Application>
  <PresentationFormat>On-screen Show (16:9)</PresentationFormat>
  <Paragraphs>443</Paragraphs>
  <Slides>82</Slides>
  <Notes>82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82</vt:i4>
      </vt:variant>
    </vt:vector>
  </HeadingPairs>
  <TitlesOfParts>
    <vt:vector size="86" baseType="lpstr">
      <vt:lpstr>Lato</vt:lpstr>
      <vt:lpstr>Playfair Display</vt:lpstr>
      <vt:lpstr>Arial</vt:lpstr>
      <vt:lpstr>Blue &amp; Gold</vt:lpstr>
      <vt:lpstr>Process workbook</vt:lpstr>
      <vt:lpstr>Learning aims and objectives</vt:lpstr>
      <vt:lpstr>Lighting design </vt:lpstr>
      <vt:lpstr>Lighting design</vt:lpstr>
      <vt:lpstr>Lighting fixtures</vt:lpstr>
      <vt:lpstr>Lighting fixtures</vt:lpstr>
      <vt:lpstr>Lighting fixtures</vt:lpstr>
      <vt:lpstr>Lighting fixtures</vt:lpstr>
      <vt:lpstr>Light fixtures</vt:lpstr>
      <vt:lpstr>Light fixtures</vt:lpstr>
      <vt:lpstr>Light fixtures </vt:lpstr>
      <vt:lpstr>Light accessories </vt:lpstr>
      <vt:lpstr>Light accessories</vt:lpstr>
      <vt:lpstr>Lighting design theory </vt:lpstr>
      <vt:lpstr>Goals of lighting design</vt:lpstr>
      <vt:lpstr>Lighting design </vt:lpstr>
      <vt:lpstr>Basics of lights</vt:lpstr>
      <vt:lpstr>Basics of light</vt:lpstr>
      <vt:lpstr>Basics of lights</vt:lpstr>
      <vt:lpstr>Basics if light </vt:lpstr>
      <vt:lpstr>Basics of lighting</vt:lpstr>
      <vt:lpstr>What is a light source?</vt:lpstr>
      <vt:lpstr>Key and fill sources</vt:lpstr>
      <vt:lpstr>Tasks </vt:lpstr>
      <vt:lpstr>Tasks </vt:lpstr>
      <vt:lpstr>Lecture task</vt:lpstr>
      <vt:lpstr>Realistic and expressionistic sources</vt:lpstr>
      <vt:lpstr>The early design process</vt:lpstr>
      <vt:lpstr>Script </vt:lpstr>
      <vt:lpstr>How to talk to the director</vt:lpstr>
      <vt:lpstr>Design and lighting tools</vt:lpstr>
      <vt:lpstr>A brief overview of tech week</vt:lpstr>
      <vt:lpstr>Production notebook</vt:lpstr>
      <vt:lpstr>The lighting plan</vt:lpstr>
      <vt:lpstr>Other contents of a lighting plan</vt:lpstr>
      <vt:lpstr>Lighting instrument symbol</vt:lpstr>
      <vt:lpstr>Sample lighting symbol</vt:lpstr>
      <vt:lpstr>Key plan components</vt:lpstr>
      <vt:lpstr>A brief history of entertainment lighting sources</vt:lpstr>
      <vt:lpstr>A brief history of entertainment lighting sources</vt:lpstr>
      <vt:lpstr>A brief history of entertainment lighting sources</vt:lpstr>
      <vt:lpstr>A brief history if entertaining lighting sources</vt:lpstr>
      <vt:lpstr>A brief history of entertainment lighting sources </vt:lpstr>
      <vt:lpstr>Starting a lighting project </vt:lpstr>
      <vt:lpstr>Where to start</vt:lpstr>
      <vt:lpstr>Directional lights </vt:lpstr>
      <vt:lpstr>Colour theory</vt:lpstr>
      <vt:lpstr>Colour theory </vt:lpstr>
      <vt:lpstr>Stage electrics</vt:lpstr>
      <vt:lpstr>Stage electrics</vt:lpstr>
      <vt:lpstr>Stage electrics</vt:lpstr>
      <vt:lpstr>Stage electrics</vt:lpstr>
      <vt:lpstr>Stage electrics</vt:lpstr>
      <vt:lpstr>Stage electrics</vt:lpstr>
      <vt:lpstr>Stage electrics</vt:lpstr>
      <vt:lpstr>Stage electrics</vt:lpstr>
      <vt:lpstr>Stage electrics</vt:lpstr>
      <vt:lpstr>Stage electrics</vt:lpstr>
      <vt:lpstr>Stage electrics </vt:lpstr>
      <vt:lpstr>Stage electrics</vt:lpstr>
      <vt:lpstr>Projection </vt:lpstr>
      <vt:lpstr>History of projection</vt:lpstr>
      <vt:lpstr>History of projection</vt:lpstr>
      <vt:lpstr>Types of projectors</vt:lpstr>
      <vt:lpstr>Sound design </vt:lpstr>
      <vt:lpstr>Tech </vt:lpstr>
      <vt:lpstr>Tech </vt:lpstr>
      <vt:lpstr>Tech </vt:lpstr>
      <vt:lpstr>Jobs and roles for a sound designer</vt:lpstr>
      <vt:lpstr>Jobs and roles for a sound designer</vt:lpstr>
      <vt:lpstr>Finding sound effects </vt:lpstr>
      <vt:lpstr>Finding sound effects</vt:lpstr>
      <vt:lpstr>Sound system design</vt:lpstr>
      <vt:lpstr>How to operate a sound system</vt:lpstr>
      <vt:lpstr>Qlab presentation</vt:lpstr>
      <vt:lpstr>Qlab presentation</vt:lpstr>
      <vt:lpstr>Qlab presentation </vt:lpstr>
      <vt:lpstr>Qlab presentation </vt:lpstr>
      <vt:lpstr>Qlab presentation  </vt:lpstr>
      <vt:lpstr>Qlab presentation</vt:lpstr>
      <vt:lpstr>Qlab presentation photos</vt:lpstr>
      <vt:lpstr>Qlab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Process workbook</dc:title>
  <dc:creator>finla</dc:creator>
  <cp:lastModifiedBy>finlaypry2016@gmail.com</cp:lastModifiedBy>
  <cp:revision>1</cp:revision>
  <dcterms:modified xsi:type="dcterms:W3CDTF">2021-05-28T07:36:42Z</dcterms:modified>
</cp:coreProperties>
</file>