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279" r:id="rId3"/>
    <p:sldId id="280" r:id="rId4"/>
    <p:sldId id="281" r:id="rId5"/>
    <p:sldId id="282" r:id="rId6"/>
    <p:sldId id="283" r:id="rId7"/>
    <p:sldId id="284" r:id="rId8"/>
    <p:sldId id="285" r:id="rId9"/>
    <p:sldId id="286" r:id="rId10"/>
    <p:sldId id="287" r:id="rId11"/>
    <p:sldId id="288" r:id="rId12"/>
    <p:sldId id="289" r:id="rId13"/>
    <p:sldId id="29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Research Methodology</a:t>
            </a:r>
            <a:endParaRPr lang="en-GB" altLang="en-US" dirty="0">
              <a:solidFill>
                <a:schemeClr val="accent2"/>
              </a:solidFill>
            </a:endParaRPr>
          </a:p>
          <a:p>
            <a:pPr eaLnBrk="1" hangingPunct="1"/>
            <a:r>
              <a:rPr lang="en-GB" altLang="en-US" dirty="0">
                <a:solidFill>
                  <a:schemeClr val="accent2"/>
                </a:solidFill>
              </a:rPr>
              <a:t>Sampling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FE8A-0AAE-4BA8-8132-2BFA1D2CC621}"/>
              </a:ext>
            </a:extLst>
          </p:cNvPr>
          <p:cNvSpPr>
            <a:spLocks noGrp="1"/>
          </p:cNvSpPr>
          <p:nvPr>
            <p:ph type="title"/>
          </p:nvPr>
        </p:nvSpPr>
        <p:spPr/>
        <p:txBody>
          <a:bodyPr/>
          <a:lstStyle/>
          <a:p>
            <a:r>
              <a:rPr lang="en-GB" b="1" dirty="0"/>
              <a:t>Sampling</a:t>
            </a:r>
          </a:p>
        </p:txBody>
      </p:sp>
      <p:sp>
        <p:nvSpPr>
          <p:cNvPr id="3" name="Content Placeholder 2">
            <a:extLst>
              <a:ext uri="{FF2B5EF4-FFF2-40B4-BE49-F238E27FC236}">
                <a16:creationId xmlns:a16="http://schemas.microsoft.com/office/drawing/2014/main" id="{E6A948D8-054A-4511-B65E-E9C064DD6928}"/>
              </a:ext>
            </a:extLst>
          </p:cNvPr>
          <p:cNvSpPr>
            <a:spLocks noGrp="1"/>
          </p:cNvSpPr>
          <p:nvPr>
            <p:ph idx="1"/>
          </p:nvPr>
        </p:nvSpPr>
        <p:spPr/>
        <p:txBody>
          <a:bodyPr/>
          <a:lstStyle/>
          <a:p>
            <a:r>
              <a:rPr lang="en-GB" dirty="0"/>
              <a:t>In research terms a sample is a group of people, objects, or items that are taken from a larger population for measurement. The sample should be representative of the population to ensure that we can generalise the findings from the research sample to the population as a whole. </a:t>
            </a:r>
          </a:p>
        </p:txBody>
      </p:sp>
      <p:sp>
        <p:nvSpPr>
          <p:cNvPr id="4" name="Date Placeholder 3">
            <a:extLst>
              <a:ext uri="{FF2B5EF4-FFF2-40B4-BE49-F238E27FC236}">
                <a16:creationId xmlns:a16="http://schemas.microsoft.com/office/drawing/2014/main" id="{2E7EAA5B-39BA-4793-940E-6CFBFBC9034B}"/>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C923EFAD-DE0B-468E-B259-FCC966560A6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033997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9CC3B-24D9-49AC-927C-C63610D1808F}"/>
              </a:ext>
            </a:extLst>
          </p:cNvPr>
          <p:cNvSpPr>
            <a:spLocks noGrp="1"/>
          </p:cNvSpPr>
          <p:nvPr>
            <p:ph type="title"/>
          </p:nvPr>
        </p:nvSpPr>
        <p:spPr/>
        <p:txBody>
          <a:bodyPr/>
          <a:lstStyle/>
          <a:p>
            <a:r>
              <a:rPr lang="en-GB" dirty="0"/>
              <a:t>Sampling Techniques</a:t>
            </a:r>
          </a:p>
        </p:txBody>
      </p:sp>
      <p:sp>
        <p:nvSpPr>
          <p:cNvPr id="3" name="Content Placeholder 2">
            <a:extLst>
              <a:ext uri="{FF2B5EF4-FFF2-40B4-BE49-F238E27FC236}">
                <a16:creationId xmlns:a16="http://schemas.microsoft.com/office/drawing/2014/main" id="{CCA72862-AD02-41F8-9B47-82547BEC6A7F}"/>
              </a:ext>
            </a:extLst>
          </p:cNvPr>
          <p:cNvSpPr>
            <a:spLocks noGrp="1"/>
          </p:cNvSpPr>
          <p:nvPr>
            <p:ph idx="1"/>
          </p:nvPr>
        </p:nvSpPr>
        <p:spPr/>
        <p:txBody>
          <a:bodyPr/>
          <a:lstStyle/>
          <a:p>
            <a:r>
              <a:rPr lang="en-GB" sz="1800" dirty="0">
                <a:effectLst/>
                <a:latin typeface="Verdana" panose="020B0604030504040204" pitchFamily="34" charset="0"/>
                <a:ea typeface="Calibri" panose="020F0502020204030204" pitchFamily="34" charset="0"/>
                <a:cs typeface="Times New Roman" panose="02020603050405020304" pitchFamily="18" charset="0"/>
              </a:rPr>
              <a:t>There are several different sampling techniques available, and they can be subdivided into two groups: </a:t>
            </a:r>
          </a:p>
          <a:p>
            <a:r>
              <a:rPr lang="en-GB" sz="2800" dirty="0">
                <a:effectLst/>
                <a:latin typeface="Verdana" panose="020B0604030504040204" pitchFamily="34" charset="0"/>
                <a:ea typeface="Calibri" panose="020F0502020204030204" pitchFamily="34" charset="0"/>
                <a:cs typeface="Times New Roman" panose="02020603050405020304" pitchFamily="18" charset="0"/>
              </a:rPr>
              <a:t>Probability sampling </a:t>
            </a:r>
          </a:p>
          <a:p>
            <a:r>
              <a:rPr lang="en-GB" sz="2800" dirty="0">
                <a:latin typeface="Verdana" panose="020B0604030504040204" pitchFamily="34" charset="0"/>
                <a:ea typeface="Calibri" panose="020F0502020204030204" pitchFamily="34" charset="0"/>
                <a:cs typeface="Times New Roman" panose="02020603050405020304" pitchFamily="18" charset="0"/>
              </a:rPr>
              <a:t>Non probability sampling</a:t>
            </a:r>
          </a:p>
          <a:p>
            <a:endParaRPr lang="en-GB" dirty="0"/>
          </a:p>
        </p:txBody>
      </p:sp>
      <p:sp>
        <p:nvSpPr>
          <p:cNvPr id="4" name="Date Placeholder 3">
            <a:extLst>
              <a:ext uri="{FF2B5EF4-FFF2-40B4-BE49-F238E27FC236}">
                <a16:creationId xmlns:a16="http://schemas.microsoft.com/office/drawing/2014/main" id="{B6838A48-9FDD-44AA-8463-64084D47669F}"/>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4B2FC77B-B38A-481F-BB9E-6B954D95A16E}"/>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09327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E4C60-12D7-425F-B7AE-7D6D047F98DA}"/>
              </a:ext>
            </a:extLst>
          </p:cNvPr>
          <p:cNvSpPr>
            <a:spLocks noGrp="1"/>
          </p:cNvSpPr>
          <p:nvPr>
            <p:ph type="title"/>
          </p:nvPr>
        </p:nvSpPr>
        <p:spPr/>
        <p:txBody>
          <a:bodyPr/>
          <a:lstStyle/>
          <a:p>
            <a:r>
              <a:rPr lang="en-GB" dirty="0"/>
              <a:t>Probability Sampling Methods</a:t>
            </a:r>
          </a:p>
        </p:txBody>
      </p:sp>
      <p:sp>
        <p:nvSpPr>
          <p:cNvPr id="3" name="Content Placeholder 2">
            <a:extLst>
              <a:ext uri="{FF2B5EF4-FFF2-40B4-BE49-F238E27FC236}">
                <a16:creationId xmlns:a16="http://schemas.microsoft.com/office/drawing/2014/main" id="{AA715BF4-05D4-4E2B-B9DD-02C73BE9E66C}"/>
              </a:ext>
            </a:extLst>
          </p:cNvPr>
          <p:cNvSpPr>
            <a:spLocks noGrp="1"/>
          </p:cNvSpPr>
          <p:nvPr>
            <p:ph idx="1"/>
          </p:nvPr>
        </p:nvSpPr>
        <p:spPr/>
        <p:txBody>
          <a:bodyPr/>
          <a:lstStyle/>
          <a:p>
            <a:pPr algn="l"/>
            <a:r>
              <a:rPr lang="en-GB" b="1" i="0" dirty="0">
                <a:effectLst/>
                <a:latin typeface="Verdana" panose="020B0604030504040204" pitchFamily="34" charset="0"/>
              </a:rPr>
              <a:t>Simple random sampling</a:t>
            </a:r>
            <a:endParaRPr lang="en-GB" b="0" i="0" dirty="0">
              <a:effectLst/>
              <a:latin typeface="Verdana" panose="020B0604030504040204" pitchFamily="34" charset="0"/>
            </a:endParaRPr>
          </a:p>
          <a:p>
            <a:pPr marL="0" indent="0" algn="l">
              <a:buNone/>
            </a:pPr>
            <a:r>
              <a:rPr lang="en-GB" b="0" i="0" dirty="0">
                <a:effectLst/>
                <a:latin typeface="Verdana" panose="020B0604030504040204" pitchFamily="34" charset="0"/>
              </a:rPr>
              <a:t>In this case each individual is chosen entirely by chance and each member of the population has an equal chance, or probability, of being selected. </a:t>
            </a:r>
          </a:p>
          <a:p>
            <a:endParaRPr lang="en-GB" dirty="0"/>
          </a:p>
        </p:txBody>
      </p:sp>
      <p:sp>
        <p:nvSpPr>
          <p:cNvPr id="4" name="Date Placeholder 3">
            <a:extLst>
              <a:ext uri="{FF2B5EF4-FFF2-40B4-BE49-F238E27FC236}">
                <a16:creationId xmlns:a16="http://schemas.microsoft.com/office/drawing/2014/main" id="{879B1B46-4C21-48AA-B8E7-087E846C0CDA}"/>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C1A596E3-13E6-43D5-A225-D2B78BB80D9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52634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D5B3B-10D8-440E-8314-B6D47BB4EB5A}"/>
              </a:ext>
            </a:extLst>
          </p:cNvPr>
          <p:cNvSpPr>
            <a:spLocks noGrp="1"/>
          </p:cNvSpPr>
          <p:nvPr>
            <p:ph type="title"/>
          </p:nvPr>
        </p:nvSpPr>
        <p:spPr/>
        <p:txBody>
          <a:bodyPr/>
          <a:lstStyle/>
          <a:p>
            <a:r>
              <a:rPr lang="en-GB" dirty="0"/>
              <a:t>Probability Sampling Methods</a:t>
            </a:r>
          </a:p>
        </p:txBody>
      </p:sp>
      <p:sp>
        <p:nvSpPr>
          <p:cNvPr id="3" name="Content Placeholder 2">
            <a:extLst>
              <a:ext uri="{FF2B5EF4-FFF2-40B4-BE49-F238E27FC236}">
                <a16:creationId xmlns:a16="http://schemas.microsoft.com/office/drawing/2014/main" id="{DA3045EA-13E8-41BF-8952-E16BF5A67980}"/>
              </a:ext>
            </a:extLst>
          </p:cNvPr>
          <p:cNvSpPr>
            <a:spLocks noGrp="1"/>
          </p:cNvSpPr>
          <p:nvPr>
            <p:ph idx="1"/>
          </p:nvPr>
        </p:nvSpPr>
        <p:spPr/>
        <p:txBody>
          <a:bodyPr/>
          <a:lstStyle/>
          <a:p>
            <a:pPr algn="l"/>
            <a:r>
              <a:rPr lang="en-GB" sz="2800" b="1" i="0" dirty="0">
                <a:effectLst/>
                <a:latin typeface="Verdana" panose="020B0604030504040204" pitchFamily="34" charset="0"/>
              </a:rPr>
              <a:t>Stratified sampling</a:t>
            </a:r>
            <a:endParaRPr lang="en-GB" sz="2800" b="0" i="0" dirty="0">
              <a:effectLst/>
              <a:latin typeface="Verdana" panose="020B0604030504040204" pitchFamily="34" charset="0"/>
            </a:endParaRPr>
          </a:p>
          <a:p>
            <a:pPr marL="0" indent="0" algn="l">
              <a:buNone/>
            </a:pPr>
            <a:r>
              <a:rPr lang="en-GB" sz="2800" b="0" i="0" dirty="0">
                <a:effectLst/>
                <a:latin typeface="Verdana" panose="020B0604030504040204" pitchFamily="34" charset="0"/>
              </a:rPr>
              <a:t>In this method, the population is first divided into subgroups (or strata) who all share a similar characteristic. It is used when we might reasonably expect the measurement of interest to vary between the different subgroups, and we want to ensure representation from all the subgroups.</a:t>
            </a:r>
          </a:p>
          <a:p>
            <a:endParaRPr lang="en-GB" dirty="0"/>
          </a:p>
        </p:txBody>
      </p:sp>
      <p:sp>
        <p:nvSpPr>
          <p:cNvPr id="4" name="Date Placeholder 3">
            <a:extLst>
              <a:ext uri="{FF2B5EF4-FFF2-40B4-BE49-F238E27FC236}">
                <a16:creationId xmlns:a16="http://schemas.microsoft.com/office/drawing/2014/main" id="{5C9E23E5-AE7E-4798-B2AB-18BD7411BEDE}"/>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94649486-E489-4BBA-AB72-A2056FBD6BE3}"/>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318885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6EE5A-AA6A-494A-A891-B84E3ABFB743}"/>
              </a:ext>
            </a:extLst>
          </p:cNvPr>
          <p:cNvSpPr>
            <a:spLocks noGrp="1"/>
          </p:cNvSpPr>
          <p:nvPr>
            <p:ph type="title"/>
          </p:nvPr>
        </p:nvSpPr>
        <p:spPr/>
        <p:txBody>
          <a:bodyPr/>
          <a:lstStyle/>
          <a:p>
            <a:r>
              <a:rPr lang="en-GB" dirty="0"/>
              <a:t>Probability Sampling Methods</a:t>
            </a:r>
          </a:p>
        </p:txBody>
      </p:sp>
      <p:sp>
        <p:nvSpPr>
          <p:cNvPr id="3" name="Content Placeholder 2">
            <a:extLst>
              <a:ext uri="{FF2B5EF4-FFF2-40B4-BE49-F238E27FC236}">
                <a16:creationId xmlns:a16="http://schemas.microsoft.com/office/drawing/2014/main" id="{FE6792CE-894C-4114-AF3F-71A2E7F6CD25}"/>
              </a:ext>
            </a:extLst>
          </p:cNvPr>
          <p:cNvSpPr>
            <a:spLocks noGrp="1"/>
          </p:cNvSpPr>
          <p:nvPr>
            <p:ph idx="1"/>
          </p:nvPr>
        </p:nvSpPr>
        <p:spPr/>
        <p:txBody>
          <a:bodyPr/>
          <a:lstStyle/>
          <a:p>
            <a:pPr algn="l"/>
            <a:r>
              <a:rPr lang="en-GB" sz="2800" b="1" i="0" dirty="0">
                <a:effectLst/>
                <a:latin typeface="Verdana" panose="020B0604030504040204" pitchFamily="34" charset="0"/>
              </a:rPr>
              <a:t>Clustered sampling</a:t>
            </a:r>
            <a:endParaRPr lang="en-GB" sz="2800" b="0" i="0" dirty="0">
              <a:effectLst/>
              <a:latin typeface="Verdana" panose="020B0604030504040204" pitchFamily="34" charset="0"/>
            </a:endParaRPr>
          </a:p>
          <a:p>
            <a:pPr marL="0" indent="0" algn="l">
              <a:buNone/>
            </a:pPr>
            <a:r>
              <a:rPr lang="en-GB" sz="2800" b="0" i="0" dirty="0">
                <a:effectLst/>
                <a:latin typeface="Verdana" panose="020B0604030504040204" pitchFamily="34" charset="0"/>
              </a:rPr>
              <a:t>In a clustered sample, subgroups of the population are used as the sampling unit, rather than individuals. The population is divided into subgroups, known as clusters, which are randomly selected to be included in the study. Clusters are usually already defined</a:t>
            </a:r>
            <a:r>
              <a:rPr lang="en-GB" sz="2800" dirty="0">
                <a:solidFill>
                  <a:srgbClr val="666666"/>
                </a:solidFill>
                <a:latin typeface="Verdana" panose="020B0604030504040204" pitchFamily="34" charset="0"/>
              </a:rPr>
              <a:t>.</a:t>
            </a:r>
            <a:endParaRPr lang="en-GB" b="0" i="0" dirty="0">
              <a:solidFill>
                <a:srgbClr val="666666"/>
              </a:solidFill>
              <a:effectLst/>
              <a:latin typeface="Verdana" panose="020B0604030504040204" pitchFamily="34" charset="0"/>
            </a:endParaRPr>
          </a:p>
          <a:p>
            <a:endParaRPr lang="en-GB" dirty="0"/>
          </a:p>
        </p:txBody>
      </p:sp>
      <p:sp>
        <p:nvSpPr>
          <p:cNvPr id="4" name="Date Placeholder 3">
            <a:extLst>
              <a:ext uri="{FF2B5EF4-FFF2-40B4-BE49-F238E27FC236}">
                <a16:creationId xmlns:a16="http://schemas.microsoft.com/office/drawing/2014/main" id="{D8132809-C0A9-4B28-A395-681644A2F41B}"/>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F9AFAC5D-97E6-47BE-8A07-4AE3EA9C75F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46892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76A10-254F-4864-AB90-97543C664D08}"/>
              </a:ext>
            </a:extLst>
          </p:cNvPr>
          <p:cNvSpPr>
            <a:spLocks noGrp="1"/>
          </p:cNvSpPr>
          <p:nvPr>
            <p:ph type="title"/>
          </p:nvPr>
        </p:nvSpPr>
        <p:spPr/>
        <p:txBody>
          <a:bodyPr/>
          <a:lstStyle/>
          <a:p>
            <a:r>
              <a:rPr lang="en-GB" dirty="0"/>
              <a:t>Probability Sampling Methods</a:t>
            </a:r>
          </a:p>
        </p:txBody>
      </p:sp>
      <p:sp>
        <p:nvSpPr>
          <p:cNvPr id="3" name="Content Placeholder 2">
            <a:extLst>
              <a:ext uri="{FF2B5EF4-FFF2-40B4-BE49-F238E27FC236}">
                <a16:creationId xmlns:a16="http://schemas.microsoft.com/office/drawing/2014/main" id="{F8DF8E84-A0FD-4E6B-80B5-9CACA785086F}"/>
              </a:ext>
            </a:extLst>
          </p:cNvPr>
          <p:cNvSpPr>
            <a:spLocks noGrp="1"/>
          </p:cNvSpPr>
          <p:nvPr>
            <p:ph idx="1"/>
          </p:nvPr>
        </p:nvSpPr>
        <p:spPr/>
        <p:txBody>
          <a:bodyPr/>
          <a:lstStyle/>
          <a:p>
            <a:pPr algn="l"/>
            <a:r>
              <a:rPr lang="en-GB" b="1" i="0" dirty="0">
                <a:effectLst/>
                <a:latin typeface="Verdana" panose="020B0604030504040204" pitchFamily="34" charset="0"/>
              </a:rPr>
              <a:t>Systematic sampling</a:t>
            </a:r>
            <a:endParaRPr lang="en-GB" b="0" i="0" dirty="0">
              <a:effectLst/>
              <a:latin typeface="Verdana" panose="020B0604030504040204" pitchFamily="34" charset="0"/>
            </a:endParaRPr>
          </a:p>
          <a:p>
            <a:pPr marL="0" indent="0" algn="l">
              <a:buNone/>
            </a:pPr>
            <a:r>
              <a:rPr lang="en-GB" sz="2400" b="0" i="0" dirty="0">
                <a:effectLst/>
                <a:latin typeface="Verdana" panose="020B0604030504040204" pitchFamily="34" charset="0"/>
              </a:rPr>
              <a:t>Individuals are selected at regular intervals from the sampling frame. The intervals are chosen to ensure an adequate sample size. If you need a sample size </a:t>
            </a:r>
            <a:r>
              <a:rPr lang="en-GB" sz="2400" b="0" i="1" dirty="0">
                <a:effectLst/>
                <a:latin typeface="Verdana" panose="020B0604030504040204" pitchFamily="34" charset="0"/>
              </a:rPr>
              <a:t>n </a:t>
            </a:r>
            <a:r>
              <a:rPr lang="en-GB" sz="2400" b="0" i="0" dirty="0">
                <a:effectLst/>
                <a:latin typeface="Verdana" panose="020B0604030504040204" pitchFamily="34" charset="0"/>
              </a:rPr>
              <a:t>from a population of size </a:t>
            </a:r>
            <a:r>
              <a:rPr lang="en-GB" sz="2400" b="0" i="1" dirty="0">
                <a:effectLst/>
                <a:latin typeface="Verdana" panose="020B0604030504040204" pitchFamily="34" charset="0"/>
              </a:rPr>
              <a:t>x</a:t>
            </a:r>
            <a:r>
              <a:rPr lang="en-GB" sz="2400" b="0" i="0" dirty="0">
                <a:effectLst/>
                <a:latin typeface="Verdana" panose="020B0604030504040204" pitchFamily="34" charset="0"/>
              </a:rPr>
              <a:t>, you should select every </a:t>
            </a:r>
            <a:r>
              <a:rPr lang="en-GB" sz="2400" b="0" i="1" dirty="0">
                <a:effectLst/>
                <a:latin typeface="Verdana" panose="020B0604030504040204" pitchFamily="34" charset="0"/>
              </a:rPr>
              <a:t>x/n</a:t>
            </a:r>
            <a:r>
              <a:rPr lang="en-GB" sz="2400" b="0" i="0" baseline="30000" dirty="0">
                <a:effectLst/>
                <a:latin typeface="Verdana" panose="020B0604030504040204" pitchFamily="34" charset="0"/>
              </a:rPr>
              <a:t>th</a:t>
            </a:r>
            <a:r>
              <a:rPr lang="en-GB" sz="2400" b="0" i="0" dirty="0">
                <a:effectLst/>
                <a:latin typeface="Verdana" panose="020B0604030504040204" pitchFamily="34" charset="0"/>
              </a:rPr>
              <a:t> individual for the sample.  For example, if you wanted a sample size of 100 from a population of 1000, select every 1000/100 = 10</a:t>
            </a:r>
            <a:r>
              <a:rPr lang="en-GB" sz="2400" b="0" i="0" baseline="30000" dirty="0">
                <a:effectLst/>
                <a:latin typeface="Verdana" panose="020B0604030504040204" pitchFamily="34" charset="0"/>
              </a:rPr>
              <a:t>th</a:t>
            </a:r>
            <a:r>
              <a:rPr lang="en-GB" sz="2400" b="0" i="0" dirty="0">
                <a:effectLst/>
                <a:latin typeface="Verdana" panose="020B0604030504040204" pitchFamily="34" charset="0"/>
              </a:rPr>
              <a:t> member of the sampling frame.</a:t>
            </a:r>
          </a:p>
          <a:p>
            <a:endParaRPr lang="en-GB" dirty="0"/>
          </a:p>
        </p:txBody>
      </p:sp>
      <p:sp>
        <p:nvSpPr>
          <p:cNvPr id="4" name="Date Placeholder 3">
            <a:extLst>
              <a:ext uri="{FF2B5EF4-FFF2-40B4-BE49-F238E27FC236}">
                <a16:creationId xmlns:a16="http://schemas.microsoft.com/office/drawing/2014/main" id="{73F5CB3F-FE3C-4119-AF13-0AEF161FF89F}"/>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46582838-26C1-4144-B994-457C85B9E190}"/>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524008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6863D-DF33-468E-B2A8-670039CFF2CB}"/>
              </a:ext>
            </a:extLst>
          </p:cNvPr>
          <p:cNvSpPr>
            <a:spLocks noGrp="1"/>
          </p:cNvSpPr>
          <p:nvPr>
            <p:ph type="title"/>
          </p:nvPr>
        </p:nvSpPr>
        <p:spPr/>
        <p:txBody>
          <a:bodyPr/>
          <a:lstStyle/>
          <a:p>
            <a:r>
              <a:rPr lang="en-GB" dirty="0">
                <a:effectLst/>
              </a:rPr>
              <a:t>Non-Probability Sampling Methods</a:t>
            </a:r>
            <a:endParaRPr lang="en-GB" dirty="0"/>
          </a:p>
        </p:txBody>
      </p:sp>
      <p:sp>
        <p:nvSpPr>
          <p:cNvPr id="3" name="Content Placeholder 2">
            <a:extLst>
              <a:ext uri="{FF2B5EF4-FFF2-40B4-BE49-F238E27FC236}">
                <a16:creationId xmlns:a16="http://schemas.microsoft.com/office/drawing/2014/main" id="{4990B640-68A1-41E8-91EF-08DF51D684CA}"/>
              </a:ext>
            </a:extLst>
          </p:cNvPr>
          <p:cNvSpPr>
            <a:spLocks noGrp="1"/>
          </p:cNvSpPr>
          <p:nvPr>
            <p:ph idx="1"/>
          </p:nvPr>
        </p:nvSpPr>
        <p:spPr/>
        <p:txBody>
          <a:bodyPr/>
          <a:lstStyle/>
          <a:p>
            <a:pPr algn="l"/>
            <a:r>
              <a:rPr lang="en-GB" sz="2400" b="1" i="0" dirty="0">
                <a:effectLst/>
                <a:latin typeface="Verdana" panose="020B0604030504040204" pitchFamily="34" charset="0"/>
              </a:rPr>
              <a:t>Convenience sampling</a:t>
            </a:r>
            <a:endParaRPr lang="en-GB" sz="2400" b="0" i="0" dirty="0">
              <a:effectLst/>
              <a:latin typeface="Verdana" panose="020B0604030504040204" pitchFamily="34" charset="0"/>
            </a:endParaRPr>
          </a:p>
          <a:p>
            <a:pPr marL="0" indent="0" algn="l">
              <a:buNone/>
            </a:pPr>
            <a:r>
              <a:rPr lang="en-GB" sz="2400" b="0" i="0" dirty="0">
                <a:effectLst/>
                <a:latin typeface="Verdana" panose="020B0604030504040204" pitchFamily="34" charset="0"/>
              </a:rPr>
              <a:t>Convenience sampling is perhaps the easiest method of sampling, because participants are selected based on availability and willingness to take part. Useful results can be obtained, but the results are prone to significant bias, because those who volunteer to take part may be different from those who choose not to (volunteer bias), and the sample may not be representative of other characteristics, such as age or sex.</a:t>
            </a:r>
          </a:p>
          <a:p>
            <a:endParaRPr lang="en-GB" dirty="0"/>
          </a:p>
        </p:txBody>
      </p:sp>
      <p:sp>
        <p:nvSpPr>
          <p:cNvPr id="4" name="Date Placeholder 3">
            <a:extLst>
              <a:ext uri="{FF2B5EF4-FFF2-40B4-BE49-F238E27FC236}">
                <a16:creationId xmlns:a16="http://schemas.microsoft.com/office/drawing/2014/main" id="{63ACBAE2-9F8A-4AFC-BEAD-054A9B58F785}"/>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731F60FC-9B64-49C2-B1B0-CB11B7E539E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528559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57C85-607E-48C2-AAE8-C648712453D2}"/>
              </a:ext>
            </a:extLst>
          </p:cNvPr>
          <p:cNvSpPr>
            <a:spLocks noGrp="1"/>
          </p:cNvSpPr>
          <p:nvPr>
            <p:ph type="title"/>
          </p:nvPr>
        </p:nvSpPr>
        <p:spPr/>
        <p:txBody>
          <a:bodyPr/>
          <a:lstStyle/>
          <a:p>
            <a:r>
              <a:rPr lang="en-GB" dirty="0">
                <a:effectLst/>
              </a:rPr>
              <a:t>Non-Probability Sampling Methods</a:t>
            </a:r>
            <a:endParaRPr lang="en-GB" dirty="0"/>
          </a:p>
        </p:txBody>
      </p:sp>
      <p:sp>
        <p:nvSpPr>
          <p:cNvPr id="3" name="Content Placeholder 2">
            <a:extLst>
              <a:ext uri="{FF2B5EF4-FFF2-40B4-BE49-F238E27FC236}">
                <a16:creationId xmlns:a16="http://schemas.microsoft.com/office/drawing/2014/main" id="{6096B499-2B1F-4A76-81CF-2B32A5638030}"/>
              </a:ext>
            </a:extLst>
          </p:cNvPr>
          <p:cNvSpPr>
            <a:spLocks noGrp="1"/>
          </p:cNvSpPr>
          <p:nvPr>
            <p:ph idx="1"/>
          </p:nvPr>
        </p:nvSpPr>
        <p:spPr/>
        <p:txBody>
          <a:bodyPr/>
          <a:lstStyle/>
          <a:p>
            <a:r>
              <a:rPr lang="en-GB" b="1" dirty="0">
                <a:solidFill>
                  <a:srgbClr val="21242C"/>
                </a:solidFill>
                <a:effectLst/>
                <a:latin typeface="inherit"/>
                <a:ea typeface="Times New Roman" panose="02020603050405020304" pitchFamily="18" charset="0"/>
                <a:cs typeface="Helvetica" panose="020B0604020202020204" pitchFamily="34" charset="0"/>
              </a:rPr>
              <a:t>Voluntary response sample</a:t>
            </a:r>
            <a:endParaRPr lang="en-GB" dirty="0">
              <a:solidFill>
                <a:srgbClr val="21242C"/>
              </a:solidFill>
              <a:effectLst/>
              <a:latin typeface="inherit"/>
              <a:ea typeface="Times New Roman" panose="02020603050405020304" pitchFamily="18" charset="0"/>
              <a:cs typeface="Helvetica" panose="020B0604020202020204" pitchFamily="34" charset="0"/>
            </a:endParaRPr>
          </a:p>
          <a:p>
            <a:pPr marL="0" indent="0">
              <a:buNone/>
            </a:pPr>
            <a:r>
              <a:rPr lang="en-GB" dirty="0">
                <a:solidFill>
                  <a:srgbClr val="21242C"/>
                </a:solidFill>
                <a:effectLst/>
                <a:latin typeface="inherit"/>
                <a:ea typeface="Times New Roman" panose="02020603050405020304" pitchFamily="18" charset="0"/>
                <a:cs typeface="Helvetica" panose="020B0604020202020204" pitchFamily="34" charset="0"/>
              </a:rPr>
              <a:t>The researcher puts out a request for members of a population to join the sample, and people decide whether or not to be in the sample.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7B390DFF-2EF7-4910-AD53-6296356E7CD9}"/>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4C1DA318-B112-4860-8B1C-92D5B5B41A6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625142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3693-F0F1-4087-B34F-D1A49A759F1A}"/>
              </a:ext>
            </a:extLst>
          </p:cNvPr>
          <p:cNvSpPr>
            <a:spLocks noGrp="1"/>
          </p:cNvSpPr>
          <p:nvPr>
            <p:ph type="title"/>
          </p:nvPr>
        </p:nvSpPr>
        <p:spPr/>
        <p:txBody>
          <a:bodyPr/>
          <a:lstStyle/>
          <a:p>
            <a:r>
              <a:rPr lang="en-GB" dirty="0">
                <a:effectLst/>
              </a:rPr>
              <a:t>Non-Probability Sampling Methods</a:t>
            </a:r>
            <a:endParaRPr lang="en-GB" dirty="0"/>
          </a:p>
        </p:txBody>
      </p:sp>
      <p:sp>
        <p:nvSpPr>
          <p:cNvPr id="3" name="Content Placeholder 2">
            <a:extLst>
              <a:ext uri="{FF2B5EF4-FFF2-40B4-BE49-F238E27FC236}">
                <a16:creationId xmlns:a16="http://schemas.microsoft.com/office/drawing/2014/main" id="{12980717-1C08-4565-A271-7350CD19D04A}"/>
              </a:ext>
            </a:extLst>
          </p:cNvPr>
          <p:cNvSpPr>
            <a:spLocks noGrp="1"/>
          </p:cNvSpPr>
          <p:nvPr>
            <p:ph idx="1"/>
          </p:nvPr>
        </p:nvSpPr>
        <p:spPr/>
        <p:txBody>
          <a:bodyPr/>
          <a:lstStyle/>
          <a:p>
            <a:pPr>
              <a:lnSpc>
                <a:spcPct val="107000"/>
              </a:lnSpc>
              <a:spcAft>
                <a:spcPts val="900"/>
              </a:spcAft>
            </a:pPr>
            <a:r>
              <a:rPr lang="en-GB" sz="2800" b="1" dirty="0">
                <a:solidFill>
                  <a:srgbClr val="000000"/>
                </a:solidFill>
                <a:effectLst/>
                <a:latin typeface="Verdana" panose="020B0604030504040204" pitchFamily="34" charset="0"/>
                <a:ea typeface="Times New Roman" panose="02020603050405020304" pitchFamily="18" charset="0"/>
                <a:cs typeface="Times New Roman" panose="02020603050405020304" pitchFamily="18" charset="0"/>
              </a:rPr>
              <a:t>Quota sampling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800" dirty="0">
                <a:effectLst/>
                <a:latin typeface="Verdana" panose="020B0604030504040204" pitchFamily="34" charset="0"/>
                <a:ea typeface="Times New Roman" panose="02020603050405020304" pitchFamily="18" charset="0"/>
                <a:cs typeface="Times New Roman" panose="02020603050405020304" pitchFamily="18" charset="0"/>
              </a:rPr>
              <a:t>This method of sampling is often used by market researchers. Interviewers are given a quota of subjects of a specified type to attempt to recruit.</a:t>
            </a:r>
            <a:endParaRPr lang="en-GB" sz="2800" dirty="0"/>
          </a:p>
        </p:txBody>
      </p:sp>
      <p:sp>
        <p:nvSpPr>
          <p:cNvPr id="4" name="Date Placeholder 3">
            <a:extLst>
              <a:ext uri="{FF2B5EF4-FFF2-40B4-BE49-F238E27FC236}">
                <a16:creationId xmlns:a16="http://schemas.microsoft.com/office/drawing/2014/main" id="{9204EE7E-DCF6-4E4E-BEF3-A4A85A564E87}"/>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31B6DBC3-8179-4E8E-A25B-27FE4F4F153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254445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74B09-8C6D-4057-827C-A54232DD3005}"/>
              </a:ext>
            </a:extLst>
          </p:cNvPr>
          <p:cNvSpPr>
            <a:spLocks noGrp="1"/>
          </p:cNvSpPr>
          <p:nvPr>
            <p:ph type="title"/>
          </p:nvPr>
        </p:nvSpPr>
        <p:spPr/>
        <p:txBody>
          <a:bodyPr/>
          <a:lstStyle/>
          <a:p>
            <a:r>
              <a:rPr lang="en-GB" dirty="0">
                <a:effectLst/>
              </a:rPr>
              <a:t>Non-Probability Sampling Methods</a:t>
            </a:r>
            <a:endParaRPr lang="en-GB" dirty="0"/>
          </a:p>
        </p:txBody>
      </p:sp>
      <p:sp>
        <p:nvSpPr>
          <p:cNvPr id="3" name="Content Placeholder 2">
            <a:extLst>
              <a:ext uri="{FF2B5EF4-FFF2-40B4-BE49-F238E27FC236}">
                <a16:creationId xmlns:a16="http://schemas.microsoft.com/office/drawing/2014/main" id="{2F449A4D-2314-43EF-A888-D25EE3484B0B}"/>
              </a:ext>
            </a:extLst>
          </p:cNvPr>
          <p:cNvSpPr>
            <a:spLocks noGrp="1"/>
          </p:cNvSpPr>
          <p:nvPr>
            <p:ph idx="1"/>
          </p:nvPr>
        </p:nvSpPr>
        <p:spPr/>
        <p:txBody>
          <a:bodyPr/>
          <a:lstStyle/>
          <a:p>
            <a:pPr algn="l"/>
            <a:r>
              <a:rPr lang="en-GB" b="1" i="0" dirty="0">
                <a:effectLst/>
                <a:latin typeface="Verdana" panose="020B0604030504040204" pitchFamily="34" charset="0"/>
              </a:rPr>
              <a:t>Snowball sampling</a:t>
            </a:r>
            <a:endParaRPr lang="en-GB" b="0" i="0" dirty="0">
              <a:effectLst/>
              <a:latin typeface="Verdana" panose="020B0604030504040204" pitchFamily="34" charset="0"/>
            </a:endParaRPr>
          </a:p>
          <a:p>
            <a:pPr marL="0" indent="0" algn="l">
              <a:buNone/>
            </a:pPr>
            <a:r>
              <a:rPr lang="en-GB" b="0" i="0" dirty="0">
                <a:effectLst/>
                <a:latin typeface="Verdana" panose="020B0604030504040204" pitchFamily="34" charset="0"/>
              </a:rPr>
              <a:t>This method is commonly used in social sciences when investigating hard-to-reach groups. Existing subjects are asked to nominate further subjects known to them, so the sample increases in size like a rolling snowball.</a:t>
            </a:r>
          </a:p>
          <a:p>
            <a:endParaRPr lang="en-GB" dirty="0"/>
          </a:p>
        </p:txBody>
      </p:sp>
      <p:sp>
        <p:nvSpPr>
          <p:cNvPr id="4" name="Date Placeholder 3">
            <a:extLst>
              <a:ext uri="{FF2B5EF4-FFF2-40B4-BE49-F238E27FC236}">
                <a16:creationId xmlns:a16="http://schemas.microsoft.com/office/drawing/2014/main" id="{8D43A72F-F385-4C6C-962C-42EA50F6A6EB}"/>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787E587F-AB10-43BD-B4F6-84BBE43FE10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476631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F506C-5AE3-47A7-B105-421AC8C08167}"/>
              </a:ext>
            </a:extLst>
          </p:cNvPr>
          <p:cNvSpPr>
            <a:spLocks noGrp="1"/>
          </p:cNvSpPr>
          <p:nvPr>
            <p:ph type="title"/>
          </p:nvPr>
        </p:nvSpPr>
        <p:spPr/>
        <p:txBody>
          <a:bodyPr/>
          <a:lstStyle/>
          <a:p>
            <a:r>
              <a:rPr lang="en-GB" dirty="0">
                <a:effectLst/>
              </a:rPr>
              <a:t>Non-Probability Sampling Methods</a:t>
            </a:r>
            <a:endParaRPr lang="en-GB" dirty="0"/>
          </a:p>
        </p:txBody>
      </p:sp>
      <p:sp>
        <p:nvSpPr>
          <p:cNvPr id="3" name="Content Placeholder 2">
            <a:extLst>
              <a:ext uri="{FF2B5EF4-FFF2-40B4-BE49-F238E27FC236}">
                <a16:creationId xmlns:a16="http://schemas.microsoft.com/office/drawing/2014/main" id="{7EBE5795-5F7C-4619-8DEC-FC0CE4C8D6CA}"/>
              </a:ext>
            </a:extLst>
          </p:cNvPr>
          <p:cNvSpPr>
            <a:spLocks noGrp="1"/>
          </p:cNvSpPr>
          <p:nvPr>
            <p:ph idx="1"/>
          </p:nvPr>
        </p:nvSpPr>
        <p:spPr/>
        <p:txBody>
          <a:bodyPr/>
          <a:lstStyle/>
          <a:p>
            <a:pPr algn="l"/>
            <a:r>
              <a:rPr lang="en-GB" sz="2400" b="1" i="0" dirty="0">
                <a:effectLst/>
                <a:latin typeface="Verdana" panose="020B0604030504040204" pitchFamily="34" charset="0"/>
              </a:rPr>
              <a:t>Judgement (or Purposive) Sampling</a:t>
            </a:r>
            <a:endParaRPr lang="en-GB" sz="2400" b="0" i="0" dirty="0">
              <a:effectLst/>
              <a:latin typeface="Verdana" panose="020B0604030504040204" pitchFamily="34" charset="0"/>
            </a:endParaRPr>
          </a:p>
          <a:p>
            <a:pPr marL="0" indent="0" algn="l">
              <a:buNone/>
            </a:pPr>
            <a:r>
              <a:rPr lang="en-GB" sz="2400" b="0" i="0" dirty="0">
                <a:effectLst/>
                <a:latin typeface="Verdana" panose="020B0604030504040204" pitchFamily="34" charset="0"/>
              </a:rPr>
              <a:t>Also known as selective, or subjective, sampling, this technique relies on the judgement of the researcher when choosing who to ask to participate. Researchers may implicitly thus choose a “representative” sample to suit their needs, or specifically approach individuals with certain characteristics.</a:t>
            </a:r>
          </a:p>
          <a:p>
            <a:endParaRPr lang="en-GB" dirty="0"/>
          </a:p>
        </p:txBody>
      </p:sp>
      <p:sp>
        <p:nvSpPr>
          <p:cNvPr id="4" name="Date Placeholder 3">
            <a:extLst>
              <a:ext uri="{FF2B5EF4-FFF2-40B4-BE49-F238E27FC236}">
                <a16:creationId xmlns:a16="http://schemas.microsoft.com/office/drawing/2014/main" id="{1FC76BF4-EB51-4229-8BC3-88F3F2A883DB}"/>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E06BA5BD-9D9D-4223-A37C-F47EAB56655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428340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AFB69-9996-40C6-9CAD-5CA68BFD5550}"/>
              </a:ext>
            </a:extLst>
          </p:cNvPr>
          <p:cNvSpPr>
            <a:spLocks noGrp="1"/>
          </p:cNvSpPr>
          <p:nvPr>
            <p:ph type="title"/>
          </p:nvPr>
        </p:nvSpPr>
        <p:spPr/>
        <p:txBody>
          <a:bodyPr/>
          <a:lstStyle/>
          <a:p>
            <a:r>
              <a:rPr lang="en-GB" dirty="0"/>
              <a:t>Bias</a:t>
            </a:r>
          </a:p>
        </p:txBody>
      </p:sp>
      <p:sp>
        <p:nvSpPr>
          <p:cNvPr id="3" name="Content Placeholder 2">
            <a:extLst>
              <a:ext uri="{FF2B5EF4-FFF2-40B4-BE49-F238E27FC236}">
                <a16:creationId xmlns:a16="http://schemas.microsoft.com/office/drawing/2014/main" id="{EC10733F-475E-47A7-A9D6-25AF20A70BF2}"/>
              </a:ext>
            </a:extLst>
          </p:cNvPr>
          <p:cNvSpPr>
            <a:spLocks noGrp="1"/>
          </p:cNvSpPr>
          <p:nvPr>
            <p:ph idx="1"/>
          </p:nvPr>
        </p:nvSpPr>
        <p:spPr/>
        <p:txBody>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Bias is any trend or deviation from the truth in data collection, data analysis, and interpretation which can cause false conclusions.</a:t>
            </a:r>
          </a:p>
          <a:p>
            <a:r>
              <a:rPr lang="en-GB" sz="2400" b="1" dirty="0">
                <a:effectLst/>
                <a:latin typeface="Arial" panose="020B0604020202020204" pitchFamily="34" charset="0"/>
                <a:ea typeface="Calibri" panose="020F0502020204030204" pitchFamily="34" charset="0"/>
              </a:rPr>
              <a:t>Non-response bias</a:t>
            </a: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r>
              <a:rPr lang="en-GB" sz="2400" b="1" dirty="0">
                <a:effectLst/>
                <a:latin typeface="Arial" panose="020B0604020202020204" pitchFamily="34" charset="0"/>
                <a:ea typeface="Calibri" panose="020F0502020204030204" pitchFamily="34" charset="0"/>
              </a:rPr>
              <a:t>Response bias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4D4E1CDC-6329-40AD-A678-17CC88997818}"/>
              </a:ext>
            </a:extLst>
          </p:cNvPr>
          <p:cNvSpPr>
            <a:spLocks noGrp="1"/>
          </p:cNvSpPr>
          <p:nvPr>
            <p:ph type="dt" sz="half" idx="10"/>
          </p:nvPr>
        </p:nvSpPr>
        <p:spPr/>
        <p:txBody>
          <a:bodyPr/>
          <a:lstStyle/>
          <a:p>
            <a:pPr>
              <a:defRPr/>
            </a:pPr>
            <a:fld id="{2303D31F-598B-47EE-BA37-93F097A3D676}" type="datetime1">
              <a:rPr lang="en-GB" altLang="en-US" smtClean="0"/>
              <a:pPr>
                <a:defRPr/>
              </a:pPr>
              <a:t>04/07/2021</a:t>
            </a:fld>
            <a:endParaRPr lang="en-GB" altLang="en-US"/>
          </a:p>
        </p:txBody>
      </p:sp>
      <p:sp>
        <p:nvSpPr>
          <p:cNvPr id="5" name="Slide Number Placeholder 4">
            <a:extLst>
              <a:ext uri="{FF2B5EF4-FFF2-40B4-BE49-F238E27FC236}">
                <a16:creationId xmlns:a16="http://schemas.microsoft.com/office/drawing/2014/main" id="{9FB45CBA-D20E-4934-A69D-582E5F0DEB5A}"/>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64344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2457</TotalTime>
  <Words>606</Words>
  <Application>Microsoft Office PowerPoint</Application>
  <PresentationFormat>On-screen Show (4:3)</PresentationFormat>
  <Paragraphs>65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inherit</vt:lpstr>
      <vt:lpstr>Myriad Pro</vt:lpstr>
      <vt:lpstr>Verdana</vt:lpstr>
      <vt:lpstr>20140311PresentationUWTSDTemplate</vt:lpstr>
      <vt:lpstr>PowerPoint Presentation</vt:lpstr>
      <vt:lpstr>Sampling</vt:lpstr>
      <vt:lpstr>Sampling Techniques</vt:lpstr>
      <vt:lpstr>Probability Sampling Methods</vt:lpstr>
      <vt:lpstr>Probability Sampling Methods</vt:lpstr>
      <vt:lpstr>Probability Sampling Methods</vt:lpstr>
      <vt:lpstr>Probability Sampling Methods</vt:lpstr>
      <vt:lpstr>Non-Probability Sampling Methods</vt:lpstr>
      <vt:lpstr>Non-Probability Sampling Methods</vt:lpstr>
      <vt:lpstr>Non-Probability Sampling Methods</vt:lpstr>
      <vt:lpstr>Non-Probability Sampling Methods</vt:lpstr>
      <vt:lpstr>Non-Probability Sampling Methods</vt:lpstr>
      <vt:lpstr>Bias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146</cp:revision>
  <cp:lastPrinted>2018-07-09T15:27:01Z</cp:lastPrinted>
  <dcterms:created xsi:type="dcterms:W3CDTF">2002-10-07T19:43:58Z</dcterms:created>
  <dcterms:modified xsi:type="dcterms:W3CDTF">2021-07-04T16:25:51Z</dcterms:modified>
</cp:coreProperties>
</file>