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59" r:id="rId3"/>
    <p:sldId id="261" r:id="rId4"/>
    <p:sldId id="262" r:id="rId5"/>
    <p:sldId id="263" r:id="rId6"/>
    <p:sldId id="273" r:id="rId7"/>
    <p:sldId id="265" r:id="rId8"/>
    <p:sldId id="285" r:id="rId9"/>
    <p:sldId id="266" r:id="rId10"/>
    <p:sldId id="267" r:id="rId11"/>
    <p:sldId id="268" r:id="rId12"/>
    <p:sldId id="270" r:id="rId13"/>
    <p:sldId id="271" r:id="rId14"/>
    <p:sldId id="275" r:id="rId15"/>
    <p:sldId id="276" r:id="rId16"/>
    <p:sldId id="283" r:id="rId17"/>
    <p:sldId id="284" r:id="rId18"/>
    <p:sldId id="286" r:id="rId19"/>
    <p:sldId id="287" r:id="rId20"/>
    <p:sldId id="278" r:id="rId21"/>
    <p:sldId id="279" r:id="rId22"/>
    <p:sldId id="280" r:id="rId23"/>
    <p:sldId id="281"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97" autoAdjust="0"/>
    <p:restoredTop sz="94660"/>
  </p:normalViewPr>
  <p:slideViewPr>
    <p:cSldViewPr snapToGrid="0">
      <p:cViewPr varScale="1">
        <p:scale>
          <a:sx n="101" d="100"/>
          <a:sy n="101" d="100"/>
        </p:scale>
        <p:origin x="6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B57B33-C2BF-43DE-9029-E93BC4190ADA}" type="datetimeFigureOut">
              <a:rPr lang="en-GB" smtClean="0"/>
              <a:t>19/11/2024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3483819-D1BE-4983-A49F-5709FFD768BC}" type="slidenum">
              <a:rPr lang="en-GB" smtClean="0"/>
              <a:t>‹#›</a:t>
            </a:fld>
            <a:endParaRPr lang="en-GB"/>
          </a:p>
        </p:txBody>
      </p:sp>
    </p:spTree>
    <p:extLst>
      <p:ext uri="{BB962C8B-B14F-4D97-AF65-F5344CB8AC3E}">
        <p14:creationId xmlns:p14="http://schemas.microsoft.com/office/powerpoint/2010/main" val="1664088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Lone</a:t>
            </a:r>
            <a:r>
              <a:rPr lang="en-GB" baseline="0" dirty="0"/>
              <a:t> </a:t>
            </a:r>
            <a:r>
              <a:rPr lang="en-GB" dirty="0"/>
              <a:t>Derek</a:t>
            </a:r>
            <a:r>
              <a:rPr lang="en-GB" baseline="0" dirty="0"/>
              <a:t> Hatton </a:t>
            </a:r>
            <a:r>
              <a:rPr lang="en-GB" dirty="0"/>
              <a:t>supporter in</a:t>
            </a:r>
            <a:r>
              <a:rPr lang="en-GB" baseline="0" dirty="0"/>
              <a:t> midst of </a:t>
            </a:r>
            <a:r>
              <a:rPr lang="en-GB" dirty="0"/>
              <a:t>5,000-strong Liverpool Against Militant Demonstration, 1985</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9EA69-33E1-47C5-9D29-8F7E96A666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751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Visiting central Liverpool today, though, one would be hard-pressed to conclude that it is a city that has experienced inexorable decline since 1981. Contrary to Howe’s pessimism, the years after the </a:t>
            </a:r>
            <a:r>
              <a:rPr lang="en-GB" sz="1200" kern="1200" dirty="0" err="1">
                <a:solidFill>
                  <a:schemeClr val="tx1"/>
                </a:solidFill>
                <a:effectLst/>
                <a:latin typeface="+mn-lt"/>
                <a:ea typeface="+mn-ea"/>
                <a:cs typeface="+mn-cs"/>
              </a:rPr>
              <a:t>Toxteth</a:t>
            </a:r>
            <a:r>
              <a:rPr lang="en-GB" sz="1200" kern="1200" dirty="0">
                <a:solidFill>
                  <a:schemeClr val="tx1"/>
                </a:solidFill>
                <a:effectLst/>
                <a:latin typeface="+mn-lt"/>
                <a:ea typeface="+mn-ea"/>
                <a:cs typeface="+mn-cs"/>
              </a:rPr>
              <a:t> riots saw Liverpool become testing-ground for various efforts at revitalising British cities. Throughout the 1980s, an urban regeneration strategy was implemented which sought to reorient Liverpool’s economy towards the leisure and service sectors – something which was been elaborated in subsequent decades through initiatives such as Liverpool’s year as European Capital of Culture, 2008. </a:t>
            </a:r>
          </a:p>
        </p:txBody>
      </p:sp>
      <p:sp>
        <p:nvSpPr>
          <p:cNvPr id="4" name="Slide Number Placeholder 3"/>
          <p:cNvSpPr>
            <a:spLocks noGrp="1"/>
          </p:cNvSpPr>
          <p:nvPr>
            <p:ph type="sldNum" sz="quarter" idx="10"/>
          </p:nvPr>
        </p:nvSpPr>
        <p:spPr/>
        <p:txBody>
          <a:bodyPr/>
          <a:lstStyle/>
          <a:p>
            <a:fld id="{10CE0811-B863-4E23-9F0C-E52BBE43B731}" type="slidenum">
              <a:rPr lang="en-GB" smtClean="0"/>
              <a:t>2</a:t>
            </a:fld>
            <a:endParaRPr lang="en-GB"/>
          </a:p>
        </p:txBody>
      </p:sp>
    </p:spTree>
    <p:extLst>
      <p:ext uri="{BB962C8B-B14F-4D97-AF65-F5344CB8AC3E}">
        <p14:creationId xmlns:p14="http://schemas.microsoft.com/office/powerpoint/2010/main" val="1623565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his findings, Heseltine produced a far-reaching cabinet memorandum provocatively titled ‘It Took a Riot.’ Ascertaining that Merseyside had “been experiencing a long-term decline at least since the Great War,” the memo noted that Liverpool city region was simultaneously experiencing chronic depopulation alongside an economic restructuring which had created unemployment rates well above national averages. If this was not bad enough, citizens of Liverpool endured high levels of crime, low educational performance and an urban landscape in which Heseltine deemed much of the housing “indescribable” and the River Mersey “an open sewer.”</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3</a:t>
            </a:fld>
            <a:endParaRPr lang="en-US"/>
          </a:p>
        </p:txBody>
      </p:sp>
    </p:spTree>
    <p:extLst>
      <p:ext uri="{BB962C8B-B14F-4D97-AF65-F5344CB8AC3E}">
        <p14:creationId xmlns:p14="http://schemas.microsoft.com/office/powerpoint/2010/main" val="4096666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laying these tribulations bare, ‘It Took a Riot’ then proposed possible solutions. Befitting the entrepreneurialism championed by Thatcher’s government, Heseltine stressed the necessity of encouraging business leadership to Liverpool. Deviating from the orthodoxy of the ‘</a:t>
            </a:r>
            <a:r>
              <a:rPr lang="en-GB" sz="1200" kern="1200" dirty="0" err="1">
                <a:solidFill>
                  <a:schemeClr val="tx1"/>
                </a:solidFill>
                <a:effectLst/>
                <a:latin typeface="+mn-lt"/>
                <a:ea typeface="+mn-ea"/>
                <a:cs typeface="+mn-cs"/>
              </a:rPr>
              <a:t>drys</a:t>
            </a:r>
            <a:r>
              <a:rPr lang="en-GB" sz="1200" kern="1200" dirty="0">
                <a:solidFill>
                  <a:schemeClr val="tx1"/>
                </a:solidFill>
                <a:effectLst/>
                <a:latin typeface="+mn-lt"/>
                <a:ea typeface="+mn-ea"/>
                <a:cs typeface="+mn-cs"/>
              </a:rPr>
              <a:t>’ in Thatcher’s cabinet somewhat, Heseltine felt this was best achieved by some central expenditure – although principally as a means to leverage contributions from the private sector. Heseltine prioritised investment to “promote service industries … and leisure industries,” as opposed to existing urban policies which he said were “heavily slanted towards manufacturing.”</a:t>
            </a:r>
            <a:r>
              <a:rPr lang="en-GB" sz="1200" kern="1200" baseline="300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Emphasis on the service sector would, Heseltine argued, enable Liverpool to benefit from its extant “strengths.” He listed these as follows: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substantial City Centre with grand architectural heritage … still an attractive and lively place [with] a strong tradition of office work and entertainment [plus] outstanding cultural (Walker Art Gallery and Philharmonic orchestra) and sporting (Liverpool and Everton FC) assets ... we must build on these things.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Heseltine also used his ministerial visit to lay practical groundwork for Liverpool’s incipient culture-led regeneration strategy. He conferred Grade I Listed status to Liverpool’s disused Albert Dock</a:t>
            </a:r>
            <a:r>
              <a:rPr lang="en-GB" sz="1200" kern="1200" baseline="0" dirty="0">
                <a:solidFill>
                  <a:schemeClr val="tx1"/>
                </a:solidFill>
                <a:effectLst/>
                <a:latin typeface="+mn-lt"/>
                <a:ea typeface="+mn-ea"/>
                <a:cs typeface="+mn-cs"/>
              </a:rPr>
              <a:t> … which had itself become a symbol of Liverpool’s economic decline SHOW CLIP</a:t>
            </a:r>
          </a:p>
          <a:p>
            <a:endParaRPr lang="en-GB"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Heseltine’s report recommended that the Merseyside Maritime Museum and a planned opened northern branch of the Tate Gallery be part of rebuilding work at the dock.</a:t>
            </a:r>
          </a:p>
          <a:p>
            <a:r>
              <a:rPr lang="en-GB" sz="1200" kern="1200" dirty="0">
                <a:solidFill>
                  <a:schemeClr val="tx1"/>
                </a:solidFill>
                <a:effectLst/>
                <a:latin typeface="+mn-lt"/>
                <a:ea typeface="+mn-ea"/>
                <a:cs typeface="+mn-cs"/>
              </a:rPr>
              <a:t>Ibid, p. 5</a:t>
            </a:r>
          </a:p>
          <a:p>
            <a:endParaRPr lang="en-GB" dirty="0"/>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4</a:t>
            </a:fld>
            <a:endParaRPr lang="en-US"/>
          </a:p>
        </p:txBody>
      </p:sp>
    </p:spTree>
    <p:extLst>
      <p:ext uri="{BB962C8B-B14F-4D97-AF65-F5344CB8AC3E}">
        <p14:creationId xmlns:p14="http://schemas.microsoft.com/office/powerpoint/2010/main" val="2940215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FB72A1-A8C3-4AE4-A6A8-3A7719C4391D}" type="slidenum">
              <a:rPr lang="en-GB" smtClean="0"/>
              <a:t>5</a:t>
            </a:fld>
            <a:endParaRPr lang="en-GB"/>
          </a:p>
        </p:txBody>
      </p:sp>
    </p:spTree>
    <p:extLst>
      <p:ext uri="{BB962C8B-B14F-4D97-AF65-F5344CB8AC3E}">
        <p14:creationId xmlns:p14="http://schemas.microsoft.com/office/powerpoint/2010/main" val="2623957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Each of these recommendations came to pass. The derelict dock was completely renovated, with the Maritime Museum opening in 1986, followed by Tate Liverpool two years later. The Albert Dock also proved successful in attracting new uses to its venue, most famously as the setting for ITV’s </a:t>
            </a:r>
            <a:r>
              <a:rPr lang="en-GB" sz="1200" i="1" kern="1200" dirty="0">
                <a:solidFill>
                  <a:schemeClr val="tx1"/>
                </a:solidFill>
                <a:effectLst/>
                <a:latin typeface="+mn-lt"/>
                <a:ea typeface="+mn-ea"/>
                <a:cs typeface="+mn-cs"/>
              </a:rPr>
              <a:t>This Morning </a:t>
            </a:r>
            <a:r>
              <a:rPr lang="en-GB" sz="1200" kern="1200" dirty="0">
                <a:solidFill>
                  <a:schemeClr val="tx1"/>
                </a:solidFill>
                <a:effectLst/>
                <a:latin typeface="+mn-lt"/>
                <a:ea typeface="+mn-ea"/>
                <a:cs typeface="+mn-cs"/>
              </a:rPr>
              <a:t>programme during the 1990s. The dock’s model of waterfront redevelopment has come to be regarded as exemplary, being emulated in other British ports. As Phil Jones and James Evans have put it, Albert Dock-style projects are now so commonplace that “it is almost a cliché that where men once sweated in docks and shipyards we have middle-class professionals sipping cappuccinos in pavement cafés and living in loft apartments,” as per this advertisement onscreen.</a:t>
            </a:r>
          </a:p>
          <a:p>
            <a:r>
              <a:rPr lang="en-GB" sz="1200" kern="1200" dirty="0">
                <a:solidFill>
                  <a:schemeClr val="tx1"/>
                </a:solidFill>
                <a:effectLst/>
                <a:latin typeface="+mn-lt"/>
                <a:ea typeface="+mn-ea"/>
                <a:cs typeface="+mn-cs"/>
              </a:rPr>
              <a:t>The advert is doubly revealing in that it was produced by the Merseyside Development Corporation (hereafter MDC), a quango which became the Tory government’s preferred instrument for regeneration in Liverpool.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9EA69-33E1-47C5-9D29-8F7E96A666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9741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MDC, along with London Docklands Development Corporation, was one of two Urban Development Corporations (UDCs) established under the 1980 Local Government, Planning and Land Act. Meeting Heseltine’s specifications in ‘It Took a Riot,’ UDCs functioned as public-private partnerships which levered the free market. Their prime function was to purchase land with a view to making it suitable for outside investment: as well as underwriting the Albert Dock renovation, for example, the MDC funded clearance of industrial wastelands to make room for Wavertree Technology Park, a hub for IT and tech firms.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7</a:t>
            </a:fld>
            <a:endParaRPr lang="en-US"/>
          </a:p>
        </p:txBody>
      </p:sp>
    </p:spTree>
    <p:extLst>
      <p:ext uri="{BB962C8B-B14F-4D97-AF65-F5344CB8AC3E}">
        <p14:creationId xmlns:p14="http://schemas.microsoft.com/office/powerpoint/2010/main" val="3047537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Importantly, development corporations also had local government planning powers ceded to them. An MDC advertisement from 1983 explained the arrangement as thus: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The Government recognises that the only way to achieve successful inner-city regeneration is to marry the Private Sector with the Public. We can offer generous financial incentives … rapid planning permission … [and] the minimum of red tape and bureaucratic delay. The Government wants Merseyside to be a showcase for its inner city programme, so it’s prepared to put a lot of money into making this marriage of Public and Private Sectors work.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Precisely became of such backing from Westminster, MDC projects were understood as embodying values and aesthetics associated with Thatcherism. </a:t>
            </a:r>
            <a:r>
              <a:rPr lang="en-GB" sz="1200" i="1" kern="1200" dirty="0">
                <a:solidFill>
                  <a:schemeClr val="tx1"/>
                </a:solidFill>
                <a:effectLst/>
                <a:latin typeface="+mn-lt"/>
                <a:ea typeface="+mn-ea"/>
                <a:cs typeface="+mn-cs"/>
              </a:rPr>
              <a:t>The Guardian</a:t>
            </a:r>
            <a:r>
              <a:rPr lang="en-GB" sz="1200" kern="1200" dirty="0">
                <a:solidFill>
                  <a:schemeClr val="tx1"/>
                </a:solidFill>
                <a:effectLst/>
                <a:latin typeface="+mn-lt"/>
                <a:ea typeface="+mn-ea"/>
                <a:cs typeface="+mn-cs"/>
              </a:rPr>
              <a:t> described the MDC as an attempt to superimpose onto Liverpool “the Thatcherite vision of Toryism, naked and unashamed,” labelling “The Albert Dock Village” a “</a:t>
            </a:r>
            <a:r>
              <a:rPr lang="en-GB" sz="1200" kern="1200" dirty="0" err="1">
                <a:solidFill>
                  <a:schemeClr val="tx1"/>
                </a:solidFill>
                <a:effectLst/>
                <a:latin typeface="+mn-lt"/>
                <a:ea typeface="+mn-ea"/>
                <a:cs typeface="+mn-cs"/>
              </a:rPr>
              <a:t>yuppy</a:t>
            </a:r>
            <a:r>
              <a:rPr lang="en-GB" sz="1200" kern="1200" dirty="0">
                <a:solidFill>
                  <a:schemeClr val="tx1"/>
                </a:solidFill>
                <a:effectLst/>
                <a:latin typeface="+mn-lt"/>
                <a:ea typeface="+mn-ea"/>
                <a:cs typeface="+mn-cs"/>
              </a:rPr>
              <a:t> consulate.” More approvingly, </a:t>
            </a:r>
            <a:r>
              <a:rPr lang="en-GB" sz="1200" i="1" kern="1200" dirty="0">
                <a:solidFill>
                  <a:schemeClr val="tx1"/>
                </a:solidFill>
                <a:effectLst/>
                <a:latin typeface="+mn-lt"/>
                <a:ea typeface="+mn-ea"/>
                <a:cs typeface="+mn-cs"/>
              </a:rPr>
              <a:t>The Times </a:t>
            </a:r>
            <a:r>
              <a:rPr lang="en-GB" sz="1200" kern="1200" dirty="0">
                <a:solidFill>
                  <a:schemeClr val="tx1"/>
                </a:solidFill>
                <a:effectLst/>
                <a:latin typeface="+mn-lt"/>
                <a:ea typeface="+mn-ea"/>
                <a:cs typeface="+mn-cs"/>
              </a:rPr>
              <a:t>portrayed one of the Technology Park’s IT professionals as belonging to “the </a:t>
            </a:r>
            <a:r>
              <a:rPr lang="en-GB" sz="1200" kern="1200" dirty="0" err="1">
                <a:solidFill>
                  <a:schemeClr val="tx1"/>
                </a:solidFill>
                <a:effectLst/>
                <a:latin typeface="+mn-lt"/>
                <a:ea typeface="+mn-ea"/>
                <a:cs typeface="+mn-cs"/>
              </a:rPr>
              <a:t>sportscar</a:t>
            </a:r>
            <a:r>
              <a:rPr lang="en-GB" sz="1200" kern="1200" dirty="0">
                <a:solidFill>
                  <a:schemeClr val="tx1"/>
                </a:solidFill>
                <a:effectLst/>
                <a:latin typeface="+mn-lt"/>
                <a:ea typeface="+mn-ea"/>
                <a:cs typeface="+mn-cs"/>
              </a:rPr>
              <a:t>, luxury waterfront apartment class.” </a:t>
            </a:r>
          </a:p>
        </p:txBody>
      </p:sp>
      <p:sp>
        <p:nvSpPr>
          <p:cNvPr id="4" name="Slide Number Placeholder 3"/>
          <p:cNvSpPr>
            <a:spLocks noGrp="1"/>
          </p:cNvSpPr>
          <p:nvPr>
            <p:ph type="sldNum" sz="quarter" idx="10"/>
          </p:nvPr>
        </p:nvSpPr>
        <p:spPr/>
        <p:txBody>
          <a:bodyPr/>
          <a:lstStyle/>
          <a:p>
            <a:fld id="{C3483819-D1BE-4983-A49F-5709FFD768BC}" type="slidenum">
              <a:rPr lang="en-GB" smtClean="0"/>
              <a:t>8</a:t>
            </a:fld>
            <a:endParaRPr lang="en-GB"/>
          </a:p>
        </p:txBody>
      </p:sp>
    </p:spTree>
    <p:extLst>
      <p:ext uri="{BB962C8B-B14F-4D97-AF65-F5344CB8AC3E}">
        <p14:creationId xmlns:p14="http://schemas.microsoft.com/office/powerpoint/2010/main" val="3312731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sense that urban regeneration schemes doubled as ideological projects can be fleshed out by analysing of another of MDC’s flagship endeavours: the 1984 Liverpool International Garden Festival. Official literature stated the festival, a large horticultural exhibition built on the South Liverpool waterfront, was intended to “restore the image and confidence of Merseyside, provide work where jobs were desperately needed, and lend force to exertions being directed towards the city’s establishment as a tourism centre.” In packaging the city in this way, the intention was also to say something about the existing status-quo. For organisers, it was not enough just to “demonstrate the potential value of tourism in the long term;” the inverse too had to be demonstrated in relation to the region’s shipping and manufacturing industries.</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9</a:t>
            </a:fld>
            <a:endParaRPr lang="en-GB"/>
          </a:p>
        </p:txBody>
      </p:sp>
    </p:spTree>
    <p:extLst>
      <p:ext uri="{BB962C8B-B14F-4D97-AF65-F5344CB8AC3E}">
        <p14:creationId xmlns:p14="http://schemas.microsoft.com/office/powerpoint/2010/main" val="821843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example, the official guidebook opined: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Leaving of Liverpool’ once referred to the embarkation of great ships but now indicates that the liners have left </a:t>
            </a:r>
            <a:r>
              <a:rPr lang="en-GB" sz="1200" b="1" kern="1200" dirty="0">
                <a:solidFill>
                  <a:schemeClr val="tx1"/>
                </a:solidFill>
                <a:effectLst/>
                <a:latin typeface="+mn-lt"/>
                <a:ea typeface="+mn-ea"/>
                <a:cs typeface="+mn-cs"/>
              </a:rPr>
              <a:t>for ever</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So have the jobs</a:t>
            </a:r>
            <a:r>
              <a:rPr lang="en-GB" sz="1200" kern="1200" dirty="0">
                <a:solidFill>
                  <a:schemeClr val="tx1"/>
                </a:solidFill>
                <a:effectLst/>
                <a:latin typeface="+mn-lt"/>
                <a:ea typeface="+mn-ea"/>
                <a:cs typeface="+mn-cs"/>
              </a:rPr>
              <a:t>. [But now] visitors to the festival could help invest those words with a brighter meaning. The event has brought tourists to Liverpool and Liverpool to tourism [a] message [that] will not be missed as large-scale industry drifts away in the wake of the ships.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Exhibits at the festival bolstered this message. There was a ‘Liverpool Quiz’ garden that presented “Liverpool in microcosm, as riveting to newcomers as to </a:t>
            </a:r>
            <a:r>
              <a:rPr lang="en-GB" sz="1200" kern="1200" dirty="0" err="1">
                <a:solidFill>
                  <a:schemeClr val="tx1"/>
                </a:solidFill>
                <a:effectLst/>
                <a:latin typeface="+mn-lt"/>
                <a:ea typeface="+mn-ea"/>
                <a:cs typeface="+mn-cs"/>
              </a:rPr>
              <a:t>Liverpudlians</a:t>
            </a:r>
            <a:r>
              <a:rPr lang="en-GB" sz="1200" kern="1200" dirty="0">
                <a:solidFill>
                  <a:schemeClr val="tx1"/>
                </a:solidFill>
                <a:effectLst/>
                <a:latin typeface="+mn-lt"/>
                <a:ea typeface="+mn-ea"/>
                <a:cs typeface="+mn-cs"/>
              </a:rPr>
              <a:t> who are saddened, bewildered or embittered by the disappearance of landmarks,” plus a ‘Seven Seas Garden’ displaying of imports as evidence of “the trade in plant products from all over the world </a:t>
            </a:r>
            <a:r>
              <a:rPr lang="en-GB" sz="1200" i="1" kern="1200" dirty="0">
                <a:solidFill>
                  <a:schemeClr val="tx1"/>
                </a:solidFill>
                <a:effectLst/>
                <a:latin typeface="+mn-lt"/>
                <a:ea typeface="+mn-ea"/>
                <a:cs typeface="+mn-cs"/>
              </a:rPr>
              <a:t>formerly </a:t>
            </a:r>
            <a:r>
              <a:rPr lang="en-GB" sz="1200" kern="1200" dirty="0">
                <a:solidFill>
                  <a:schemeClr val="tx1"/>
                </a:solidFill>
                <a:effectLst/>
                <a:latin typeface="+mn-lt"/>
                <a:ea typeface="+mn-ea"/>
                <a:cs typeface="+mn-cs"/>
              </a:rPr>
              <a:t>carried out in Liverpool.”</a:t>
            </a:r>
            <a:r>
              <a:rPr lang="en-GB" sz="1200" kern="1200" baseline="300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 riverside promenade was also constructed for the festival, dotted with “dockland artefacts” such as funnels from famous Liverpool shipping lines. The sum effect was to suggest that the city’s moment as a great port had passed, and that this was a reality that necessitated reconciliation to.</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10</a:t>
            </a:fld>
            <a:endParaRPr lang="en-GB"/>
          </a:p>
        </p:txBody>
      </p:sp>
    </p:spTree>
    <p:extLst>
      <p:ext uri="{BB962C8B-B14F-4D97-AF65-F5344CB8AC3E}">
        <p14:creationId xmlns:p14="http://schemas.microsoft.com/office/powerpoint/2010/main" val="892636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example of this discourse can be found in a leading article for </a:t>
            </a:r>
            <a:r>
              <a:rPr lang="en-GB" sz="1200" i="1" kern="1200" dirty="0">
                <a:solidFill>
                  <a:schemeClr val="tx1"/>
                </a:solidFill>
                <a:effectLst/>
                <a:latin typeface="+mn-lt"/>
                <a:ea typeface="+mn-ea"/>
                <a:cs typeface="+mn-cs"/>
              </a:rPr>
              <a:t>The Liverpool Daily Post </a:t>
            </a:r>
            <a:r>
              <a:rPr lang="en-GB" sz="1200" kern="1200" dirty="0">
                <a:solidFill>
                  <a:schemeClr val="tx1"/>
                </a:solidFill>
                <a:effectLst/>
                <a:latin typeface="+mn-lt"/>
                <a:ea typeface="+mn-ea"/>
                <a:cs typeface="+mn-cs"/>
              </a:rPr>
              <a:t>by the Deputy Chairman of the MDC, Sir Kenneth Thompson. Published February 1983, Thompson, a Tory member of the soon-to-be abolished Merseyside County Council, used the article to rebuff criticism of MDC policy, framing the corporation’s activities against the critiques of 1980s society forwarded by the Liverpool-based TV series </a:t>
            </a:r>
            <a:r>
              <a:rPr lang="en-GB" sz="1200" i="1" kern="1200" dirty="0">
                <a:solidFill>
                  <a:schemeClr val="tx1"/>
                </a:solidFill>
                <a:effectLst/>
                <a:latin typeface="+mn-lt"/>
                <a:ea typeface="+mn-ea"/>
                <a:cs typeface="+mn-cs"/>
              </a:rPr>
              <a:t>Boys from the </a:t>
            </a:r>
            <a:r>
              <a:rPr lang="en-GB" sz="1200" i="1" kern="1200" dirty="0" err="1">
                <a:solidFill>
                  <a:schemeClr val="tx1"/>
                </a:solidFill>
                <a:effectLst/>
                <a:latin typeface="+mn-lt"/>
                <a:ea typeface="+mn-ea"/>
                <a:cs typeface="+mn-cs"/>
              </a:rPr>
              <a:t>Blackstuff</a:t>
            </a:r>
            <a:r>
              <a:rPr lang="en-GB" sz="1200" kern="1200" dirty="0">
                <a:solidFill>
                  <a:schemeClr val="tx1"/>
                </a:solidFill>
                <a:effectLst/>
                <a:latin typeface="+mn-lt"/>
                <a:ea typeface="+mn-ea"/>
                <a:cs typeface="+mn-cs"/>
              </a:rPr>
              <a:t>, broadcast the previous autumn. Thompson took particular issue with the attitudes embodied by the </a:t>
            </a:r>
            <a:r>
              <a:rPr lang="en-GB" sz="1200" i="1" kern="1200" dirty="0" err="1">
                <a:solidFill>
                  <a:schemeClr val="tx1"/>
                </a:solidFill>
                <a:effectLst/>
                <a:latin typeface="+mn-lt"/>
                <a:ea typeface="+mn-ea"/>
                <a:cs typeface="+mn-cs"/>
              </a:rPr>
              <a:t>Blackstuff</a:t>
            </a:r>
            <a:r>
              <a:rPr lang="en-GB" sz="1200" kern="1200" dirty="0" err="1">
                <a:solidFill>
                  <a:schemeClr val="tx1"/>
                </a:solidFill>
                <a:effectLst/>
                <a:latin typeface="+mn-lt"/>
                <a:ea typeface="+mn-ea"/>
                <a:cs typeface="+mn-cs"/>
              </a:rPr>
              <a:t>’s</a:t>
            </a:r>
            <a:r>
              <a:rPr lang="en-GB" sz="1200" kern="1200" dirty="0">
                <a:solidFill>
                  <a:schemeClr val="tx1"/>
                </a:solidFill>
                <a:effectLst/>
                <a:latin typeface="+mn-lt"/>
                <a:ea typeface="+mn-ea"/>
                <a:cs typeface="+mn-cs"/>
              </a:rPr>
              <a:t> chief protagonist </a:t>
            </a:r>
            <a:r>
              <a:rPr lang="en-GB" sz="1200" kern="1200" dirty="0" err="1">
                <a:solidFill>
                  <a:schemeClr val="tx1"/>
                </a:solidFill>
                <a:effectLst/>
                <a:latin typeface="+mn-lt"/>
                <a:ea typeface="+mn-ea"/>
                <a:cs typeface="+mn-cs"/>
              </a:rPr>
              <a:t>Yosser</a:t>
            </a:r>
            <a:r>
              <a:rPr lang="en-GB" sz="1200" kern="1200" dirty="0">
                <a:solidFill>
                  <a:schemeClr val="tx1"/>
                </a:solidFill>
                <a:effectLst/>
                <a:latin typeface="+mn-lt"/>
                <a:ea typeface="+mn-ea"/>
                <a:cs typeface="+mn-cs"/>
              </a:rPr>
              <a:t> Hughes – labelled by “Merseyside’s new folk hero” by </a:t>
            </a:r>
            <a:r>
              <a:rPr lang="en-GB" sz="1200" i="1" kern="1200" dirty="0">
                <a:solidFill>
                  <a:schemeClr val="tx1"/>
                </a:solidFill>
                <a:effectLst/>
                <a:latin typeface="+mn-lt"/>
                <a:ea typeface="+mn-ea"/>
                <a:cs typeface="+mn-cs"/>
              </a:rPr>
              <a:t>Post </a:t>
            </a:r>
            <a:r>
              <a:rPr lang="en-GB" sz="1200" kern="1200" dirty="0">
                <a:solidFill>
                  <a:schemeClr val="tx1"/>
                </a:solidFill>
                <a:effectLst/>
                <a:latin typeface="+mn-lt"/>
                <a:ea typeface="+mn-ea"/>
                <a:cs typeface="+mn-cs"/>
              </a:rPr>
              <a:t>subeditors. What the </a:t>
            </a:r>
            <a:r>
              <a:rPr lang="en-GB" sz="1200" i="1" kern="1200" dirty="0" err="1">
                <a:solidFill>
                  <a:schemeClr val="tx1"/>
                </a:solidFill>
                <a:effectLst/>
                <a:latin typeface="+mn-lt"/>
                <a:ea typeface="+mn-ea"/>
                <a:cs typeface="+mn-cs"/>
              </a:rPr>
              <a:t>Blackstuff</a:t>
            </a:r>
            <a:r>
              <a:rPr lang="en-GB" sz="1200" kern="1200" dirty="0" err="1">
                <a:solidFill>
                  <a:schemeClr val="tx1"/>
                </a:solidFill>
                <a:effectLst/>
                <a:latin typeface="+mn-lt"/>
                <a:ea typeface="+mn-ea"/>
                <a:cs typeface="+mn-cs"/>
              </a:rPr>
              <a:t>’s</a:t>
            </a:r>
            <a:r>
              <a:rPr lang="en-GB" sz="1200" kern="1200" dirty="0">
                <a:solidFill>
                  <a:schemeClr val="tx1"/>
                </a:solidFill>
                <a:effectLst/>
                <a:latin typeface="+mn-lt"/>
                <a:ea typeface="+mn-ea"/>
                <a:cs typeface="+mn-cs"/>
              </a:rPr>
              <a:t> portrayal of joblessness and hopelessness ignored, wrote Thompson, was that “a new society is being blueprinted right on </a:t>
            </a:r>
            <a:r>
              <a:rPr lang="en-GB" sz="1200" kern="1200" dirty="0" err="1">
                <a:solidFill>
                  <a:schemeClr val="tx1"/>
                </a:solidFill>
                <a:effectLst/>
                <a:latin typeface="+mn-lt"/>
                <a:ea typeface="+mn-ea"/>
                <a:cs typeface="+mn-cs"/>
              </a:rPr>
              <a:t>Yosser’s</a:t>
            </a:r>
            <a:r>
              <a:rPr lang="en-GB" sz="1200" kern="1200" dirty="0">
                <a:solidFill>
                  <a:schemeClr val="tx1"/>
                </a:solidFill>
                <a:effectLst/>
                <a:latin typeface="+mn-lt"/>
                <a:ea typeface="+mn-ea"/>
                <a:cs typeface="+mn-cs"/>
              </a:rPr>
              <a:t> doorstep.” Seemingly oblivious that he was addressing a fictional character, Thompson continued that:</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Yosser</a:t>
            </a:r>
            <a:r>
              <a:rPr lang="en-GB" sz="1200" kern="1200" dirty="0">
                <a:solidFill>
                  <a:schemeClr val="tx1"/>
                </a:solidFill>
                <a:effectLst/>
                <a:latin typeface="+mn-lt"/>
                <a:ea typeface="+mn-ea"/>
                <a:cs typeface="+mn-cs"/>
              </a:rPr>
              <a:t> is old hat. When he cries ‘</a:t>
            </a:r>
            <a:r>
              <a:rPr lang="en-GB" sz="1200" kern="1200" dirty="0" err="1">
                <a:solidFill>
                  <a:schemeClr val="tx1"/>
                </a:solidFill>
                <a:effectLst/>
                <a:latin typeface="+mn-lt"/>
                <a:ea typeface="+mn-ea"/>
                <a:cs typeface="+mn-cs"/>
              </a:rPr>
              <a:t>Gizza</a:t>
            </a:r>
            <a:r>
              <a:rPr lang="en-GB" sz="1200" kern="1200" dirty="0">
                <a:solidFill>
                  <a:schemeClr val="tx1"/>
                </a:solidFill>
                <a:effectLst/>
                <a:latin typeface="+mn-lt"/>
                <a:ea typeface="+mn-ea"/>
                <a:cs typeface="+mn-cs"/>
              </a:rPr>
              <a:t> job,’ what he means is ‘give me back a place in society.’ [But] until his society has accepted the changes the times demand there will, sadly, be no place for him … Widespread unemployment and changes in working patterns and the style of personal life are no more than the early warnings of even greater changes to come. And, whether we like it or not, Merseyside and the </a:t>
            </a:r>
            <a:r>
              <a:rPr lang="en-GB" sz="1200" kern="1200" dirty="0" err="1">
                <a:solidFill>
                  <a:schemeClr val="tx1"/>
                </a:solidFill>
                <a:effectLst/>
                <a:latin typeface="+mn-lt"/>
                <a:ea typeface="+mn-ea"/>
                <a:cs typeface="+mn-cs"/>
              </a:rPr>
              <a:t>Merseysider</a:t>
            </a:r>
            <a:r>
              <a:rPr lang="en-GB" sz="1200" kern="1200" dirty="0">
                <a:solidFill>
                  <a:schemeClr val="tx1"/>
                </a:solidFill>
                <a:effectLst/>
                <a:latin typeface="+mn-lt"/>
                <a:ea typeface="+mn-ea"/>
                <a:cs typeface="+mn-cs"/>
              </a:rPr>
              <a:t> will have to change with them.”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Thompson incited the prospective Albert Dock redevelopment and the Garden Festival as signals that the MDC was “not merely creating jobs and houses and gardens.” Rather, he said, “we are engineering a whole new environment which can signal the transformation of urban life of Merseyside’s thousand </a:t>
            </a:r>
            <a:r>
              <a:rPr lang="en-GB" sz="1200" kern="1200" dirty="0" err="1">
                <a:solidFill>
                  <a:schemeClr val="tx1"/>
                </a:solidFill>
                <a:effectLst/>
                <a:latin typeface="+mn-lt"/>
                <a:ea typeface="+mn-ea"/>
                <a:cs typeface="+mn-cs"/>
              </a:rPr>
              <a:t>Yossers</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11</a:t>
            </a:fld>
            <a:endParaRPr lang="en-GB"/>
          </a:p>
        </p:txBody>
      </p:sp>
    </p:spTree>
    <p:extLst>
      <p:ext uri="{BB962C8B-B14F-4D97-AF65-F5344CB8AC3E}">
        <p14:creationId xmlns:p14="http://schemas.microsoft.com/office/powerpoint/2010/main" val="2881891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Thatcher likewise occasionally cited Liverpool as a paradigm for the transformations her premiership sought to cultivate. Launching her ‘Tidy Britain’ campaign in March 1988, for example, Thatcher recalled visiting Liverpool Garden Festival and noticing “there was practically no litter.” This, she reasoned, was because there were “people in uniform picking it up and ... very soon no-one threw any because somehow the environment had an effect and you became conspicuous if you did something awful like throwing litter down.” Elaborating, Thatcher suggested her experience offered an example to be emulated nationwide: “What we are trying to is to get Britain completely tidy, because if we do I think it will be rather like the Liverpool International Flower [</a:t>
            </a:r>
            <a:r>
              <a:rPr lang="en-GB" sz="1200" i="1" kern="1200" dirty="0">
                <a:solidFill>
                  <a:schemeClr val="tx1"/>
                </a:solidFill>
                <a:effectLst/>
                <a:latin typeface="+mn-lt"/>
                <a:ea typeface="+mn-ea"/>
                <a:cs typeface="+mn-cs"/>
              </a:rPr>
              <a:t>sic</a:t>
            </a:r>
            <a:r>
              <a:rPr lang="en-GB" sz="1200" kern="1200" dirty="0">
                <a:solidFill>
                  <a:schemeClr val="tx1"/>
                </a:solidFill>
                <a:effectLst/>
                <a:latin typeface="+mn-lt"/>
                <a:ea typeface="+mn-ea"/>
                <a:cs typeface="+mn-cs"/>
              </a:rPr>
              <a:t>] Festival.” </a:t>
            </a:r>
          </a:p>
          <a:p>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12</a:t>
            </a:fld>
            <a:endParaRPr lang="en-GB"/>
          </a:p>
        </p:txBody>
      </p:sp>
    </p:spTree>
    <p:extLst>
      <p:ext uri="{BB962C8B-B14F-4D97-AF65-F5344CB8AC3E}">
        <p14:creationId xmlns:p14="http://schemas.microsoft.com/office/powerpoint/2010/main" val="3812914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Overlaps with riots</a:t>
            </a:r>
            <a:r>
              <a:rPr lang="en-GB" baseline="0" dirty="0"/>
              <a:t> …</a:t>
            </a:r>
            <a:endParaRPr lang="en-GB" dirty="0"/>
          </a:p>
        </p:txBody>
      </p:sp>
      <p:sp>
        <p:nvSpPr>
          <p:cNvPr id="4" name="Slide Number Placeholder 3"/>
          <p:cNvSpPr>
            <a:spLocks noGrp="1"/>
          </p:cNvSpPr>
          <p:nvPr>
            <p:ph type="sldNum" sz="quarter" idx="10"/>
          </p:nvPr>
        </p:nvSpPr>
        <p:spPr/>
        <p:txBody>
          <a:bodyPr/>
          <a:lstStyle/>
          <a:p>
            <a:fld id="{C3483819-D1BE-4983-A49F-5709FFD768BC}" type="slidenum">
              <a:rPr lang="en-GB" smtClean="0"/>
              <a:t>13</a:t>
            </a:fld>
            <a:endParaRPr lang="en-GB"/>
          </a:p>
        </p:txBody>
      </p:sp>
    </p:spTree>
    <p:extLst>
      <p:ext uri="{BB962C8B-B14F-4D97-AF65-F5344CB8AC3E}">
        <p14:creationId xmlns:p14="http://schemas.microsoft.com/office/powerpoint/2010/main" val="1318861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14</a:t>
            </a:fld>
            <a:endParaRPr lang="en-GB"/>
          </a:p>
        </p:txBody>
      </p:sp>
    </p:spTree>
    <p:extLst>
      <p:ext uri="{BB962C8B-B14F-4D97-AF65-F5344CB8AC3E}">
        <p14:creationId xmlns:p14="http://schemas.microsoft.com/office/powerpoint/2010/main" val="2718140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15</a:t>
            </a:fld>
            <a:endParaRPr lang="en-GB"/>
          </a:p>
        </p:txBody>
      </p:sp>
    </p:spTree>
    <p:extLst>
      <p:ext uri="{BB962C8B-B14F-4D97-AF65-F5344CB8AC3E}">
        <p14:creationId xmlns:p14="http://schemas.microsoft.com/office/powerpoint/2010/main" val="930698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16</a:t>
            </a:fld>
            <a:endParaRPr lang="en-GB"/>
          </a:p>
        </p:txBody>
      </p:sp>
    </p:spTree>
    <p:extLst>
      <p:ext uri="{BB962C8B-B14F-4D97-AF65-F5344CB8AC3E}">
        <p14:creationId xmlns:p14="http://schemas.microsoft.com/office/powerpoint/2010/main" val="566624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17</a:t>
            </a:fld>
            <a:endParaRPr lang="en-GB"/>
          </a:p>
        </p:txBody>
      </p:sp>
    </p:spTree>
    <p:extLst>
      <p:ext uri="{BB962C8B-B14F-4D97-AF65-F5344CB8AC3E}">
        <p14:creationId xmlns:p14="http://schemas.microsoft.com/office/powerpoint/2010/main" val="1209774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18</a:t>
            </a:fld>
            <a:endParaRPr lang="en-GB"/>
          </a:p>
        </p:txBody>
      </p:sp>
    </p:spTree>
    <p:extLst>
      <p:ext uri="{BB962C8B-B14F-4D97-AF65-F5344CB8AC3E}">
        <p14:creationId xmlns:p14="http://schemas.microsoft.com/office/powerpoint/2010/main" val="603671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19</a:t>
            </a:fld>
            <a:endParaRPr lang="en-GB"/>
          </a:p>
        </p:txBody>
      </p:sp>
    </p:spTree>
    <p:extLst>
      <p:ext uri="{BB962C8B-B14F-4D97-AF65-F5344CB8AC3E}">
        <p14:creationId xmlns:p14="http://schemas.microsoft.com/office/powerpoint/2010/main" val="924682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20</a:t>
            </a:fld>
            <a:endParaRPr lang="en-GB"/>
          </a:p>
        </p:txBody>
      </p:sp>
    </p:spTree>
    <p:extLst>
      <p:ext uri="{BB962C8B-B14F-4D97-AF65-F5344CB8AC3E}">
        <p14:creationId xmlns:p14="http://schemas.microsoft.com/office/powerpoint/2010/main" val="5705730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21</a:t>
            </a:fld>
            <a:endParaRPr lang="en-GB"/>
          </a:p>
        </p:txBody>
      </p:sp>
    </p:spTree>
    <p:extLst>
      <p:ext uri="{BB962C8B-B14F-4D97-AF65-F5344CB8AC3E}">
        <p14:creationId xmlns:p14="http://schemas.microsoft.com/office/powerpoint/2010/main" val="2785469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22</a:t>
            </a:fld>
            <a:endParaRPr lang="en-GB"/>
          </a:p>
        </p:txBody>
      </p:sp>
    </p:spTree>
    <p:extLst>
      <p:ext uri="{BB962C8B-B14F-4D97-AF65-F5344CB8AC3E}">
        <p14:creationId xmlns:p14="http://schemas.microsoft.com/office/powerpoint/2010/main" val="2850723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23</a:t>
            </a:fld>
            <a:endParaRPr lang="en-GB"/>
          </a:p>
        </p:txBody>
      </p:sp>
    </p:spTree>
    <p:extLst>
      <p:ext uri="{BB962C8B-B14F-4D97-AF65-F5344CB8AC3E}">
        <p14:creationId xmlns:p14="http://schemas.microsoft.com/office/powerpoint/2010/main" val="765968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1FF5346-1931-4E83-8F16-CFBC6F1D6037}"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424660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948680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FF5346-1931-4E83-8F16-CFBC6F1D6037}"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08099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1FF5346-1931-4E83-8F16-CFBC6F1D6037}"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257035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1FF5346-1931-4E83-8F16-CFBC6F1D6037}" type="datetimeFigureOut">
              <a:rPr lang="en-US" smtClean="0"/>
              <a:t>11/19/2024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268795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1FF5346-1931-4E83-8F16-CFBC6F1D6037}" type="datetimeFigureOut">
              <a:rPr lang="en-US" smtClean="0"/>
              <a:t>11/19/2024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14743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F5346-1931-4E83-8F16-CFBC6F1D6037}" type="datetimeFigureOut">
              <a:rPr lang="en-US" smtClean="0"/>
              <a:t>11/19/2024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15236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05575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3461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091503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818142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FF5346-1931-4E83-8F16-CFBC6F1D6037}" type="datetimeFigureOut">
              <a:rPr lang="en-US" smtClean="0"/>
              <a:t>11/19/2024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80C12-1774-48DF-AA37-A7E8F60B19FA}" type="slidenum">
              <a:rPr lang="en-US" smtClean="0"/>
              <a:t>‹#›</a:t>
            </a:fld>
            <a:endParaRPr lang="en-US"/>
          </a:p>
        </p:txBody>
      </p:sp>
    </p:spTree>
    <p:extLst>
      <p:ext uri="{BB962C8B-B14F-4D97-AF65-F5344CB8AC3E}">
        <p14:creationId xmlns:p14="http://schemas.microsoft.com/office/powerpoint/2010/main" val="11974287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hyperlink" Target="http://www.nationalarchives.gov.uk/catalogue/ExternalRequest.asp?RequestReference=PREM%2019/577"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hyperlink" Target="https://www.dailymotion.com/video/x2wp6t4"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hyperlink" Target="https://www.youtube.com/watch?v=aObZJN9zDtA&amp;index=6&amp;list=PLTPjdFH5QwW7jt2hGFbQffHhI0-regBpw&amp;t=0s" TargetMode="External"/><Relationship Id="rId4" Type="http://schemas.openxmlformats.org/officeDocument/2006/relationships/hyperlink" Target="https://www.facebook.com/TheWayISeeLiverpool/videos/1787003361585853/?v=1787003361585853"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jpe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hyperlink" Target="http://www.margaretthatcher.org/document/10720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hyperlink" Target="https://www.liverpoolecho.co.uk/news/liverpool-news/festival-gardens-should-jewel-liverpools-15127391"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hyperlink" Target="http://www.hatads.org.uk/catalogue/record/68fcca53-b031-4aff-bc2c-7dc17b07d352"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hyperlink" Target="http://www.hatads.org.uk/catalogue/record/74793968-e17a-41d2-a384-02c6754adba5"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1.emf"/><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1.jp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yni9G10rNjU" TargetMode="External"/><Relationship Id="rId4" Type="http://schemas.openxmlformats.org/officeDocument/2006/relationships/image" Target="../media/image54.jpeg"/></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t="-5000" b="-5000"/>
          </a:stretch>
        </a:blipFill>
        <a:effectLst/>
      </p:bgPr>
    </p:bg>
    <p:spTree>
      <p:nvGrpSpPr>
        <p:cNvPr id="1" name=""/>
        <p:cNvGrpSpPr/>
        <p:nvPr/>
      </p:nvGrpSpPr>
      <p:grpSpPr>
        <a:xfrm>
          <a:off x="0" y="0"/>
          <a:ext cx="0" cy="0"/>
          <a:chOff x="0" y="0"/>
          <a:chExt cx="0" cy="0"/>
        </a:xfrm>
      </p:grpSpPr>
      <p:sp>
        <p:nvSpPr>
          <p:cNvPr id="24" name="TextBox 23"/>
          <p:cNvSpPr txBox="1"/>
          <p:nvPr/>
        </p:nvSpPr>
        <p:spPr>
          <a:xfrm>
            <a:off x="-1" y="0"/>
            <a:ext cx="8278587" cy="4408718"/>
          </a:xfrm>
          <a:prstGeom prst="rect">
            <a:avLst/>
          </a:prstGeom>
          <a:noFill/>
        </p:spPr>
        <p:txBody>
          <a:bodyPr wrap="square" lIns="720000" tIns="720000" rIns="720000" bIns="720000" rtlCol="0">
            <a:spAutoFit/>
          </a:bodyPr>
          <a:lstStyle/>
          <a:p>
            <a:pPr lvl="0"/>
            <a:r>
              <a:rPr lang="en-GB" sz="3200" dirty="0">
                <a:solidFill>
                  <a:srgbClr val="FF0000"/>
                </a:solidFill>
                <a:effectLst>
                  <a:outerShdw blurRad="38100" dist="38100" dir="2700000" algn="tl">
                    <a:srgbClr val="000000">
                      <a:alpha val="43137"/>
                    </a:srgbClr>
                  </a:outerShdw>
                </a:effectLst>
                <a:latin typeface="Arial Black" panose="020B0A04020102020204" pitchFamily="34" charset="0"/>
              </a:rPr>
              <a:t>Week 3 Wednesday: Urban Regeneration in the 1980s</a:t>
            </a:r>
          </a:p>
          <a:p>
            <a:pPr lvl="0"/>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Big Bangs and Garden Festivals: </a:t>
            </a:r>
          </a:p>
          <a:p>
            <a:pPr lvl="0"/>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Thatcher-Era Urban Development Corporations</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9712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2871" y="0"/>
            <a:ext cx="4679129" cy="350934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407203"/>
            <a:ext cx="4679129" cy="3450797"/>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0"/>
            <a:ext cx="4631635" cy="345607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60365" y="3407202"/>
            <a:ext cx="4631635" cy="3450797"/>
          </a:xfrm>
          <a:prstGeom prst="rect">
            <a:avLst/>
          </a:prstGeom>
        </p:spPr>
      </p:pic>
      <p:pic>
        <p:nvPicPr>
          <p:cNvPr id="8"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9368" y="0"/>
            <a:ext cx="3991087" cy="3991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35508" y="3991087"/>
            <a:ext cx="1937104" cy="2866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2546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5614862"/>
          </a:xfrm>
          <a:prstGeom prst="rect">
            <a:avLst/>
          </a:prstGeom>
        </p:spPr>
        <p:txBody>
          <a:bodyPr wrap="square" lIns="540000" tIns="540000" rIns="504000" bIns="540000">
            <a:spAutoFit/>
          </a:bodyPr>
          <a:lstStyle/>
          <a:p>
            <a:r>
              <a:rPr lang="en-GB" sz="2400" b="1" dirty="0"/>
              <a:t>‘IT TOOK </a:t>
            </a:r>
          </a:p>
          <a:p>
            <a:r>
              <a:rPr lang="en-GB" sz="2400" b="1" dirty="0"/>
              <a:t>A RIOT’</a:t>
            </a:r>
          </a:p>
          <a:p>
            <a:pPr algn="just"/>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endParaRPr lang="en-GB" b="1" dirty="0"/>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4125" y="-137018"/>
            <a:ext cx="5857875" cy="3895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1" y="4005064"/>
            <a:ext cx="9178962" cy="1558028"/>
          </a:xfrm>
          <a:prstGeom prst="rect">
            <a:avLst/>
          </a:prstGeom>
        </p:spPr>
        <p:txBody>
          <a:bodyPr wrap="square" lIns="360000" tIns="360000" rIns="360000" bIns="360000">
            <a:spAutoFit/>
          </a:bodyPr>
          <a:lstStyle/>
          <a:p>
            <a:endParaRPr lang="en-GB" dirty="0"/>
          </a:p>
          <a:p>
            <a:endParaRPr lang="en-GB" b="1" u="sng" dirty="0"/>
          </a:p>
          <a:p>
            <a:endParaRPr lang="en-GB" b="1" u="sng" dirty="0"/>
          </a:p>
        </p:txBody>
      </p:sp>
      <p:sp>
        <p:nvSpPr>
          <p:cNvPr id="7" name="Rectangle 6"/>
          <p:cNvSpPr/>
          <p:nvPr/>
        </p:nvSpPr>
        <p:spPr>
          <a:xfrm>
            <a:off x="3138484" y="18502"/>
            <a:ext cx="2824485" cy="1958138"/>
          </a:xfrm>
          <a:prstGeom prst="rect">
            <a:avLst/>
          </a:prstGeom>
        </p:spPr>
        <p:txBody>
          <a:bodyPr wrap="square" lIns="360000" tIns="360000" rIns="360000" bIns="360000">
            <a:spAutoFit/>
          </a:bodyPr>
          <a:lstStyle/>
          <a:p>
            <a:pPr algn="r"/>
            <a:r>
              <a:rPr lang="en-GB" sz="1600" dirty="0"/>
              <a:t>Michael Heseltine and business leaders touring Liverpool in the aftermath of the </a:t>
            </a:r>
            <a:r>
              <a:rPr lang="en-GB" sz="1600" dirty="0" err="1"/>
              <a:t>Toxteth</a:t>
            </a:r>
            <a:r>
              <a:rPr lang="en-GB" sz="1600" dirty="0"/>
              <a:t> Riots</a:t>
            </a: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87059"/>
            <a:ext cx="8118231" cy="4870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4814712"/>
            <a:ext cx="7315199" cy="2043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68984" y="3758707"/>
            <a:ext cx="3023015" cy="17346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0771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7646188"/>
          </a:xfrm>
          <a:prstGeom prst="rect">
            <a:avLst/>
          </a:prstGeom>
        </p:spPr>
        <p:txBody>
          <a:bodyPr wrap="square" lIns="540000" tIns="540000" rIns="504000" bIns="540000">
            <a:spAutoFit/>
          </a:bodyPr>
          <a:lstStyle/>
          <a:p>
            <a:pPr algn="just"/>
            <a:endParaRPr lang="en-GB" dirty="0"/>
          </a:p>
          <a:p>
            <a:pPr algn="just"/>
            <a:endParaRPr lang="en-GB" dirty="0"/>
          </a:p>
          <a:p>
            <a:pPr algn="just"/>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r>
              <a:rPr lang="en-GB" sz="3200" dirty="0"/>
              <a:t>“Y</a:t>
            </a:r>
            <a:r>
              <a:rPr lang="en-GB" sz="2800" dirty="0"/>
              <a:t>et there are strengths. There is a substantial City Centre with grand architectural heritage. It is still an attractive and lively place. There is a strong tradition of office work and entertainment, and outstanding cultural (Walker Art Gallery and Philharmonic orchestra) and sporting (</a:t>
            </a:r>
            <a:r>
              <a:rPr lang="en-GB" sz="1000" dirty="0"/>
              <a:t>Liverpool and </a:t>
            </a:r>
            <a:r>
              <a:rPr lang="en-GB" sz="2800" dirty="0"/>
              <a:t>Everton FC) assets … We must build on these things.”</a:t>
            </a:r>
          </a:p>
          <a:p>
            <a:pPr marL="285750" indent="-285750" algn="r">
              <a:buFontTx/>
              <a:buChar char="-"/>
            </a:pPr>
            <a:r>
              <a:rPr lang="en-GB" sz="2400" dirty="0"/>
              <a:t>Michael Heseltine, ‘It Took a Riot,’ memo to Prime Minister and the cabinet, August 13 1981 (NA </a:t>
            </a:r>
            <a:r>
              <a:rPr lang="en-GB" sz="2400" dirty="0">
                <a:hlinkClick r:id="rId3" tooltip="links to the catalogue"/>
              </a:rPr>
              <a:t>PREM 19/577</a:t>
            </a:r>
            <a:r>
              <a:rPr lang="en-GB" sz="2400" dirty="0"/>
              <a:t>), p. 4.</a:t>
            </a:r>
          </a:p>
          <a:p>
            <a:pPr marL="285750" indent="-285750">
              <a:buFontTx/>
              <a:buChar char="-"/>
            </a:pPr>
            <a:endParaRPr lang="en-GB" sz="2800" b="1" dirty="0"/>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4862" y="1"/>
            <a:ext cx="4947137" cy="277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329238" y="154845"/>
            <a:ext cx="1777512" cy="2943023"/>
          </a:xfrm>
          <a:prstGeom prst="rect">
            <a:avLst/>
          </a:prstGeom>
        </p:spPr>
        <p:txBody>
          <a:bodyPr wrap="square" lIns="360000" tIns="360000" rIns="360000" bIns="360000">
            <a:spAutoFit/>
          </a:bodyPr>
          <a:lstStyle/>
          <a:p>
            <a:pPr algn="r"/>
            <a:r>
              <a:rPr lang="en-GB" dirty="0"/>
              <a:t>Michael Heseltine at the Albert Dock during its renovation; in 2014 </a:t>
            </a:r>
          </a:p>
        </p:txBody>
      </p:sp>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5329238" cy="3544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0947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72833" y="655863"/>
            <a:ext cx="3478775" cy="5287737"/>
          </a:xfrm>
          <a:prstGeom prst="rect">
            <a:avLst/>
          </a:prstGeom>
        </p:spPr>
      </p:pic>
      <p:sp>
        <p:nvSpPr>
          <p:cNvPr id="3" name="Rectangle 2"/>
          <p:cNvSpPr/>
          <p:nvPr/>
        </p:nvSpPr>
        <p:spPr>
          <a:xfrm>
            <a:off x="4346122" y="463451"/>
            <a:ext cx="6096000" cy="3970318"/>
          </a:xfrm>
          <a:prstGeom prst="rect">
            <a:avLst/>
          </a:prstGeom>
        </p:spPr>
        <p:txBody>
          <a:bodyPr>
            <a:spAutoFit/>
          </a:bodyPr>
          <a:lstStyle/>
          <a:p>
            <a:r>
              <a:rPr lang="en-GB" dirty="0">
                <a:hlinkClick r:id="rId4"/>
              </a:rPr>
              <a:t>https://www.facebook.com/TheWayISeeLiverpool/videos/1787003361585853/?v=1787003361585853</a:t>
            </a:r>
            <a:endParaRPr lang="en-GB" dirty="0"/>
          </a:p>
          <a:p>
            <a:endParaRPr lang="en-GB" dirty="0"/>
          </a:p>
          <a:p>
            <a:r>
              <a:rPr lang="en-GB" dirty="0">
                <a:hlinkClick r:id="rId5"/>
              </a:rPr>
              <a:t>https://www.youtube.com/watch?v=aObZJN9zDtA&amp;index=6&amp;list=PLTPjdFH5QwW7jt2hGFbQffHhI0-regBpw&amp;t=0s</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6"/>
          <a:stretch>
            <a:fillRect/>
          </a:stretch>
        </p:blipFill>
        <p:spPr>
          <a:xfrm>
            <a:off x="4678134" y="2771774"/>
            <a:ext cx="5456465" cy="3601267"/>
          </a:xfrm>
          <a:prstGeom prst="rect">
            <a:avLst/>
          </a:prstGeom>
        </p:spPr>
      </p:pic>
      <p:sp>
        <p:nvSpPr>
          <p:cNvPr id="7" name="Rectangle 6"/>
          <p:cNvSpPr/>
          <p:nvPr/>
        </p:nvSpPr>
        <p:spPr>
          <a:xfrm>
            <a:off x="4346122" y="2125444"/>
            <a:ext cx="4539448" cy="646331"/>
          </a:xfrm>
          <a:prstGeom prst="rect">
            <a:avLst/>
          </a:prstGeom>
        </p:spPr>
        <p:txBody>
          <a:bodyPr wrap="none">
            <a:spAutoFit/>
          </a:bodyPr>
          <a:lstStyle/>
          <a:p>
            <a:r>
              <a:rPr lang="en-GB" dirty="0">
                <a:hlinkClick r:id="rId7"/>
              </a:rPr>
              <a:t>https://www.dailymotion.com/video/x2wp6t4</a:t>
            </a:r>
            <a:endParaRPr lang="en-GB" dirty="0"/>
          </a:p>
          <a:p>
            <a:endParaRPr lang="en-GB" dirty="0"/>
          </a:p>
        </p:txBody>
      </p:sp>
    </p:spTree>
    <p:extLst>
      <p:ext uri="{BB962C8B-B14F-4D97-AF65-F5344CB8AC3E}">
        <p14:creationId xmlns:p14="http://schemas.microsoft.com/office/powerpoint/2010/main" val="2198292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3999" y="1"/>
            <a:ext cx="9144001" cy="4328017"/>
          </a:xfrm>
          <a:prstGeom prst="rect">
            <a:avLst/>
          </a:prstGeom>
        </p:spPr>
        <p:txBody>
          <a:bodyPr wrap="square" lIns="360000" tIns="360000" rIns="360000" bIns="36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7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60747" cy="3645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473586" y="-1"/>
            <a:ext cx="1944212" cy="2666024"/>
          </a:xfrm>
          <a:prstGeom prst="rect">
            <a:avLst/>
          </a:prstGeom>
        </p:spPr>
        <p:txBody>
          <a:bodyPr wrap="square" lIns="360000" tIns="360000" rIns="360000" bIns="36000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Merseyside Development Corporation (MDC) advertisements, </a:t>
            </a: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rPr>
              <a:t>The Times</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March 17 1983, p. 5-6; March 28 1996, p. 28. </a:t>
            </a: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17798" y="0"/>
            <a:ext cx="4774201" cy="6683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645560"/>
            <a:ext cx="3641446" cy="2810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0747" y="5074897"/>
            <a:ext cx="2501754" cy="1691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334109" y="6165305"/>
            <a:ext cx="4526638" cy="942475"/>
          </a:xfrm>
          <a:prstGeom prst="rect">
            <a:avLst/>
          </a:prstGeom>
        </p:spPr>
        <p:txBody>
          <a:bodyPr wrap="square" lIns="360000" tIns="360000" rIns="36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The derelict Albert Dock; </a:t>
            </a: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rPr>
              <a:t>This Morning</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1990s. </a:t>
            </a:r>
          </a:p>
        </p:txBody>
      </p:sp>
      <p:pic>
        <p:nvPicPr>
          <p:cNvPr id="1229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89190" y="2726397"/>
            <a:ext cx="3228608" cy="2077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9718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794000"/>
            <a:ext cx="3780692" cy="28641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r="8997"/>
          <a:stretch/>
        </p:blipFill>
        <p:spPr>
          <a:xfrm>
            <a:off x="-1" y="185252"/>
            <a:ext cx="5348247" cy="2608748"/>
          </a:xfrm>
          <a:prstGeom prst="rect">
            <a:avLst/>
          </a:prstGeom>
        </p:spPr>
      </p:pic>
      <p:sp>
        <p:nvSpPr>
          <p:cNvPr id="9" name="TextBox 8"/>
          <p:cNvSpPr txBox="1"/>
          <p:nvPr/>
        </p:nvSpPr>
        <p:spPr>
          <a:xfrm>
            <a:off x="254773" y="5658161"/>
            <a:ext cx="3263127" cy="954107"/>
          </a:xfrm>
          <a:prstGeom prst="rect">
            <a:avLst/>
          </a:prstGeom>
          <a:noFill/>
        </p:spPr>
        <p:txBody>
          <a:bodyPr wrap="square" rtlCol="0">
            <a:spAutoFit/>
          </a:bodyPr>
          <a:lstStyle/>
          <a:p>
            <a:r>
              <a:rPr lang="en-GB" sz="2800" b="1" dirty="0">
                <a:solidFill>
                  <a:srgbClr val="7030A0"/>
                </a:solidFill>
              </a:rPr>
              <a:t>Wavertree Technology Park</a:t>
            </a:r>
          </a:p>
        </p:txBody>
      </p:sp>
      <p:sp>
        <p:nvSpPr>
          <p:cNvPr id="5" name="Rectangle 4"/>
          <p:cNvSpPr/>
          <p:nvPr/>
        </p:nvSpPr>
        <p:spPr>
          <a:xfrm>
            <a:off x="5657385" y="390942"/>
            <a:ext cx="6096000" cy="6509474"/>
          </a:xfrm>
          <a:prstGeom prst="rect">
            <a:avLst/>
          </a:prstGeom>
        </p:spPr>
        <p:txBody>
          <a:bodyPr>
            <a:spAutoFit/>
          </a:bodyPr>
          <a:lstStyle/>
          <a:p>
            <a:pPr algn="just">
              <a:lnSpc>
                <a:spcPct val="150000"/>
              </a:lnSpc>
              <a:spcAft>
                <a:spcPts val="0"/>
              </a:spcAft>
            </a:pPr>
            <a:r>
              <a:rPr lang="en-GB" sz="2000" dirty="0">
                <a:ea typeface="Times New Roman" panose="02020603050405020304" pitchFamily="18" charset="0"/>
                <a:cs typeface="Times New Roman" panose="02020603050405020304" pitchFamily="18" charset="0"/>
              </a:rPr>
              <a:t>“[The site of Wavertree Technology Park] was an appalling eyesore mainly railway yards which had hardly been used for a decade; a great sprawl of industrial wasteland. Planners and developers had repeatedly examined the possibility of salvaging the land but had given up in despair.</a:t>
            </a:r>
          </a:p>
          <a:p>
            <a:pPr algn="just">
              <a:lnSpc>
                <a:spcPct val="150000"/>
              </a:lnSpc>
              <a:spcAft>
                <a:spcPts val="0"/>
              </a:spcAft>
            </a:pPr>
            <a:r>
              <a:rPr lang="en-GB" sz="2000" dirty="0">
                <a:ea typeface="Times New Roman" panose="02020603050405020304" pitchFamily="18" charset="0"/>
                <a:cs typeface="Times New Roman" panose="02020603050405020304" pitchFamily="18" charset="0"/>
              </a:rPr>
              <a:t>	“It lay within two miles of the city's commercial centre, a silent but eloquent rebuke to a society where it was always someone else’s responsibility. Nobody bothered. You drove through Liverpool; you looked at this terrible place and you drove on.”</a:t>
            </a:r>
          </a:p>
          <a:p>
            <a:pPr marL="285750" indent="-285750" algn="r">
              <a:lnSpc>
                <a:spcPct val="150000"/>
              </a:lnSpc>
              <a:spcAft>
                <a:spcPts val="0"/>
              </a:spcAft>
              <a:buFontTx/>
              <a:buChar char="-"/>
            </a:pPr>
            <a:r>
              <a:rPr lang="en-GB" dirty="0">
                <a:ea typeface="Times New Roman" panose="02020603050405020304" pitchFamily="18" charset="0"/>
                <a:cs typeface="Times New Roman" panose="02020603050405020304" pitchFamily="18" charset="0"/>
              </a:rPr>
              <a:t>Michael Heseltine, </a:t>
            </a:r>
            <a:r>
              <a:rPr lang="en-GB" i="1" dirty="0">
                <a:ea typeface="Times New Roman" panose="02020603050405020304" pitchFamily="18" charset="0"/>
                <a:cs typeface="Times New Roman" panose="02020603050405020304" pitchFamily="18" charset="0"/>
              </a:rPr>
              <a:t>Where There's a Will  </a:t>
            </a:r>
            <a:r>
              <a:rPr lang="en-GB" dirty="0">
                <a:ea typeface="Times New Roman" panose="02020603050405020304" pitchFamily="18" charset="0"/>
                <a:cs typeface="Times New Roman" panose="02020603050405020304" pitchFamily="18" charset="0"/>
              </a:rPr>
              <a:t>(London: Hutchison, 1987), p. 160.</a:t>
            </a:r>
            <a:endParaRPr lang="en-GB" dirty="0">
              <a:latin typeface="Georgia" panose="02040502050405020303" pitchFamily="18" charset="0"/>
              <a:ea typeface="Times New Roman" panose="02020603050405020304" pitchFamily="18" charset="0"/>
              <a:cs typeface="Times New Roman" panose="02020603050405020304" pitchFamily="18" charset="0"/>
            </a:endParaRPr>
          </a:p>
          <a:p>
            <a:pPr marL="285750" indent="-285750" algn="just">
              <a:lnSpc>
                <a:spcPct val="150000"/>
              </a:lnSpc>
              <a:spcAft>
                <a:spcPts val="0"/>
              </a:spcAft>
              <a:buFontTx/>
              <a:buChar char="-"/>
            </a:pP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9591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137988" y="0"/>
            <a:ext cx="9732367" cy="6858000"/>
          </a:xfrm>
          <a:prstGeom prst="rect">
            <a:avLst/>
          </a:prstGeom>
        </p:spPr>
      </p:pic>
      <p:pic>
        <p:nvPicPr>
          <p:cNvPr id="4" name="Picture 3"/>
          <p:cNvPicPr>
            <a:picLocks noChangeAspect="1"/>
          </p:cNvPicPr>
          <p:nvPr/>
        </p:nvPicPr>
        <p:blipFill>
          <a:blip r:embed="rId4"/>
          <a:stretch>
            <a:fillRect/>
          </a:stretch>
        </p:blipFill>
        <p:spPr>
          <a:xfrm>
            <a:off x="8999580" y="0"/>
            <a:ext cx="3172691" cy="1784639"/>
          </a:xfrm>
          <a:prstGeom prst="rect">
            <a:avLst/>
          </a:prstGeom>
        </p:spPr>
      </p:pic>
      <p:sp>
        <p:nvSpPr>
          <p:cNvPr id="5" name="Rectangle 4"/>
          <p:cNvSpPr/>
          <p:nvPr/>
        </p:nvSpPr>
        <p:spPr>
          <a:xfrm>
            <a:off x="1137988" y="5380672"/>
            <a:ext cx="1784196" cy="1477328"/>
          </a:xfrm>
          <a:prstGeom prst="rect">
            <a:avLst/>
          </a:prstGeom>
        </p:spPr>
        <p:txBody>
          <a:bodyPr wrap="square">
            <a:spAutoFit/>
          </a:bodyPr>
          <a:lstStyle/>
          <a:p>
            <a:pPr>
              <a:spcAft>
                <a:spcPts val="0"/>
              </a:spcAft>
            </a:pPr>
            <a:r>
              <a:rPr lang="en-GB" dirty="0">
                <a:ea typeface="Calibri" panose="020F0502020204030204" pitchFamily="34" charset="0"/>
                <a:cs typeface="Times New Roman" panose="02020603050405020304" pitchFamily="18" charset="0"/>
              </a:rPr>
              <a:t>MDC advertisement, </a:t>
            </a:r>
            <a:r>
              <a:rPr lang="en-GB" i="1" dirty="0">
                <a:ea typeface="Calibri" panose="020F0502020204030204" pitchFamily="34" charset="0"/>
                <a:cs typeface="Times New Roman" panose="02020603050405020304" pitchFamily="18" charset="0"/>
              </a:rPr>
              <a:t>The Times</a:t>
            </a:r>
            <a:r>
              <a:rPr lang="en-GB" dirty="0">
                <a:ea typeface="Calibri" panose="020F0502020204030204" pitchFamily="34" charset="0"/>
                <a:cs typeface="Times New Roman" panose="02020603050405020304" pitchFamily="18" charset="0"/>
              </a:rPr>
              <a:t>, March 17 1983, pp. 5–6.</a:t>
            </a:r>
            <a:endParaRPr lang="en-US"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63636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51532"/>
          <a:stretch/>
        </p:blipFill>
        <p:spPr>
          <a:xfrm>
            <a:off x="5519936" y="116633"/>
            <a:ext cx="4752528" cy="3192812"/>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42728" y="32615"/>
            <a:ext cx="3672408" cy="5238929"/>
          </a:xfrm>
          <a:prstGeom prst="rect">
            <a:avLst/>
          </a:prstGeom>
        </p:spPr>
      </p:pic>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9056" y="3309445"/>
            <a:ext cx="4763408" cy="34987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497895" y="5058828"/>
            <a:ext cx="4022041" cy="1804249"/>
          </a:xfrm>
          <a:prstGeom prst="rect">
            <a:avLst/>
          </a:prstGeom>
        </p:spPr>
        <p:txBody>
          <a:bodyPr wrap="square" lIns="360000" tIns="360000" rIns="360000" bIns="360000">
            <a:spAutoFit/>
          </a:bodyPr>
          <a:lstStyle/>
          <a:p>
            <a:pPr algn="r"/>
            <a:r>
              <a:rPr lang="en-GB" sz="1400" dirty="0"/>
              <a:t>Images from </a:t>
            </a:r>
            <a:r>
              <a:rPr lang="en-GB" sz="1400" i="1" dirty="0"/>
              <a:t>International Garden Festival Liverpool ’84: Festival Guide </a:t>
            </a:r>
            <a:r>
              <a:rPr lang="en-GB" sz="1400" dirty="0"/>
              <a:t>(Liverpool, 1984)</a:t>
            </a:r>
          </a:p>
          <a:p>
            <a:pPr algn="r"/>
            <a:r>
              <a:rPr lang="en-GB" sz="1400" dirty="0"/>
              <a:t>Merseyside Development Corporation (MDC) advertisements, </a:t>
            </a:r>
            <a:r>
              <a:rPr lang="en-GB" sz="1400" i="1" dirty="0"/>
              <a:t>The Times</a:t>
            </a:r>
            <a:r>
              <a:rPr lang="en-GB" sz="1400" dirty="0"/>
              <a:t>, September 23 1983, p. 5</a:t>
            </a:r>
          </a:p>
        </p:txBody>
      </p:sp>
    </p:spTree>
    <p:extLst>
      <p:ext uri="{BB962C8B-B14F-4D97-AF65-F5344CB8AC3E}">
        <p14:creationId xmlns:p14="http://schemas.microsoft.com/office/powerpoint/2010/main" val="4267813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55407"/>
            <a:ext cx="3570514" cy="5197156"/>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89798" y="55407"/>
            <a:ext cx="3602202" cy="5152572"/>
          </a:xfrm>
          <a:prstGeom prst="rect">
            <a:avLst/>
          </a:prstGeom>
        </p:spPr>
      </p:pic>
      <p:sp>
        <p:nvSpPr>
          <p:cNvPr id="4" name="Rectangle 3"/>
          <p:cNvSpPr/>
          <p:nvPr/>
        </p:nvSpPr>
        <p:spPr>
          <a:xfrm>
            <a:off x="3570515" y="0"/>
            <a:ext cx="5019284" cy="7184523"/>
          </a:xfrm>
          <a:prstGeom prst="rect">
            <a:avLst/>
          </a:prstGeom>
        </p:spPr>
        <p:txBody>
          <a:bodyPr wrap="square" lIns="360000" tIns="540000" rIns="360000" bIns="540000">
            <a:spAutoFit/>
          </a:bodyPr>
          <a:lstStyle/>
          <a:p>
            <a:pPr algn="just"/>
            <a:r>
              <a:rPr lang="en-GB" sz="2400" dirty="0"/>
              <a:t>“‘The Leaving of Liverpool’ once referred to the embarkation of great ships but now indicates that </a:t>
            </a:r>
            <a:r>
              <a:rPr lang="en-GB" sz="2400" b="1" dirty="0"/>
              <a:t>the liners have left for ever. So have the jobs</a:t>
            </a:r>
            <a:r>
              <a:rPr lang="en-GB" sz="2400" dirty="0"/>
              <a:t>. Visitors to the festival could help invest those words with a brighter meaning. The event has brought tourists to Liverpool and Liverpool to tourism … [a] message [that] will not be missed </a:t>
            </a:r>
            <a:r>
              <a:rPr lang="en-GB" sz="2400" b="1" dirty="0"/>
              <a:t>as large-scale industry drifts away in the wake of the ships</a:t>
            </a:r>
            <a:r>
              <a:rPr lang="en-GB" sz="2400" dirty="0"/>
              <a:t>.”</a:t>
            </a:r>
          </a:p>
          <a:p>
            <a:pPr marL="342900" indent="-342900" algn="r">
              <a:buFontTx/>
              <a:buChar char="-"/>
            </a:pPr>
            <a:r>
              <a:rPr lang="en-GB" sz="2000" dirty="0"/>
              <a:t>from </a:t>
            </a:r>
            <a:r>
              <a:rPr lang="en-GB" sz="2000" i="1" dirty="0"/>
              <a:t>International Garden Festival Liverpool ’84: Festival Guide </a:t>
            </a:r>
            <a:r>
              <a:rPr lang="en-GB" sz="2000" dirty="0"/>
              <a:t>(Liverpool, 1984)</a:t>
            </a:r>
          </a:p>
          <a:p>
            <a:endParaRPr lang="en-GB" sz="2400" dirty="0"/>
          </a:p>
        </p:txBody>
      </p:sp>
    </p:spTree>
    <p:extLst>
      <p:ext uri="{BB962C8B-B14F-4D97-AF65-F5344CB8AC3E}">
        <p14:creationId xmlns:p14="http://schemas.microsoft.com/office/powerpoint/2010/main" val="1489500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3543745"/>
            <a:ext cx="12192000" cy="3983647"/>
          </a:xfrm>
          <a:prstGeom prst="rect">
            <a:avLst/>
          </a:prstGeom>
        </p:spPr>
        <p:txBody>
          <a:bodyPr wrap="square" lIns="540000" tIns="540000" rIns="540000" bIns="540000">
            <a:spAutoFit/>
          </a:bodyPr>
          <a:lstStyle/>
          <a:p>
            <a:pPr algn="just"/>
            <a:r>
              <a:rPr lang="en-GB" sz="2000" dirty="0"/>
              <a:t>“</a:t>
            </a:r>
            <a:r>
              <a:rPr lang="en-GB" sz="2000" b="1" dirty="0">
                <a:solidFill>
                  <a:srgbClr val="7030A0"/>
                </a:solidFill>
              </a:rPr>
              <a:t>A new society is being blueprinted right on </a:t>
            </a:r>
            <a:r>
              <a:rPr lang="en-GB" sz="2000" b="1" dirty="0" err="1">
                <a:solidFill>
                  <a:srgbClr val="7030A0"/>
                </a:solidFill>
              </a:rPr>
              <a:t>Yosser’s</a:t>
            </a:r>
            <a:r>
              <a:rPr lang="en-GB" sz="2000" b="1" dirty="0">
                <a:solidFill>
                  <a:srgbClr val="7030A0"/>
                </a:solidFill>
              </a:rPr>
              <a:t> doorstep </a:t>
            </a:r>
            <a:r>
              <a:rPr lang="en-GB" sz="2000" dirty="0"/>
              <a:t>… </a:t>
            </a:r>
            <a:r>
              <a:rPr lang="en-GB" sz="2000" dirty="0" err="1"/>
              <a:t>Yosser</a:t>
            </a:r>
            <a:r>
              <a:rPr lang="en-GB" sz="2000" dirty="0"/>
              <a:t> is old hat. When he cries ‘</a:t>
            </a:r>
            <a:r>
              <a:rPr lang="en-GB" sz="2000" dirty="0" err="1"/>
              <a:t>Gizza</a:t>
            </a:r>
            <a:r>
              <a:rPr lang="en-GB" sz="2000" dirty="0"/>
              <a:t> job,’ what he means is ‘give me back a place in society.’ Until </a:t>
            </a:r>
            <a:r>
              <a:rPr lang="en-GB" sz="2000" b="1" u="sng" dirty="0"/>
              <a:t>his</a:t>
            </a:r>
            <a:r>
              <a:rPr lang="en-GB" sz="2000" b="1" dirty="0"/>
              <a:t> society </a:t>
            </a:r>
            <a:r>
              <a:rPr lang="en-GB" sz="2000" dirty="0"/>
              <a:t>has accepted the changes the times demand there will be no place for him … Widespread unemployment and changes in working patterns and the style of personal life are no more than the early warnings of even greater changes to come. And, whether we like it or not, Merseyside and the </a:t>
            </a:r>
            <a:r>
              <a:rPr lang="en-GB" sz="2000" dirty="0" err="1"/>
              <a:t>Merseysider</a:t>
            </a:r>
            <a:r>
              <a:rPr lang="en-GB" sz="2000" dirty="0"/>
              <a:t> will have to change with them.”</a:t>
            </a:r>
          </a:p>
          <a:p>
            <a:pPr algn="just"/>
            <a:r>
              <a:rPr lang="en-GB" sz="2000" dirty="0"/>
              <a:t> 	“ … [The MDC is] not merely creating jobs and houses and gardens. </a:t>
            </a:r>
            <a:r>
              <a:rPr lang="en-GB" sz="2000" b="1" dirty="0"/>
              <a:t>We are engineering a whole new environment</a:t>
            </a:r>
            <a:r>
              <a:rPr lang="en-GB" sz="2000" dirty="0"/>
              <a:t> which can signal </a:t>
            </a:r>
            <a:r>
              <a:rPr lang="en-GB" sz="2000" b="1" dirty="0"/>
              <a:t>the transformation of urban life </a:t>
            </a:r>
            <a:r>
              <a:rPr lang="en-GB" sz="2000" dirty="0"/>
              <a:t>of Merseyside’s thousand </a:t>
            </a:r>
            <a:r>
              <a:rPr lang="en-GB" sz="2000" dirty="0" err="1"/>
              <a:t>Yossers</a:t>
            </a:r>
            <a:r>
              <a:rPr lang="en-GB" sz="2000" dirty="0"/>
              <a:t>.”</a:t>
            </a:r>
          </a:p>
          <a:p>
            <a:pPr algn="r"/>
            <a:r>
              <a:rPr lang="en-GB" dirty="0"/>
              <a:t>- Sir Kenneth Thompson, </a:t>
            </a:r>
            <a:r>
              <a:rPr lang="en-GB" sz="2000" i="1" dirty="0">
                <a:ea typeface="Calibri" panose="020F0502020204030204" pitchFamily="34" charset="0"/>
                <a:cs typeface="Times New Roman" panose="02020603050405020304" pitchFamily="18" charset="0"/>
              </a:rPr>
              <a:t>Liverpool Daily Post</a:t>
            </a:r>
            <a:r>
              <a:rPr lang="en-GB" sz="2000" dirty="0">
                <a:ea typeface="Calibri" panose="020F0502020204030204" pitchFamily="34" charset="0"/>
                <a:cs typeface="Times New Roman" panose="02020603050405020304" pitchFamily="18" charset="0"/>
              </a:rPr>
              <a:t>, February 14 1983</a:t>
            </a:r>
            <a:endParaRPr lang="en-US" sz="2800" dirty="0">
              <a:ea typeface="Calibri" panose="020F0502020204030204" pitchFamily="34" charset="0"/>
              <a:cs typeface="Times New Roman" panose="02020603050405020304" pitchFamily="18" charset="0"/>
            </a:endParaRPr>
          </a:p>
          <a:p>
            <a:pPr algn="just"/>
            <a:endParaRPr lang="en-GB" sz="2400" dirty="0"/>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590" b="37677"/>
          <a:stretch/>
        </p:blipFill>
        <p:spPr>
          <a:xfrm>
            <a:off x="1623762" y="0"/>
            <a:ext cx="8609255" cy="3906982"/>
          </a:xfrm>
          <a:prstGeom prst="rect">
            <a:avLst/>
          </a:prstGeom>
        </p:spPr>
      </p:pic>
    </p:spTree>
    <p:extLst>
      <p:ext uri="{BB962C8B-B14F-4D97-AF65-F5344CB8AC3E}">
        <p14:creationId xmlns:p14="http://schemas.microsoft.com/office/powerpoint/2010/main" val="3847271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
            <a:ext cx="5996354" cy="4761811"/>
          </a:xfrm>
          <a:prstGeom prst="rect">
            <a:avLst/>
          </a:prstGeom>
        </p:spPr>
      </p:pic>
      <p:sp>
        <p:nvSpPr>
          <p:cNvPr id="3" name="TextBox 2"/>
          <p:cNvSpPr txBox="1"/>
          <p:nvPr/>
        </p:nvSpPr>
        <p:spPr>
          <a:xfrm>
            <a:off x="5829301" y="0"/>
            <a:ext cx="6362700" cy="7424928"/>
          </a:xfrm>
          <a:prstGeom prst="rect">
            <a:avLst/>
          </a:prstGeom>
          <a:noFill/>
        </p:spPr>
        <p:txBody>
          <a:bodyPr wrap="square" lIns="720000" tIns="720000" rIns="720000" bIns="720000" rtlCol="0">
            <a:spAutoFit/>
          </a:bodyPr>
          <a:lstStyle/>
          <a:p>
            <a:pPr algn="just"/>
            <a:r>
              <a:rPr lang="en-GB" sz="2000" dirty="0"/>
              <a:t>“When I went to the Liverpool International Flower Festival </a:t>
            </a:r>
            <a:r>
              <a:rPr lang="en-GB" sz="2000" i="1" dirty="0"/>
              <a:t> </a:t>
            </a:r>
            <a:r>
              <a:rPr lang="en-GB" sz="2000" dirty="0"/>
              <a:t>[</a:t>
            </a:r>
            <a:r>
              <a:rPr lang="en-GB" sz="2000" i="1" dirty="0"/>
              <a:t>sic</a:t>
            </a:r>
            <a:r>
              <a:rPr lang="en-GB" sz="2000" dirty="0"/>
              <a:t>]</a:t>
            </a:r>
            <a:r>
              <a:rPr lang="en-GB" sz="2000" i="1" dirty="0"/>
              <a:t>,</a:t>
            </a:r>
            <a:r>
              <a:rPr lang="en-GB" sz="2000" dirty="0"/>
              <a:t> which was very beautiful, one of the first things I noticed was that there was </a:t>
            </a:r>
            <a:r>
              <a:rPr lang="en-GB" sz="2000" b="1" dirty="0"/>
              <a:t>practically no litter</a:t>
            </a:r>
            <a:r>
              <a:rPr lang="en-GB" sz="2000" dirty="0"/>
              <a:t>. There they had a number of </a:t>
            </a:r>
            <a:r>
              <a:rPr lang="en-GB" sz="2000" b="1" dirty="0"/>
              <a:t>people in uniform </a:t>
            </a:r>
            <a:r>
              <a:rPr lang="en-GB" sz="2000" dirty="0"/>
              <a:t>picking it up, collecting it, and very soon we noticed that no-one threw any down because somehow the environment had an effect on everyone and you became conspicuous if you did something awful like throwing litter down.</a:t>
            </a:r>
          </a:p>
          <a:p>
            <a:pPr algn="just"/>
            <a:r>
              <a:rPr lang="en-GB" sz="2000" dirty="0"/>
              <a:t>	“ … </a:t>
            </a:r>
            <a:r>
              <a:rPr lang="en-GB" sz="2000" b="1" dirty="0"/>
              <a:t>What we are trying to do now is to get Britain completely tidy, because if we do I think it will be rather like the Liverpool International Flower Festival</a:t>
            </a:r>
            <a:r>
              <a:rPr lang="en-GB" sz="2000" dirty="0"/>
              <a:t>—people will not then throw their litter down.”</a:t>
            </a:r>
          </a:p>
          <a:p>
            <a:pPr marL="342900" indent="-342900" algn="r">
              <a:buFontTx/>
              <a:buChar char="-"/>
            </a:pPr>
            <a:r>
              <a:rPr lang="en-GB" sz="2000" dirty="0"/>
              <a:t>See: Margaret Thatcher, ‘Press Conference launching “Tidy Britain” campaign,’ March 22 1988 </a:t>
            </a:r>
            <a:r>
              <a:rPr lang="en-GB" sz="1400" dirty="0"/>
              <a:t>(</a:t>
            </a:r>
            <a:r>
              <a:rPr lang="en-GB" sz="1400" u="sng" dirty="0">
                <a:hlinkClick r:id="rId4"/>
              </a:rPr>
              <a:t>http://www.margaretthatcher.org/document/107201</a:t>
            </a:r>
            <a:r>
              <a:rPr lang="en-GB" sz="1400" dirty="0"/>
              <a:t>)</a:t>
            </a:r>
          </a:p>
          <a:p>
            <a:pPr marL="285750" indent="-285750" algn="just">
              <a:buFontTx/>
              <a:buChar char="-"/>
            </a:pPr>
            <a:endParaRPr lang="en-GB" sz="1400" dirty="0"/>
          </a:p>
        </p:txBody>
      </p:sp>
      <p:pic>
        <p:nvPicPr>
          <p:cNvPr id="7170"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32319" y="3044970"/>
            <a:ext cx="2964035" cy="3813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28600" y="4951485"/>
            <a:ext cx="2628900" cy="1785104"/>
          </a:xfrm>
          <a:prstGeom prst="rect">
            <a:avLst/>
          </a:prstGeom>
          <a:noFill/>
        </p:spPr>
        <p:txBody>
          <a:bodyPr wrap="square" rtlCol="0">
            <a:spAutoFit/>
          </a:bodyPr>
          <a:lstStyle/>
          <a:p>
            <a:r>
              <a:rPr lang="en-GB" sz="2200" b="1" dirty="0">
                <a:solidFill>
                  <a:srgbClr val="7030A0"/>
                </a:solidFill>
              </a:rPr>
              <a:t>Thatcher visiting Garden Festival, October 1984; launching ‘Tidy Britain,’ March 1988 </a:t>
            </a:r>
          </a:p>
        </p:txBody>
      </p:sp>
    </p:spTree>
    <p:extLst>
      <p:ext uri="{BB962C8B-B14F-4D97-AF65-F5344CB8AC3E}">
        <p14:creationId xmlns:p14="http://schemas.microsoft.com/office/powerpoint/2010/main" val="3158977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073910" cy="3235164"/>
          </a:xfrm>
          <a:prstGeom prst="rect">
            <a:avLst/>
          </a:prstGeom>
        </p:spPr>
      </p:pic>
      <p:sp>
        <p:nvSpPr>
          <p:cNvPr id="3" name="TextBox 2"/>
          <p:cNvSpPr txBox="1"/>
          <p:nvPr/>
        </p:nvSpPr>
        <p:spPr>
          <a:xfrm>
            <a:off x="3689132" y="-1"/>
            <a:ext cx="8502870" cy="7122968"/>
          </a:xfrm>
          <a:prstGeom prst="rect">
            <a:avLst/>
          </a:prstGeom>
          <a:noFill/>
        </p:spPr>
        <p:txBody>
          <a:bodyPr wrap="square" lIns="720000" tIns="540000" rIns="720000" bIns="540000" rtlCol="0">
            <a:spAutoFit/>
          </a:bodyPr>
          <a:lstStyle/>
          <a:p>
            <a:pPr algn="just"/>
            <a:r>
              <a:rPr lang="en-GB" sz="2000" dirty="0"/>
              <a:t>“ … For all that was said about deprivation, the housing was by no means the worst in the city. I had been told that some young people had got into trouble through boredom and not having enough to do. But you only had to look at the grounds around those houses </a:t>
            </a:r>
            <a:r>
              <a:rPr lang="en-GB" sz="2000" b="1" dirty="0"/>
              <a:t>with the grass untended, some of it almost waist high, and the litter, to see this was a false analysis</a:t>
            </a:r>
            <a:r>
              <a:rPr lang="en-GB" sz="2000" dirty="0"/>
              <a:t>. They had plenty of constructive things to do if they wanted … What was clearly lacking was a sense of pride and personal responsibility – something which the state can easily remove but almost never put back.</a:t>
            </a:r>
          </a:p>
          <a:p>
            <a:pPr algn="just"/>
            <a:r>
              <a:rPr lang="en-GB" sz="2000" dirty="0"/>
              <a:t>	“ … The rioters were invariably young men, whose high animal spirits had been unleased to cause havoc. </a:t>
            </a:r>
            <a:r>
              <a:rPr lang="en-GB" sz="2000" b="1" dirty="0"/>
              <a:t>What had become of the constraints? </a:t>
            </a:r>
            <a:r>
              <a:rPr lang="en-GB" sz="2000" dirty="0"/>
              <a:t>A sense of community </a:t>
            </a:r>
            <a:r>
              <a:rPr lang="en-GB" sz="2000" b="1" dirty="0"/>
              <a:t>– including the watchful disapproval of neighbours – </a:t>
            </a:r>
            <a:r>
              <a:rPr lang="en-GB" sz="2000" dirty="0"/>
              <a:t>is the strongest such barrier</a:t>
            </a:r>
            <a:r>
              <a:rPr lang="en-GB" sz="2000" b="1" dirty="0"/>
              <a:t>. </a:t>
            </a:r>
            <a:r>
              <a:rPr lang="en-GB" sz="2000" dirty="0"/>
              <a:t>But this seemed to have been lost in inner cities.</a:t>
            </a:r>
          </a:p>
          <a:p>
            <a:pPr algn="just"/>
            <a:r>
              <a:rPr lang="en-GB" sz="2000" dirty="0"/>
              <a:t>	“ … </a:t>
            </a:r>
            <a:r>
              <a:rPr lang="en-GB" sz="2000" b="1" dirty="0"/>
              <a:t>Once we had solved the British economy, we would need to turn to those deeper, more intractable problems </a:t>
            </a:r>
            <a:r>
              <a:rPr lang="en-GB" sz="2000" dirty="0"/>
              <a:t>[and] I did so in my second and third terms with the policies that my advisers, over my objections, wanted to call ‘</a:t>
            </a:r>
            <a:r>
              <a:rPr lang="en-GB" sz="2000" b="1" dirty="0">
                <a:solidFill>
                  <a:srgbClr val="7030A0"/>
                </a:solidFill>
              </a:rPr>
              <a:t>Social Thatcherism</a:t>
            </a:r>
            <a:r>
              <a:rPr lang="en-GB" sz="2000" dirty="0"/>
              <a:t>.’”</a:t>
            </a:r>
          </a:p>
          <a:p>
            <a:pPr marL="342900" indent="-342900" algn="r">
              <a:buFontTx/>
              <a:buChar char="-"/>
            </a:pPr>
            <a:r>
              <a:rPr lang="en-GB" sz="1600" dirty="0"/>
              <a:t>Margaret Thatcher, ‘The Urban Riots of 1981,’ </a:t>
            </a:r>
            <a:r>
              <a:rPr lang="en-GB" sz="1600" i="1" dirty="0"/>
              <a:t>The Downing Street Years </a:t>
            </a:r>
            <a:r>
              <a:rPr lang="en-GB" sz="1600" dirty="0"/>
              <a:t>(London: HarperCollins, 2011 [1993]), pp. 146–147.</a:t>
            </a:r>
          </a:p>
        </p:txBody>
      </p:sp>
      <p:pic>
        <p:nvPicPr>
          <p:cNvPr id="1843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086100"/>
            <a:ext cx="4073909" cy="377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17866" y="4779819"/>
            <a:ext cx="1561362" cy="2031325"/>
          </a:xfrm>
          <a:prstGeom prst="rect">
            <a:avLst/>
          </a:prstGeom>
        </p:spPr>
        <p:txBody>
          <a:bodyPr wrap="square">
            <a:spAutoFit/>
          </a:bodyPr>
          <a:lstStyle/>
          <a:p>
            <a:pPr algn="r"/>
            <a:r>
              <a:rPr lang="en-GB" dirty="0">
                <a:solidFill>
                  <a:srgbClr val="FFC000"/>
                </a:solidFill>
              </a:rPr>
              <a:t>Thatcher in Liverpool for talks with police &amp; community leaders, July 1981</a:t>
            </a:r>
            <a:endParaRPr lang="en-GB" i="1" dirty="0">
              <a:solidFill>
                <a:srgbClr val="FFC000"/>
              </a:solidFill>
            </a:endParaRPr>
          </a:p>
        </p:txBody>
      </p:sp>
    </p:spTree>
    <p:extLst>
      <p:ext uri="{BB962C8B-B14F-4D97-AF65-F5344CB8AC3E}">
        <p14:creationId xmlns:p14="http://schemas.microsoft.com/office/powerpoint/2010/main" val="1053548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3"/>
          <a:stretch>
            <a:fillRect/>
          </a:stretch>
        </p:blipFill>
        <p:spPr>
          <a:xfrm>
            <a:off x="0" y="-43740"/>
            <a:ext cx="5857875" cy="3895725"/>
          </a:xfrm>
          <a:prstGeom prst="rect">
            <a:avLst/>
          </a:prstGeom>
        </p:spPr>
      </p:pic>
      <p:pic>
        <p:nvPicPr>
          <p:cNvPr id="5" name="Picture 4"/>
          <p:cNvPicPr>
            <a:picLocks noChangeAspect="1"/>
          </p:cNvPicPr>
          <p:nvPr/>
        </p:nvPicPr>
        <p:blipFill>
          <a:blip r:embed="rId4"/>
          <a:stretch>
            <a:fillRect/>
          </a:stretch>
        </p:blipFill>
        <p:spPr>
          <a:xfrm>
            <a:off x="7300195" y="0"/>
            <a:ext cx="4891805" cy="3668854"/>
          </a:xfrm>
          <a:prstGeom prst="rect">
            <a:avLst/>
          </a:prstGeom>
        </p:spPr>
      </p:pic>
      <p:sp>
        <p:nvSpPr>
          <p:cNvPr id="6" name="TextBox 5"/>
          <p:cNvSpPr txBox="1"/>
          <p:nvPr/>
        </p:nvSpPr>
        <p:spPr>
          <a:xfrm>
            <a:off x="20059" y="-68429"/>
            <a:ext cx="8952491" cy="1815882"/>
          </a:xfrm>
          <a:prstGeom prst="rect">
            <a:avLst/>
          </a:prstGeom>
          <a:noFill/>
        </p:spPr>
        <p:txBody>
          <a:bodyPr wrap="square" rtlCol="0">
            <a:spAutoFit/>
          </a:bodyPr>
          <a:lstStyle/>
          <a:p>
            <a:pPr lvl="1"/>
            <a:endParaRPr lang="en-GB" sz="2800" b="1" dirty="0">
              <a:solidFill>
                <a:srgbClr val="7030A0"/>
              </a:solidFill>
            </a:endParaRPr>
          </a:p>
          <a:p>
            <a:pPr lvl="1"/>
            <a:r>
              <a:rPr lang="en-GB" sz="2800" b="1" dirty="0">
                <a:solidFill>
                  <a:srgbClr val="7030A0"/>
                </a:solidFill>
              </a:rPr>
              <a:t>Festival Gardens, early 2000s (top) and post-2012 restoration (bottom)</a:t>
            </a:r>
          </a:p>
          <a:p>
            <a:endParaRPr lang="en-GB" sz="2800" b="1" dirty="0">
              <a:solidFill>
                <a:srgbClr val="7030A0"/>
              </a:solidFill>
            </a:endParaRPr>
          </a:p>
        </p:txBody>
      </p:sp>
      <p:pic>
        <p:nvPicPr>
          <p:cNvPr id="2253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0195" y="3571875"/>
            <a:ext cx="4941239"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1"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3268980"/>
            <a:ext cx="4785360" cy="358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785360" y="4672997"/>
            <a:ext cx="2121626" cy="2308324"/>
          </a:xfrm>
          <a:prstGeom prst="rect">
            <a:avLst/>
          </a:prstGeom>
        </p:spPr>
        <p:txBody>
          <a:bodyPr wrap="square">
            <a:spAutoFit/>
          </a:bodyPr>
          <a:lstStyle/>
          <a:p>
            <a:r>
              <a:rPr lang="en-GB" dirty="0">
                <a:hlinkClick r:id="rId7"/>
              </a:rPr>
              <a:t>https://www.liverpoolecho.co.uk/news/liverpool-news/festival-gardens-should-jewel-liverpools-15127391</a:t>
            </a:r>
            <a:endParaRPr lang="en-GB" dirty="0"/>
          </a:p>
          <a:p>
            <a:endParaRPr lang="en-GB" dirty="0"/>
          </a:p>
        </p:txBody>
      </p:sp>
    </p:spTree>
    <p:extLst>
      <p:ext uri="{BB962C8B-B14F-4D97-AF65-F5344CB8AC3E}">
        <p14:creationId xmlns:p14="http://schemas.microsoft.com/office/powerpoint/2010/main" val="4064634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2121" y="3579742"/>
            <a:ext cx="4936670" cy="1413102"/>
          </a:xfrm>
        </p:spPr>
        <p:txBody>
          <a:bodyPr>
            <a:normAutofit fontScale="90000"/>
          </a:bodyPr>
          <a:lstStyle/>
          <a:p>
            <a:r>
              <a:rPr lang="en-GB" sz="1800" dirty="0">
                <a:hlinkClick r:id="rId3"/>
              </a:rPr>
              <a:t>http://www.hatads.org.uk/catalogue/record/68fcca53-b031-4aff-bc2c-7dc17b07d352</a:t>
            </a:r>
            <a:br>
              <a:rPr lang="en-GB" sz="1800" dirty="0"/>
            </a:br>
            <a:br>
              <a:rPr lang="en-GB" sz="1800" dirty="0"/>
            </a:br>
            <a:r>
              <a:rPr lang="en-GB" sz="1800" dirty="0">
                <a:hlinkClick r:id="rId4"/>
              </a:rPr>
              <a:t>http://www.hatads.org.uk/catalogue/record/74793968-e17a-41d2-a384-02c6754adba5</a:t>
            </a:r>
            <a:br>
              <a:rPr lang="en-GB" dirty="0"/>
            </a:br>
            <a:endParaRPr lang="en-GB" dirty="0"/>
          </a:p>
        </p:txBody>
      </p:sp>
      <p:pic>
        <p:nvPicPr>
          <p:cNvPr id="4" name="Picture 3"/>
          <p:cNvPicPr>
            <a:picLocks noChangeAspect="1"/>
          </p:cNvPicPr>
          <p:nvPr/>
        </p:nvPicPr>
        <p:blipFill>
          <a:blip r:embed="rId5"/>
          <a:stretch>
            <a:fillRect/>
          </a:stretch>
        </p:blipFill>
        <p:spPr>
          <a:xfrm>
            <a:off x="0" y="0"/>
            <a:ext cx="4868912" cy="6858000"/>
          </a:xfrm>
          <a:prstGeom prst="rect">
            <a:avLst/>
          </a:prstGeom>
        </p:spPr>
      </p:pic>
      <p:sp>
        <p:nvSpPr>
          <p:cNvPr id="7" name="TextBox 6"/>
          <p:cNvSpPr txBox="1"/>
          <p:nvPr/>
        </p:nvSpPr>
        <p:spPr>
          <a:xfrm>
            <a:off x="4868912" y="0"/>
            <a:ext cx="7323088" cy="3127688"/>
          </a:xfrm>
          <a:prstGeom prst="rect">
            <a:avLst/>
          </a:prstGeom>
          <a:noFill/>
        </p:spPr>
        <p:txBody>
          <a:bodyPr wrap="square" lIns="360000" tIns="360000" rIns="360000" bIns="360000" rtlCol="0">
            <a:spAutoFit/>
          </a:bodyPr>
          <a:lstStyle/>
          <a:p>
            <a:pPr algn="ctr"/>
            <a:r>
              <a:rPr lang="en-GB" sz="3200" dirty="0">
                <a:latin typeface="Arial Black" panose="020B0A04020102020204" pitchFamily="34" charset="0"/>
              </a:rPr>
              <a:t>London Docklands Development Corporation</a:t>
            </a:r>
          </a:p>
          <a:p>
            <a:pPr algn="ctr"/>
            <a:endParaRPr lang="en-GB" sz="3200" dirty="0">
              <a:latin typeface="Arial Black" panose="020B0A04020102020204" pitchFamily="34" charset="0"/>
            </a:endParaRPr>
          </a:p>
          <a:p>
            <a:pPr marL="342900" indent="-342900" algn="just">
              <a:buFont typeface="Arial" panose="020B0604020202020204" pitchFamily="34" charset="0"/>
              <a:buChar char="•"/>
            </a:pPr>
            <a:r>
              <a:rPr lang="en-GB" sz="2000" dirty="0"/>
              <a:t>Est. 1981 under section 136 of the Local Government, Planning and Land Act 1980; designated Enterprise Zone 1982</a:t>
            </a:r>
          </a:p>
        </p:txBody>
      </p:sp>
    </p:spTree>
    <p:extLst>
      <p:ext uri="{BB962C8B-B14F-4D97-AF65-F5344CB8AC3E}">
        <p14:creationId xmlns:p14="http://schemas.microsoft.com/office/powerpoint/2010/main" val="40527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52993" r="182"/>
          <a:stretch/>
        </p:blipFill>
        <p:spPr>
          <a:xfrm>
            <a:off x="5251631" y="0"/>
            <a:ext cx="6940369" cy="3676650"/>
          </a:xfrm>
          <a:prstGeom prst="rect">
            <a:avLst/>
          </a:prstGeom>
        </p:spPr>
      </p:pic>
      <p:pic>
        <p:nvPicPr>
          <p:cNvPr id="3" name="Picture 2"/>
          <p:cNvPicPr>
            <a:picLocks noChangeAspect="1"/>
          </p:cNvPicPr>
          <p:nvPr/>
        </p:nvPicPr>
        <p:blipFill>
          <a:blip r:embed="rId4"/>
          <a:stretch>
            <a:fillRect/>
          </a:stretch>
        </p:blipFill>
        <p:spPr>
          <a:xfrm>
            <a:off x="0" y="1"/>
            <a:ext cx="5515897" cy="6888544"/>
          </a:xfrm>
          <a:prstGeom prst="rect">
            <a:avLst/>
          </a:prstGeom>
        </p:spPr>
      </p:pic>
      <p:sp>
        <p:nvSpPr>
          <p:cNvPr id="4" name="Rectangle 3"/>
          <p:cNvSpPr/>
          <p:nvPr/>
        </p:nvSpPr>
        <p:spPr>
          <a:xfrm>
            <a:off x="5686205" y="3855605"/>
            <a:ext cx="2111829" cy="2308324"/>
          </a:xfrm>
          <a:prstGeom prst="rect">
            <a:avLst/>
          </a:prstGeom>
        </p:spPr>
        <p:txBody>
          <a:bodyPr wrap="square">
            <a:spAutoFit/>
          </a:bodyPr>
          <a:lstStyle/>
          <a:p>
            <a:r>
              <a:rPr lang="en-GB" dirty="0"/>
              <a:t>From John R. Short, ‘Yuppies, </a:t>
            </a:r>
            <a:r>
              <a:rPr lang="en-GB" dirty="0" err="1"/>
              <a:t>Yuffies</a:t>
            </a:r>
            <a:r>
              <a:rPr lang="en-GB" dirty="0"/>
              <a:t> and the New Urban Order,’ </a:t>
            </a:r>
            <a:r>
              <a:rPr lang="en-GB" i="1" dirty="0"/>
              <a:t>Transactions of the Institute of British Geographers</a:t>
            </a:r>
            <a:r>
              <a:rPr lang="en-GB" dirty="0"/>
              <a:t>, 14:2 (1989), 173–188.</a:t>
            </a:r>
          </a:p>
        </p:txBody>
      </p:sp>
      <p:pic>
        <p:nvPicPr>
          <p:cNvPr id="5" name="Picture 4"/>
          <p:cNvPicPr>
            <a:picLocks noChangeAspect="1"/>
          </p:cNvPicPr>
          <p:nvPr/>
        </p:nvPicPr>
        <p:blipFill>
          <a:blip r:embed="rId5"/>
          <a:stretch>
            <a:fillRect/>
          </a:stretch>
        </p:blipFill>
        <p:spPr>
          <a:xfrm>
            <a:off x="7907335" y="3676650"/>
            <a:ext cx="4284666" cy="2217964"/>
          </a:xfrm>
          <a:prstGeom prst="rect">
            <a:avLst/>
          </a:prstGeom>
        </p:spPr>
      </p:pic>
    </p:spTree>
    <p:extLst>
      <p:ext uri="{BB962C8B-B14F-4D97-AF65-F5344CB8AC3E}">
        <p14:creationId xmlns:p14="http://schemas.microsoft.com/office/powerpoint/2010/main" val="4082566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4757812" y="2916112"/>
            <a:ext cx="2676376" cy="2170364"/>
          </a:xfrm>
          <a:prstGeom prst="rect">
            <a:avLst/>
          </a:prstGeom>
        </p:spPr>
      </p:pic>
      <p:pic>
        <p:nvPicPr>
          <p:cNvPr id="4" name="Picture 3"/>
          <p:cNvPicPr>
            <a:picLocks noChangeAspect="1"/>
          </p:cNvPicPr>
          <p:nvPr/>
        </p:nvPicPr>
        <p:blipFill rotWithShape="1">
          <a:blip r:embed="rId4"/>
          <a:srcRect l="37035" t="-483" r="3776" b="9875"/>
          <a:stretch/>
        </p:blipFill>
        <p:spPr>
          <a:xfrm rot="5400000">
            <a:off x="3480562" y="-2207399"/>
            <a:ext cx="7000682" cy="11130116"/>
          </a:xfrm>
          <a:prstGeom prst="rect">
            <a:avLst/>
          </a:prstGeom>
        </p:spPr>
      </p:pic>
      <p:pic>
        <p:nvPicPr>
          <p:cNvPr id="6" name="Picture 5"/>
          <p:cNvPicPr>
            <a:picLocks noChangeAspect="1"/>
          </p:cNvPicPr>
          <p:nvPr/>
        </p:nvPicPr>
        <p:blipFill rotWithShape="1">
          <a:blip r:embed="rId4"/>
          <a:srcRect l="14848" t="3324" r="68787" b="69099"/>
          <a:stretch/>
        </p:blipFill>
        <p:spPr>
          <a:xfrm rot="5400000">
            <a:off x="870859" y="-1004094"/>
            <a:ext cx="2322285" cy="4064000"/>
          </a:xfrm>
          <a:prstGeom prst="rect">
            <a:avLst/>
          </a:prstGeom>
        </p:spPr>
      </p:pic>
      <p:sp>
        <p:nvSpPr>
          <p:cNvPr id="8" name="Rectangle 7"/>
          <p:cNvSpPr/>
          <p:nvPr/>
        </p:nvSpPr>
        <p:spPr>
          <a:xfrm>
            <a:off x="71108" y="4525077"/>
            <a:ext cx="2111829" cy="2308324"/>
          </a:xfrm>
          <a:prstGeom prst="rect">
            <a:avLst/>
          </a:prstGeom>
        </p:spPr>
        <p:txBody>
          <a:bodyPr wrap="square">
            <a:spAutoFit/>
          </a:bodyPr>
          <a:lstStyle/>
          <a:p>
            <a:r>
              <a:rPr lang="en-GB" dirty="0"/>
              <a:t>From John R. Short, ‘Yuppies, </a:t>
            </a:r>
            <a:r>
              <a:rPr lang="en-GB" dirty="0" err="1"/>
              <a:t>Yuffies</a:t>
            </a:r>
            <a:r>
              <a:rPr lang="en-GB" dirty="0"/>
              <a:t> and the New Urban Order,’ </a:t>
            </a:r>
            <a:r>
              <a:rPr lang="en-GB" i="1" dirty="0"/>
              <a:t>Transactions of the Institute of British Geographers</a:t>
            </a:r>
            <a:r>
              <a:rPr lang="en-GB" dirty="0"/>
              <a:t>, 14:2 (1989), 173–188.</a:t>
            </a:r>
          </a:p>
        </p:txBody>
      </p:sp>
      <p:pic>
        <p:nvPicPr>
          <p:cNvPr id="9" name="Picture 2" descr="DLR roundel.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92150" y="-133237"/>
            <a:ext cx="2084075" cy="2168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715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5275144" y="-1"/>
            <a:ext cx="6916856" cy="4618675"/>
          </a:xfrm>
          <a:prstGeom prst="rect">
            <a:avLst/>
          </a:prstGeom>
        </p:spPr>
      </p:pic>
      <p:sp>
        <p:nvSpPr>
          <p:cNvPr id="2" name="Title 1"/>
          <p:cNvSpPr>
            <a:spLocks noGrp="1"/>
          </p:cNvSpPr>
          <p:nvPr>
            <p:ph type="title"/>
          </p:nvPr>
        </p:nvSpPr>
        <p:spPr>
          <a:xfrm>
            <a:off x="625929" y="3815307"/>
            <a:ext cx="3750128" cy="2079307"/>
          </a:xfrm>
        </p:spPr>
        <p:txBody>
          <a:bodyPr/>
          <a:lstStyle/>
          <a:p>
            <a:r>
              <a:rPr lang="en-GB" dirty="0">
                <a:latin typeface="Arial Black" panose="020B0A04020102020204" pitchFamily="34" charset="0"/>
              </a:rPr>
              <a:t>Canary Wharf</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28731" y="3782506"/>
            <a:ext cx="5136425" cy="3206123"/>
          </a:xfrm>
          <a:prstGeom prst="rect">
            <a:avLst/>
          </a:prstGeom>
        </p:spPr>
      </p:pic>
      <p:pic>
        <p:nvPicPr>
          <p:cNvPr id="6" name="Picture 5"/>
          <p:cNvPicPr>
            <a:picLocks noChangeAspect="1"/>
          </p:cNvPicPr>
          <p:nvPr/>
        </p:nvPicPr>
        <p:blipFill>
          <a:blip r:embed="rId5"/>
          <a:stretch>
            <a:fillRect/>
          </a:stretch>
        </p:blipFill>
        <p:spPr>
          <a:xfrm>
            <a:off x="0" y="-56469"/>
            <a:ext cx="5275144" cy="3501798"/>
          </a:xfrm>
          <a:prstGeom prst="rect">
            <a:avLst/>
          </a:prstGeom>
        </p:spPr>
      </p:pic>
      <p:sp>
        <p:nvSpPr>
          <p:cNvPr id="7" name="Content Placeholder 6"/>
          <p:cNvSpPr>
            <a:spLocks noGrp="1"/>
          </p:cNvSpPr>
          <p:nvPr>
            <p:ph idx="1"/>
          </p:nvPr>
        </p:nvSpPr>
        <p:spPr>
          <a:xfrm>
            <a:off x="5275144" y="4800600"/>
            <a:ext cx="1762470" cy="1852812"/>
          </a:xfrm>
        </p:spPr>
        <p:txBody>
          <a:bodyPr>
            <a:normAutofit/>
          </a:bodyPr>
          <a:lstStyle/>
          <a:p>
            <a:pPr marL="0" indent="0">
              <a:buNone/>
            </a:pPr>
            <a:r>
              <a:rPr lang="en-GB" sz="1800" dirty="0"/>
              <a:t>Paul Reichmann showing Margaret Thatcher a model of Canary Wharf in 1988.</a:t>
            </a:r>
          </a:p>
        </p:txBody>
      </p:sp>
    </p:spTree>
    <p:extLst>
      <p:ext uri="{BB962C8B-B14F-4D97-AF65-F5344CB8AC3E}">
        <p14:creationId xmlns:p14="http://schemas.microsoft.com/office/powerpoint/2010/main" val="2367937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872842" y="0"/>
            <a:ext cx="6319157" cy="4229707"/>
          </a:xfrm>
          <a:prstGeom prst="rect">
            <a:avLst/>
          </a:prstGeom>
        </p:spPr>
      </p:pic>
      <p:pic>
        <p:nvPicPr>
          <p:cNvPr id="3" name="Picture 2"/>
          <p:cNvPicPr>
            <a:picLocks noChangeAspect="1"/>
          </p:cNvPicPr>
          <p:nvPr/>
        </p:nvPicPr>
        <p:blipFill>
          <a:blip r:embed="rId4"/>
          <a:stretch>
            <a:fillRect/>
          </a:stretch>
        </p:blipFill>
        <p:spPr>
          <a:xfrm>
            <a:off x="0" y="0"/>
            <a:ext cx="3331029" cy="5942556"/>
          </a:xfrm>
          <a:prstGeom prst="rect">
            <a:avLst/>
          </a:prstGeom>
        </p:spPr>
      </p:pic>
      <p:sp>
        <p:nvSpPr>
          <p:cNvPr id="4" name="Title 1"/>
          <p:cNvSpPr txBox="1">
            <a:spLocks/>
          </p:cNvSpPr>
          <p:nvPr/>
        </p:nvSpPr>
        <p:spPr>
          <a:xfrm>
            <a:off x="3331029" y="241391"/>
            <a:ext cx="2541814" cy="20793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Arial Black" panose="020B0A04020102020204" pitchFamily="34" charset="0"/>
              </a:rPr>
              <a:t>Canary Wharf</a:t>
            </a:r>
          </a:p>
          <a:p>
            <a:endParaRPr lang="en-GB" dirty="0">
              <a:latin typeface="Arial Black" panose="020B0A04020102020204" pitchFamily="34" charset="0"/>
            </a:endParaRPr>
          </a:p>
          <a:p>
            <a:endParaRPr lang="en-GB" dirty="0">
              <a:latin typeface="Arial Black" panose="020B0A04020102020204" pitchFamily="34" charset="0"/>
            </a:endParaRPr>
          </a:p>
        </p:txBody>
      </p:sp>
      <p:sp>
        <p:nvSpPr>
          <p:cNvPr id="5" name="Title 1"/>
          <p:cNvSpPr txBox="1">
            <a:spLocks/>
          </p:cNvSpPr>
          <p:nvPr/>
        </p:nvSpPr>
        <p:spPr>
          <a:xfrm>
            <a:off x="-1" y="5942556"/>
            <a:ext cx="3331029" cy="20793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Arial Black" panose="020B0A04020102020204" pitchFamily="34" charset="0"/>
              </a:rPr>
              <a:t>One Canada Square</a:t>
            </a:r>
          </a:p>
          <a:p>
            <a:endParaRPr lang="en-GB" dirty="0">
              <a:latin typeface="Arial Black" panose="020B0A04020102020204" pitchFamily="34" charset="0"/>
            </a:endParaRPr>
          </a:p>
          <a:p>
            <a:endParaRPr lang="en-GB" dirty="0">
              <a:latin typeface="Arial Black" panose="020B0A04020102020204" pitchFamily="34" charset="0"/>
            </a:endParaRPr>
          </a:p>
        </p:txBody>
      </p:sp>
      <p:pic>
        <p:nvPicPr>
          <p:cNvPr id="7" name="Picture 6"/>
          <p:cNvPicPr>
            <a:picLocks noChangeAspect="1"/>
          </p:cNvPicPr>
          <p:nvPr/>
        </p:nvPicPr>
        <p:blipFill>
          <a:blip r:embed="rId5"/>
          <a:stretch>
            <a:fillRect/>
          </a:stretch>
        </p:blipFill>
        <p:spPr>
          <a:xfrm>
            <a:off x="3331028" y="2532743"/>
            <a:ext cx="5014431" cy="3409813"/>
          </a:xfrm>
          <a:prstGeom prst="rect">
            <a:avLst/>
          </a:prstGeom>
        </p:spPr>
      </p:pic>
      <p:pic>
        <p:nvPicPr>
          <p:cNvPr id="8" name="Picture 7"/>
          <p:cNvPicPr>
            <a:picLocks noChangeAspect="1"/>
          </p:cNvPicPr>
          <p:nvPr/>
        </p:nvPicPr>
        <p:blipFill>
          <a:blip r:embed="rId6"/>
          <a:stretch>
            <a:fillRect/>
          </a:stretch>
        </p:blipFill>
        <p:spPr>
          <a:xfrm>
            <a:off x="7967654" y="3967843"/>
            <a:ext cx="4224346" cy="2890157"/>
          </a:xfrm>
          <a:prstGeom prst="rect">
            <a:avLst/>
          </a:prstGeom>
        </p:spPr>
      </p:pic>
    </p:spTree>
    <p:extLst>
      <p:ext uri="{BB962C8B-B14F-4D97-AF65-F5344CB8AC3E}">
        <p14:creationId xmlns:p14="http://schemas.microsoft.com/office/powerpoint/2010/main" val="204742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475025" y="365125"/>
            <a:ext cx="4407651" cy="6166304"/>
          </a:xfrm>
          <a:prstGeom prst="rect">
            <a:avLst/>
          </a:prstGeom>
        </p:spPr>
      </p:pic>
      <p:pic>
        <p:nvPicPr>
          <p:cNvPr id="5" name="Picture 4"/>
          <p:cNvPicPr>
            <a:picLocks noChangeAspect="1"/>
          </p:cNvPicPr>
          <p:nvPr/>
        </p:nvPicPr>
        <p:blipFill>
          <a:blip r:embed="rId4"/>
          <a:stretch>
            <a:fillRect/>
          </a:stretch>
        </p:blipFill>
        <p:spPr>
          <a:xfrm>
            <a:off x="6377583" y="0"/>
            <a:ext cx="5339392" cy="3475944"/>
          </a:xfrm>
          <a:prstGeom prst="rect">
            <a:avLst/>
          </a:prstGeom>
        </p:spPr>
      </p:pic>
      <p:pic>
        <p:nvPicPr>
          <p:cNvPr id="6" name="Picture 5"/>
          <p:cNvPicPr>
            <a:picLocks noChangeAspect="1"/>
          </p:cNvPicPr>
          <p:nvPr/>
        </p:nvPicPr>
        <p:blipFill>
          <a:blip r:embed="rId5"/>
          <a:stretch>
            <a:fillRect/>
          </a:stretch>
        </p:blipFill>
        <p:spPr>
          <a:xfrm>
            <a:off x="5620975" y="3448277"/>
            <a:ext cx="6096000" cy="3390900"/>
          </a:xfrm>
          <a:prstGeom prst="rect">
            <a:avLst/>
          </a:prstGeom>
        </p:spPr>
      </p:pic>
    </p:spTree>
    <p:extLst>
      <p:ext uri="{BB962C8B-B14F-4D97-AF65-F5344CB8AC3E}">
        <p14:creationId xmlns:p14="http://schemas.microsoft.com/office/powerpoint/2010/main" val="2291223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yni9G10rNjU"/>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584391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6166069" y="0"/>
            <a:ext cx="6025931" cy="3389586"/>
          </a:xfrm>
          <a:prstGeom prst="rect">
            <a:avLst/>
          </a:prstGeom>
        </p:spPr>
      </p:pic>
      <p:sp>
        <p:nvSpPr>
          <p:cNvPr id="5" name="TextBox 4"/>
          <p:cNvSpPr txBox="1"/>
          <p:nvPr/>
        </p:nvSpPr>
        <p:spPr>
          <a:xfrm>
            <a:off x="0" y="-1"/>
            <a:ext cx="6353503" cy="6882563"/>
          </a:xfrm>
          <a:prstGeom prst="rect">
            <a:avLst/>
          </a:prstGeom>
          <a:noFill/>
        </p:spPr>
        <p:txBody>
          <a:bodyPr wrap="square" lIns="360000" tIns="360000" rIns="360000" bIns="360000" rtlCol="0">
            <a:spAutoFit/>
          </a:bodyPr>
          <a:lstStyle/>
          <a:p>
            <a:r>
              <a:rPr lang="en-GB" sz="4000" dirty="0">
                <a:latin typeface="Arial Black" panose="020B0A04020102020204" pitchFamily="34" charset="0"/>
              </a:rPr>
              <a:t>‘The Big Bang’</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Deregulation of the financial industry and the City of London central business district</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27 October 1986: rule changes for London Stock Exchange</a:t>
            </a:r>
          </a:p>
          <a:p>
            <a:pPr marL="800100" lvl="1" indent="-342900" algn="just">
              <a:buFontTx/>
              <a:buChar char="-"/>
            </a:pPr>
            <a:r>
              <a:rPr lang="en-GB" sz="2000" dirty="0"/>
              <a:t>Abolished minimum fixed commissions on trades (allowed more competition)</a:t>
            </a:r>
          </a:p>
          <a:p>
            <a:pPr marL="800100" lvl="1" indent="-342900" algn="just">
              <a:buFontTx/>
              <a:buChar char="-"/>
            </a:pPr>
            <a:r>
              <a:rPr lang="en-GB" sz="2000" dirty="0"/>
              <a:t>Ended the separation between those who traded stocks and shares and those who advised investors (opened possibility of mergers and take-overs between firms)</a:t>
            </a:r>
          </a:p>
          <a:p>
            <a:pPr marL="800100" lvl="1" indent="-342900" algn="just">
              <a:buFontTx/>
              <a:buChar char="-"/>
            </a:pPr>
            <a:r>
              <a:rPr lang="en-GB" sz="2000" dirty="0"/>
              <a:t>Allowed foreign firms to own UK brokers (opened London's market to international banks – ‘Wimbledon Effect’)</a:t>
            </a:r>
          </a:p>
          <a:p>
            <a:pPr marL="800100" lvl="1" indent="-342900" algn="just">
              <a:buFontTx/>
              <a:buChar char="-"/>
            </a:pPr>
            <a:r>
              <a:rPr lang="en-GB" sz="2000" dirty="0"/>
              <a:t>Switch from face-to-face share dealing to electronic trading</a:t>
            </a:r>
          </a:p>
          <a:p>
            <a:pPr marL="342900" indent="-342900" algn="just">
              <a:buFontTx/>
              <a:buChar char="-"/>
            </a:pPr>
            <a:endParaRPr lang="en-GB" sz="2000" dirty="0"/>
          </a:p>
        </p:txBody>
      </p:sp>
      <p:pic>
        <p:nvPicPr>
          <p:cNvPr id="2" name="Picture 1"/>
          <p:cNvPicPr>
            <a:picLocks noChangeAspect="1"/>
          </p:cNvPicPr>
          <p:nvPr/>
        </p:nvPicPr>
        <p:blipFill>
          <a:blip r:embed="rId4"/>
          <a:stretch>
            <a:fillRect/>
          </a:stretch>
        </p:blipFill>
        <p:spPr>
          <a:xfrm>
            <a:off x="7415048" y="3560865"/>
            <a:ext cx="4776952" cy="3297135"/>
          </a:xfrm>
          <a:prstGeom prst="rect">
            <a:avLst/>
          </a:prstGeom>
        </p:spPr>
      </p:pic>
    </p:spTree>
    <p:extLst>
      <p:ext uri="{BB962C8B-B14F-4D97-AF65-F5344CB8AC3E}">
        <p14:creationId xmlns:p14="http://schemas.microsoft.com/office/powerpoint/2010/main" val="3021708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algn="ctr"/>
            <a:r>
              <a:rPr lang="en-GB" dirty="0">
                <a:latin typeface="Arial Black" panose="020B0A04020102020204" pitchFamily="34" charset="0"/>
              </a:rPr>
              <a:t>1988 Budget and the ‘Lawson Boom’ (and Bust)</a:t>
            </a:r>
          </a:p>
        </p:txBody>
      </p:sp>
      <p:sp>
        <p:nvSpPr>
          <p:cNvPr id="3" name="Content Placeholder 2"/>
          <p:cNvSpPr>
            <a:spLocks noGrp="1"/>
          </p:cNvSpPr>
          <p:nvPr>
            <p:ph idx="1"/>
          </p:nvPr>
        </p:nvSpPr>
        <p:spPr>
          <a:xfrm>
            <a:off x="642257" y="1325563"/>
            <a:ext cx="10515600" cy="4351338"/>
          </a:xfrm>
        </p:spPr>
        <p:txBody>
          <a:bodyPr/>
          <a:lstStyle/>
          <a:p>
            <a:r>
              <a:rPr lang="en-GB" dirty="0"/>
              <a:t>Cut basic rate of income tax from 27% to 25%</a:t>
            </a:r>
          </a:p>
          <a:p>
            <a:r>
              <a:rPr lang="en-GB" dirty="0"/>
              <a:t>Cut top rate of income tax from 60% to 40%</a:t>
            </a:r>
          </a:p>
          <a:p>
            <a:endParaRPr lang="en-GB" dirty="0"/>
          </a:p>
        </p:txBody>
      </p:sp>
      <p:pic>
        <p:nvPicPr>
          <p:cNvPr id="4" name="Picture 3"/>
          <p:cNvPicPr>
            <a:picLocks noChangeAspect="1"/>
          </p:cNvPicPr>
          <p:nvPr/>
        </p:nvPicPr>
        <p:blipFill>
          <a:blip r:embed="rId3"/>
          <a:stretch>
            <a:fillRect/>
          </a:stretch>
        </p:blipFill>
        <p:spPr>
          <a:xfrm>
            <a:off x="8189532" y="1159329"/>
            <a:ext cx="3567039" cy="5017634"/>
          </a:xfrm>
          <a:prstGeom prst="rect">
            <a:avLst/>
          </a:prstGeom>
        </p:spPr>
      </p:pic>
      <p:pic>
        <p:nvPicPr>
          <p:cNvPr id="6" name="Picture 5"/>
          <p:cNvPicPr>
            <a:picLocks noChangeAspect="1"/>
          </p:cNvPicPr>
          <p:nvPr/>
        </p:nvPicPr>
        <p:blipFill>
          <a:blip r:embed="rId4"/>
          <a:stretch>
            <a:fillRect/>
          </a:stretch>
        </p:blipFill>
        <p:spPr>
          <a:xfrm>
            <a:off x="521662" y="2481943"/>
            <a:ext cx="6679238" cy="4388329"/>
          </a:xfrm>
          <a:prstGeom prst="rect">
            <a:avLst/>
          </a:prstGeom>
        </p:spPr>
      </p:pic>
      <p:sp>
        <p:nvSpPr>
          <p:cNvPr id="7" name="Rectangle 6"/>
          <p:cNvSpPr/>
          <p:nvPr/>
        </p:nvSpPr>
        <p:spPr>
          <a:xfrm>
            <a:off x="43543" y="2449286"/>
            <a:ext cx="1621971" cy="1754326"/>
          </a:xfrm>
          <a:prstGeom prst="rect">
            <a:avLst/>
          </a:prstGeom>
        </p:spPr>
        <p:txBody>
          <a:bodyPr wrap="square">
            <a:spAutoFit/>
          </a:bodyPr>
          <a:lstStyle/>
          <a:p>
            <a:r>
              <a:rPr lang="en-GB" dirty="0"/>
              <a:t>https://econ.economicshelp.org/2008/01/lawson-boom-of-late-1980s.html</a:t>
            </a:r>
          </a:p>
        </p:txBody>
      </p:sp>
    </p:spTree>
    <p:extLst>
      <p:ext uri="{BB962C8B-B14F-4D97-AF65-F5344CB8AC3E}">
        <p14:creationId xmlns:p14="http://schemas.microsoft.com/office/powerpoint/2010/main" val="327059646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TotalTime>
  <Words>3150</Words>
  <Application>Microsoft Office PowerPoint</Application>
  <PresentationFormat>Widescreen</PresentationFormat>
  <Paragraphs>164</Paragraphs>
  <Slides>23</Slides>
  <Notes>23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Calibri</vt:lpstr>
      <vt:lpstr>Calibri Light</vt:lpstr>
      <vt:lpstr>Georgia</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http://www.hatads.org.uk/catalogue/record/68fcca53-b031-4aff-bc2c-7dc17b07d352  http://www.hatads.org.uk/catalogue/record/74793968-e17a-41d2-a384-02c6754adba5 </vt:lpstr>
      <vt:lpstr>PowerPoint Presentation</vt:lpstr>
      <vt:lpstr>PowerPoint Presentation</vt:lpstr>
      <vt:lpstr>Canary Wharf</vt:lpstr>
      <vt:lpstr>PowerPoint Presentation</vt:lpstr>
      <vt:lpstr>PowerPoint Presentation</vt:lpstr>
      <vt:lpstr>PowerPoint Presentation</vt:lpstr>
      <vt:lpstr>PowerPoint Presentation</vt:lpstr>
      <vt:lpstr>1988 Budget and the ‘Lawson Boom’ (and Bust)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19</cp:revision>
  <cp:lastPrinted>2019-02-27T11:03:59Z</cp:lastPrinted>
  <dcterms:created xsi:type="dcterms:W3CDTF">2019-02-26T15:02:17Z</dcterms:created>
  <dcterms:modified xsi:type="dcterms:W3CDTF">2024-11-19T11:51:20Z</dcterms:modified>
</cp:coreProperties>
</file>