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59" r:id="rId4"/>
    <p:sldId id="266" r:id="rId5"/>
    <p:sldId id="269" r:id="rId6"/>
    <p:sldId id="292" r:id="rId7"/>
    <p:sldId id="302" r:id="rId8"/>
    <p:sldId id="296" r:id="rId9"/>
    <p:sldId id="262" r:id="rId10"/>
    <p:sldId id="301" r:id="rId11"/>
    <p:sldId id="294" r:id="rId12"/>
    <p:sldId id="287" r:id="rId13"/>
    <p:sldId id="298" r:id="rId14"/>
    <p:sldId id="299" r:id="rId15"/>
    <p:sldId id="300" r:id="rId16"/>
    <p:sldId id="303" r:id="rId17"/>
    <p:sldId id="304" r:id="rId18"/>
    <p:sldId id="295" r:id="rId19"/>
    <p:sldId id="267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88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621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628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486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925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681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17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87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578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859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944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9318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865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0106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108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30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622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wplainandsimple.com/" TargetMode="External"/><Relationship Id="rId2" Type="http://schemas.openxmlformats.org/officeDocument/2006/relationships/hyperlink" Target="http://www.businessdictionar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sdr.com/" TargetMode="External"/><Relationship Id="rId5" Type="http://schemas.openxmlformats.org/officeDocument/2006/relationships/hyperlink" Target="http://www.swarb.co.uk/" TargetMode="External"/><Relationship Id="rId4" Type="http://schemas.openxmlformats.org/officeDocument/2006/relationships/hyperlink" Target="http://www.inbrief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462645"/>
            <a:ext cx="6600451" cy="2314737"/>
          </a:xfrm>
        </p:spPr>
        <p:txBody>
          <a:bodyPr>
            <a:normAutofit/>
          </a:bodyPr>
          <a:lstStyle/>
          <a:p>
            <a:r>
              <a:rPr lang="en-GB" dirty="0" smtClean="0"/>
              <a:t>Property Law &amp; Practice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Lara Hopkinson</a:t>
            </a:r>
          </a:p>
          <a:p>
            <a:r>
              <a:rPr lang="en-GB" dirty="0" smtClean="0"/>
              <a:t>Senior Lecturer</a:t>
            </a:r>
          </a:p>
          <a:p>
            <a:r>
              <a:rPr lang="en-GB" dirty="0" smtClean="0"/>
              <a:t>Architecture, Built &amp; Natural Environments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768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from last </a:t>
            </a:r>
            <a:r>
              <a:rPr lang="en-GB" dirty="0" smtClean="0"/>
              <a:t>week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Easements</a:t>
            </a:r>
          </a:p>
          <a:p>
            <a:pPr lvl="1"/>
            <a:r>
              <a:rPr lang="en-GB" dirty="0" smtClean="0"/>
              <a:t>Some basics</a:t>
            </a:r>
          </a:p>
          <a:p>
            <a:pPr lvl="1"/>
            <a:r>
              <a:rPr lang="en-GB" dirty="0" smtClean="0"/>
              <a:t>Creation</a:t>
            </a:r>
          </a:p>
          <a:p>
            <a:pPr lvl="1"/>
            <a:r>
              <a:rPr lang="en-GB" dirty="0" smtClean="0"/>
              <a:t>Extinguishing</a:t>
            </a:r>
          </a:p>
          <a:p>
            <a:endParaRPr lang="en-GB" dirty="0"/>
          </a:p>
          <a:p>
            <a:r>
              <a:rPr lang="en-GB" dirty="0" smtClean="0"/>
              <a:t>Profits a </a:t>
            </a:r>
            <a:r>
              <a:rPr lang="en-GB" dirty="0" err="1" smtClean="0"/>
              <a:t>prendre</a:t>
            </a:r>
            <a:endParaRPr lang="en-GB" dirty="0" smtClean="0"/>
          </a:p>
          <a:p>
            <a:pPr lvl="1"/>
            <a:r>
              <a:rPr lang="en-GB" dirty="0" smtClean="0"/>
              <a:t>Some basics</a:t>
            </a:r>
          </a:p>
          <a:p>
            <a:pPr lvl="1"/>
            <a:r>
              <a:rPr lang="en-GB" dirty="0" smtClean="0"/>
              <a:t>Creation</a:t>
            </a:r>
          </a:p>
          <a:p>
            <a:pPr lvl="1"/>
            <a:r>
              <a:rPr lang="en-GB" dirty="0" smtClean="0"/>
              <a:t>Extinguishing 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346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Topics for this week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942415" y="2133599"/>
            <a:ext cx="6591985" cy="4215245"/>
          </a:xfrm>
        </p:spPr>
        <p:txBody>
          <a:bodyPr/>
          <a:lstStyle/>
          <a:p>
            <a:r>
              <a:rPr lang="en-GB" dirty="0" smtClean="0"/>
              <a:t>Covenants</a:t>
            </a:r>
            <a:endParaRPr lang="en-GB" dirty="0"/>
          </a:p>
          <a:p>
            <a:pPr lvl="1"/>
            <a:r>
              <a:rPr lang="en-GB" dirty="0"/>
              <a:t>What do you remember?</a:t>
            </a:r>
          </a:p>
          <a:p>
            <a:pPr lvl="1"/>
            <a:r>
              <a:rPr lang="en-GB" dirty="0"/>
              <a:t>Some </a:t>
            </a:r>
            <a:r>
              <a:rPr lang="en-GB" dirty="0" smtClean="0"/>
              <a:t>basics</a:t>
            </a:r>
          </a:p>
          <a:p>
            <a:pPr lvl="1"/>
            <a:r>
              <a:rPr lang="en-GB" dirty="0" smtClean="0"/>
              <a:t>Types of covenant</a:t>
            </a:r>
          </a:p>
          <a:p>
            <a:pPr lvl="1"/>
            <a:r>
              <a:rPr lang="en-GB" dirty="0" smtClean="0"/>
              <a:t>Key case</a:t>
            </a:r>
          </a:p>
          <a:p>
            <a:pPr lvl="1"/>
            <a:r>
              <a:rPr lang="en-GB" dirty="0" smtClean="0"/>
              <a:t>Passing the burden</a:t>
            </a:r>
          </a:p>
          <a:p>
            <a:pPr lvl="1"/>
            <a:r>
              <a:rPr lang="en-GB" dirty="0" smtClean="0"/>
              <a:t>Enforcing &amp; termination</a:t>
            </a:r>
            <a:endParaRPr lang="en-GB" dirty="0"/>
          </a:p>
          <a:p>
            <a:r>
              <a:rPr lang="en-GB" dirty="0" smtClean="0"/>
              <a:t>Bailments</a:t>
            </a:r>
            <a:endParaRPr lang="en-GB" dirty="0" smtClean="0"/>
          </a:p>
          <a:p>
            <a:pPr lvl="1"/>
            <a:r>
              <a:rPr lang="en-GB" dirty="0" smtClean="0"/>
              <a:t>Basics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94421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for you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a covenant?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What types?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Will a covenant run with the land?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Key case?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7364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basics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599"/>
            <a:ext cx="6591985" cy="4048259"/>
          </a:xfrm>
        </p:spPr>
        <p:txBody>
          <a:bodyPr/>
          <a:lstStyle/>
          <a:p>
            <a:r>
              <a:rPr lang="en-GB" dirty="0" smtClean="0"/>
              <a:t>“</a:t>
            </a:r>
            <a:r>
              <a:rPr lang="en-GB" i="1" dirty="0"/>
              <a:t>A promise/contractual obligation usually contained in a deed whereby one party (the </a:t>
            </a:r>
            <a:r>
              <a:rPr lang="en-GB" i="1" dirty="0" err="1"/>
              <a:t>covenantor</a:t>
            </a:r>
            <a:r>
              <a:rPr lang="en-GB" i="1" dirty="0"/>
              <a:t>) promises another party (the </a:t>
            </a:r>
            <a:r>
              <a:rPr lang="en-GB" i="1" dirty="0" err="1"/>
              <a:t>covenantee</a:t>
            </a:r>
            <a:r>
              <a:rPr lang="en-GB" i="1" dirty="0"/>
              <a:t>) that it will or will not carry out a particular activity on its servient land for the benefit and protection of the </a:t>
            </a:r>
            <a:r>
              <a:rPr lang="en-GB" i="1" dirty="0" err="1"/>
              <a:t>covenantee's</a:t>
            </a:r>
            <a:r>
              <a:rPr lang="en-GB" i="1" dirty="0"/>
              <a:t> neighbouring or adjoining dominant land</a:t>
            </a:r>
            <a:r>
              <a:rPr lang="en-GB" dirty="0" smtClean="0"/>
              <a:t>.”</a:t>
            </a:r>
          </a:p>
          <a:p>
            <a:r>
              <a:rPr lang="en-GB" dirty="0" smtClean="0"/>
              <a:t>“</a:t>
            </a:r>
            <a:r>
              <a:rPr lang="en-GB" i="1" dirty="0"/>
              <a:t>A legally binding agreement. Often used to require the owner of a property to do, or not to do, something in relation to the property</a:t>
            </a:r>
            <a:r>
              <a:rPr lang="en-GB" dirty="0" smtClean="0"/>
              <a:t>.”</a:t>
            </a:r>
          </a:p>
          <a:p>
            <a:r>
              <a:rPr lang="en-GB" dirty="0" smtClean="0"/>
              <a:t>Only the parties to a contract are bound - </a:t>
            </a:r>
            <a:r>
              <a:rPr lang="en-GB" dirty="0" err="1" smtClean="0"/>
              <a:t>privity</a:t>
            </a:r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347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covenant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4240696"/>
          </a:xfrm>
        </p:spPr>
        <p:txBody>
          <a:bodyPr>
            <a:normAutofit/>
          </a:bodyPr>
          <a:lstStyle/>
          <a:p>
            <a:r>
              <a:rPr lang="en-GB" dirty="0" smtClean="0"/>
              <a:t>Positive</a:t>
            </a:r>
          </a:p>
          <a:p>
            <a:pPr lvl="1"/>
            <a:r>
              <a:rPr lang="en-GB" dirty="0" smtClean="0"/>
              <a:t>Promise to do something</a:t>
            </a:r>
          </a:p>
          <a:p>
            <a:pPr lvl="1"/>
            <a:r>
              <a:rPr lang="en-GB" dirty="0" smtClean="0"/>
              <a:t>Promise to pay money to do something</a:t>
            </a:r>
          </a:p>
          <a:p>
            <a:endParaRPr lang="en-GB" dirty="0"/>
          </a:p>
          <a:p>
            <a:r>
              <a:rPr lang="en-GB" dirty="0" smtClean="0"/>
              <a:t>Restrictive</a:t>
            </a:r>
          </a:p>
          <a:p>
            <a:pPr lvl="1"/>
            <a:r>
              <a:rPr lang="en-GB" dirty="0" smtClean="0"/>
              <a:t>Restricts something from happening</a:t>
            </a:r>
          </a:p>
          <a:p>
            <a:pPr lvl="1"/>
            <a:r>
              <a:rPr lang="en-GB" dirty="0" smtClean="0"/>
              <a:t>Most covenants are restrictive</a:t>
            </a:r>
          </a:p>
          <a:p>
            <a:pPr lvl="1"/>
            <a:r>
              <a:rPr lang="en-GB" dirty="0" smtClean="0"/>
              <a:t>Within deeds or leases</a:t>
            </a:r>
          </a:p>
          <a:p>
            <a:pPr lvl="1"/>
            <a:r>
              <a:rPr lang="en-GB" dirty="0" smtClean="0"/>
              <a:t>Disallow any building on section of land</a:t>
            </a:r>
          </a:p>
          <a:p>
            <a:pPr lvl="1"/>
            <a:r>
              <a:rPr lang="en-GB" dirty="0" smtClean="0"/>
              <a:t>Disallow business activity</a:t>
            </a:r>
          </a:p>
          <a:p>
            <a:pPr lvl="1"/>
            <a:r>
              <a:rPr lang="en-GB" dirty="0" smtClean="0"/>
              <a:t>Disallow any use of the land which is not agricultural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045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case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Tulk</a:t>
            </a:r>
            <a:r>
              <a:rPr lang="en-GB" dirty="0" smtClean="0"/>
              <a:t> v </a:t>
            </a:r>
            <a:r>
              <a:rPr lang="en-GB" dirty="0" err="1" smtClean="0"/>
              <a:t>Moxhay</a:t>
            </a:r>
            <a:r>
              <a:rPr lang="en-GB" dirty="0" smtClean="0"/>
              <a:t> [1848]</a:t>
            </a:r>
          </a:p>
          <a:p>
            <a:pPr lvl="1"/>
            <a:r>
              <a:rPr lang="en-GB" dirty="0" smtClean="0"/>
              <a:t>Owner of land in Leicester Square</a:t>
            </a:r>
          </a:p>
          <a:p>
            <a:pPr lvl="1"/>
            <a:r>
              <a:rPr lang="en-GB" dirty="0" smtClean="0"/>
              <a:t>Covenant to keep the Garden Square ‘uncovered with buildings’</a:t>
            </a:r>
          </a:p>
          <a:p>
            <a:pPr lvl="1"/>
            <a:r>
              <a:rPr lang="en-GB" dirty="0" smtClean="0"/>
              <a:t>Land sold several times</a:t>
            </a:r>
          </a:p>
          <a:p>
            <a:pPr lvl="1"/>
            <a:r>
              <a:rPr lang="en-GB" dirty="0" smtClean="0"/>
              <a:t>Defendant refused to abide by covenant</a:t>
            </a:r>
          </a:p>
          <a:p>
            <a:pPr lvl="1"/>
            <a:r>
              <a:rPr lang="en-GB" dirty="0" smtClean="0"/>
              <a:t>Not in </a:t>
            </a:r>
            <a:r>
              <a:rPr lang="en-GB" dirty="0" err="1" smtClean="0"/>
              <a:t>privity</a:t>
            </a:r>
            <a:r>
              <a:rPr lang="en-GB" dirty="0" smtClean="0"/>
              <a:t> of contract</a:t>
            </a:r>
          </a:p>
          <a:p>
            <a:pPr lvl="1"/>
            <a:r>
              <a:rPr lang="en-GB" dirty="0" smtClean="0"/>
              <a:t>Resulted in injunction </a:t>
            </a:r>
          </a:p>
          <a:p>
            <a:pPr lvl="1"/>
            <a:r>
              <a:rPr lang="en-GB" dirty="0" smtClean="0"/>
              <a:t>Decision – covenant enforceable at equity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8041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Passing the burden:</a:t>
            </a:r>
            <a:br>
              <a:rPr lang="en-GB" dirty="0" smtClean="0"/>
            </a:br>
            <a:r>
              <a:rPr lang="en-GB" dirty="0" smtClean="0"/>
              <a:t>Restrictive covenants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4589172"/>
          </a:xfrm>
        </p:spPr>
        <p:txBody>
          <a:bodyPr/>
          <a:lstStyle/>
          <a:p>
            <a:r>
              <a:rPr lang="en-GB" dirty="0" smtClean="0"/>
              <a:t>Burden runs with land under following requirements:</a:t>
            </a:r>
          </a:p>
          <a:p>
            <a:endParaRPr lang="en-GB" dirty="0"/>
          </a:p>
          <a:p>
            <a:r>
              <a:rPr lang="en-GB" dirty="0" smtClean="0"/>
              <a:t>The covenant “touches and concern” the burdened land</a:t>
            </a:r>
          </a:p>
          <a:p>
            <a:pPr lvl="1"/>
            <a:r>
              <a:rPr lang="en-GB" dirty="0" smtClean="0"/>
              <a:t>Rogers v </a:t>
            </a:r>
            <a:r>
              <a:rPr lang="en-GB" dirty="0" err="1" smtClean="0"/>
              <a:t>Hosegood</a:t>
            </a:r>
            <a:r>
              <a:rPr lang="en-GB" dirty="0" smtClean="0"/>
              <a:t> [1900]</a:t>
            </a:r>
            <a:endParaRPr lang="en-GB" dirty="0" smtClean="0"/>
          </a:p>
          <a:p>
            <a:r>
              <a:rPr lang="en-GB" dirty="0" smtClean="0"/>
              <a:t>The covenant was entered into for the benefit of the retained land</a:t>
            </a:r>
          </a:p>
          <a:p>
            <a:r>
              <a:rPr lang="en-GB" dirty="0" smtClean="0"/>
              <a:t>The parties intended that the covenant should run with the land &amp; not be a purely personal matter</a:t>
            </a:r>
          </a:p>
          <a:p>
            <a:r>
              <a:rPr lang="en-GB" dirty="0" smtClean="0"/>
              <a:t>Anyone buying from the owner has notice of the covenant</a:t>
            </a:r>
          </a:p>
          <a:p>
            <a:pPr lvl="1"/>
            <a:r>
              <a:rPr lang="en-GB" dirty="0" smtClean="0"/>
              <a:t>Crest Nicholson Residential (South) ltd v McAllister [2004]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70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Passing the burden: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Positive covenants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12135"/>
            <a:ext cx="6016729" cy="4456090"/>
          </a:xfrm>
        </p:spPr>
        <p:txBody>
          <a:bodyPr>
            <a:normAutofit/>
          </a:bodyPr>
          <a:lstStyle/>
          <a:p>
            <a:r>
              <a:rPr lang="en-GB" sz="1900" dirty="0" smtClean="0"/>
              <a:t>Do not usually run with the land </a:t>
            </a:r>
          </a:p>
          <a:p>
            <a:pPr lvl="1"/>
            <a:r>
              <a:rPr lang="en-GB" sz="1700" dirty="0" err="1" smtClean="0"/>
              <a:t>Austerberry</a:t>
            </a:r>
            <a:r>
              <a:rPr lang="en-GB" sz="1700" dirty="0" smtClean="0"/>
              <a:t> v Oldham Corp [1885]</a:t>
            </a:r>
            <a:endParaRPr lang="en-GB" sz="1700" dirty="0"/>
          </a:p>
          <a:p>
            <a:endParaRPr lang="en-GB" sz="1900" dirty="0" smtClean="0"/>
          </a:p>
          <a:p>
            <a:r>
              <a:rPr lang="en-GB" sz="1900" dirty="0" smtClean="0"/>
              <a:t>However:</a:t>
            </a:r>
          </a:p>
          <a:p>
            <a:endParaRPr lang="en-GB" sz="1900" dirty="0"/>
          </a:p>
          <a:p>
            <a:r>
              <a:rPr lang="en-GB" sz="1900" dirty="0" smtClean="0"/>
              <a:t>Benefit and burden</a:t>
            </a:r>
          </a:p>
          <a:p>
            <a:r>
              <a:rPr lang="en-GB" sz="1900" dirty="0" smtClean="0"/>
              <a:t>Chains of covenant</a:t>
            </a:r>
          </a:p>
          <a:p>
            <a:r>
              <a:rPr lang="en-GB" sz="1900" dirty="0" smtClean="0"/>
              <a:t>Direct covenants</a:t>
            </a:r>
            <a:r>
              <a:rPr lang="en-GB" sz="2100" dirty="0" smtClean="0"/>
              <a:t>	</a:t>
            </a:r>
            <a:r>
              <a:rPr lang="en-GB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0353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Enforcing covenants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Granting an injunction</a:t>
            </a:r>
          </a:p>
          <a:p>
            <a:r>
              <a:rPr lang="en-GB" dirty="0" smtClean="0"/>
              <a:t>Damages from loss caused by breach</a:t>
            </a:r>
          </a:p>
          <a:p>
            <a:r>
              <a:rPr lang="en-GB" dirty="0" smtClean="0"/>
              <a:t>Check the covenant remains binding</a:t>
            </a:r>
          </a:p>
          <a:p>
            <a:pPr lvl="1"/>
            <a:r>
              <a:rPr lang="en-GB" dirty="0" err="1" smtClean="0"/>
              <a:t>Birdlip</a:t>
            </a:r>
            <a:r>
              <a:rPr lang="en-GB" dirty="0" smtClean="0"/>
              <a:t> Ltd v Hunter &amp; Hunter [2015]</a:t>
            </a:r>
          </a:p>
          <a:p>
            <a:r>
              <a:rPr lang="en-GB" dirty="0" smtClean="0"/>
              <a:t>Negotiate </a:t>
            </a:r>
          </a:p>
          <a:p>
            <a:r>
              <a:rPr lang="en-GB" dirty="0" smtClean="0"/>
              <a:t>Challenge or ignore</a:t>
            </a:r>
          </a:p>
          <a:p>
            <a:r>
              <a:rPr lang="en-GB" dirty="0" smtClean="0"/>
              <a:t>Protect via insurance (legal indemnity)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435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Terminating covenants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Contractual agreements</a:t>
            </a:r>
          </a:p>
          <a:p>
            <a:pPr lvl="1"/>
            <a:r>
              <a:rPr lang="en-GB" dirty="0" smtClean="0"/>
              <a:t>Cannot be registered</a:t>
            </a:r>
          </a:p>
          <a:p>
            <a:r>
              <a:rPr lang="en-GB" dirty="0" smtClean="0"/>
              <a:t>Causes difficulty to vary or extinguish</a:t>
            </a:r>
          </a:p>
          <a:p>
            <a:r>
              <a:rPr lang="en-GB" dirty="0" smtClean="0"/>
              <a:t>Express release</a:t>
            </a:r>
          </a:p>
          <a:p>
            <a:pPr lvl="1"/>
            <a:r>
              <a:rPr lang="en-GB" dirty="0" smtClean="0"/>
              <a:t>Can be issue if not formally ‘registered’</a:t>
            </a:r>
          </a:p>
          <a:p>
            <a:pPr lvl="1"/>
            <a:r>
              <a:rPr lang="en-GB" dirty="0" smtClean="0"/>
              <a:t>Extinguished or overridden by statute</a:t>
            </a:r>
          </a:p>
          <a:p>
            <a:r>
              <a:rPr lang="en-GB" dirty="0" smtClean="0"/>
              <a:t>Lands Chamber</a:t>
            </a:r>
          </a:p>
          <a:p>
            <a:pPr lvl="1"/>
            <a:r>
              <a:rPr lang="en-GB" dirty="0" smtClean="0"/>
              <a:t>Obsolete or no longer benefit</a:t>
            </a:r>
          </a:p>
          <a:p>
            <a:pPr lvl="1"/>
            <a:r>
              <a:rPr lang="en-GB" dirty="0" smtClean="0"/>
              <a:t>Apply for modification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48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Bailment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599"/>
            <a:ext cx="6591985" cy="3955473"/>
          </a:xfrm>
        </p:spPr>
        <p:txBody>
          <a:bodyPr>
            <a:normAutofit/>
          </a:bodyPr>
          <a:lstStyle/>
          <a:p>
            <a:r>
              <a:rPr lang="en-GB" dirty="0" smtClean="0"/>
              <a:t>“</a:t>
            </a:r>
            <a:r>
              <a:rPr lang="en-GB" i="1" dirty="0" smtClean="0"/>
              <a:t>Transfer of personal property by one party in possession, but not ownership, of another party for a particular purpose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Transfer of custody of a piece of property rather than transfer of ownership</a:t>
            </a:r>
          </a:p>
          <a:p>
            <a:r>
              <a:rPr lang="en-GB" dirty="0" smtClean="0"/>
              <a:t>Relates to personal property</a:t>
            </a:r>
          </a:p>
          <a:p>
            <a:r>
              <a:rPr lang="en-GB" dirty="0" smtClean="0"/>
              <a:t>Person granting the transfer – the </a:t>
            </a:r>
            <a:r>
              <a:rPr lang="en-GB" b="1" dirty="0" smtClean="0"/>
              <a:t>bailor</a:t>
            </a:r>
          </a:p>
          <a:p>
            <a:r>
              <a:rPr lang="en-GB" dirty="0" smtClean="0"/>
              <a:t>Person receiving the transfer – the </a:t>
            </a:r>
            <a:r>
              <a:rPr lang="en-GB" b="1" dirty="0" err="1" smtClean="0"/>
              <a:t>bailee</a:t>
            </a:r>
            <a:endParaRPr lang="en-GB" b="1" dirty="0" smtClean="0"/>
          </a:p>
          <a:p>
            <a:r>
              <a:rPr lang="en-GB" dirty="0" smtClean="0"/>
              <a:t>Ownership </a:t>
            </a:r>
            <a:r>
              <a:rPr lang="en-GB" b="1" dirty="0" smtClean="0"/>
              <a:t>remains</a:t>
            </a:r>
            <a:r>
              <a:rPr lang="en-GB" dirty="0" smtClean="0"/>
              <a:t> with the bailor</a:t>
            </a:r>
          </a:p>
          <a:p>
            <a:r>
              <a:rPr lang="en-GB" dirty="0" smtClean="0"/>
              <a:t>Bailor is </a:t>
            </a:r>
            <a:r>
              <a:rPr lang="en-GB" b="1" dirty="0" smtClean="0"/>
              <a:t>not</a:t>
            </a:r>
            <a:r>
              <a:rPr lang="en-GB" dirty="0" smtClean="0"/>
              <a:t> entitled to use it whilst in possession of </a:t>
            </a:r>
            <a:r>
              <a:rPr lang="en-GB" dirty="0" err="1" smtClean="0"/>
              <a:t>bailee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49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considered a bailment?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4383110"/>
          </a:xfrm>
        </p:spPr>
        <p:txBody>
          <a:bodyPr/>
          <a:lstStyle/>
          <a:p>
            <a:r>
              <a:rPr lang="en-GB" dirty="0" smtClean="0"/>
              <a:t>Cars parked in a garage by valet</a:t>
            </a:r>
          </a:p>
          <a:p>
            <a:pPr lvl="1"/>
            <a:r>
              <a:rPr lang="en-GB" dirty="0" smtClean="0"/>
              <a:t>Owner rented space AND provided keys</a:t>
            </a:r>
            <a:endParaRPr lang="en-GB" dirty="0"/>
          </a:p>
          <a:p>
            <a:pPr lvl="1"/>
            <a:r>
              <a:rPr lang="en-GB" dirty="0" smtClean="0"/>
              <a:t>Possession and control</a:t>
            </a:r>
          </a:p>
          <a:p>
            <a:r>
              <a:rPr lang="en-GB" dirty="0" smtClean="0"/>
              <a:t>Animals lodged in kennels</a:t>
            </a:r>
          </a:p>
          <a:p>
            <a:pPr lvl="1"/>
            <a:r>
              <a:rPr lang="en-GB" dirty="0" smtClean="0"/>
              <a:t>Owner rented space AND provided animal</a:t>
            </a:r>
          </a:p>
          <a:p>
            <a:r>
              <a:rPr lang="en-GB" dirty="0" smtClean="0"/>
              <a:t>Clothing to be dry cleaned</a:t>
            </a:r>
          </a:p>
          <a:p>
            <a:r>
              <a:rPr lang="en-GB" dirty="0" smtClean="0"/>
              <a:t>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47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Categories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the benefit of the bailor and </a:t>
            </a:r>
            <a:r>
              <a:rPr lang="en-GB" dirty="0" err="1" smtClean="0"/>
              <a:t>bailee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For the sole benefit of the bailor</a:t>
            </a:r>
          </a:p>
          <a:p>
            <a:endParaRPr lang="en-GB" dirty="0"/>
          </a:p>
          <a:p>
            <a:r>
              <a:rPr lang="en-GB" dirty="0" smtClean="0"/>
              <a:t>For the sole benefit of the </a:t>
            </a:r>
            <a:r>
              <a:rPr lang="en-GB" dirty="0" err="1" smtClean="0"/>
              <a:t>bailee</a:t>
            </a:r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82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Elements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Three main elements: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Delivery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Acceptance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Consideration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99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Rights and liabilities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Mutual benefit bailment:</a:t>
            </a:r>
          </a:p>
          <a:p>
            <a:pPr lvl="1"/>
            <a:r>
              <a:rPr lang="en-GB" dirty="0" smtClean="0"/>
              <a:t>Bailee must take reasonable care of the property</a:t>
            </a:r>
          </a:p>
          <a:p>
            <a:pPr lvl="1"/>
            <a:r>
              <a:rPr lang="en-GB" dirty="0" smtClean="0"/>
              <a:t>Failure – damages from negligence</a:t>
            </a:r>
          </a:p>
          <a:p>
            <a:r>
              <a:rPr lang="en-GB" dirty="0" smtClean="0"/>
              <a:t>Sole benefit of bailor</a:t>
            </a:r>
          </a:p>
          <a:p>
            <a:pPr lvl="1"/>
            <a:r>
              <a:rPr lang="en-GB" dirty="0" smtClean="0"/>
              <a:t>Bailee has lesser duty to care</a:t>
            </a:r>
          </a:p>
          <a:p>
            <a:pPr lvl="1"/>
            <a:r>
              <a:rPr lang="en-GB" dirty="0" smtClean="0"/>
              <a:t>Conly financially responsible if grossly negligent</a:t>
            </a:r>
          </a:p>
          <a:p>
            <a:r>
              <a:rPr lang="en-GB" dirty="0" smtClean="0"/>
              <a:t>Sole benefit of </a:t>
            </a:r>
            <a:r>
              <a:rPr lang="en-GB" dirty="0" err="1" smtClean="0"/>
              <a:t>bailee</a:t>
            </a:r>
            <a:endParaRPr lang="en-GB" dirty="0" smtClean="0"/>
          </a:p>
          <a:p>
            <a:pPr lvl="1"/>
            <a:r>
              <a:rPr lang="en-GB" dirty="0" smtClean="0"/>
              <a:t>Must exercise extraordinary care for property</a:t>
            </a:r>
          </a:p>
          <a:p>
            <a:pPr lvl="1"/>
            <a:r>
              <a:rPr lang="en-GB" dirty="0" smtClean="0"/>
              <a:t>Liable for all injuries or failure to use properly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988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Termination of bailment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the purpose is achieved</a:t>
            </a:r>
          </a:p>
          <a:p>
            <a:r>
              <a:rPr lang="en-GB" dirty="0" smtClean="0"/>
              <a:t>Parties agree it is terminated</a:t>
            </a:r>
          </a:p>
          <a:p>
            <a:r>
              <a:rPr lang="en-GB" dirty="0" smtClean="0"/>
              <a:t>Bailed property is destroyed</a:t>
            </a:r>
          </a:p>
          <a:p>
            <a:endParaRPr lang="en-GB" dirty="0" smtClean="0"/>
          </a:p>
          <a:p>
            <a:r>
              <a:rPr lang="en-GB" dirty="0" smtClean="0"/>
              <a:t>If for an indefinite period:</a:t>
            </a:r>
          </a:p>
          <a:p>
            <a:pPr lvl="1"/>
            <a:r>
              <a:rPr lang="en-GB" dirty="0" smtClean="0"/>
              <a:t>Terminable by either party</a:t>
            </a:r>
          </a:p>
          <a:p>
            <a:pPr lvl="1"/>
            <a:r>
              <a:rPr lang="en-GB" dirty="0" smtClean="0"/>
              <a:t>Due notice must be provided</a:t>
            </a:r>
          </a:p>
          <a:p>
            <a:endParaRPr lang="en-GB" dirty="0"/>
          </a:p>
          <a:p>
            <a:r>
              <a:rPr lang="en-GB" dirty="0" smtClean="0"/>
              <a:t>Bailee must return property to bailor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6377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 next week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will need to review:</a:t>
            </a:r>
          </a:p>
          <a:p>
            <a:endParaRPr lang="en-GB" dirty="0"/>
          </a:p>
          <a:p>
            <a:r>
              <a:rPr lang="en-GB" dirty="0" smtClean="0"/>
              <a:t>Licenses</a:t>
            </a:r>
          </a:p>
          <a:p>
            <a:r>
              <a:rPr lang="en-GB" dirty="0" smtClean="0"/>
              <a:t>Leases</a:t>
            </a:r>
          </a:p>
          <a:p>
            <a:r>
              <a:rPr lang="en-GB" dirty="0" smtClean="0"/>
              <a:t>Interests in land</a:t>
            </a:r>
          </a:p>
          <a:p>
            <a:endParaRPr lang="en-GB" dirty="0"/>
          </a:p>
          <a:p>
            <a:r>
              <a:rPr lang="en-GB" dirty="0" smtClean="0"/>
              <a:t>ALSO:</a:t>
            </a:r>
          </a:p>
          <a:p>
            <a:r>
              <a:rPr lang="en-GB" dirty="0" smtClean="0"/>
              <a:t>Initial reading about </a:t>
            </a:r>
            <a:r>
              <a:rPr lang="en-GB" dirty="0" smtClean="0"/>
              <a:t>lease interests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785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4" y="2133600"/>
            <a:ext cx="6900249" cy="3777622"/>
          </a:xfrm>
        </p:spPr>
        <p:txBody>
          <a:bodyPr/>
          <a:lstStyle/>
          <a:p>
            <a:r>
              <a:rPr lang="en-GB" dirty="0" smtClean="0"/>
              <a:t>Business Dictionary (</a:t>
            </a:r>
            <a:r>
              <a:rPr lang="en-GB" dirty="0" smtClean="0">
                <a:hlinkClick r:id="rId2"/>
              </a:rPr>
              <a:t>www.businessdictionary.com</a:t>
            </a:r>
            <a:r>
              <a:rPr lang="en-GB" dirty="0" smtClean="0"/>
              <a:t>) </a:t>
            </a:r>
          </a:p>
          <a:p>
            <a:r>
              <a:rPr lang="en-GB" dirty="0" smtClean="0"/>
              <a:t>Law plain and simple (</a:t>
            </a:r>
            <a:r>
              <a:rPr lang="en-GB" dirty="0" smtClean="0">
                <a:hlinkClick r:id="rId3"/>
              </a:rPr>
              <a:t>www.lawplainandsimple.com</a:t>
            </a:r>
            <a:r>
              <a:rPr lang="en-GB" dirty="0" smtClean="0"/>
              <a:t>) </a:t>
            </a:r>
          </a:p>
          <a:p>
            <a:r>
              <a:rPr lang="en-GB" dirty="0" smtClean="0"/>
              <a:t>In Brief (</a:t>
            </a:r>
            <a:r>
              <a:rPr lang="en-GB" dirty="0" smtClean="0">
                <a:hlinkClick r:id="rId4"/>
              </a:rPr>
              <a:t>www.inbrief.co.uk</a:t>
            </a:r>
            <a:r>
              <a:rPr lang="en-GB" dirty="0" smtClean="0"/>
              <a:t>) </a:t>
            </a:r>
            <a:endParaRPr lang="en-GB" dirty="0" smtClean="0"/>
          </a:p>
          <a:p>
            <a:r>
              <a:rPr lang="en-GB" dirty="0" err="1" smtClean="0"/>
              <a:t>Swarb</a:t>
            </a:r>
            <a:r>
              <a:rPr lang="en-GB" dirty="0" smtClean="0"/>
              <a:t> (</a:t>
            </a:r>
            <a:r>
              <a:rPr lang="en-GB" dirty="0" smtClean="0">
                <a:hlinkClick r:id="rId5"/>
              </a:rPr>
              <a:t>www.swarb.co.uk</a:t>
            </a:r>
            <a:r>
              <a:rPr lang="en-GB" dirty="0" smtClean="0"/>
              <a:t>) </a:t>
            </a:r>
          </a:p>
          <a:p>
            <a:r>
              <a:rPr lang="en-GB" dirty="0" smtClean="0"/>
              <a:t>Brook Street Des Roches (</a:t>
            </a:r>
            <a:r>
              <a:rPr lang="en-GB" dirty="0" smtClean="0">
                <a:hlinkClick r:id="rId6"/>
              </a:rPr>
              <a:t>www.bsdr.com</a:t>
            </a:r>
            <a:r>
              <a:rPr lang="en-GB" dirty="0" smtClean="0"/>
              <a:t>) 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7980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2784</TotalTime>
  <Words>737</Words>
  <Application>Microsoft Office PowerPoint</Application>
  <PresentationFormat>On-screen Show (4:3)</PresentationFormat>
  <Paragraphs>159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Century Gothic</vt:lpstr>
      <vt:lpstr>Wingdings 3</vt:lpstr>
      <vt:lpstr>Wisp</vt:lpstr>
      <vt:lpstr>Property Law &amp; Practice</vt:lpstr>
      <vt:lpstr>Recap from last week </vt:lpstr>
      <vt:lpstr>Topics for this week</vt:lpstr>
      <vt:lpstr>Questions for you</vt:lpstr>
      <vt:lpstr>Some basics</vt:lpstr>
      <vt:lpstr>Types of covenant</vt:lpstr>
      <vt:lpstr>Key case</vt:lpstr>
      <vt:lpstr>Passing the burden: Restrictive covenants</vt:lpstr>
      <vt:lpstr>Passing the burden: Positive covenants</vt:lpstr>
      <vt:lpstr>Enforcing covenants</vt:lpstr>
      <vt:lpstr>Terminating covenants</vt:lpstr>
      <vt:lpstr>Bailment</vt:lpstr>
      <vt:lpstr>What is considered a bailment?</vt:lpstr>
      <vt:lpstr>Categories </vt:lpstr>
      <vt:lpstr>Elements </vt:lpstr>
      <vt:lpstr>Rights and liabilities</vt:lpstr>
      <vt:lpstr>Termination of bailment</vt:lpstr>
      <vt:lpstr>For next week</vt:lpstr>
      <vt:lpstr>Useful information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Latent Defects Insurance</dc:title>
  <dc:creator>Lara Hopkinson</dc:creator>
  <cp:lastModifiedBy>Lara Hopkinson</cp:lastModifiedBy>
  <cp:revision>57</cp:revision>
  <dcterms:created xsi:type="dcterms:W3CDTF">2016-03-09T09:17:43Z</dcterms:created>
  <dcterms:modified xsi:type="dcterms:W3CDTF">2016-07-12T15:40:14Z</dcterms:modified>
</cp:coreProperties>
</file>