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png" ContentType="image/png"/>
  <Default Extension="jpeg" ContentType="image/jpeg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_rels/.rels" ContentType="application/vnd.openxmlformats-package.relationship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heme/theme1.xml" ContentType="application/vnd.openxmlformats-officedocument.theme+xml"/>
  <Override PartName="/ppt/theme/theme2.xml" ContentType="application/vnd.openxmlformats-officedocument.theme+xml"/>
  <Override PartName="/ppt/notesMasters/_rels/notesMaster1.xml.rels" ContentType="application/vnd.openxmlformats-package.relationships+xml"/>
  <Override PartName="/ppt/notesMasters/notesMaster1.xml" ContentType="application/vnd.openxmlformats-officedocument.presentationml.notesMaster+xml"/>
  <Override PartName="/ppt/slideMasters/_rels/slideMaster1.xml.rels" ContentType="application/vnd.openxmlformats-package.relationships+xml"/>
  <Override PartName="/ppt/slideMasters/slideMaster1.xml" ContentType="application/vnd.openxmlformats-officedocument.presentationml.slideMaster+xml"/>
  <Override PartName="/ppt/_rels/presentation.xml.rels" ContentType="application/vnd.openxmlformats-package.relationships+xml"/>
  <Override PartName="/ppt/slideLayouts/_rels/slideLayout1.xml.rels" ContentType="application/vnd.openxmlformats-package.relationships+xml"/>
  <Override PartName="/ppt/slideLayouts/slideLayout1.xml" ContentType="application/vnd.openxmlformats-officedocument.presentationml.slideLayout+xml"/>
  <Override PartName="/ppt/media/image1.png" ContentType="image/png"/>
  <Override PartName="/ppt/media/image2.png" ContentType="image/png"/>
  <Override PartName="/ppt/media/image3.png" ContentType="image/png"/>
  <Override PartName="/ppt/media/image4.png" ContentType="image/png"/>
  <Override PartName="/ppt/media/image5.png" ContentType="image/png"/>
  <Override PartName="/ppt/slides/_rels/slide2.xml.rels" ContentType="application/vnd.openxmlformats-package.relationships+xml"/>
  <Override PartName="/ppt/slides/_rels/slide1.xml.rels" ContentType="application/vnd.openxmlformats-package.relationships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Slides/_rels/notesSlide2.xml.rels" ContentType="application/vnd.openxmlformats-package.relationships+xml"/>
  <Override PartName="/ppt/notesSlides/notesSlide2.xml" ContentType="application/vnd.openxmlformats-officedocument.presentationml.notesSlide+xml"/>
</Types>
</file>

<file path=_rels/.rels><?xml version="1.0" encoding="UTF-8"?>
<Relationships xmlns="http://schemas.openxmlformats.org/package/2006/relationships"><Relationship Id="rId1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3" Type="http://schemas.openxmlformats.org/officeDocument/2006/relationships/custom-properties" Target="docProps/custom.xml"/><Relationship Id="rId4" Type="http://schemas.openxmlformats.org/officeDocument/2006/relationships/officeDocument" Target="ppt/presentation.xml"/>
</Relationships>
</file>

<file path=ppt/presentation.xml><?xml version="1.0" encoding="utf-8"?>
<p:presentation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rtl="0">
  <p:sldMasterIdLst>
    <p:sldMasterId id="2147483648" r:id="rId2"/>
  </p:sldMasterIdLst>
  <p:notesMasterIdLst>
    <p:notesMasterId r:id="rId3"/>
  </p:notesMasterIdLst>
  <p:sldIdLst>
    <p:sldId id="256" r:id="rId4"/>
    <p:sldId id="257" r:id="rId5"/>
  </p:sldIdLst>
  <p:sldSz cx="10688638" cy="15124113"/>
  <p:notesSz cx="7772400" cy="10058400"/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/>
</p:presentationPr>
</file>

<file path=ppt/_rels/presentation.xml.rels><?xml version="1.0" encoding="UTF-8"?>
<Relationships xmlns="http://schemas.openxmlformats.org/package/2006/relationships"><Relationship Id="rId1" Type="http://schemas.openxmlformats.org/officeDocument/2006/relationships/theme" Target="theme/theme1.xml"/><Relationship Id="rId2" Type="http://schemas.openxmlformats.org/officeDocument/2006/relationships/slideMaster" Target="slideMasters/slideMaster1.xml"/><Relationship Id="rId3" Type="http://schemas.openxmlformats.org/officeDocument/2006/relationships/notesMaster" Target="notesMasters/notesMaster1.xml"/><Relationship Id="rId4" Type="http://schemas.openxmlformats.org/officeDocument/2006/relationships/slide" Target="slides/slide1.xml"/><Relationship Id="rId5" Type="http://schemas.openxmlformats.org/officeDocument/2006/relationships/slide" Target="slides/slide2.xml"/><Relationship Id="rId6" Type="http://schemas.openxmlformats.org/officeDocument/2006/relationships/presProps" Target="presProps.xml"/>
</Relationships>
</file>

<file path=ppt/notesMasters/_rels/notesMaster1.xml.rels><?xml version="1.0" encoding="UTF-8"?>
<Relationships xmlns="http://schemas.openxmlformats.org/package/2006/relationships"><Relationship Id="rId1" Type="http://schemas.openxmlformats.org/officeDocument/2006/relationships/theme" Target="../theme/theme2.xml"/>
</Relationships>
</file>

<file path=ppt/notesMasters/notesMaster1.xml><?xml version="1.0" encoding="utf-8"?>
<p:notes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laceHolder 1"/>
          <p:cNvSpPr>
            <a:spLocks noGrp="1"/>
          </p:cNvSpPr>
          <p:nvPr>
            <p:ph type="sldImg"/>
          </p:nvPr>
        </p:nvSpPr>
        <p:spPr>
          <a:xfrm>
            <a:off x="533520" y="764280"/>
            <a:ext cx="6704640" cy="37713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algn="ctr"/>
            <a:r>
              <a:rPr b="0" lang="en-US" sz="4400" strike="noStrike" u="none">
                <a:solidFill>
                  <a:srgbClr val="000000"/>
                </a:solidFill>
                <a:uFillTx/>
                <a:latin typeface="Arial"/>
              </a:rPr>
              <a:t>Double-tap to move the slide</a:t>
            </a:r>
            <a:endParaRPr b="0" lang="en-US" sz="4400" strike="noStrike" u="none">
              <a:solidFill>
                <a:srgbClr val="000000"/>
              </a:solidFill>
              <a:uFillTx/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body"/>
          </p:nvPr>
        </p:nvSpPr>
        <p:spPr>
          <a:xfrm>
            <a:off x="777240" y="4777560"/>
            <a:ext cx="6217560" cy="4525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Autofit/>
          </a:bodyPr>
          <a:p>
            <a:pPr marL="216000" indent="-216000">
              <a:buNone/>
            </a:pPr>
            <a:r>
              <a:rPr b="0" lang="en-US" sz="2000" strike="noStrike" u="none">
                <a:solidFill>
                  <a:srgbClr val="000000"/>
                </a:solidFill>
                <a:uFillTx/>
                <a:latin typeface="Arial"/>
              </a:rPr>
              <a:t>Double-tap to edit the notes format</a:t>
            </a:r>
            <a:endParaRPr b="0" lang="en-US" sz="2000" strike="noStrike" u="none">
              <a:solidFill>
                <a:srgbClr val="000000"/>
              </a:solidFill>
              <a:uFillTx/>
              <a:latin typeface="Arial"/>
            </a:endParaRPr>
          </a:p>
        </p:txBody>
      </p:sp>
      <p:sp>
        <p:nvSpPr>
          <p:cNvPr id="7" name="PlaceHolder 3"/>
          <p:cNvSpPr>
            <a:spLocks noGrp="1"/>
          </p:cNvSpPr>
          <p:nvPr>
            <p:ph type="hdr"/>
          </p:nvPr>
        </p:nvSpPr>
        <p:spPr>
          <a:xfrm>
            <a:off x="0" y="0"/>
            <a:ext cx="3372840" cy="5025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Autofit/>
          </a:bodyPr>
          <a:p>
            <a:pPr indent="0">
              <a:buNone/>
            </a:pPr>
            <a:r>
              <a:rPr b="0" lang="en-US" sz="1400" strike="noStrike" u="none">
                <a:solidFill>
                  <a:srgbClr val="000000"/>
                </a:solidFill>
                <a:uFillTx/>
                <a:latin typeface="Arial"/>
              </a:rPr>
              <a:t>&lt;header&gt;</a:t>
            </a:r>
            <a:endParaRPr b="0" lang="en-US" sz="1400" strike="noStrike" u="none">
              <a:solidFill>
                <a:srgbClr val="000000"/>
              </a:solidFill>
              <a:uFillTx/>
              <a:latin typeface="Arial"/>
            </a:endParaRPr>
          </a:p>
        </p:txBody>
      </p:sp>
      <p:sp>
        <p:nvSpPr>
          <p:cNvPr id="8" name="PlaceHolder 4"/>
          <p:cNvSpPr>
            <a:spLocks noGrp="1"/>
          </p:cNvSpPr>
          <p:nvPr>
            <p:ph type="dt" idx="4"/>
          </p:nvPr>
        </p:nvSpPr>
        <p:spPr>
          <a:xfrm>
            <a:off x="4399200" y="0"/>
            <a:ext cx="3372840" cy="5025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Autofit/>
          </a:bodyPr>
          <a:lstStyle>
            <a:lvl1pPr indent="0" algn="r">
              <a:buNone/>
              <a:defRPr b="0" lang="en-US" sz="1400" strike="noStrike" u="none">
                <a:solidFill>
                  <a:srgbClr val="000000"/>
                </a:solidFill>
                <a:uFillTx/>
                <a:latin typeface="Arial"/>
              </a:defRPr>
            </a:lvl1pPr>
          </a:lstStyle>
          <a:p>
            <a:pPr indent="0" algn="r">
              <a:buNone/>
            </a:pPr>
            <a:r>
              <a:rPr b="0" lang="en-US" sz="1400" strike="noStrike" u="none">
                <a:solidFill>
                  <a:srgbClr val="000000"/>
                </a:solidFill>
                <a:uFillTx/>
                <a:latin typeface="Arial"/>
              </a:rPr>
              <a:t>&lt;date/time&gt;</a:t>
            </a:r>
            <a:endParaRPr b="0" lang="en-US" sz="1400" strike="noStrike" u="none">
              <a:solidFill>
                <a:srgbClr val="000000"/>
              </a:solidFill>
              <a:uFillTx/>
              <a:latin typeface="Arial"/>
            </a:endParaRPr>
          </a:p>
        </p:txBody>
      </p:sp>
      <p:sp>
        <p:nvSpPr>
          <p:cNvPr id="9" name="PlaceHolder 5"/>
          <p:cNvSpPr>
            <a:spLocks noGrp="1"/>
          </p:cNvSpPr>
          <p:nvPr>
            <p:ph type="ftr" idx="5"/>
          </p:nvPr>
        </p:nvSpPr>
        <p:spPr>
          <a:xfrm>
            <a:off x="0" y="9555480"/>
            <a:ext cx="3372840" cy="5025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b">
            <a:noAutofit/>
          </a:bodyPr>
          <a:lstStyle>
            <a:lvl1pPr indent="0">
              <a:buNone/>
              <a:defRPr b="0" lang="en-US" sz="1400" strike="noStrike" u="none">
                <a:solidFill>
                  <a:srgbClr val="000000"/>
                </a:solidFill>
                <a:uFillTx/>
                <a:latin typeface="Arial"/>
              </a:defRPr>
            </a:lvl1pPr>
          </a:lstStyle>
          <a:p>
            <a:pPr indent="0">
              <a:buNone/>
            </a:pPr>
            <a:r>
              <a:rPr b="0" lang="en-US" sz="1400" strike="noStrike" u="none">
                <a:solidFill>
                  <a:srgbClr val="000000"/>
                </a:solidFill>
                <a:uFillTx/>
                <a:latin typeface="Arial"/>
              </a:rPr>
              <a:t>&lt;footer&gt;</a:t>
            </a:r>
            <a:endParaRPr b="0" lang="en-US" sz="1400" strike="noStrike" u="none">
              <a:solidFill>
                <a:srgbClr val="000000"/>
              </a:solidFill>
              <a:uFillTx/>
              <a:latin typeface="Arial"/>
            </a:endParaRPr>
          </a:p>
        </p:txBody>
      </p:sp>
      <p:sp>
        <p:nvSpPr>
          <p:cNvPr id="10" name="PlaceHolder 6"/>
          <p:cNvSpPr>
            <a:spLocks noGrp="1"/>
          </p:cNvSpPr>
          <p:nvPr>
            <p:ph type="sldNum" idx="6"/>
          </p:nvPr>
        </p:nvSpPr>
        <p:spPr>
          <a:xfrm>
            <a:off x="4399200" y="9555480"/>
            <a:ext cx="3372840" cy="5025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b">
            <a:noAutofit/>
          </a:bodyPr>
          <a:lstStyle>
            <a:lvl1pPr indent="0" algn="r">
              <a:buNone/>
              <a:defRPr b="0" lang="en-US" sz="1400" strike="noStrike" u="none">
                <a:solidFill>
                  <a:srgbClr val="000000"/>
                </a:solidFill>
                <a:uFillTx/>
                <a:latin typeface="Arial"/>
              </a:defRPr>
            </a:lvl1pPr>
          </a:lstStyle>
          <a:p>
            <a:pPr indent="0" algn="r">
              <a:buNone/>
            </a:pPr>
            <a:fld id="{F2651C5C-043E-4D69-974A-F5DA1200CFA7}" type="slidenum">
              <a:rPr b="0" lang="en-US" sz="1400" strike="noStrike" u="none">
                <a:solidFill>
                  <a:srgbClr val="000000"/>
                </a:solidFill>
                <a:uFillTx/>
                <a:latin typeface="Arial"/>
              </a:rPr>
              <a:t>&lt;number&gt;</a:t>
            </a:fld>
            <a:endParaRPr b="0" lang="en-US" sz="1400" strike="noStrike" u="none">
              <a:solidFill>
                <a:srgbClr val="000000"/>
              </a:solidFill>
              <a:uFillTx/>
              <a:latin typeface="Arial"/>
            </a:endParaRPr>
          </a:p>
        </p:txBody>
      </p:sp>
    </p:spTree>
  </p:cSld>
  <p:clrMap bg1="lt1" bg2="lt2" tx1="dk1" tx2="dk2" accent1="accent1" accent2="accent2" accent3="accent3" accent4="accent4" accent5="accent5" accent6="accent6" hlink="hlink" folHlink="folHlink"/>
</p:notesMaster>
</file>

<file path=ppt/notesSlides/_rels/notesSlide2.xml.rels><?xml version="1.0" encoding="UTF-8"?>
<Relationships xmlns="http://schemas.openxmlformats.org/package/2006/relationships"><Relationship Id="rId1" Type="http://schemas.openxmlformats.org/officeDocument/2006/relationships/slide" Target="../slides/slide2.xml"/><Relationship Id="rId2" Type="http://schemas.openxmlformats.org/officeDocument/2006/relationships/notesMaster" Target="../notesMasters/notesMaster1.xml"/>
</Relationships>
</file>

<file path=ppt/notesSlides/notesSlide2.xml><?xml version="1.0" encoding="utf-8"?>
<p:notes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" name="PlaceHolder 1"/>
          <p:cNvSpPr>
            <a:spLocks noGrp="1"/>
          </p:cNvSpPr>
          <p:nvPr>
            <p:ph type="sldImg"/>
          </p:nvPr>
        </p:nvSpPr>
        <p:spPr>
          <a:xfrm>
            <a:off x="533520" y="764280"/>
            <a:ext cx="6704280" cy="3771000"/>
          </a:xfrm>
          <a:prstGeom prst="rect">
            <a:avLst/>
          </a:prstGeom>
          <a:ln w="0">
            <a:noFill/>
          </a:ln>
        </p:spPr>
      </p:sp>
      <p:sp>
        <p:nvSpPr>
          <p:cNvPr id="141" name="PlaceHolder 2"/>
          <p:cNvSpPr>
            <a:spLocks noGrp="1"/>
          </p:cNvSpPr>
          <p:nvPr>
            <p:ph type="body"/>
          </p:nvPr>
        </p:nvSpPr>
        <p:spPr>
          <a:xfrm>
            <a:off x="777240" y="4777560"/>
            <a:ext cx="6217200" cy="4526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spAutoFit/>
          </a:bodyPr>
          <a:p>
            <a:pPr marL="216000" indent="0">
              <a:lnSpc>
                <a:spcPct val="100000"/>
              </a:lnSpc>
              <a:buNone/>
              <a:tabLst>
                <a:tab algn="l" pos="0"/>
              </a:tabLst>
            </a:pPr>
            <a:r>
              <a:rPr b="0" lang="en-US" sz="1800" strike="noStrike" u="none">
                <a:solidFill>
                  <a:srgbClr val="000000"/>
                </a:solidFill>
                <a:uFillTx/>
                <a:latin typeface="Arial"/>
              </a:rPr>
              <a:t>Name: keshavala Nisha Lakhubhai </a:t>
            </a:r>
            <a:endParaRPr b="0" lang="en-US" sz="1800" strike="noStrike" u="none">
              <a:solidFill>
                <a:srgbClr val="000000"/>
              </a:solidFill>
              <a:uFillTx/>
              <a:latin typeface="Arial"/>
            </a:endParaRPr>
          </a:p>
          <a:p>
            <a:pPr marL="216000" indent="-216000">
              <a:lnSpc>
                <a:spcPct val="100000"/>
              </a:lnSpc>
              <a:buSzPct val="45000"/>
              <a:buFont typeface="Wingdings" charset="2"/>
              <a:buChar char=""/>
              <a:tabLst>
                <a:tab algn="l" pos="0"/>
              </a:tabLst>
            </a:pPr>
            <a:r>
              <a:rPr b="0" lang="en-US" sz="1800" strike="noStrike" u="none">
                <a:solidFill>
                  <a:srgbClr val="000000"/>
                </a:solidFill>
                <a:uFillTx/>
                <a:latin typeface="Arial"/>
              </a:rPr>
              <a:t>student I'd:2538593</a:t>
            </a:r>
            <a:endParaRPr b="0" lang="en-US" sz="1800" strike="noStrike" u="none">
              <a:solidFill>
                <a:srgbClr val="000000"/>
              </a:solidFill>
              <a:uFillTx/>
              <a:latin typeface="Arial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slideLayout1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ceHolder 1"/>
          <p:cNvSpPr>
            <a:spLocks noGrp="1"/>
          </p:cNvSpPr>
          <p:nvPr>
            <p:ph type="ftr" idx="1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"/>
          </p:nvPr>
        </p:nvSpPr>
        <p:spPr/>
        <p:txBody>
          <a:bodyPr/>
          <a:p>
            <a:fld id="{6D9BDDE4-30FF-4296-B8FA-782DA4F39D00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3"/>
          </p:nvPr>
        </p:nvSpPr>
        <p:spPr/>
        <p:txBody>
          <a:bodyPr/>
          <a:p>
            <a:r>
              <a:rPr lang="en-US"/>
              <a:t/>
            </a:r>
          </a:p>
        </p:txBody>
      </p:sp>
    </p:spTree>
  </p:cSld>
</p:sldLayout>
</file>

<file path=ppt/slideMasters/_rels/slideMaster1.xml.rels><?xml version="1.0" encoding="UTF-8"?>
<Relationships xmlns="http://schemas.openxmlformats.org/package/2006/relationships"><Relationship Id="rId1" Type="http://schemas.openxmlformats.org/officeDocument/2006/relationships/theme" Target="../theme/theme1.xml"/><Relationship Id="rId2" Type="http://schemas.openxmlformats.org/officeDocument/2006/relationships/slideLayout" Target="../slideLayouts/slideLayout1.xml"/>
</Relationships>
</file>

<file path=ppt/slideMasters/slideMaster1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0" name="PlaceHolder 1"/>
          <p:cNvSpPr>
            <a:spLocks noGrp="1"/>
          </p:cNvSpPr>
          <p:nvPr>
            <p:ph type="ftr" idx="1"/>
          </p:nvPr>
        </p:nvSpPr>
        <p:spPr>
          <a:xfrm>
            <a:off x="3124080" y="6356520"/>
            <a:ext cx="2894760" cy="36432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 algn="ctr">
              <a:lnSpc>
                <a:spcPct val="100000"/>
              </a:lnSpc>
              <a:buNone/>
              <a:tabLst>
                <a:tab algn="l" pos="0"/>
              </a:tabLst>
              <a:defRPr b="0" lang="en-US" sz="1400" strike="noStrike" u="none">
                <a:solidFill>
                  <a:srgbClr val="000000"/>
                </a:solidFill>
                <a:uFillTx/>
                <a:latin typeface="Arial"/>
              </a:defRPr>
            </a:lvl1pPr>
          </a:lstStyle>
          <a:p>
            <a:pPr indent="0" algn="ctr">
              <a:lnSpc>
                <a:spcPct val="100000"/>
              </a:lnSpc>
              <a:buNone/>
              <a:tabLst>
                <a:tab algn="l" pos="0"/>
              </a:tabLst>
            </a:pPr>
            <a:r>
              <a:rPr b="0" lang="en-US" sz="1400" strike="noStrike" u="none">
                <a:solidFill>
                  <a:srgbClr val="000000"/>
                </a:solidFill>
                <a:uFillTx/>
                <a:latin typeface="Arial"/>
              </a:rPr>
              <a:t>&lt;footer&gt;</a:t>
            </a:r>
            <a:endParaRPr b="0" lang="en-US" sz="1400" strike="noStrike" u="none">
              <a:solidFill>
                <a:srgbClr val="000000"/>
              </a:solidFill>
              <a:uFillTx/>
              <a:latin typeface="Arial"/>
            </a:endParaRPr>
          </a:p>
        </p:txBody>
      </p:sp>
      <p:sp>
        <p:nvSpPr>
          <p:cNvPr id="1" name="PlaceHolder 2"/>
          <p:cNvSpPr>
            <a:spLocks noGrp="1"/>
          </p:cNvSpPr>
          <p:nvPr>
            <p:ph type="sldNum" idx="2"/>
          </p:nvPr>
        </p:nvSpPr>
        <p:spPr>
          <a:xfrm>
            <a:off x="6553080" y="6356520"/>
            <a:ext cx="2133000" cy="36432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 algn="r" defTabSz="457200">
              <a:lnSpc>
                <a:spcPct val="100000"/>
              </a:lnSpc>
              <a:buNone/>
              <a:tabLst>
                <a:tab algn="l" pos="0"/>
              </a:tabLst>
              <a:defRPr b="0" lang="en-US" sz="1200" strike="noStrike" u="none">
                <a:solidFill>
                  <a:schemeClr val="dk1">
                    <a:tint val="75000"/>
                  </a:schemeClr>
                </a:solidFill>
                <a:uFillTx/>
                <a:latin typeface="Calibri"/>
              </a:defRPr>
            </a:lvl1pPr>
          </a:lstStyle>
          <a:p>
            <a:pPr indent="0" algn="r" defTabSz="457200">
              <a:lnSpc>
                <a:spcPct val="100000"/>
              </a:lnSpc>
              <a:buNone/>
              <a:tabLst>
                <a:tab algn="l" pos="0"/>
              </a:tabLst>
            </a:pPr>
            <a:fld id="{E8440ADA-0358-4827-B3D2-2B6394C87593}" type="slidenum">
              <a:rPr b="0" lang="en-US" sz="1200" strike="noStrike" u="none">
                <a:solidFill>
                  <a:schemeClr val="dk1">
                    <a:tint val="75000"/>
                  </a:schemeClr>
                </a:solidFill>
                <a:uFillTx/>
                <a:latin typeface="Calibri"/>
              </a:rPr>
              <a:t>&lt;number&gt;</a:t>
            </a:fld>
            <a:endParaRPr b="0" lang="en-US" sz="1200" strike="noStrike" u="none">
              <a:solidFill>
                <a:srgbClr val="000000"/>
              </a:solidFill>
              <a:uFillTx/>
              <a:latin typeface="Arial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dt" idx="3"/>
          </p:nvPr>
        </p:nvSpPr>
        <p:spPr>
          <a:xfrm>
            <a:off x="457200" y="6356520"/>
            <a:ext cx="2133000" cy="36432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>
              <a:buNone/>
              <a:defRPr b="0" lang="en-US" sz="1400" strike="noStrike" u="none">
                <a:solidFill>
                  <a:srgbClr val="000000"/>
                </a:solidFill>
                <a:uFillTx/>
                <a:latin typeface="Arial"/>
              </a:defRPr>
            </a:lvl1pPr>
          </a:lstStyle>
          <a:p>
            <a:pPr indent="0">
              <a:buNone/>
            </a:pPr>
            <a:r>
              <a:rPr b="0" lang="en-US" sz="1400" strike="noStrike" u="none">
                <a:solidFill>
                  <a:srgbClr val="000000"/>
                </a:solidFill>
                <a:uFillTx/>
                <a:latin typeface="Arial"/>
              </a:rPr>
              <a:t>&lt;date/time&gt;</a:t>
            </a:r>
            <a:endParaRPr b="0" lang="en-US" sz="1400" strike="noStrike" u="none">
              <a:solidFill>
                <a:srgbClr val="000000"/>
              </a:solidFill>
              <a:uFillTx/>
              <a:latin typeface="Arial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title"/>
          </p:nvPr>
        </p:nvSpPr>
        <p:spPr>
          <a:xfrm>
            <a:off x="534240" y="603360"/>
            <a:ext cx="9619200" cy="25250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r>
              <a:rPr b="0" lang="en-US" sz="4400" strike="noStrike" u="none">
                <a:solidFill>
                  <a:srgbClr val="000000"/>
                </a:solidFill>
                <a:uFillTx/>
                <a:latin typeface="Arial"/>
              </a:rPr>
              <a:t>Double-tap to edit the title text format</a:t>
            </a:r>
            <a:endParaRPr b="0" lang="en-US" sz="4400" strike="noStrike" u="none">
              <a:solidFill>
                <a:srgbClr val="000000"/>
              </a:solidFill>
              <a:uFillTx/>
              <a:latin typeface="Arial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/>
          </p:nvPr>
        </p:nvSpPr>
        <p:spPr>
          <a:xfrm>
            <a:off x="534240" y="3538800"/>
            <a:ext cx="9619200" cy="87714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marL="432000" indent="-324000">
              <a:spcBef>
                <a:spcPts val="1417"/>
              </a:spcBef>
              <a:buSzPct val="45000"/>
              <a:buFont typeface="Wingdings" charset="2"/>
              <a:buChar char=""/>
            </a:pPr>
            <a:r>
              <a:rPr b="0" lang="en-US" sz="3200" strike="noStrike" u="none">
                <a:solidFill>
                  <a:srgbClr val="000000"/>
                </a:solidFill>
                <a:uFillTx/>
                <a:latin typeface="Arial"/>
              </a:rPr>
              <a:t>Double-tap to edit the outline text format</a:t>
            </a:r>
            <a:endParaRPr b="0" lang="en-US" sz="3200" strike="noStrike" u="none">
              <a:solidFill>
                <a:srgbClr val="000000"/>
              </a:solidFill>
              <a:uFillTx/>
              <a:latin typeface="Arial"/>
            </a:endParaRPr>
          </a:p>
          <a:p>
            <a:pPr lvl="1" marL="864000" indent="-324000">
              <a:spcBef>
                <a:spcPts val="1134"/>
              </a:spcBef>
              <a:buSzPct val="75000"/>
              <a:buFont typeface="Symbol" charset="2"/>
              <a:buChar char=""/>
            </a:pPr>
            <a:r>
              <a:rPr b="0" lang="en-US" sz="2800" strike="noStrike" u="none">
                <a:solidFill>
                  <a:srgbClr val="000000"/>
                </a:solidFill>
                <a:uFillTx/>
                <a:latin typeface="Arial"/>
              </a:rPr>
              <a:t>Second Outline Level</a:t>
            </a:r>
            <a:endParaRPr b="0" lang="en-US" sz="2800" strike="noStrike" u="none">
              <a:solidFill>
                <a:srgbClr val="000000"/>
              </a:solidFill>
              <a:uFillTx/>
              <a:latin typeface="Arial"/>
            </a:endParaRPr>
          </a:p>
          <a:p>
            <a:pPr lvl="2" marL="1296000" indent="-288000">
              <a:spcBef>
                <a:spcPts val="850"/>
              </a:spcBef>
              <a:buSzPct val="45000"/>
              <a:buFont typeface="Wingdings" charset="2"/>
              <a:buChar char=""/>
            </a:pPr>
            <a:r>
              <a:rPr b="0" lang="en-US" sz="2400" strike="noStrike" u="none">
                <a:solidFill>
                  <a:srgbClr val="000000"/>
                </a:solidFill>
                <a:uFillTx/>
                <a:latin typeface="Arial"/>
              </a:rPr>
              <a:t>Third Outline Level</a:t>
            </a:r>
            <a:endParaRPr b="0" lang="en-US" sz="2400" strike="noStrike" u="none">
              <a:solidFill>
                <a:srgbClr val="000000"/>
              </a:solidFill>
              <a:uFillTx/>
              <a:latin typeface="Arial"/>
            </a:endParaRPr>
          </a:p>
          <a:p>
            <a:pPr lvl="3" marL="1728000" indent="-216000">
              <a:spcBef>
                <a:spcPts val="567"/>
              </a:spcBef>
              <a:buSzPct val="75000"/>
              <a:buFont typeface="Symbol" charset="2"/>
              <a:buChar char=""/>
            </a:pPr>
            <a:r>
              <a:rPr b="0" lang="en-US" sz="2000" strike="noStrike" u="none">
                <a:solidFill>
                  <a:srgbClr val="000000"/>
                </a:solidFill>
                <a:uFillTx/>
                <a:latin typeface="Arial"/>
              </a:rPr>
              <a:t>Fourth Outline Level</a:t>
            </a:r>
            <a:endParaRPr b="0" lang="en-US" sz="2000" strike="noStrike" u="none">
              <a:solidFill>
                <a:srgbClr val="000000"/>
              </a:solidFill>
              <a:uFillTx/>
              <a:latin typeface="Arial"/>
            </a:endParaRPr>
          </a:p>
          <a:p>
            <a:pPr lvl="4" marL="2160000" indent="-216000">
              <a:spcBef>
                <a:spcPts val="283"/>
              </a:spcBef>
              <a:buSzPct val="45000"/>
              <a:buFont typeface="Wingdings" charset="2"/>
              <a:buChar char=""/>
            </a:pPr>
            <a:r>
              <a:rPr b="0" lang="en-US" sz="2000" strike="noStrike" u="none">
                <a:solidFill>
                  <a:srgbClr val="000000"/>
                </a:solidFill>
                <a:uFillTx/>
                <a:latin typeface="Arial"/>
              </a:rPr>
              <a:t>Fifth Outline Level</a:t>
            </a:r>
            <a:endParaRPr b="0" lang="en-US" sz="2000" strike="noStrike" u="none">
              <a:solidFill>
                <a:srgbClr val="000000"/>
              </a:solidFill>
              <a:uFillTx/>
              <a:latin typeface="Arial"/>
            </a:endParaRPr>
          </a:p>
          <a:p>
            <a:pPr lvl="5" marL="2592000" indent="-216000">
              <a:spcBef>
                <a:spcPts val="283"/>
              </a:spcBef>
              <a:buSzPct val="45000"/>
              <a:buFont typeface="Wingdings" charset="2"/>
              <a:buChar char=""/>
            </a:pPr>
            <a:r>
              <a:rPr b="0" lang="en-US" sz="2000" strike="noStrike" u="none">
                <a:solidFill>
                  <a:srgbClr val="000000"/>
                </a:solidFill>
                <a:uFillTx/>
                <a:latin typeface="Arial"/>
              </a:rPr>
              <a:t>Sixth Outline Level</a:t>
            </a:r>
            <a:endParaRPr b="0" lang="en-US" sz="2000" strike="noStrike" u="none">
              <a:solidFill>
                <a:srgbClr val="000000"/>
              </a:solidFill>
              <a:uFillTx/>
              <a:latin typeface="Arial"/>
            </a:endParaRPr>
          </a:p>
          <a:p>
            <a:pPr lvl="6" marL="3024000" indent="-216000">
              <a:spcBef>
                <a:spcPts val="283"/>
              </a:spcBef>
              <a:buSzPct val="45000"/>
              <a:buFont typeface="Wingdings" charset="2"/>
              <a:buChar char=""/>
            </a:pPr>
            <a:r>
              <a:rPr b="0" lang="en-US" sz="2000" strike="noStrike" u="none">
                <a:solidFill>
                  <a:srgbClr val="000000"/>
                </a:solidFill>
                <a:uFillTx/>
                <a:latin typeface="Arial"/>
              </a:rPr>
              <a:t>Seventh Outline Level</a:t>
            </a:r>
            <a:endParaRPr b="0" lang="en-US" sz="2000" strike="noStrike" u="none">
              <a:solidFill>
                <a:srgbClr val="000000"/>
              </a:solidFill>
              <a:uFillTx/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2"/>
  </p:sldLayoutIdLst>
</p:sldMaster>
</file>

<file path=ppt/slides/_rels/slide1.xml.rels><?xml version="1.0" encoding="UTF-8"?>
<Relationships xmlns="http://schemas.openxmlformats.org/package/2006/relationships"><Relationship Id="rId1" Type="http://schemas.openxmlformats.org/officeDocument/2006/relationships/image" Target="../media/image1.png"/><Relationship Id="rId2" Type="http://schemas.openxmlformats.org/officeDocument/2006/relationships/image" Target="../media/image2.png"/><Relationship Id="rId3" Type="http://schemas.openxmlformats.org/officeDocument/2006/relationships/image" Target="../media/image3.png"/><Relationship Id="rId4" Type="http://schemas.openxmlformats.org/officeDocument/2006/relationships/image" Target="../media/image4.png"/><Relationship Id="rId5" Type="http://schemas.openxmlformats.org/officeDocument/2006/relationships/image" Target="../media/image5.png"/><Relationship Id="rId6" Type="http://schemas.openxmlformats.org/officeDocument/2006/relationships/hyperlink" Target="https://globalwellnessinstitute.org/industry-research/2025-global-wellness-economy-monitor/" TargetMode="External"/><Relationship Id="rId7" Type="http://schemas.openxmlformats.org/officeDocument/2006/relationships/hyperlink" Target="https://www.reebok.com/pages/about-reebok" TargetMode="External"/><Relationship Id="rId8" Type="http://schemas.openxmlformats.org/officeDocument/2006/relationships/image" Target="../media/image1.png"/><Relationship Id="rId9" Type="http://schemas.openxmlformats.org/officeDocument/2006/relationships/slideLayout" Target="../slideLayouts/slideLayout1.xml"/>
</Relationships>
</file>

<file path=ppt/slides/_rels/slide2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.xml"/>
</Relationships>
</file>

<file path=ppt/slides/slide1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f8f8f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"/>
          <p:cNvSpPr/>
          <p:nvPr/>
        </p:nvSpPr>
        <p:spPr>
          <a:xfrm>
            <a:off x="0" y="0"/>
            <a:ext cx="10688760" cy="3976920"/>
          </a:xfrm>
          <a:prstGeom prst="rect">
            <a:avLst/>
          </a:prstGeom>
          <a:solidFill>
            <a:srgbClr val="0c1d16"/>
          </a:solidFill>
          <a:ln w="12700">
            <a:solidFill>
              <a:srgbClr val="0c1d16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trike="noStrike" u="none">
              <a:solidFill>
                <a:schemeClr val="lt1"/>
              </a:solidFill>
              <a:uFillTx/>
              <a:latin typeface="Calibri"/>
            </a:endParaRPr>
          </a:p>
        </p:txBody>
      </p:sp>
      <p:sp>
        <p:nvSpPr>
          <p:cNvPr id="12" name="Isosceles Triangle 2"/>
          <p:cNvSpPr/>
          <p:nvPr/>
        </p:nvSpPr>
        <p:spPr>
          <a:xfrm rot="10800000">
            <a:off x="6026760" y="32760"/>
            <a:ext cx="4475160" cy="3963240"/>
          </a:xfrm>
          <a:prstGeom prst="triangle">
            <a:avLst>
              <a:gd name="adj" fmla="val 50000"/>
            </a:avLst>
          </a:prstGeom>
          <a:solidFill>
            <a:srgbClr val="214b34"/>
          </a:solidFill>
          <a:ln>
            <a:noFill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trike="noStrike" u="none">
              <a:solidFill>
                <a:schemeClr val="lt1"/>
              </a:solidFill>
              <a:uFillTx/>
              <a:latin typeface="Calibri"/>
            </a:endParaRPr>
          </a:p>
        </p:txBody>
      </p:sp>
      <p:sp>
        <p:nvSpPr>
          <p:cNvPr id="13" name="Isosceles Triangle 3"/>
          <p:cNvSpPr/>
          <p:nvPr/>
        </p:nvSpPr>
        <p:spPr>
          <a:xfrm rot="10800000">
            <a:off x="6620760" y="777960"/>
            <a:ext cx="3967920" cy="3016800"/>
          </a:xfrm>
          <a:prstGeom prst="triangle">
            <a:avLst>
              <a:gd name="adj" fmla="val 50000"/>
            </a:avLst>
          </a:prstGeom>
          <a:solidFill>
            <a:srgbClr val="467643"/>
          </a:solidFill>
          <a:ln>
            <a:noFill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trike="noStrike" u="none">
              <a:solidFill>
                <a:schemeClr val="lt1"/>
              </a:solidFill>
              <a:uFillTx/>
              <a:latin typeface="Calibri"/>
            </a:endParaRPr>
          </a:p>
        </p:txBody>
      </p:sp>
      <p:pic>
        <p:nvPicPr>
          <p:cNvPr id="14" name="Picture 5" descr="reebok_logo.png"/>
          <p:cNvPicPr/>
          <p:nvPr/>
        </p:nvPicPr>
        <p:blipFill>
          <a:blip r:embed="rId1"/>
          <a:stretch/>
        </p:blipFill>
        <p:spPr>
          <a:xfrm>
            <a:off x="448200" y="372600"/>
            <a:ext cx="1736640" cy="433800"/>
          </a:xfrm>
          <a:prstGeom prst="rect">
            <a:avLst/>
          </a:prstGeom>
          <a:noFill/>
          <a:ln w="0">
            <a:noFill/>
          </a:ln>
        </p:spPr>
      </p:pic>
      <p:sp>
        <p:nvSpPr>
          <p:cNvPr id="15" name="TextBox 6"/>
          <p:cNvSpPr/>
          <p:nvPr/>
        </p:nvSpPr>
        <p:spPr>
          <a:xfrm>
            <a:off x="365760" y="1005840"/>
            <a:ext cx="5028480" cy="734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t">
            <a:spAutoFit/>
          </a:bodyPr>
          <a:p>
            <a:pPr defTabSz="457200">
              <a:lnSpc>
                <a:spcPct val="86000"/>
              </a:lnSpc>
            </a:pPr>
            <a:r>
              <a:rPr b="1" lang="en-US" sz="2800" strike="noStrike" u="none">
                <a:solidFill>
                  <a:srgbClr val="ffffff"/>
                </a:solidFill>
                <a:uFillTx/>
                <a:latin typeface="Arial"/>
              </a:rPr>
              <a:t>BRAND EXTENSION</a:t>
            </a:r>
            <a:br>
              <a:rPr sz="1800"/>
            </a:br>
            <a:r>
              <a:rPr b="1" lang="en-US" sz="2800" strike="noStrike" u="none">
                <a:solidFill>
                  <a:srgbClr val="ffffff"/>
                </a:solidFill>
                <a:uFillTx/>
                <a:latin typeface="Arial"/>
              </a:rPr>
              <a:t>PRESENTATION</a:t>
            </a:r>
            <a:endParaRPr b="0" lang="en-US" sz="2800" strike="noStrike" u="none">
              <a:solidFill>
                <a:srgbClr val="000000"/>
              </a:solidFill>
              <a:uFillTx/>
              <a:latin typeface="Arial"/>
            </a:endParaRPr>
          </a:p>
        </p:txBody>
      </p:sp>
      <p:sp>
        <p:nvSpPr>
          <p:cNvPr id="16" name="Rectangle 7"/>
          <p:cNvSpPr/>
          <p:nvPr/>
        </p:nvSpPr>
        <p:spPr>
          <a:xfrm>
            <a:off x="365760" y="2679120"/>
            <a:ext cx="657720" cy="49680"/>
          </a:xfrm>
          <a:prstGeom prst="rect">
            <a:avLst/>
          </a:prstGeom>
          <a:solidFill>
            <a:srgbClr val="78b568"/>
          </a:solidFill>
          <a:ln w="12700">
            <a:solidFill>
              <a:srgbClr val="78b568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5400" bIns="54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trike="noStrike" u="none">
              <a:solidFill>
                <a:schemeClr val="lt1"/>
              </a:solidFill>
              <a:uFillTx/>
              <a:latin typeface="Calibri"/>
            </a:endParaRPr>
          </a:p>
        </p:txBody>
      </p:sp>
      <p:sp>
        <p:nvSpPr>
          <p:cNvPr id="17" name="TextBox 8"/>
          <p:cNvSpPr/>
          <p:nvPr/>
        </p:nvSpPr>
        <p:spPr>
          <a:xfrm>
            <a:off x="365760" y="2880360"/>
            <a:ext cx="5211360" cy="243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t">
            <a:spAutoFit/>
          </a:bodyPr>
          <a:p>
            <a:pPr defTabSz="457200">
              <a:lnSpc>
                <a:spcPct val="100000"/>
              </a:lnSpc>
            </a:pPr>
            <a:r>
              <a:rPr b="1" lang="en-US" sz="1600" strike="noStrike" u="none">
                <a:solidFill>
                  <a:srgbClr val="e1eddc"/>
                </a:solidFill>
                <a:uFillTx/>
                <a:latin typeface="Arial"/>
              </a:rPr>
              <a:t>Reebok Recovery+ - Recover. Recharge. Perform.</a:t>
            </a:r>
            <a:endParaRPr b="0" lang="en-US" sz="1600" strike="noStrike" u="none">
              <a:solidFill>
                <a:srgbClr val="000000"/>
              </a:solidFill>
              <a:uFillTx/>
              <a:latin typeface="Arial"/>
            </a:endParaRPr>
          </a:p>
        </p:txBody>
      </p:sp>
      <p:sp>
        <p:nvSpPr>
          <p:cNvPr id="18" name="TextBox 9"/>
          <p:cNvSpPr/>
          <p:nvPr/>
        </p:nvSpPr>
        <p:spPr>
          <a:xfrm>
            <a:off x="365760" y="3346560"/>
            <a:ext cx="5028480" cy="17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t">
            <a:spAutoFit/>
          </a:bodyPr>
          <a:p>
            <a:pPr defTabSz="457200">
              <a:lnSpc>
                <a:spcPct val="100000"/>
              </a:lnSpc>
            </a:pPr>
            <a:r>
              <a:rPr b="0" lang="en-US" sz="1150" strike="noStrike" u="none">
                <a:solidFill>
                  <a:srgbClr val="b8cabe"/>
                </a:solidFill>
                <a:uFillTx/>
                <a:latin typeface="Arial"/>
              </a:rPr>
              <a:t>Market Strategy Pitch</a:t>
            </a:r>
            <a:endParaRPr b="0" lang="en-US" sz="1150" strike="noStrike" u="none">
              <a:solidFill>
                <a:srgbClr val="000000"/>
              </a:solidFill>
              <a:uFillTx/>
              <a:latin typeface="Arial"/>
            </a:endParaRPr>
          </a:p>
        </p:txBody>
      </p:sp>
      <p:pic>
        <p:nvPicPr>
          <p:cNvPr id="19" name="Picture 11" descr="hero_products.png"/>
          <p:cNvPicPr/>
          <p:nvPr/>
        </p:nvPicPr>
        <p:blipFill>
          <a:blip r:embed="rId2"/>
          <a:srcRect l="8088" t="0" r="8088" b="0"/>
          <a:stretch/>
        </p:blipFill>
        <p:spPr>
          <a:xfrm>
            <a:off x="5797440" y="585360"/>
            <a:ext cx="4498200" cy="2989440"/>
          </a:xfrm>
          <a:prstGeom prst="rect">
            <a:avLst/>
          </a:prstGeom>
          <a:noFill/>
          <a:ln w="0">
            <a:noFill/>
          </a:ln>
        </p:spPr>
      </p:pic>
      <p:sp>
        <p:nvSpPr>
          <p:cNvPr id="20" name="Rounded Rectangle 12"/>
          <p:cNvSpPr/>
          <p:nvPr/>
        </p:nvSpPr>
        <p:spPr>
          <a:xfrm>
            <a:off x="7571160" y="3127320"/>
            <a:ext cx="2422440" cy="346680"/>
          </a:xfrm>
          <a:prstGeom prst="roundRect">
            <a:avLst>
              <a:gd name="adj" fmla="val 16667"/>
            </a:avLst>
          </a:prstGeom>
          <a:solidFill>
            <a:srgbClr val="eef4e8"/>
          </a:solidFill>
          <a:ln w="12700">
            <a:solidFill>
              <a:srgbClr val="eef4e8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trike="noStrike" u="none">
              <a:solidFill>
                <a:schemeClr val="lt1"/>
              </a:solidFill>
              <a:uFillTx/>
              <a:latin typeface="Calibri"/>
            </a:endParaRPr>
          </a:p>
        </p:txBody>
      </p:sp>
      <p:sp>
        <p:nvSpPr>
          <p:cNvPr id="21" name="TextBox 13"/>
          <p:cNvSpPr/>
          <p:nvPr/>
        </p:nvSpPr>
        <p:spPr>
          <a:xfrm>
            <a:off x="7644240" y="3200400"/>
            <a:ext cx="2285280" cy="144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t">
            <a:spAutoFit/>
          </a:bodyPr>
          <a:p>
            <a:pPr algn="ctr" defTabSz="457200">
              <a:lnSpc>
                <a:spcPct val="100000"/>
              </a:lnSpc>
            </a:pPr>
            <a:r>
              <a:rPr b="1" lang="en-US" sz="950" strike="noStrike" u="none">
                <a:solidFill>
                  <a:srgbClr val="42703b"/>
                </a:solidFill>
                <a:uFillTx/>
                <a:latin typeface="Arial"/>
              </a:rPr>
              <a:t>SUSTAINABLE RECOVERY</a:t>
            </a:r>
            <a:endParaRPr b="0" lang="en-US" sz="950" strike="noStrike" u="none">
              <a:solidFill>
                <a:srgbClr val="000000"/>
              </a:solidFill>
              <a:uFillTx/>
              <a:latin typeface="Arial"/>
            </a:endParaRPr>
          </a:p>
        </p:txBody>
      </p:sp>
      <p:sp>
        <p:nvSpPr>
          <p:cNvPr id="22" name="Rounded Rectangle 14"/>
          <p:cNvSpPr/>
          <p:nvPr/>
        </p:nvSpPr>
        <p:spPr>
          <a:xfrm>
            <a:off x="228600" y="4160520"/>
            <a:ext cx="5033160" cy="3126600"/>
          </a:xfrm>
          <a:prstGeom prst="roundRect">
            <a:avLst>
              <a:gd name="adj" fmla="val 16667"/>
            </a:avLst>
          </a:prstGeom>
          <a:solidFill>
            <a:srgbClr val="f7f4ec"/>
          </a:solidFill>
          <a:ln w="12700">
            <a:solidFill>
              <a:srgbClr val="f7f4ec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trike="noStrike" u="none">
              <a:solidFill>
                <a:schemeClr val="lt1"/>
              </a:solidFill>
              <a:uFillTx/>
              <a:latin typeface="Calibri"/>
            </a:endParaRPr>
          </a:p>
        </p:txBody>
      </p:sp>
      <p:sp>
        <p:nvSpPr>
          <p:cNvPr id="23" name="Oval 15"/>
          <p:cNvSpPr/>
          <p:nvPr/>
        </p:nvSpPr>
        <p:spPr>
          <a:xfrm>
            <a:off x="411480" y="4325040"/>
            <a:ext cx="474840" cy="474840"/>
          </a:xfrm>
          <a:prstGeom prst="ellipse">
            <a:avLst/>
          </a:prstGeom>
          <a:solidFill>
            <a:srgbClr val="42703b"/>
          </a:solidFill>
          <a:ln>
            <a:solidFill>
              <a:srgbClr val="42703b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trike="noStrike" u="none">
              <a:solidFill>
                <a:schemeClr val="lt1"/>
              </a:solidFill>
              <a:uFillTx/>
              <a:latin typeface="Calibri"/>
            </a:endParaRPr>
          </a:p>
        </p:txBody>
      </p:sp>
      <p:sp>
        <p:nvSpPr>
          <p:cNvPr id="24" name="TextBox 16"/>
          <p:cNvSpPr/>
          <p:nvPr/>
        </p:nvSpPr>
        <p:spPr>
          <a:xfrm>
            <a:off x="411480" y="4417560"/>
            <a:ext cx="474840" cy="244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ctr">
            <a:spAutoFit/>
          </a:bodyPr>
          <a:p>
            <a:pPr algn="ctr" defTabSz="457200">
              <a:lnSpc>
                <a:spcPct val="100000"/>
              </a:lnSpc>
            </a:pPr>
            <a:r>
              <a:rPr b="1" lang="en-US" sz="1600" strike="noStrike" u="none">
                <a:solidFill>
                  <a:srgbClr val="ffffff"/>
                </a:solidFill>
                <a:uFillTx/>
                <a:latin typeface="Arial"/>
              </a:rPr>
              <a:t>1</a:t>
            </a:r>
            <a:endParaRPr b="0" lang="en-US" sz="1600" strike="noStrike" u="none">
              <a:solidFill>
                <a:srgbClr val="000000"/>
              </a:solidFill>
              <a:uFillTx/>
              <a:latin typeface="Arial"/>
            </a:endParaRPr>
          </a:p>
        </p:txBody>
      </p:sp>
      <p:sp>
        <p:nvSpPr>
          <p:cNvPr id="25" name="TextBox 17"/>
          <p:cNvSpPr/>
          <p:nvPr/>
        </p:nvSpPr>
        <p:spPr>
          <a:xfrm>
            <a:off x="1033200" y="4352400"/>
            <a:ext cx="4045680" cy="27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t">
            <a:spAutoFit/>
          </a:bodyPr>
          <a:p>
            <a:pPr defTabSz="457200">
              <a:lnSpc>
                <a:spcPct val="100000"/>
              </a:lnSpc>
            </a:pPr>
            <a:r>
              <a:rPr b="1" lang="en-US" sz="1800" strike="noStrike" u="none">
                <a:solidFill>
                  <a:srgbClr val="42703b"/>
                </a:solidFill>
                <a:uFillTx/>
                <a:latin typeface="Arial"/>
              </a:rPr>
              <a:t>INTRODUCTION</a:t>
            </a:r>
            <a:endParaRPr b="0" lang="en-US" sz="1800" strike="noStrike" u="none">
              <a:solidFill>
                <a:srgbClr val="000000"/>
              </a:solidFill>
              <a:uFillTx/>
              <a:latin typeface="Arial"/>
            </a:endParaRPr>
          </a:p>
        </p:txBody>
      </p:sp>
      <p:sp>
        <p:nvSpPr>
          <p:cNvPr id="26" name="Rectangle 18"/>
          <p:cNvSpPr/>
          <p:nvPr/>
        </p:nvSpPr>
        <p:spPr>
          <a:xfrm>
            <a:off x="1033200" y="4709160"/>
            <a:ext cx="474840" cy="31320"/>
          </a:xfrm>
          <a:prstGeom prst="rect">
            <a:avLst/>
          </a:prstGeom>
          <a:solidFill>
            <a:srgbClr val="42703b"/>
          </a:solidFill>
          <a:ln w="12700">
            <a:solidFill>
              <a:srgbClr val="42703b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-12960" bIns="-1296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trike="noStrike" u="none">
              <a:solidFill>
                <a:schemeClr val="lt1"/>
              </a:solidFill>
              <a:uFillTx/>
              <a:latin typeface="Calibri"/>
            </a:endParaRPr>
          </a:p>
        </p:txBody>
      </p:sp>
      <p:sp>
        <p:nvSpPr>
          <p:cNvPr id="27" name="TextBox 19"/>
          <p:cNvSpPr/>
          <p:nvPr/>
        </p:nvSpPr>
        <p:spPr>
          <a:xfrm>
            <a:off x="429840" y="4928760"/>
            <a:ext cx="4630680" cy="978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54720" rIns="54720" tIns="54720" bIns="54720" anchor="t">
            <a:spAutoFit/>
          </a:bodyPr>
          <a:p>
            <a:pPr algn="just" defTabSz="457200">
              <a:lnSpc>
                <a:spcPct val="102000"/>
              </a:lnSpc>
            </a:pPr>
            <a:r>
              <a:rPr b="1" lang="en-US" sz="1400" strike="noStrike" u="none">
                <a:solidFill>
                  <a:srgbClr val="42703b"/>
                </a:solidFill>
                <a:uFillTx/>
                <a:latin typeface="Arial"/>
              </a:rPr>
              <a:t>Reebok </a:t>
            </a:r>
            <a:r>
              <a:rPr b="0" lang="en-US" sz="1400" strike="noStrike" u="none">
                <a:solidFill>
                  <a:srgbClr val="1b221f"/>
                </a:solidFill>
                <a:uFillTx/>
                <a:latin typeface="Arial"/>
              </a:rPr>
              <a:t>is a global sportswear brand recognised for fitness footwear, apparel and training equipment. </a:t>
            </a:r>
            <a:r>
              <a:rPr b="1" lang="en-US" sz="1400" strike="noStrike" u="none">
                <a:solidFill>
                  <a:srgbClr val="42703b"/>
                </a:solidFill>
                <a:uFillTx/>
                <a:latin typeface="Arial"/>
              </a:rPr>
              <a:t>Reebok Recovery+ </a:t>
            </a:r>
            <a:r>
              <a:rPr b="0" lang="en-US" sz="1400" strike="noStrike" u="none">
                <a:solidFill>
                  <a:srgbClr val="1b221f"/>
                </a:solidFill>
                <a:uFillTx/>
                <a:latin typeface="Arial"/>
              </a:rPr>
              <a:t>extends the brand into sustainable recovery and wellness </a:t>
            </a:r>
            <a:r>
              <a:rPr b="0" lang="en-US" sz="1400" strike="noStrike" u="none">
                <a:solidFill>
                  <a:schemeClr val="dk1"/>
                </a:solidFill>
                <a:uFillTx/>
                <a:latin typeface="Calibri"/>
              </a:rPr>
              <a:t>(Reebok International Ltd., 2025)</a:t>
            </a:r>
            <a:r>
              <a:rPr b="0" lang="en-US" sz="1400" strike="noStrike" u="none">
                <a:solidFill>
                  <a:srgbClr val="1b221f"/>
                </a:solidFill>
                <a:uFillTx/>
                <a:latin typeface="Arial"/>
              </a:rPr>
              <a:t>.</a:t>
            </a:r>
            <a:endParaRPr b="0" lang="en-US" sz="1400" strike="noStrike" u="none">
              <a:solidFill>
                <a:srgbClr val="000000"/>
              </a:solidFill>
              <a:uFillTx/>
              <a:latin typeface="Arial"/>
            </a:endParaRPr>
          </a:p>
        </p:txBody>
      </p:sp>
      <p:sp>
        <p:nvSpPr>
          <p:cNvPr id="28" name="Rounded Rectangle 20"/>
          <p:cNvSpPr/>
          <p:nvPr/>
        </p:nvSpPr>
        <p:spPr>
          <a:xfrm>
            <a:off x="484560" y="6099120"/>
            <a:ext cx="968400" cy="712440"/>
          </a:xfrm>
          <a:prstGeom prst="roundRect">
            <a:avLst>
              <a:gd name="adj" fmla="val 16667"/>
            </a:avLst>
          </a:prstGeom>
          <a:solidFill>
            <a:srgbClr val="ffffff"/>
          </a:solidFill>
          <a:ln w="10160">
            <a:solidFill>
              <a:srgbClr val="dcdcd5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trike="noStrike" u="none">
              <a:solidFill>
                <a:schemeClr val="lt1"/>
              </a:solidFill>
              <a:uFillTx/>
              <a:latin typeface="Calibri"/>
            </a:endParaRPr>
          </a:p>
        </p:txBody>
      </p:sp>
      <p:sp>
        <p:nvSpPr>
          <p:cNvPr id="29" name="TextBox 21"/>
          <p:cNvSpPr/>
          <p:nvPr/>
        </p:nvSpPr>
        <p:spPr>
          <a:xfrm>
            <a:off x="484560" y="6271560"/>
            <a:ext cx="968400" cy="275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ctr">
            <a:spAutoFit/>
          </a:bodyPr>
          <a:p>
            <a:pPr algn="ctr" defTabSz="457200">
              <a:lnSpc>
                <a:spcPct val="100000"/>
              </a:lnSpc>
            </a:pPr>
            <a:r>
              <a:rPr b="1" lang="en-US" sz="900" strike="noStrike" u="none">
                <a:solidFill>
                  <a:srgbClr val="42703b"/>
                </a:solidFill>
                <a:uFillTx/>
                <a:latin typeface="Arial"/>
              </a:rPr>
              <a:t>MASSAGE</a:t>
            </a:r>
            <a:br>
              <a:rPr sz="1800"/>
            </a:br>
            <a:r>
              <a:rPr b="1" lang="en-US" sz="900" strike="noStrike" u="none">
                <a:solidFill>
                  <a:srgbClr val="42703b"/>
                </a:solidFill>
                <a:uFillTx/>
                <a:latin typeface="Arial"/>
              </a:rPr>
              <a:t>GUNS</a:t>
            </a:r>
            <a:endParaRPr b="0" lang="en-US" sz="900" strike="noStrike" u="none">
              <a:solidFill>
                <a:srgbClr val="000000"/>
              </a:solidFill>
              <a:uFillTx/>
              <a:latin typeface="Arial"/>
            </a:endParaRPr>
          </a:p>
        </p:txBody>
      </p:sp>
      <p:sp>
        <p:nvSpPr>
          <p:cNvPr id="30" name="Rounded Rectangle 22"/>
          <p:cNvSpPr/>
          <p:nvPr/>
        </p:nvSpPr>
        <p:spPr>
          <a:xfrm>
            <a:off x="1627560" y="6099120"/>
            <a:ext cx="968400" cy="712440"/>
          </a:xfrm>
          <a:prstGeom prst="roundRect">
            <a:avLst>
              <a:gd name="adj" fmla="val 16667"/>
            </a:avLst>
          </a:prstGeom>
          <a:solidFill>
            <a:srgbClr val="ffffff"/>
          </a:solidFill>
          <a:ln w="10160">
            <a:solidFill>
              <a:srgbClr val="dcdcd5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trike="noStrike" u="none">
              <a:solidFill>
                <a:schemeClr val="lt1"/>
              </a:solidFill>
              <a:uFillTx/>
              <a:latin typeface="Calibri"/>
            </a:endParaRPr>
          </a:p>
        </p:txBody>
      </p:sp>
      <p:sp>
        <p:nvSpPr>
          <p:cNvPr id="31" name="TextBox 23"/>
          <p:cNvSpPr/>
          <p:nvPr/>
        </p:nvSpPr>
        <p:spPr>
          <a:xfrm>
            <a:off x="1627560" y="6271560"/>
            <a:ext cx="968400" cy="275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ctr">
            <a:spAutoFit/>
          </a:bodyPr>
          <a:p>
            <a:pPr algn="ctr" defTabSz="457200">
              <a:lnSpc>
                <a:spcPct val="100000"/>
              </a:lnSpc>
            </a:pPr>
            <a:r>
              <a:rPr b="1" lang="en-US" sz="900" strike="noStrike" u="none">
                <a:solidFill>
                  <a:srgbClr val="587585"/>
                </a:solidFill>
                <a:uFillTx/>
                <a:latin typeface="Arial"/>
              </a:rPr>
              <a:t>FOAM</a:t>
            </a:r>
            <a:br>
              <a:rPr sz="1800"/>
            </a:br>
            <a:r>
              <a:rPr b="1" lang="en-US" sz="900" strike="noStrike" u="none">
                <a:solidFill>
                  <a:srgbClr val="587585"/>
                </a:solidFill>
                <a:uFillTx/>
                <a:latin typeface="Arial"/>
              </a:rPr>
              <a:t>ROLLERS</a:t>
            </a:r>
            <a:endParaRPr b="0" lang="en-US" sz="900" strike="noStrike" u="none">
              <a:solidFill>
                <a:srgbClr val="000000"/>
              </a:solidFill>
              <a:uFillTx/>
              <a:latin typeface="Arial"/>
            </a:endParaRPr>
          </a:p>
        </p:txBody>
      </p:sp>
      <p:sp>
        <p:nvSpPr>
          <p:cNvPr id="32" name="Rounded Rectangle 24"/>
          <p:cNvSpPr/>
          <p:nvPr/>
        </p:nvSpPr>
        <p:spPr>
          <a:xfrm>
            <a:off x="2770560" y="6099120"/>
            <a:ext cx="968400" cy="712440"/>
          </a:xfrm>
          <a:prstGeom prst="roundRect">
            <a:avLst>
              <a:gd name="adj" fmla="val 16667"/>
            </a:avLst>
          </a:prstGeom>
          <a:solidFill>
            <a:srgbClr val="ffffff"/>
          </a:solidFill>
          <a:ln w="10160">
            <a:solidFill>
              <a:srgbClr val="dcdcd5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trike="noStrike" u="none">
              <a:solidFill>
                <a:schemeClr val="lt1"/>
              </a:solidFill>
              <a:uFillTx/>
              <a:latin typeface="Calibri"/>
            </a:endParaRPr>
          </a:p>
        </p:txBody>
      </p:sp>
      <p:sp>
        <p:nvSpPr>
          <p:cNvPr id="33" name="TextBox 25"/>
          <p:cNvSpPr/>
          <p:nvPr/>
        </p:nvSpPr>
        <p:spPr>
          <a:xfrm>
            <a:off x="2770560" y="6271560"/>
            <a:ext cx="968400" cy="275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ctr">
            <a:spAutoFit/>
          </a:bodyPr>
          <a:p>
            <a:pPr algn="ctr" defTabSz="457200">
              <a:lnSpc>
                <a:spcPct val="100000"/>
              </a:lnSpc>
            </a:pPr>
            <a:r>
              <a:rPr b="1" lang="en-US" sz="900" strike="noStrike" u="none">
                <a:solidFill>
                  <a:srgbClr val="755e91"/>
                </a:solidFill>
                <a:uFillTx/>
                <a:latin typeface="Arial"/>
              </a:rPr>
              <a:t>THERAPY</a:t>
            </a:r>
            <a:br>
              <a:rPr sz="1800"/>
            </a:br>
            <a:r>
              <a:rPr b="1" lang="en-US" sz="900" strike="noStrike" u="none">
                <a:solidFill>
                  <a:srgbClr val="755e91"/>
                </a:solidFill>
                <a:uFillTx/>
                <a:latin typeface="Arial"/>
              </a:rPr>
              <a:t>PACKS</a:t>
            </a:r>
            <a:endParaRPr b="0" lang="en-US" sz="900" strike="noStrike" u="none">
              <a:solidFill>
                <a:srgbClr val="000000"/>
              </a:solidFill>
              <a:uFillTx/>
              <a:latin typeface="Arial"/>
            </a:endParaRPr>
          </a:p>
        </p:txBody>
      </p:sp>
      <p:pic>
        <p:nvPicPr>
          <p:cNvPr id="34" name="Picture 26" descr="intro_collage.png"/>
          <p:cNvPicPr/>
          <p:nvPr/>
        </p:nvPicPr>
        <p:blipFill>
          <a:blip r:embed="rId3"/>
          <a:srcRect l="7400" t="0" r="7400" b="0"/>
          <a:stretch/>
        </p:blipFill>
        <p:spPr>
          <a:xfrm>
            <a:off x="3813120" y="6007680"/>
            <a:ext cx="1352520" cy="1023480"/>
          </a:xfrm>
          <a:prstGeom prst="rect">
            <a:avLst/>
          </a:prstGeom>
          <a:noFill/>
          <a:ln w="0">
            <a:noFill/>
          </a:ln>
        </p:spPr>
      </p:pic>
      <p:sp>
        <p:nvSpPr>
          <p:cNvPr id="35" name="Rounded Rectangle 27"/>
          <p:cNvSpPr/>
          <p:nvPr/>
        </p:nvSpPr>
        <p:spPr>
          <a:xfrm>
            <a:off x="5427000" y="4160520"/>
            <a:ext cx="5033160" cy="3126600"/>
          </a:xfrm>
          <a:prstGeom prst="roundRect">
            <a:avLst>
              <a:gd name="adj" fmla="val 16667"/>
            </a:avLst>
          </a:prstGeom>
          <a:solidFill>
            <a:srgbClr val="eeeaf6"/>
          </a:solidFill>
          <a:ln w="12700">
            <a:solidFill>
              <a:srgbClr val="eeeaf6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trike="noStrike" u="none">
              <a:solidFill>
                <a:schemeClr val="lt1"/>
              </a:solidFill>
              <a:uFillTx/>
              <a:latin typeface="Calibri"/>
            </a:endParaRPr>
          </a:p>
        </p:txBody>
      </p:sp>
      <p:sp>
        <p:nvSpPr>
          <p:cNvPr id="36" name="Oval 28"/>
          <p:cNvSpPr/>
          <p:nvPr/>
        </p:nvSpPr>
        <p:spPr>
          <a:xfrm>
            <a:off x="5609880" y="4325040"/>
            <a:ext cx="474840" cy="474840"/>
          </a:xfrm>
          <a:prstGeom prst="ellipse">
            <a:avLst/>
          </a:prstGeom>
          <a:solidFill>
            <a:srgbClr val="674c97"/>
          </a:solidFill>
          <a:ln>
            <a:solidFill>
              <a:srgbClr val="674c97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trike="noStrike" u="none">
              <a:solidFill>
                <a:schemeClr val="lt1"/>
              </a:solidFill>
              <a:uFillTx/>
              <a:latin typeface="Calibri"/>
            </a:endParaRPr>
          </a:p>
        </p:txBody>
      </p:sp>
      <p:sp>
        <p:nvSpPr>
          <p:cNvPr id="37" name="TextBox 29"/>
          <p:cNvSpPr/>
          <p:nvPr/>
        </p:nvSpPr>
        <p:spPr>
          <a:xfrm>
            <a:off x="5609880" y="4417560"/>
            <a:ext cx="474840" cy="244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ctr">
            <a:spAutoFit/>
          </a:bodyPr>
          <a:p>
            <a:pPr algn="ctr" defTabSz="457200">
              <a:lnSpc>
                <a:spcPct val="100000"/>
              </a:lnSpc>
            </a:pPr>
            <a:r>
              <a:rPr b="1" lang="en-US" sz="1600" strike="noStrike" u="none">
                <a:solidFill>
                  <a:srgbClr val="ffffff"/>
                </a:solidFill>
                <a:uFillTx/>
                <a:latin typeface="Arial"/>
              </a:rPr>
              <a:t>2</a:t>
            </a:r>
            <a:endParaRPr b="0" lang="en-US" sz="1600" strike="noStrike" u="none">
              <a:solidFill>
                <a:srgbClr val="000000"/>
              </a:solidFill>
              <a:uFillTx/>
              <a:latin typeface="Arial"/>
            </a:endParaRPr>
          </a:p>
        </p:txBody>
      </p:sp>
      <p:sp>
        <p:nvSpPr>
          <p:cNvPr id="38" name="TextBox 30"/>
          <p:cNvSpPr/>
          <p:nvPr/>
        </p:nvSpPr>
        <p:spPr>
          <a:xfrm>
            <a:off x="6231600" y="4352400"/>
            <a:ext cx="4045680" cy="27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t">
            <a:spAutoFit/>
          </a:bodyPr>
          <a:p>
            <a:pPr defTabSz="457200">
              <a:lnSpc>
                <a:spcPct val="100000"/>
              </a:lnSpc>
            </a:pPr>
            <a:r>
              <a:rPr b="1" lang="en-US" sz="1800" strike="noStrike" u="none">
                <a:solidFill>
                  <a:srgbClr val="674c97"/>
                </a:solidFill>
                <a:uFillTx/>
                <a:latin typeface="Arial"/>
              </a:rPr>
              <a:t>BRAND EXTENSION &amp; TRENDS</a:t>
            </a:r>
            <a:endParaRPr b="0" lang="en-US" sz="1800" strike="noStrike" u="none">
              <a:solidFill>
                <a:srgbClr val="000000"/>
              </a:solidFill>
              <a:uFillTx/>
              <a:latin typeface="Arial"/>
            </a:endParaRPr>
          </a:p>
        </p:txBody>
      </p:sp>
      <p:sp>
        <p:nvSpPr>
          <p:cNvPr id="39" name="Rectangle 31"/>
          <p:cNvSpPr/>
          <p:nvPr/>
        </p:nvSpPr>
        <p:spPr>
          <a:xfrm>
            <a:off x="6231600" y="4709160"/>
            <a:ext cx="474840" cy="31320"/>
          </a:xfrm>
          <a:prstGeom prst="rect">
            <a:avLst/>
          </a:prstGeom>
          <a:solidFill>
            <a:srgbClr val="674c97"/>
          </a:solidFill>
          <a:ln w="12700">
            <a:solidFill>
              <a:srgbClr val="674c97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-12960" bIns="-1296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trike="noStrike" u="none">
              <a:solidFill>
                <a:schemeClr val="lt1"/>
              </a:solidFill>
              <a:uFillTx/>
              <a:latin typeface="Calibri"/>
            </a:endParaRPr>
          </a:p>
        </p:txBody>
      </p:sp>
      <p:sp>
        <p:nvSpPr>
          <p:cNvPr id="40" name="TextBox 32"/>
          <p:cNvSpPr/>
          <p:nvPr/>
        </p:nvSpPr>
        <p:spPr>
          <a:xfrm>
            <a:off x="5628240" y="4928760"/>
            <a:ext cx="2788200" cy="172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t">
            <a:spAutoFit/>
          </a:bodyPr>
          <a:p>
            <a:pPr defTabSz="457200">
              <a:lnSpc>
                <a:spcPct val="100000"/>
              </a:lnSpc>
            </a:pPr>
            <a:r>
              <a:rPr b="1" lang="en-US" sz="1130" strike="noStrike" u="none">
                <a:solidFill>
                  <a:srgbClr val="1b221f"/>
                </a:solidFill>
                <a:uFillTx/>
                <a:latin typeface="Arial"/>
              </a:rPr>
              <a:t>Why the extension fits the market:</a:t>
            </a:r>
            <a:endParaRPr b="0" lang="en-US" sz="1130" strike="noStrike" u="none">
              <a:solidFill>
                <a:srgbClr val="000000"/>
              </a:solidFill>
              <a:uFillTx/>
              <a:latin typeface="Arial"/>
            </a:endParaRPr>
          </a:p>
        </p:txBody>
      </p:sp>
      <p:sp>
        <p:nvSpPr>
          <p:cNvPr id="41" name="Oval 33"/>
          <p:cNvSpPr/>
          <p:nvPr/>
        </p:nvSpPr>
        <p:spPr>
          <a:xfrm>
            <a:off x="5655600" y="5330880"/>
            <a:ext cx="182160" cy="182160"/>
          </a:xfrm>
          <a:prstGeom prst="ellipse">
            <a:avLst/>
          </a:prstGeom>
          <a:solidFill>
            <a:srgbClr val="674c97"/>
          </a:solidFill>
          <a:ln>
            <a:solidFill>
              <a:srgbClr val="674c97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trike="noStrike" u="none">
              <a:solidFill>
                <a:schemeClr val="lt1"/>
              </a:solidFill>
              <a:uFillTx/>
              <a:latin typeface="Calibri"/>
            </a:endParaRPr>
          </a:p>
        </p:txBody>
      </p:sp>
      <p:sp>
        <p:nvSpPr>
          <p:cNvPr id="42" name="TextBox 34"/>
          <p:cNvSpPr/>
          <p:nvPr/>
        </p:nvSpPr>
        <p:spPr>
          <a:xfrm>
            <a:off x="5655600" y="5338800"/>
            <a:ext cx="182160" cy="129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ctr">
            <a:spAutoFit/>
          </a:bodyPr>
          <a:p>
            <a:pPr algn="ctr" defTabSz="457200">
              <a:lnSpc>
                <a:spcPct val="100000"/>
              </a:lnSpc>
            </a:pPr>
            <a:r>
              <a:rPr b="1" lang="en-US" sz="850" strike="noStrike" u="none">
                <a:solidFill>
                  <a:srgbClr val="ffffff"/>
                </a:solidFill>
                <a:uFillTx/>
                <a:latin typeface="Arial"/>
              </a:rPr>
              <a:t>✓</a:t>
            </a:r>
            <a:endParaRPr b="0" lang="en-US" sz="850" strike="noStrike" u="none">
              <a:solidFill>
                <a:srgbClr val="000000"/>
              </a:solidFill>
              <a:uFillTx/>
              <a:latin typeface="Arial"/>
            </a:endParaRPr>
          </a:p>
        </p:txBody>
      </p:sp>
      <p:sp>
        <p:nvSpPr>
          <p:cNvPr id="43" name="TextBox 35"/>
          <p:cNvSpPr/>
          <p:nvPr/>
        </p:nvSpPr>
        <p:spPr>
          <a:xfrm>
            <a:off x="5920920" y="5241600"/>
            <a:ext cx="2605320" cy="365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t">
            <a:spAutoFit/>
          </a:bodyPr>
          <a:p>
            <a:pPr defTabSz="457200">
              <a:lnSpc>
                <a:spcPct val="100000"/>
              </a:lnSpc>
            </a:pPr>
            <a:r>
              <a:rPr b="0" lang="en-US" sz="1200" strike="noStrike" u="none">
                <a:solidFill>
                  <a:srgbClr val="1b221f"/>
                </a:solidFill>
                <a:uFillTx/>
                <a:latin typeface="Arial"/>
              </a:rPr>
              <a:t>Recovery is now viewed as part of everyday fitness.</a:t>
            </a:r>
            <a:endParaRPr b="0" lang="en-US" sz="1200" strike="noStrike" u="none">
              <a:solidFill>
                <a:srgbClr val="000000"/>
              </a:solidFill>
              <a:uFillTx/>
              <a:latin typeface="Arial"/>
            </a:endParaRPr>
          </a:p>
        </p:txBody>
      </p:sp>
      <p:sp>
        <p:nvSpPr>
          <p:cNvPr id="44" name="Oval 36"/>
          <p:cNvSpPr/>
          <p:nvPr/>
        </p:nvSpPr>
        <p:spPr>
          <a:xfrm>
            <a:off x="5655600" y="5715000"/>
            <a:ext cx="182160" cy="182160"/>
          </a:xfrm>
          <a:prstGeom prst="ellipse">
            <a:avLst/>
          </a:prstGeom>
          <a:solidFill>
            <a:srgbClr val="674c97"/>
          </a:solidFill>
          <a:ln>
            <a:solidFill>
              <a:srgbClr val="674c97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trike="noStrike" u="none">
              <a:solidFill>
                <a:schemeClr val="lt1"/>
              </a:solidFill>
              <a:uFillTx/>
              <a:latin typeface="Calibri"/>
            </a:endParaRPr>
          </a:p>
        </p:txBody>
      </p:sp>
      <p:sp>
        <p:nvSpPr>
          <p:cNvPr id="45" name="TextBox 37"/>
          <p:cNvSpPr/>
          <p:nvPr/>
        </p:nvSpPr>
        <p:spPr>
          <a:xfrm>
            <a:off x="5655600" y="5722920"/>
            <a:ext cx="182160" cy="129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ctr">
            <a:spAutoFit/>
          </a:bodyPr>
          <a:p>
            <a:pPr algn="ctr" defTabSz="457200">
              <a:lnSpc>
                <a:spcPct val="100000"/>
              </a:lnSpc>
            </a:pPr>
            <a:r>
              <a:rPr b="1" lang="en-US" sz="850" strike="noStrike" u="none">
                <a:solidFill>
                  <a:srgbClr val="ffffff"/>
                </a:solidFill>
                <a:uFillTx/>
                <a:latin typeface="Arial"/>
              </a:rPr>
              <a:t>✓</a:t>
            </a:r>
            <a:endParaRPr b="0" lang="en-US" sz="850" strike="noStrike" u="none">
              <a:solidFill>
                <a:srgbClr val="000000"/>
              </a:solidFill>
              <a:uFillTx/>
              <a:latin typeface="Arial"/>
            </a:endParaRPr>
          </a:p>
        </p:txBody>
      </p:sp>
      <p:sp>
        <p:nvSpPr>
          <p:cNvPr id="46" name="TextBox 38"/>
          <p:cNvSpPr/>
          <p:nvPr/>
        </p:nvSpPr>
        <p:spPr>
          <a:xfrm>
            <a:off x="5920920" y="5687640"/>
            <a:ext cx="2605320" cy="365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t">
            <a:spAutoFit/>
          </a:bodyPr>
          <a:p>
            <a:pPr defTabSz="457200">
              <a:lnSpc>
                <a:spcPct val="100000"/>
              </a:lnSpc>
            </a:pPr>
            <a:r>
              <a:rPr b="0" lang="en-US" sz="1200" strike="noStrike" u="none">
                <a:solidFill>
                  <a:srgbClr val="1b221f"/>
                </a:solidFill>
                <a:uFillTx/>
                <a:latin typeface="Arial"/>
              </a:rPr>
              <a:t>Home workouts, gyms and running increase demand.</a:t>
            </a:r>
            <a:endParaRPr b="0" lang="en-US" sz="1200" strike="noStrike" u="none">
              <a:solidFill>
                <a:srgbClr val="000000"/>
              </a:solidFill>
              <a:uFillTx/>
              <a:latin typeface="Arial"/>
            </a:endParaRPr>
          </a:p>
        </p:txBody>
      </p:sp>
      <p:sp>
        <p:nvSpPr>
          <p:cNvPr id="47" name="Oval 39"/>
          <p:cNvSpPr/>
          <p:nvPr/>
        </p:nvSpPr>
        <p:spPr>
          <a:xfrm>
            <a:off x="5655600" y="6099120"/>
            <a:ext cx="182160" cy="182160"/>
          </a:xfrm>
          <a:prstGeom prst="ellipse">
            <a:avLst/>
          </a:prstGeom>
          <a:solidFill>
            <a:srgbClr val="674c97"/>
          </a:solidFill>
          <a:ln>
            <a:solidFill>
              <a:srgbClr val="674c97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trike="noStrike" u="none">
              <a:solidFill>
                <a:schemeClr val="lt1"/>
              </a:solidFill>
              <a:uFillTx/>
              <a:latin typeface="Calibri"/>
            </a:endParaRPr>
          </a:p>
        </p:txBody>
      </p:sp>
      <p:sp>
        <p:nvSpPr>
          <p:cNvPr id="48" name="TextBox 40"/>
          <p:cNvSpPr/>
          <p:nvPr/>
        </p:nvSpPr>
        <p:spPr>
          <a:xfrm>
            <a:off x="5655600" y="6106680"/>
            <a:ext cx="182160" cy="129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ctr">
            <a:spAutoFit/>
          </a:bodyPr>
          <a:p>
            <a:pPr algn="ctr" defTabSz="457200">
              <a:lnSpc>
                <a:spcPct val="100000"/>
              </a:lnSpc>
            </a:pPr>
            <a:r>
              <a:rPr b="1" lang="en-US" sz="850" strike="noStrike" u="none">
                <a:solidFill>
                  <a:srgbClr val="ffffff"/>
                </a:solidFill>
                <a:uFillTx/>
                <a:latin typeface="Arial"/>
              </a:rPr>
              <a:t>✓</a:t>
            </a:r>
            <a:endParaRPr b="0" lang="en-US" sz="850" strike="noStrike" u="none">
              <a:solidFill>
                <a:srgbClr val="000000"/>
              </a:solidFill>
              <a:uFillTx/>
              <a:latin typeface="Arial"/>
            </a:endParaRPr>
          </a:p>
        </p:txBody>
      </p:sp>
      <p:sp>
        <p:nvSpPr>
          <p:cNvPr id="49" name="TextBox 41"/>
          <p:cNvSpPr/>
          <p:nvPr/>
        </p:nvSpPr>
        <p:spPr>
          <a:xfrm>
            <a:off x="5920920" y="6071760"/>
            <a:ext cx="2605320" cy="365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t">
            <a:spAutoFit/>
          </a:bodyPr>
          <a:p>
            <a:pPr defTabSz="457200">
              <a:lnSpc>
                <a:spcPct val="100000"/>
              </a:lnSpc>
            </a:pPr>
            <a:r>
              <a:rPr b="0" lang="en-US" sz="1200" strike="noStrike" u="none">
                <a:solidFill>
                  <a:srgbClr val="1b221f"/>
                </a:solidFill>
                <a:uFillTx/>
                <a:latin typeface="Arial"/>
              </a:rPr>
              <a:t>Customers expect lower plastic waste and emissions.</a:t>
            </a:r>
            <a:endParaRPr b="0" lang="en-US" sz="1200" strike="noStrike" u="none">
              <a:solidFill>
                <a:srgbClr val="000000"/>
              </a:solidFill>
              <a:uFillTx/>
              <a:latin typeface="Arial"/>
            </a:endParaRPr>
          </a:p>
        </p:txBody>
      </p:sp>
      <p:sp>
        <p:nvSpPr>
          <p:cNvPr id="50" name="Oval 42"/>
          <p:cNvSpPr/>
          <p:nvPr/>
        </p:nvSpPr>
        <p:spPr>
          <a:xfrm>
            <a:off x="5655600" y="6483240"/>
            <a:ext cx="182160" cy="182160"/>
          </a:xfrm>
          <a:prstGeom prst="ellipse">
            <a:avLst/>
          </a:prstGeom>
          <a:solidFill>
            <a:srgbClr val="674c97"/>
          </a:solidFill>
          <a:ln>
            <a:solidFill>
              <a:srgbClr val="674c97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trike="noStrike" u="none">
              <a:solidFill>
                <a:schemeClr val="lt1"/>
              </a:solidFill>
              <a:uFillTx/>
              <a:latin typeface="Calibri"/>
            </a:endParaRPr>
          </a:p>
        </p:txBody>
      </p:sp>
      <p:sp>
        <p:nvSpPr>
          <p:cNvPr id="51" name="TextBox 43"/>
          <p:cNvSpPr/>
          <p:nvPr/>
        </p:nvSpPr>
        <p:spPr>
          <a:xfrm>
            <a:off x="5655600" y="6490800"/>
            <a:ext cx="182160" cy="129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ctr">
            <a:spAutoFit/>
          </a:bodyPr>
          <a:p>
            <a:pPr algn="ctr" defTabSz="457200">
              <a:lnSpc>
                <a:spcPct val="100000"/>
              </a:lnSpc>
            </a:pPr>
            <a:r>
              <a:rPr b="1" lang="en-US" sz="850" strike="noStrike" u="none">
                <a:solidFill>
                  <a:srgbClr val="ffffff"/>
                </a:solidFill>
                <a:uFillTx/>
                <a:latin typeface="Arial"/>
              </a:rPr>
              <a:t>✓</a:t>
            </a:r>
            <a:endParaRPr b="0" lang="en-US" sz="850" strike="noStrike" u="none">
              <a:solidFill>
                <a:srgbClr val="000000"/>
              </a:solidFill>
              <a:uFillTx/>
              <a:latin typeface="Arial"/>
            </a:endParaRPr>
          </a:p>
        </p:txBody>
      </p:sp>
      <p:sp>
        <p:nvSpPr>
          <p:cNvPr id="52" name="TextBox 44"/>
          <p:cNvSpPr/>
          <p:nvPr/>
        </p:nvSpPr>
        <p:spPr>
          <a:xfrm>
            <a:off x="5920920" y="6455520"/>
            <a:ext cx="2605320" cy="365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t">
            <a:spAutoFit/>
          </a:bodyPr>
          <a:p>
            <a:pPr defTabSz="457200">
              <a:lnSpc>
                <a:spcPct val="100000"/>
              </a:lnSpc>
            </a:pPr>
            <a:r>
              <a:rPr b="0" lang="en-US" sz="1200" strike="noStrike" u="none">
                <a:solidFill>
                  <a:srgbClr val="1b221f"/>
                </a:solidFill>
                <a:uFillTx/>
                <a:latin typeface="Arial"/>
              </a:rPr>
              <a:t>Smart technology supports personalised guidance.</a:t>
            </a:r>
            <a:endParaRPr b="0" lang="en-US" sz="1200" strike="noStrike" u="none">
              <a:solidFill>
                <a:srgbClr val="000000"/>
              </a:solidFill>
              <a:uFillTx/>
              <a:latin typeface="Arial"/>
            </a:endParaRPr>
          </a:p>
        </p:txBody>
      </p:sp>
      <p:pic>
        <p:nvPicPr>
          <p:cNvPr id="53" name="Picture 45" descr="app_panel.png"/>
          <p:cNvPicPr/>
          <p:nvPr/>
        </p:nvPicPr>
        <p:blipFill>
          <a:blip r:embed="rId4"/>
          <a:srcRect l="22094" t="0" r="22094" b="0"/>
          <a:stretch/>
        </p:blipFill>
        <p:spPr>
          <a:xfrm>
            <a:off x="8673120" y="4983480"/>
            <a:ext cx="1599480" cy="2056680"/>
          </a:xfrm>
          <a:prstGeom prst="rect">
            <a:avLst/>
          </a:prstGeom>
          <a:noFill/>
          <a:ln w="0">
            <a:noFill/>
          </a:ln>
        </p:spPr>
      </p:pic>
      <p:sp>
        <p:nvSpPr>
          <p:cNvPr id="54" name="TextBox 46"/>
          <p:cNvSpPr/>
          <p:nvPr/>
        </p:nvSpPr>
        <p:spPr>
          <a:xfrm>
            <a:off x="5655600" y="6931080"/>
            <a:ext cx="2833920" cy="146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t">
            <a:spAutoFit/>
          </a:bodyPr>
          <a:p>
            <a:pPr defTabSz="457200">
              <a:lnSpc>
                <a:spcPct val="100000"/>
              </a:lnSpc>
            </a:pPr>
            <a:r>
              <a:rPr b="1" lang="en-US" sz="960" strike="noStrike" u="none">
                <a:solidFill>
                  <a:srgbClr val="674c97"/>
                </a:solidFill>
                <a:uFillTx/>
                <a:latin typeface="Arial"/>
              </a:rPr>
              <a:t>Technology + wellness + sustainability</a:t>
            </a:r>
            <a:endParaRPr b="0" lang="en-US" sz="960" strike="noStrike" u="none">
              <a:solidFill>
                <a:srgbClr val="000000"/>
              </a:solidFill>
              <a:uFillTx/>
              <a:latin typeface="Arial"/>
            </a:endParaRPr>
          </a:p>
        </p:txBody>
      </p:sp>
      <p:sp>
        <p:nvSpPr>
          <p:cNvPr id="55" name="Rounded Rectangle 47"/>
          <p:cNvSpPr/>
          <p:nvPr/>
        </p:nvSpPr>
        <p:spPr>
          <a:xfrm>
            <a:off x="228600" y="7452360"/>
            <a:ext cx="5033160" cy="3126600"/>
          </a:xfrm>
          <a:prstGeom prst="roundRect">
            <a:avLst>
              <a:gd name="adj" fmla="val 16667"/>
            </a:avLst>
          </a:prstGeom>
          <a:solidFill>
            <a:srgbClr val="e8f2e2"/>
          </a:solidFill>
          <a:ln w="12700">
            <a:solidFill>
              <a:srgbClr val="e8f2e2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trike="noStrike" u="none">
              <a:solidFill>
                <a:schemeClr val="lt1"/>
              </a:solidFill>
              <a:uFillTx/>
              <a:latin typeface="Calibri"/>
            </a:endParaRPr>
          </a:p>
        </p:txBody>
      </p:sp>
      <p:sp>
        <p:nvSpPr>
          <p:cNvPr id="56" name="Oval 48"/>
          <p:cNvSpPr/>
          <p:nvPr/>
        </p:nvSpPr>
        <p:spPr>
          <a:xfrm>
            <a:off x="411480" y="7616880"/>
            <a:ext cx="474840" cy="474840"/>
          </a:xfrm>
          <a:prstGeom prst="ellipse">
            <a:avLst/>
          </a:prstGeom>
          <a:solidFill>
            <a:srgbClr val="42703b"/>
          </a:solidFill>
          <a:ln>
            <a:solidFill>
              <a:srgbClr val="42703b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trike="noStrike" u="none">
              <a:solidFill>
                <a:schemeClr val="lt1"/>
              </a:solidFill>
              <a:uFillTx/>
              <a:latin typeface="Calibri"/>
            </a:endParaRPr>
          </a:p>
        </p:txBody>
      </p:sp>
      <p:sp>
        <p:nvSpPr>
          <p:cNvPr id="57" name="TextBox 49"/>
          <p:cNvSpPr/>
          <p:nvPr/>
        </p:nvSpPr>
        <p:spPr>
          <a:xfrm>
            <a:off x="411480" y="7709400"/>
            <a:ext cx="474840" cy="244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ctr">
            <a:spAutoFit/>
          </a:bodyPr>
          <a:p>
            <a:pPr algn="ctr" defTabSz="457200">
              <a:lnSpc>
                <a:spcPct val="100000"/>
              </a:lnSpc>
            </a:pPr>
            <a:r>
              <a:rPr b="1" lang="en-US" sz="1600" strike="noStrike" u="none">
                <a:solidFill>
                  <a:srgbClr val="ffffff"/>
                </a:solidFill>
                <a:uFillTx/>
                <a:latin typeface="Arial"/>
              </a:rPr>
              <a:t>3</a:t>
            </a:r>
            <a:endParaRPr b="0" lang="en-US" sz="1600" strike="noStrike" u="none">
              <a:solidFill>
                <a:srgbClr val="000000"/>
              </a:solidFill>
              <a:uFillTx/>
              <a:latin typeface="Arial"/>
            </a:endParaRPr>
          </a:p>
        </p:txBody>
      </p:sp>
      <p:sp>
        <p:nvSpPr>
          <p:cNvPr id="58" name="TextBox 50"/>
          <p:cNvSpPr/>
          <p:nvPr/>
        </p:nvSpPr>
        <p:spPr>
          <a:xfrm>
            <a:off x="1033200" y="7644240"/>
            <a:ext cx="4045680" cy="27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t">
            <a:spAutoFit/>
          </a:bodyPr>
          <a:p>
            <a:pPr defTabSz="457200">
              <a:lnSpc>
                <a:spcPct val="100000"/>
              </a:lnSpc>
            </a:pPr>
            <a:r>
              <a:rPr b="1" lang="en-US" sz="1800" strike="noStrike" u="none">
                <a:solidFill>
                  <a:srgbClr val="42703b"/>
                </a:solidFill>
                <a:uFillTx/>
                <a:latin typeface="Arial"/>
              </a:rPr>
              <a:t>SEGMENTATION</a:t>
            </a:r>
            <a:endParaRPr b="0" lang="en-US" sz="1800" strike="noStrike" u="none">
              <a:solidFill>
                <a:srgbClr val="000000"/>
              </a:solidFill>
              <a:uFillTx/>
              <a:latin typeface="Arial"/>
            </a:endParaRPr>
          </a:p>
        </p:txBody>
      </p:sp>
      <p:sp>
        <p:nvSpPr>
          <p:cNvPr id="59" name="Rectangle 51"/>
          <p:cNvSpPr/>
          <p:nvPr/>
        </p:nvSpPr>
        <p:spPr>
          <a:xfrm>
            <a:off x="1033200" y="8001000"/>
            <a:ext cx="474840" cy="31320"/>
          </a:xfrm>
          <a:prstGeom prst="rect">
            <a:avLst/>
          </a:prstGeom>
          <a:solidFill>
            <a:srgbClr val="42703b"/>
          </a:solidFill>
          <a:ln w="12700">
            <a:solidFill>
              <a:srgbClr val="42703b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-12960" bIns="-1296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trike="noStrike" u="none">
              <a:solidFill>
                <a:schemeClr val="lt1"/>
              </a:solidFill>
              <a:uFillTx/>
              <a:latin typeface="Calibri"/>
            </a:endParaRPr>
          </a:p>
        </p:txBody>
      </p:sp>
      <p:sp>
        <p:nvSpPr>
          <p:cNvPr id="60" name="Oval 52"/>
          <p:cNvSpPr/>
          <p:nvPr/>
        </p:nvSpPr>
        <p:spPr>
          <a:xfrm>
            <a:off x="2167200" y="8531280"/>
            <a:ext cx="1188000" cy="1188000"/>
          </a:xfrm>
          <a:prstGeom prst="ellipse">
            <a:avLst/>
          </a:prstGeom>
          <a:solidFill>
            <a:srgbClr val="42703b"/>
          </a:solidFill>
          <a:ln>
            <a:solidFill>
              <a:srgbClr val="42703b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trike="noStrike" u="none">
              <a:solidFill>
                <a:schemeClr val="lt1"/>
              </a:solidFill>
              <a:uFillTx/>
              <a:latin typeface="Calibri"/>
            </a:endParaRPr>
          </a:p>
        </p:txBody>
      </p:sp>
      <p:sp>
        <p:nvSpPr>
          <p:cNvPr id="61" name="TextBox 53"/>
          <p:cNvSpPr/>
          <p:nvPr/>
        </p:nvSpPr>
        <p:spPr>
          <a:xfrm>
            <a:off x="2249280" y="8902440"/>
            <a:ext cx="1023480" cy="335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ctr">
            <a:spAutoFit/>
          </a:bodyPr>
          <a:p>
            <a:pPr algn="ctr" defTabSz="457200">
              <a:lnSpc>
                <a:spcPct val="100000"/>
              </a:lnSpc>
            </a:pPr>
            <a:r>
              <a:rPr b="1" lang="en-US" sz="1100" strike="noStrike" u="none">
                <a:solidFill>
                  <a:srgbClr val="ffffff"/>
                </a:solidFill>
                <a:uFillTx/>
                <a:latin typeface="Arial"/>
              </a:rPr>
              <a:t>REEBOK</a:t>
            </a:r>
            <a:br>
              <a:rPr sz="1800"/>
            </a:br>
            <a:r>
              <a:rPr b="1" lang="en-US" sz="1100" strike="noStrike" u="none">
                <a:solidFill>
                  <a:srgbClr val="ffffff"/>
                </a:solidFill>
                <a:uFillTx/>
                <a:latin typeface="Arial"/>
              </a:rPr>
              <a:t>RECOVERY+</a:t>
            </a:r>
            <a:endParaRPr b="0" lang="en-US" sz="1100" strike="noStrike" u="none">
              <a:solidFill>
                <a:srgbClr val="000000"/>
              </a:solidFill>
              <a:uFillTx/>
              <a:latin typeface="Arial"/>
            </a:endParaRPr>
          </a:p>
        </p:txBody>
      </p:sp>
      <p:sp>
        <p:nvSpPr>
          <p:cNvPr id="62" name="Rounded Rectangle 54"/>
          <p:cNvSpPr/>
          <p:nvPr/>
        </p:nvSpPr>
        <p:spPr>
          <a:xfrm>
            <a:off x="521280" y="8275320"/>
            <a:ext cx="1499040" cy="849600"/>
          </a:xfrm>
          <a:prstGeom prst="roundRect">
            <a:avLst>
              <a:gd name="adj" fmla="val 16667"/>
            </a:avLst>
          </a:prstGeom>
          <a:solidFill>
            <a:srgbClr val="ffffff"/>
          </a:solidFill>
          <a:ln w="10160">
            <a:solidFill>
              <a:srgbClr val="cdddc7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trike="noStrike" u="none">
              <a:solidFill>
                <a:schemeClr val="lt1"/>
              </a:solidFill>
              <a:uFillTx/>
              <a:latin typeface="Calibri"/>
            </a:endParaRPr>
          </a:p>
        </p:txBody>
      </p:sp>
      <p:sp>
        <p:nvSpPr>
          <p:cNvPr id="63" name="Oval 55"/>
          <p:cNvSpPr/>
          <p:nvPr/>
        </p:nvSpPr>
        <p:spPr>
          <a:xfrm>
            <a:off x="612720" y="8296560"/>
            <a:ext cx="319320" cy="319320"/>
          </a:xfrm>
          <a:prstGeom prst="ellipse">
            <a:avLst/>
          </a:prstGeom>
          <a:solidFill>
            <a:srgbClr val="7ea756"/>
          </a:solidFill>
          <a:ln>
            <a:solidFill>
              <a:srgbClr val="7ea756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trike="noStrike" u="none">
              <a:solidFill>
                <a:schemeClr val="lt1"/>
              </a:solidFill>
              <a:uFillTx/>
              <a:latin typeface="Calibri"/>
            </a:endParaRPr>
          </a:p>
        </p:txBody>
      </p:sp>
      <p:sp>
        <p:nvSpPr>
          <p:cNvPr id="64" name="TextBox 56"/>
          <p:cNvSpPr/>
          <p:nvPr/>
        </p:nvSpPr>
        <p:spPr>
          <a:xfrm>
            <a:off x="612720" y="8346240"/>
            <a:ext cx="319320" cy="153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ctr">
            <a:spAutoFit/>
          </a:bodyPr>
          <a:p>
            <a:pPr algn="ctr" defTabSz="457200">
              <a:lnSpc>
                <a:spcPct val="100000"/>
              </a:lnSpc>
            </a:pPr>
            <a:r>
              <a:rPr b="1" lang="en-US" sz="1000" strike="noStrike" u="none">
                <a:solidFill>
                  <a:srgbClr val="ffffff"/>
                </a:solidFill>
                <a:uFillTx/>
                <a:latin typeface="Arial"/>
              </a:rPr>
              <a:t>G</a:t>
            </a:r>
            <a:endParaRPr b="0" lang="en-US" sz="1000" strike="noStrike" u="none">
              <a:solidFill>
                <a:srgbClr val="000000"/>
              </a:solidFill>
              <a:uFillTx/>
              <a:latin typeface="Arial"/>
            </a:endParaRPr>
          </a:p>
        </p:txBody>
      </p:sp>
      <p:sp>
        <p:nvSpPr>
          <p:cNvPr id="65" name="TextBox 57"/>
          <p:cNvSpPr/>
          <p:nvPr/>
        </p:nvSpPr>
        <p:spPr>
          <a:xfrm>
            <a:off x="987480" y="8375760"/>
            <a:ext cx="986760" cy="159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t">
            <a:spAutoFit/>
          </a:bodyPr>
          <a:p>
            <a:pPr defTabSz="457200">
              <a:lnSpc>
                <a:spcPct val="100000"/>
              </a:lnSpc>
            </a:pPr>
            <a:r>
              <a:rPr b="1" lang="en-US" sz="1050" strike="noStrike" u="none">
                <a:solidFill>
                  <a:srgbClr val="42703b"/>
                </a:solidFill>
                <a:uFillTx/>
                <a:latin typeface="Arial"/>
              </a:rPr>
              <a:t>GEOGRAPHIC</a:t>
            </a:r>
            <a:endParaRPr b="0" lang="en-US" sz="1050" strike="noStrike" u="none">
              <a:solidFill>
                <a:srgbClr val="000000"/>
              </a:solidFill>
              <a:uFillTx/>
              <a:latin typeface="Arial"/>
            </a:endParaRPr>
          </a:p>
        </p:txBody>
      </p:sp>
      <p:sp>
        <p:nvSpPr>
          <p:cNvPr id="66" name="TextBox 58"/>
          <p:cNvSpPr/>
          <p:nvPr/>
        </p:nvSpPr>
        <p:spPr>
          <a:xfrm>
            <a:off x="685800" y="8607600"/>
            <a:ext cx="1316160" cy="548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t">
            <a:spAutoFit/>
          </a:bodyPr>
          <a:p>
            <a:pPr defTabSz="457200">
              <a:lnSpc>
                <a:spcPct val="100000"/>
              </a:lnSpc>
            </a:pPr>
            <a:r>
              <a:rPr b="0" lang="en-US" sz="1200" strike="noStrike" u="none">
                <a:solidFill>
                  <a:srgbClr val="1b221f"/>
                </a:solidFill>
                <a:uFillTx/>
                <a:latin typeface="Arial"/>
              </a:rPr>
              <a:t>North America, Europe and urban Asia-Pacific</a:t>
            </a:r>
            <a:endParaRPr b="0" lang="en-US" sz="1200" strike="noStrike" u="none">
              <a:solidFill>
                <a:srgbClr val="000000"/>
              </a:solidFill>
              <a:uFillTx/>
              <a:latin typeface="Arial"/>
            </a:endParaRPr>
          </a:p>
        </p:txBody>
      </p:sp>
      <p:sp>
        <p:nvSpPr>
          <p:cNvPr id="67" name="Rounded Rectangle 59"/>
          <p:cNvSpPr/>
          <p:nvPr/>
        </p:nvSpPr>
        <p:spPr>
          <a:xfrm>
            <a:off x="3447360" y="8275320"/>
            <a:ext cx="1499040" cy="849600"/>
          </a:xfrm>
          <a:prstGeom prst="roundRect">
            <a:avLst>
              <a:gd name="adj" fmla="val 16667"/>
            </a:avLst>
          </a:prstGeom>
          <a:solidFill>
            <a:srgbClr val="ffffff"/>
          </a:solidFill>
          <a:ln w="10160">
            <a:solidFill>
              <a:srgbClr val="cdddc7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trike="noStrike" u="none">
              <a:solidFill>
                <a:schemeClr val="lt1"/>
              </a:solidFill>
              <a:uFillTx/>
              <a:latin typeface="Calibri"/>
            </a:endParaRPr>
          </a:p>
        </p:txBody>
      </p:sp>
      <p:sp>
        <p:nvSpPr>
          <p:cNvPr id="68" name="Oval 60"/>
          <p:cNvSpPr/>
          <p:nvPr/>
        </p:nvSpPr>
        <p:spPr>
          <a:xfrm>
            <a:off x="3521880" y="8299800"/>
            <a:ext cx="319320" cy="319320"/>
          </a:xfrm>
          <a:prstGeom prst="ellipse">
            <a:avLst/>
          </a:prstGeom>
          <a:solidFill>
            <a:srgbClr val="7ea756"/>
          </a:solidFill>
          <a:ln>
            <a:solidFill>
              <a:srgbClr val="7ea756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trike="noStrike" u="none">
              <a:solidFill>
                <a:schemeClr val="lt1"/>
              </a:solidFill>
              <a:uFillTx/>
              <a:latin typeface="Calibri"/>
            </a:endParaRPr>
          </a:p>
        </p:txBody>
      </p:sp>
      <p:sp>
        <p:nvSpPr>
          <p:cNvPr id="69" name="TextBox 61"/>
          <p:cNvSpPr/>
          <p:nvPr/>
        </p:nvSpPr>
        <p:spPr>
          <a:xfrm>
            <a:off x="3534120" y="8376480"/>
            <a:ext cx="319320" cy="153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ctr">
            <a:spAutoFit/>
          </a:bodyPr>
          <a:p>
            <a:pPr algn="ctr" defTabSz="457200">
              <a:lnSpc>
                <a:spcPct val="100000"/>
              </a:lnSpc>
            </a:pPr>
            <a:r>
              <a:rPr b="1" lang="en-US" sz="1000" strike="noStrike" u="none">
                <a:solidFill>
                  <a:srgbClr val="ffffff"/>
                </a:solidFill>
                <a:uFillTx/>
                <a:latin typeface="Arial"/>
              </a:rPr>
              <a:t>D</a:t>
            </a:r>
            <a:endParaRPr b="0" lang="en-US" sz="1000" strike="noStrike" u="none">
              <a:solidFill>
                <a:srgbClr val="000000"/>
              </a:solidFill>
              <a:uFillTx/>
              <a:latin typeface="Arial"/>
            </a:endParaRPr>
          </a:p>
        </p:txBody>
      </p:sp>
      <p:sp>
        <p:nvSpPr>
          <p:cNvPr id="70" name="TextBox 62"/>
          <p:cNvSpPr/>
          <p:nvPr/>
        </p:nvSpPr>
        <p:spPr>
          <a:xfrm>
            <a:off x="3875400" y="8362080"/>
            <a:ext cx="1142280" cy="159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t">
            <a:spAutoFit/>
          </a:bodyPr>
          <a:p>
            <a:pPr defTabSz="457200">
              <a:lnSpc>
                <a:spcPct val="100000"/>
              </a:lnSpc>
            </a:pPr>
            <a:r>
              <a:rPr b="1" lang="en-US" sz="1050" strike="noStrike" u="none">
                <a:solidFill>
                  <a:srgbClr val="42703b"/>
                </a:solidFill>
                <a:uFillTx/>
                <a:latin typeface="Arial"/>
              </a:rPr>
              <a:t>DE`MOGRAPHIC</a:t>
            </a:r>
            <a:endParaRPr b="0" lang="en-US" sz="1050" strike="noStrike" u="none">
              <a:solidFill>
                <a:srgbClr val="000000"/>
              </a:solidFill>
              <a:uFillTx/>
              <a:latin typeface="Arial"/>
            </a:endParaRPr>
          </a:p>
        </p:txBody>
      </p:sp>
      <p:sp>
        <p:nvSpPr>
          <p:cNvPr id="71" name="TextBox 63"/>
          <p:cNvSpPr/>
          <p:nvPr/>
        </p:nvSpPr>
        <p:spPr>
          <a:xfrm>
            <a:off x="3630240" y="8590680"/>
            <a:ext cx="1316160" cy="548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t">
            <a:spAutoFit/>
          </a:bodyPr>
          <a:p>
            <a:pPr defTabSz="457200">
              <a:lnSpc>
                <a:spcPct val="100000"/>
              </a:lnSpc>
            </a:pPr>
            <a:r>
              <a:rPr b="0" lang="en-US" sz="1200" strike="noStrike" u="none">
                <a:solidFill>
                  <a:srgbClr val="1b221f"/>
                </a:solidFill>
                <a:uFillTx/>
                <a:latin typeface="Arial"/>
              </a:rPr>
              <a:t>Age 18-45; middle-income fitness consumers</a:t>
            </a:r>
            <a:endParaRPr b="0" lang="en-US" sz="1200" strike="noStrike" u="none">
              <a:solidFill>
                <a:srgbClr val="000000"/>
              </a:solidFill>
              <a:uFillTx/>
              <a:latin typeface="Arial"/>
            </a:endParaRPr>
          </a:p>
        </p:txBody>
      </p:sp>
      <p:sp>
        <p:nvSpPr>
          <p:cNvPr id="72" name="Rounded Rectangle 64"/>
          <p:cNvSpPr/>
          <p:nvPr/>
        </p:nvSpPr>
        <p:spPr>
          <a:xfrm>
            <a:off x="521280" y="9537120"/>
            <a:ext cx="1499040" cy="849600"/>
          </a:xfrm>
          <a:prstGeom prst="roundRect">
            <a:avLst>
              <a:gd name="adj" fmla="val 16667"/>
            </a:avLst>
          </a:prstGeom>
          <a:solidFill>
            <a:srgbClr val="ffffff"/>
          </a:solidFill>
          <a:ln w="10160">
            <a:solidFill>
              <a:srgbClr val="cdddc7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trike="noStrike" u="none">
              <a:solidFill>
                <a:schemeClr val="lt1"/>
              </a:solidFill>
              <a:uFillTx/>
              <a:latin typeface="Calibri"/>
            </a:endParaRPr>
          </a:p>
        </p:txBody>
      </p:sp>
      <p:sp>
        <p:nvSpPr>
          <p:cNvPr id="73" name="Oval 65"/>
          <p:cNvSpPr/>
          <p:nvPr/>
        </p:nvSpPr>
        <p:spPr>
          <a:xfrm>
            <a:off x="585360" y="9549360"/>
            <a:ext cx="310320" cy="288720"/>
          </a:xfrm>
          <a:prstGeom prst="ellipse">
            <a:avLst/>
          </a:prstGeom>
          <a:solidFill>
            <a:srgbClr val="7ea756"/>
          </a:solidFill>
          <a:ln>
            <a:solidFill>
              <a:srgbClr val="7ea756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trike="noStrike" u="none">
              <a:solidFill>
                <a:schemeClr val="lt1"/>
              </a:solidFill>
              <a:uFillTx/>
              <a:latin typeface="Calibri"/>
            </a:endParaRPr>
          </a:p>
        </p:txBody>
      </p:sp>
      <p:sp>
        <p:nvSpPr>
          <p:cNvPr id="74" name="TextBox 66"/>
          <p:cNvSpPr/>
          <p:nvPr/>
        </p:nvSpPr>
        <p:spPr>
          <a:xfrm>
            <a:off x="594360" y="9621720"/>
            <a:ext cx="319320" cy="153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ctr">
            <a:spAutoFit/>
          </a:bodyPr>
          <a:p>
            <a:pPr algn="ctr" defTabSz="457200">
              <a:lnSpc>
                <a:spcPct val="100000"/>
              </a:lnSpc>
            </a:pPr>
            <a:r>
              <a:rPr b="1" lang="en-US" sz="1000" strike="noStrike" u="none">
                <a:solidFill>
                  <a:srgbClr val="ffffff"/>
                </a:solidFill>
                <a:uFillTx/>
                <a:latin typeface="Arial"/>
              </a:rPr>
              <a:t>P</a:t>
            </a:r>
            <a:endParaRPr b="0" lang="en-US" sz="1000" strike="noStrike" u="none">
              <a:solidFill>
                <a:srgbClr val="000000"/>
              </a:solidFill>
              <a:uFillTx/>
              <a:latin typeface="Arial"/>
            </a:endParaRPr>
          </a:p>
        </p:txBody>
      </p:sp>
      <p:sp>
        <p:nvSpPr>
          <p:cNvPr id="75" name="TextBox 67"/>
          <p:cNvSpPr/>
          <p:nvPr/>
        </p:nvSpPr>
        <p:spPr>
          <a:xfrm>
            <a:off x="914400" y="9591480"/>
            <a:ext cx="1297800" cy="159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t">
            <a:spAutoFit/>
          </a:bodyPr>
          <a:p>
            <a:pPr defTabSz="457200">
              <a:lnSpc>
                <a:spcPct val="100000"/>
              </a:lnSpc>
            </a:pPr>
            <a:r>
              <a:rPr b="1" lang="en-US" sz="1050" strike="noStrike" u="none">
                <a:solidFill>
                  <a:srgbClr val="42703b"/>
                </a:solidFill>
                <a:uFillTx/>
                <a:latin typeface="Arial"/>
              </a:rPr>
              <a:t>PSYCHOGRAPHIC</a:t>
            </a:r>
            <a:endParaRPr b="0" lang="en-US" sz="1050" strike="noStrike" u="none">
              <a:solidFill>
                <a:srgbClr val="000000"/>
              </a:solidFill>
              <a:uFillTx/>
              <a:latin typeface="Arial"/>
            </a:endParaRPr>
          </a:p>
        </p:txBody>
      </p:sp>
      <p:sp>
        <p:nvSpPr>
          <p:cNvPr id="76" name="TextBox 68"/>
          <p:cNvSpPr/>
          <p:nvPr/>
        </p:nvSpPr>
        <p:spPr>
          <a:xfrm>
            <a:off x="667440" y="9845640"/>
            <a:ext cx="1572120" cy="548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t">
            <a:spAutoFit/>
          </a:bodyPr>
          <a:p>
            <a:pPr defTabSz="457200">
              <a:lnSpc>
                <a:spcPct val="100000"/>
              </a:lnSpc>
            </a:pPr>
            <a:r>
              <a:rPr b="0" lang="en-US" sz="1200" strike="noStrike" u="none">
                <a:solidFill>
                  <a:srgbClr val="1b221f"/>
                </a:solidFill>
                <a:uFillTx/>
                <a:latin typeface="Arial"/>
              </a:rPr>
              <a:t>Active, health-conscious and sustainability-focused</a:t>
            </a:r>
            <a:endParaRPr b="0" lang="en-US" sz="1200" strike="noStrike" u="none">
              <a:solidFill>
                <a:srgbClr val="000000"/>
              </a:solidFill>
              <a:uFillTx/>
              <a:latin typeface="Arial"/>
            </a:endParaRPr>
          </a:p>
        </p:txBody>
      </p:sp>
      <p:sp>
        <p:nvSpPr>
          <p:cNvPr id="77" name="Rounded Rectangle 69"/>
          <p:cNvSpPr/>
          <p:nvPr/>
        </p:nvSpPr>
        <p:spPr>
          <a:xfrm>
            <a:off x="3447360" y="9537120"/>
            <a:ext cx="1499040" cy="849600"/>
          </a:xfrm>
          <a:prstGeom prst="roundRect">
            <a:avLst>
              <a:gd name="adj" fmla="val 16667"/>
            </a:avLst>
          </a:prstGeom>
          <a:solidFill>
            <a:srgbClr val="ffffff"/>
          </a:solidFill>
          <a:ln w="10160">
            <a:solidFill>
              <a:srgbClr val="cdddc7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trike="noStrike" u="none">
              <a:solidFill>
                <a:schemeClr val="lt1"/>
              </a:solidFill>
              <a:uFillTx/>
              <a:latin typeface="Calibri"/>
            </a:endParaRPr>
          </a:p>
        </p:txBody>
      </p:sp>
      <p:sp>
        <p:nvSpPr>
          <p:cNvPr id="78" name="Oval 70"/>
          <p:cNvSpPr/>
          <p:nvPr/>
        </p:nvSpPr>
        <p:spPr>
          <a:xfrm>
            <a:off x="3557160" y="9555480"/>
            <a:ext cx="296640" cy="246240"/>
          </a:xfrm>
          <a:prstGeom prst="ellipse">
            <a:avLst/>
          </a:prstGeom>
          <a:solidFill>
            <a:srgbClr val="7ea756"/>
          </a:solidFill>
          <a:ln>
            <a:solidFill>
              <a:srgbClr val="7ea756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trike="noStrike" u="none">
              <a:solidFill>
                <a:schemeClr val="lt1"/>
              </a:solidFill>
              <a:uFillTx/>
              <a:latin typeface="Calibri"/>
            </a:endParaRPr>
          </a:p>
        </p:txBody>
      </p:sp>
      <p:sp>
        <p:nvSpPr>
          <p:cNvPr id="79" name="TextBox 71"/>
          <p:cNvSpPr/>
          <p:nvPr/>
        </p:nvSpPr>
        <p:spPr>
          <a:xfrm>
            <a:off x="3547800" y="9597240"/>
            <a:ext cx="319320" cy="153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ctr">
            <a:spAutoFit/>
          </a:bodyPr>
          <a:p>
            <a:pPr algn="ctr" defTabSz="457200">
              <a:lnSpc>
                <a:spcPct val="100000"/>
              </a:lnSpc>
            </a:pPr>
            <a:r>
              <a:rPr b="1" lang="en-US" sz="1000" strike="noStrike" u="none">
                <a:solidFill>
                  <a:srgbClr val="ffffff"/>
                </a:solidFill>
                <a:uFillTx/>
                <a:latin typeface="Arial"/>
              </a:rPr>
              <a:t>B</a:t>
            </a:r>
            <a:endParaRPr b="0" lang="en-US" sz="1000" strike="noStrike" u="none">
              <a:solidFill>
                <a:srgbClr val="000000"/>
              </a:solidFill>
              <a:uFillTx/>
              <a:latin typeface="Arial"/>
            </a:endParaRPr>
          </a:p>
        </p:txBody>
      </p:sp>
      <p:sp>
        <p:nvSpPr>
          <p:cNvPr id="80" name="TextBox 72"/>
          <p:cNvSpPr/>
          <p:nvPr/>
        </p:nvSpPr>
        <p:spPr>
          <a:xfrm>
            <a:off x="3913560" y="9637920"/>
            <a:ext cx="986760" cy="159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t">
            <a:spAutoFit/>
          </a:bodyPr>
          <a:p>
            <a:pPr defTabSz="457200">
              <a:lnSpc>
                <a:spcPct val="100000"/>
              </a:lnSpc>
            </a:pPr>
            <a:r>
              <a:rPr b="1" lang="en-US" sz="1050" strike="noStrike" u="none">
                <a:solidFill>
                  <a:srgbClr val="42703b"/>
                </a:solidFill>
                <a:uFillTx/>
                <a:latin typeface="Arial"/>
              </a:rPr>
              <a:t>BEHAVIOURAL</a:t>
            </a:r>
            <a:endParaRPr b="0" lang="en-US" sz="1050" strike="noStrike" u="none">
              <a:solidFill>
                <a:srgbClr val="000000"/>
              </a:solidFill>
              <a:uFillTx/>
              <a:latin typeface="Arial"/>
            </a:endParaRPr>
          </a:p>
        </p:txBody>
      </p:sp>
      <p:sp>
        <p:nvSpPr>
          <p:cNvPr id="81" name="TextBox 73"/>
          <p:cNvSpPr/>
          <p:nvPr/>
        </p:nvSpPr>
        <p:spPr>
          <a:xfrm>
            <a:off x="3564720" y="9829440"/>
            <a:ext cx="1316160" cy="548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t">
            <a:spAutoFit/>
          </a:bodyPr>
          <a:p>
            <a:pPr defTabSz="457200">
              <a:lnSpc>
                <a:spcPct val="100000"/>
              </a:lnSpc>
            </a:pPr>
            <a:r>
              <a:rPr b="0" lang="en-US" sz="1200" strike="noStrike" u="none">
                <a:solidFill>
                  <a:srgbClr val="1b221f"/>
                </a:solidFill>
                <a:uFillTx/>
                <a:latin typeface="Arial"/>
              </a:rPr>
              <a:t>Gym members, runners and accessory buyers</a:t>
            </a:r>
            <a:endParaRPr b="0" lang="en-US" sz="1200" strike="noStrike" u="none">
              <a:solidFill>
                <a:srgbClr val="000000"/>
              </a:solidFill>
              <a:uFillTx/>
              <a:latin typeface="Arial"/>
            </a:endParaRPr>
          </a:p>
        </p:txBody>
      </p:sp>
      <p:sp>
        <p:nvSpPr>
          <p:cNvPr id="82" name="Rounded Rectangle 74"/>
          <p:cNvSpPr/>
          <p:nvPr/>
        </p:nvSpPr>
        <p:spPr>
          <a:xfrm>
            <a:off x="5427000" y="7452360"/>
            <a:ext cx="5033160" cy="3126600"/>
          </a:xfrm>
          <a:prstGeom prst="roundRect">
            <a:avLst>
              <a:gd name="adj" fmla="val 16667"/>
            </a:avLst>
          </a:prstGeom>
          <a:solidFill>
            <a:srgbClr val="e3eef1"/>
          </a:solidFill>
          <a:ln w="12700">
            <a:solidFill>
              <a:srgbClr val="e3eef1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trike="noStrike" u="none">
              <a:solidFill>
                <a:schemeClr val="lt1"/>
              </a:solidFill>
              <a:uFillTx/>
              <a:latin typeface="Calibri"/>
            </a:endParaRPr>
          </a:p>
        </p:txBody>
      </p:sp>
      <p:sp>
        <p:nvSpPr>
          <p:cNvPr id="83" name="Oval 75"/>
          <p:cNvSpPr/>
          <p:nvPr/>
        </p:nvSpPr>
        <p:spPr>
          <a:xfrm>
            <a:off x="5609880" y="7616880"/>
            <a:ext cx="474840" cy="474840"/>
          </a:xfrm>
          <a:prstGeom prst="ellipse">
            <a:avLst/>
          </a:prstGeom>
          <a:solidFill>
            <a:srgbClr val="366374"/>
          </a:solidFill>
          <a:ln>
            <a:solidFill>
              <a:srgbClr val="366374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trike="noStrike" u="none">
              <a:solidFill>
                <a:schemeClr val="lt1"/>
              </a:solidFill>
              <a:uFillTx/>
              <a:latin typeface="Calibri"/>
            </a:endParaRPr>
          </a:p>
        </p:txBody>
      </p:sp>
      <p:sp>
        <p:nvSpPr>
          <p:cNvPr id="84" name="TextBox 76"/>
          <p:cNvSpPr/>
          <p:nvPr/>
        </p:nvSpPr>
        <p:spPr>
          <a:xfrm>
            <a:off x="5609880" y="7709400"/>
            <a:ext cx="474840" cy="244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ctr">
            <a:spAutoFit/>
          </a:bodyPr>
          <a:p>
            <a:pPr algn="ctr" defTabSz="457200">
              <a:lnSpc>
                <a:spcPct val="100000"/>
              </a:lnSpc>
            </a:pPr>
            <a:r>
              <a:rPr b="1" lang="en-US" sz="1600" strike="noStrike" u="none">
                <a:solidFill>
                  <a:srgbClr val="ffffff"/>
                </a:solidFill>
                <a:uFillTx/>
                <a:latin typeface="Arial"/>
              </a:rPr>
              <a:t>4</a:t>
            </a:r>
            <a:endParaRPr b="0" lang="en-US" sz="1600" strike="noStrike" u="none">
              <a:solidFill>
                <a:srgbClr val="000000"/>
              </a:solidFill>
              <a:uFillTx/>
              <a:latin typeface="Arial"/>
            </a:endParaRPr>
          </a:p>
        </p:txBody>
      </p:sp>
      <p:sp>
        <p:nvSpPr>
          <p:cNvPr id="85" name="TextBox 77"/>
          <p:cNvSpPr/>
          <p:nvPr/>
        </p:nvSpPr>
        <p:spPr>
          <a:xfrm>
            <a:off x="6231600" y="7644240"/>
            <a:ext cx="4045680" cy="27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t">
            <a:spAutoFit/>
          </a:bodyPr>
          <a:p>
            <a:pPr defTabSz="457200">
              <a:lnSpc>
                <a:spcPct val="100000"/>
              </a:lnSpc>
            </a:pPr>
            <a:r>
              <a:rPr b="1" lang="en-US" sz="1800" strike="noStrike" u="none">
                <a:solidFill>
                  <a:srgbClr val="366374"/>
                </a:solidFill>
                <a:uFillTx/>
                <a:latin typeface="Arial"/>
              </a:rPr>
              <a:t>MARKETING MIX</a:t>
            </a:r>
            <a:endParaRPr b="0" lang="en-US" sz="1800" strike="noStrike" u="none">
              <a:solidFill>
                <a:srgbClr val="000000"/>
              </a:solidFill>
              <a:uFillTx/>
              <a:latin typeface="Arial"/>
            </a:endParaRPr>
          </a:p>
        </p:txBody>
      </p:sp>
      <p:sp>
        <p:nvSpPr>
          <p:cNvPr id="86" name="Rectangle 78"/>
          <p:cNvSpPr/>
          <p:nvPr/>
        </p:nvSpPr>
        <p:spPr>
          <a:xfrm>
            <a:off x="6231600" y="8001000"/>
            <a:ext cx="474840" cy="31320"/>
          </a:xfrm>
          <a:prstGeom prst="rect">
            <a:avLst/>
          </a:prstGeom>
          <a:solidFill>
            <a:srgbClr val="366374"/>
          </a:solidFill>
          <a:ln w="12700">
            <a:solidFill>
              <a:srgbClr val="366374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-12960" bIns="-1296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trike="noStrike" u="none">
              <a:solidFill>
                <a:schemeClr val="lt1"/>
              </a:solidFill>
              <a:uFillTx/>
              <a:latin typeface="Calibri"/>
            </a:endParaRPr>
          </a:p>
        </p:txBody>
      </p:sp>
      <p:sp>
        <p:nvSpPr>
          <p:cNvPr id="87" name="Rounded Rectangle 79"/>
          <p:cNvSpPr/>
          <p:nvPr/>
        </p:nvSpPr>
        <p:spPr>
          <a:xfrm>
            <a:off x="5628240" y="8238600"/>
            <a:ext cx="2266920" cy="1974240"/>
          </a:xfrm>
          <a:prstGeom prst="roundRect">
            <a:avLst>
              <a:gd name="adj" fmla="val 16667"/>
            </a:avLst>
          </a:prstGeom>
          <a:solidFill>
            <a:srgbClr val="ffffff"/>
          </a:solidFill>
          <a:ln w="10160">
            <a:solidFill>
              <a:srgbClr val="cadbe0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trike="noStrike" u="none">
              <a:solidFill>
                <a:schemeClr val="lt1"/>
              </a:solidFill>
              <a:uFillTx/>
              <a:latin typeface="Calibri"/>
            </a:endParaRPr>
          </a:p>
        </p:txBody>
      </p:sp>
      <p:sp>
        <p:nvSpPr>
          <p:cNvPr id="88" name="TextBox 80"/>
          <p:cNvSpPr/>
          <p:nvPr/>
        </p:nvSpPr>
        <p:spPr>
          <a:xfrm>
            <a:off x="5774400" y="8385120"/>
            <a:ext cx="1553760" cy="18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t">
            <a:spAutoFit/>
          </a:bodyPr>
          <a:p>
            <a:pPr defTabSz="457200">
              <a:lnSpc>
                <a:spcPct val="100000"/>
              </a:lnSpc>
            </a:pPr>
            <a:r>
              <a:rPr b="1" lang="en-US" sz="1200" strike="noStrike" u="none">
                <a:solidFill>
                  <a:srgbClr val="366374"/>
                </a:solidFill>
                <a:uFillTx/>
                <a:latin typeface="Arial"/>
              </a:rPr>
              <a:t>PRODUCT</a:t>
            </a:r>
            <a:endParaRPr b="0" lang="en-US" sz="1200" strike="noStrike" u="none">
              <a:solidFill>
                <a:srgbClr val="000000"/>
              </a:solidFill>
              <a:uFillTx/>
              <a:latin typeface="Arial"/>
            </a:endParaRPr>
          </a:p>
        </p:txBody>
      </p:sp>
      <p:sp>
        <p:nvSpPr>
          <p:cNvPr id="89" name="TextBox 81"/>
          <p:cNvSpPr/>
          <p:nvPr/>
        </p:nvSpPr>
        <p:spPr>
          <a:xfrm>
            <a:off x="5774400" y="8571600"/>
            <a:ext cx="1882800" cy="1645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t">
            <a:spAutoFit/>
          </a:bodyPr>
          <a:p>
            <a:pPr algn="just" defTabSz="457200">
              <a:lnSpc>
                <a:spcPct val="100000"/>
              </a:lnSpc>
            </a:pPr>
            <a:r>
              <a:rPr b="0" lang="en-US" sz="1200" strike="noStrike" u="none">
                <a:solidFill>
                  <a:srgbClr val="1b221f"/>
                </a:solidFill>
                <a:uFillTx/>
                <a:latin typeface="Arial"/>
              </a:rPr>
              <a:t>Eco-friendly massage guns, cork foam rollers, compression sleeves and reusable hot/cold therapy packs. QR-based recovery guidance connects products with the Reebok Fitness App </a:t>
            </a:r>
            <a:r>
              <a:rPr b="0" lang="es-ES" sz="1200" strike="noStrike" u="none">
                <a:solidFill>
                  <a:schemeClr val="dk1"/>
                </a:solidFill>
                <a:uFillTx/>
                <a:latin typeface="Arial"/>
              </a:rPr>
              <a:t>(Collantes and Jerkovic, 2026)</a:t>
            </a:r>
            <a:r>
              <a:rPr b="0" lang="en-US" sz="1200" strike="noStrike" u="none">
                <a:solidFill>
                  <a:srgbClr val="1b221f"/>
                </a:solidFill>
                <a:uFillTx/>
                <a:latin typeface="Arial"/>
              </a:rPr>
              <a:t>.</a:t>
            </a:r>
            <a:endParaRPr b="0" lang="en-US" sz="1200" strike="noStrike" u="none">
              <a:solidFill>
                <a:srgbClr val="000000"/>
              </a:solidFill>
              <a:uFillTx/>
              <a:latin typeface="Arial"/>
            </a:endParaRPr>
          </a:p>
        </p:txBody>
      </p:sp>
      <p:sp>
        <p:nvSpPr>
          <p:cNvPr id="90" name="Rounded Rectangle 82"/>
          <p:cNvSpPr/>
          <p:nvPr/>
        </p:nvSpPr>
        <p:spPr>
          <a:xfrm>
            <a:off x="8060400" y="8238600"/>
            <a:ext cx="2239560" cy="1974240"/>
          </a:xfrm>
          <a:prstGeom prst="roundRect">
            <a:avLst>
              <a:gd name="adj" fmla="val 16667"/>
            </a:avLst>
          </a:prstGeom>
          <a:solidFill>
            <a:srgbClr val="ffffff"/>
          </a:solidFill>
          <a:ln w="10160">
            <a:solidFill>
              <a:srgbClr val="cadbe0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trike="noStrike" u="none">
              <a:solidFill>
                <a:schemeClr val="lt1"/>
              </a:solidFill>
              <a:uFillTx/>
              <a:latin typeface="Calibri"/>
            </a:endParaRPr>
          </a:p>
        </p:txBody>
      </p:sp>
      <p:sp>
        <p:nvSpPr>
          <p:cNvPr id="91" name="TextBox 83"/>
          <p:cNvSpPr/>
          <p:nvPr/>
        </p:nvSpPr>
        <p:spPr>
          <a:xfrm>
            <a:off x="8206920" y="8385120"/>
            <a:ext cx="1553760" cy="18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t">
            <a:spAutoFit/>
          </a:bodyPr>
          <a:p>
            <a:pPr defTabSz="457200">
              <a:lnSpc>
                <a:spcPct val="100000"/>
              </a:lnSpc>
            </a:pPr>
            <a:r>
              <a:rPr b="1" lang="en-US" sz="1200" strike="noStrike" u="none">
                <a:solidFill>
                  <a:srgbClr val="366374"/>
                </a:solidFill>
                <a:uFillTx/>
                <a:latin typeface="Arial"/>
              </a:rPr>
              <a:t>PRICE</a:t>
            </a:r>
            <a:endParaRPr b="0" lang="en-US" sz="1200" strike="noStrike" u="none">
              <a:solidFill>
                <a:srgbClr val="000000"/>
              </a:solidFill>
              <a:uFillTx/>
              <a:latin typeface="Arial"/>
            </a:endParaRPr>
          </a:p>
        </p:txBody>
      </p:sp>
      <p:sp>
        <p:nvSpPr>
          <p:cNvPr id="92" name="TextBox 84"/>
          <p:cNvSpPr/>
          <p:nvPr/>
        </p:nvSpPr>
        <p:spPr>
          <a:xfrm>
            <a:off x="8252640" y="8568000"/>
            <a:ext cx="1873800" cy="164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t">
            <a:spAutoFit/>
          </a:bodyPr>
          <a:p>
            <a:pPr algn="just" defTabSz="457200">
              <a:lnSpc>
                <a:spcPct val="100000"/>
              </a:lnSpc>
            </a:pPr>
            <a:r>
              <a:rPr b="0" lang="en-US" sz="1200" strike="noStrike" u="none">
                <a:solidFill>
                  <a:srgbClr val="1b221f"/>
                </a:solidFill>
                <a:uFillTx/>
                <a:latin typeface="Arial"/>
              </a:rPr>
              <a:t>Premium value-based pricing reflects sustainable materials, smart recovery features and durable design while remaining affordable against specialist recovery brands </a:t>
            </a:r>
            <a:r>
              <a:rPr b="0" lang="en-IN" sz="1200" strike="noStrike" u="none">
                <a:solidFill>
                  <a:schemeClr val="dk1"/>
                </a:solidFill>
                <a:uFillTx/>
                <a:latin typeface="Arial"/>
              </a:rPr>
              <a:t> </a:t>
            </a:r>
            <a:r>
              <a:rPr b="0" lang="en-US" sz="1200" strike="noStrike" u="none">
                <a:solidFill>
                  <a:schemeClr val="dk1"/>
                </a:solidFill>
                <a:uFillTx/>
                <a:latin typeface="Arial"/>
              </a:rPr>
              <a:t>(Global Wellness Institute, 2025)</a:t>
            </a:r>
            <a:r>
              <a:rPr b="0" lang="en-US" sz="1200" strike="noStrike" u="none">
                <a:solidFill>
                  <a:srgbClr val="1b221f"/>
                </a:solidFill>
                <a:uFillTx/>
                <a:latin typeface="Arial"/>
              </a:rPr>
              <a:t>.</a:t>
            </a:r>
            <a:endParaRPr b="0" lang="en-US" sz="1200" strike="noStrike" u="none">
              <a:solidFill>
                <a:srgbClr val="000000"/>
              </a:solidFill>
              <a:uFillTx/>
              <a:latin typeface="Arial"/>
            </a:endParaRPr>
          </a:p>
        </p:txBody>
      </p:sp>
      <p:sp>
        <p:nvSpPr>
          <p:cNvPr id="93" name="Rounded Rectangle 85"/>
          <p:cNvSpPr/>
          <p:nvPr/>
        </p:nvSpPr>
        <p:spPr>
          <a:xfrm>
            <a:off x="5664600" y="10250280"/>
            <a:ext cx="4589640" cy="200520"/>
          </a:xfrm>
          <a:prstGeom prst="roundRect">
            <a:avLst>
              <a:gd name="adj" fmla="val 16667"/>
            </a:avLst>
          </a:prstGeom>
          <a:solidFill>
            <a:srgbClr val="366374"/>
          </a:solidFill>
          <a:ln w="12700">
            <a:solidFill>
              <a:srgbClr val="366374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trike="noStrike" u="none">
              <a:solidFill>
                <a:schemeClr val="lt1"/>
              </a:solidFill>
              <a:uFillTx/>
              <a:latin typeface="Calibri"/>
            </a:endParaRPr>
          </a:p>
        </p:txBody>
      </p:sp>
      <p:sp>
        <p:nvSpPr>
          <p:cNvPr id="94" name="TextBox 86"/>
          <p:cNvSpPr/>
          <p:nvPr/>
        </p:nvSpPr>
        <p:spPr>
          <a:xfrm>
            <a:off x="5756040" y="10268640"/>
            <a:ext cx="4406760" cy="129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t">
            <a:spAutoFit/>
          </a:bodyPr>
          <a:p>
            <a:pPr algn="ctr" defTabSz="457200">
              <a:lnSpc>
                <a:spcPct val="100000"/>
              </a:lnSpc>
            </a:pPr>
            <a:r>
              <a:rPr b="1" lang="en-US" sz="850" strike="noStrike" u="none">
                <a:solidFill>
                  <a:srgbClr val="ffffff"/>
                </a:solidFill>
                <a:uFillTx/>
                <a:latin typeface="Arial"/>
              </a:rPr>
              <a:t>Smart recovery guidance strengthens product value.</a:t>
            </a:r>
            <a:endParaRPr b="0" lang="en-US" sz="850" strike="noStrike" u="none">
              <a:solidFill>
                <a:srgbClr val="000000"/>
              </a:solidFill>
              <a:uFillTx/>
              <a:latin typeface="Arial"/>
            </a:endParaRPr>
          </a:p>
        </p:txBody>
      </p:sp>
      <p:sp>
        <p:nvSpPr>
          <p:cNvPr id="95" name="Rounded Rectangle 87"/>
          <p:cNvSpPr/>
          <p:nvPr/>
        </p:nvSpPr>
        <p:spPr>
          <a:xfrm>
            <a:off x="228600" y="10744200"/>
            <a:ext cx="5033160" cy="3126600"/>
          </a:xfrm>
          <a:prstGeom prst="roundRect">
            <a:avLst>
              <a:gd name="adj" fmla="val 16667"/>
            </a:avLst>
          </a:prstGeom>
          <a:solidFill>
            <a:srgbClr val="dcead3"/>
          </a:solidFill>
          <a:ln w="12700">
            <a:solidFill>
              <a:srgbClr val="dcead3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trike="noStrike" u="none">
              <a:solidFill>
                <a:schemeClr val="lt1"/>
              </a:solidFill>
              <a:uFillTx/>
              <a:latin typeface="Calibri"/>
            </a:endParaRPr>
          </a:p>
        </p:txBody>
      </p:sp>
      <p:sp>
        <p:nvSpPr>
          <p:cNvPr id="96" name="Oval 88"/>
          <p:cNvSpPr/>
          <p:nvPr/>
        </p:nvSpPr>
        <p:spPr>
          <a:xfrm>
            <a:off x="411480" y="10908720"/>
            <a:ext cx="474840" cy="474840"/>
          </a:xfrm>
          <a:prstGeom prst="ellipse">
            <a:avLst/>
          </a:prstGeom>
          <a:solidFill>
            <a:srgbClr val="297948"/>
          </a:solidFill>
          <a:ln>
            <a:solidFill>
              <a:srgbClr val="297948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trike="noStrike" u="none">
              <a:solidFill>
                <a:schemeClr val="lt1"/>
              </a:solidFill>
              <a:uFillTx/>
              <a:latin typeface="Calibri"/>
            </a:endParaRPr>
          </a:p>
        </p:txBody>
      </p:sp>
      <p:sp>
        <p:nvSpPr>
          <p:cNvPr id="97" name="TextBox 89"/>
          <p:cNvSpPr/>
          <p:nvPr/>
        </p:nvSpPr>
        <p:spPr>
          <a:xfrm>
            <a:off x="411480" y="11001240"/>
            <a:ext cx="474840" cy="244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ctr">
            <a:spAutoFit/>
          </a:bodyPr>
          <a:p>
            <a:pPr algn="ctr" defTabSz="457200">
              <a:lnSpc>
                <a:spcPct val="100000"/>
              </a:lnSpc>
            </a:pPr>
            <a:r>
              <a:rPr b="1" lang="en-US" sz="1600" strike="noStrike" u="none">
                <a:solidFill>
                  <a:srgbClr val="ffffff"/>
                </a:solidFill>
                <a:uFillTx/>
                <a:latin typeface="Arial"/>
              </a:rPr>
              <a:t>5</a:t>
            </a:r>
            <a:endParaRPr b="0" lang="en-US" sz="1600" strike="noStrike" u="none">
              <a:solidFill>
                <a:srgbClr val="000000"/>
              </a:solidFill>
              <a:uFillTx/>
              <a:latin typeface="Arial"/>
            </a:endParaRPr>
          </a:p>
        </p:txBody>
      </p:sp>
      <p:sp>
        <p:nvSpPr>
          <p:cNvPr id="98" name="TextBox 90"/>
          <p:cNvSpPr/>
          <p:nvPr/>
        </p:nvSpPr>
        <p:spPr>
          <a:xfrm>
            <a:off x="1033200" y="10936080"/>
            <a:ext cx="4045680" cy="27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t">
            <a:spAutoFit/>
          </a:bodyPr>
          <a:p>
            <a:pPr defTabSz="457200">
              <a:lnSpc>
                <a:spcPct val="100000"/>
              </a:lnSpc>
            </a:pPr>
            <a:r>
              <a:rPr b="1" lang="en-US" sz="1800" strike="noStrike" u="none">
                <a:solidFill>
                  <a:srgbClr val="297948"/>
                </a:solidFill>
                <a:uFillTx/>
                <a:latin typeface="Arial"/>
              </a:rPr>
              <a:t>SUSTAINABILITY</a:t>
            </a:r>
            <a:endParaRPr b="0" lang="en-US" sz="1800" strike="noStrike" u="none">
              <a:solidFill>
                <a:srgbClr val="000000"/>
              </a:solidFill>
              <a:uFillTx/>
              <a:latin typeface="Arial"/>
            </a:endParaRPr>
          </a:p>
        </p:txBody>
      </p:sp>
      <p:sp>
        <p:nvSpPr>
          <p:cNvPr id="99" name="Rectangle 91"/>
          <p:cNvSpPr/>
          <p:nvPr/>
        </p:nvSpPr>
        <p:spPr>
          <a:xfrm>
            <a:off x="1033200" y="11292840"/>
            <a:ext cx="474840" cy="31320"/>
          </a:xfrm>
          <a:prstGeom prst="rect">
            <a:avLst/>
          </a:prstGeom>
          <a:solidFill>
            <a:srgbClr val="297948"/>
          </a:solidFill>
          <a:ln w="12700">
            <a:solidFill>
              <a:srgbClr val="297948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-12960" bIns="-1296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trike="noStrike" u="none">
              <a:solidFill>
                <a:schemeClr val="lt1"/>
              </a:solidFill>
              <a:uFillTx/>
              <a:latin typeface="Calibri"/>
            </a:endParaRPr>
          </a:p>
        </p:txBody>
      </p:sp>
      <p:pic>
        <p:nvPicPr>
          <p:cNvPr id="100" name="Picture 92" descr="sustainable_panel.png"/>
          <p:cNvPicPr/>
          <p:nvPr/>
        </p:nvPicPr>
        <p:blipFill>
          <a:blip r:embed="rId5"/>
          <a:stretch/>
        </p:blipFill>
        <p:spPr>
          <a:xfrm>
            <a:off x="448200" y="11576160"/>
            <a:ext cx="2029320" cy="1451880"/>
          </a:xfrm>
          <a:prstGeom prst="rect">
            <a:avLst/>
          </a:prstGeom>
          <a:noFill/>
          <a:ln w="0">
            <a:noFill/>
          </a:ln>
        </p:spPr>
      </p:pic>
      <p:sp>
        <p:nvSpPr>
          <p:cNvPr id="101" name="Rounded Rectangle 93"/>
          <p:cNvSpPr/>
          <p:nvPr/>
        </p:nvSpPr>
        <p:spPr>
          <a:xfrm>
            <a:off x="448200" y="13057560"/>
            <a:ext cx="2029320" cy="356040"/>
          </a:xfrm>
          <a:prstGeom prst="roundRect">
            <a:avLst>
              <a:gd name="adj" fmla="val 16667"/>
            </a:avLst>
          </a:prstGeom>
          <a:solidFill>
            <a:srgbClr val="ffffff"/>
          </a:solidFill>
          <a:ln w="8890">
            <a:solidFill>
              <a:srgbClr val="cdddc7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trike="noStrike" u="none">
              <a:solidFill>
                <a:schemeClr val="lt1"/>
              </a:solidFill>
              <a:uFillTx/>
              <a:latin typeface="Calibri"/>
            </a:endParaRPr>
          </a:p>
        </p:txBody>
      </p:sp>
      <p:sp>
        <p:nvSpPr>
          <p:cNvPr id="102" name="TextBox 94"/>
          <p:cNvSpPr/>
          <p:nvPr/>
        </p:nvSpPr>
        <p:spPr>
          <a:xfrm>
            <a:off x="530280" y="13158360"/>
            <a:ext cx="1864800" cy="114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t">
            <a:spAutoFit/>
          </a:bodyPr>
          <a:p>
            <a:pPr algn="ctr" defTabSz="457200">
              <a:lnSpc>
                <a:spcPct val="100000"/>
              </a:lnSpc>
            </a:pPr>
            <a:r>
              <a:rPr b="1" lang="en-US" sz="750" strike="noStrike" u="none">
                <a:solidFill>
                  <a:srgbClr val="297948"/>
                </a:solidFill>
                <a:uFillTx/>
                <a:latin typeface="Arial"/>
              </a:rPr>
              <a:t>LOWER WASTE | NATURAL MATERIALS</a:t>
            </a:r>
            <a:endParaRPr b="0" lang="en-US" sz="750" strike="noStrike" u="none">
              <a:solidFill>
                <a:srgbClr val="000000"/>
              </a:solidFill>
              <a:uFillTx/>
              <a:latin typeface="Arial"/>
            </a:endParaRPr>
          </a:p>
        </p:txBody>
      </p:sp>
      <p:sp>
        <p:nvSpPr>
          <p:cNvPr id="103" name="Rounded Rectangle 95"/>
          <p:cNvSpPr/>
          <p:nvPr/>
        </p:nvSpPr>
        <p:spPr>
          <a:xfrm>
            <a:off x="2697480" y="11594520"/>
            <a:ext cx="365040" cy="264600"/>
          </a:xfrm>
          <a:prstGeom prst="roundRect">
            <a:avLst>
              <a:gd name="adj" fmla="val 16667"/>
            </a:avLst>
          </a:prstGeom>
          <a:solidFill>
            <a:srgbClr val="297948"/>
          </a:solidFill>
          <a:ln w="12700">
            <a:solidFill>
              <a:srgbClr val="297948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trike="noStrike" u="none">
              <a:solidFill>
                <a:schemeClr val="lt1"/>
              </a:solidFill>
              <a:uFillTx/>
              <a:latin typeface="Calibri"/>
            </a:endParaRPr>
          </a:p>
        </p:txBody>
      </p:sp>
      <p:sp>
        <p:nvSpPr>
          <p:cNvPr id="104" name="TextBox 96"/>
          <p:cNvSpPr/>
          <p:nvPr/>
        </p:nvSpPr>
        <p:spPr>
          <a:xfrm>
            <a:off x="2697480" y="11626560"/>
            <a:ext cx="365040" cy="118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t">
            <a:spAutoFit/>
          </a:bodyPr>
          <a:p>
            <a:pPr algn="ctr" defTabSz="457200">
              <a:lnSpc>
                <a:spcPct val="100000"/>
              </a:lnSpc>
            </a:pPr>
            <a:r>
              <a:rPr b="1" lang="en-US" sz="780" strike="noStrike" u="none">
                <a:solidFill>
                  <a:srgbClr val="ffffff"/>
                </a:solidFill>
                <a:uFillTx/>
                <a:latin typeface="Arial"/>
              </a:rPr>
              <a:t>01</a:t>
            </a:r>
            <a:endParaRPr b="0" lang="en-US" sz="780" strike="noStrike" u="none">
              <a:solidFill>
                <a:srgbClr val="000000"/>
              </a:solidFill>
              <a:uFillTx/>
              <a:latin typeface="Arial"/>
            </a:endParaRPr>
          </a:p>
        </p:txBody>
      </p:sp>
      <p:sp>
        <p:nvSpPr>
          <p:cNvPr id="105" name="TextBox 97"/>
          <p:cNvSpPr/>
          <p:nvPr/>
        </p:nvSpPr>
        <p:spPr>
          <a:xfrm>
            <a:off x="3173040" y="11585520"/>
            <a:ext cx="1855440" cy="365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t">
            <a:spAutoFit/>
          </a:bodyPr>
          <a:p>
            <a:pPr defTabSz="457200">
              <a:lnSpc>
                <a:spcPct val="100000"/>
              </a:lnSpc>
            </a:pPr>
            <a:r>
              <a:rPr b="0" lang="en-US" sz="1200" strike="noStrike" u="none">
                <a:solidFill>
                  <a:srgbClr val="1b221f"/>
                </a:solidFill>
                <a:uFillTx/>
                <a:latin typeface="Arial"/>
              </a:rPr>
              <a:t>Recycled plastics and aluminium</a:t>
            </a:r>
            <a:endParaRPr b="0" lang="en-US" sz="1200" strike="noStrike" u="none">
              <a:solidFill>
                <a:srgbClr val="000000"/>
              </a:solidFill>
              <a:uFillTx/>
              <a:latin typeface="Arial"/>
            </a:endParaRPr>
          </a:p>
        </p:txBody>
      </p:sp>
      <p:sp>
        <p:nvSpPr>
          <p:cNvPr id="106" name="Rounded Rectangle 98"/>
          <p:cNvSpPr/>
          <p:nvPr/>
        </p:nvSpPr>
        <p:spPr>
          <a:xfrm>
            <a:off x="2697480" y="11997000"/>
            <a:ext cx="365040" cy="264600"/>
          </a:xfrm>
          <a:prstGeom prst="roundRect">
            <a:avLst>
              <a:gd name="adj" fmla="val 16667"/>
            </a:avLst>
          </a:prstGeom>
          <a:solidFill>
            <a:srgbClr val="297948"/>
          </a:solidFill>
          <a:ln w="12700">
            <a:solidFill>
              <a:srgbClr val="297948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trike="noStrike" u="none">
              <a:solidFill>
                <a:schemeClr val="lt1"/>
              </a:solidFill>
              <a:uFillTx/>
              <a:latin typeface="Calibri"/>
            </a:endParaRPr>
          </a:p>
        </p:txBody>
      </p:sp>
      <p:sp>
        <p:nvSpPr>
          <p:cNvPr id="107" name="TextBox 99"/>
          <p:cNvSpPr/>
          <p:nvPr/>
        </p:nvSpPr>
        <p:spPr>
          <a:xfrm>
            <a:off x="2697480" y="12029040"/>
            <a:ext cx="365040" cy="118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t">
            <a:spAutoFit/>
          </a:bodyPr>
          <a:p>
            <a:pPr algn="ctr" defTabSz="457200">
              <a:lnSpc>
                <a:spcPct val="100000"/>
              </a:lnSpc>
            </a:pPr>
            <a:r>
              <a:rPr b="1" lang="en-US" sz="780" strike="noStrike" u="none">
                <a:solidFill>
                  <a:srgbClr val="ffffff"/>
                </a:solidFill>
                <a:uFillTx/>
                <a:latin typeface="Arial"/>
              </a:rPr>
              <a:t>02</a:t>
            </a:r>
            <a:endParaRPr b="0" lang="en-US" sz="780" strike="noStrike" u="none">
              <a:solidFill>
                <a:srgbClr val="000000"/>
              </a:solidFill>
              <a:uFillTx/>
              <a:latin typeface="Arial"/>
            </a:endParaRPr>
          </a:p>
        </p:txBody>
      </p:sp>
      <p:sp>
        <p:nvSpPr>
          <p:cNvPr id="108" name="TextBox 100"/>
          <p:cNvSpPr/>
          <p:nvPr/>
        </p:nvSpPr>
        <p:spPr>
          <a:xfrm>
            <a:off x="3162240" y="12010680"/>
            <a:ext cx="1855440" cy="182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t">
            <a:spAutoFit/>
          </a:bodyPr>
          <a:p>
            <a:pPr defTabSz="457200">
              <a:lnSpc>
                <a:spcPct val="100000"/>
              </a:lnSpc>
            </a:pPr>
            <a:r>
              <a:rPr b="0" lang="en-US" sz="1200" strike="noStrike" u="none">
                <a:solidFill>
                  <a:srgbClr val="1b221f"/>
                </a:solidFill>
                <a:uFillTx/>
                <a:latin typeface="Arial"/>
              </a:rPr>
              <a:t>Bamboo and natural cork</a:t>
            </a:r>
            <a:endParaRPr b="0" lang="en-US" sz="1200" strike="noStrike" u="none">
              <a:solidFill>
                <a:srgbClr val="000000"/>
              </a:solidFill>
              <a:uFillTx/>
              <a:latin typeface="Arial"/>
            </a:endParaRPr>
          </a:p>
        </p:txBody>
      </p:sp>
      <p:sp>
        <p:nvSpPr>
          <p:cNvPr id="109" name="Rounded Rectangle 101"/>
          <p:cNvSpPr/>
          <p:nvPr/>
        </p:nvSpPr>
        <p:spPr>
          <a:xfrm>
            <a:off x="2697480" y="12399120"/>
            <a:ext cx="365040" cy="264600"/>
          </a:xfrm>
          <a:prstGeom prst="roundRect">
            <a:avLst>
              <a:gd name="adj" fmla="val 16667"/>
            </a:avLst>
          </a:prstGeom>
          <a:solidFill>
            <a:srgbClr val="297948"/>
          </a:solidFill>
          <a:ln w="12700">
            <a:solidFill>
              <a:srgbClr val="297948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trike="noStrike" u="none">
              <a:solidFill>
                <a:schemeClr val="lt1"/>
              </a:solidFill>
              <a:uFillTx/>
              <a:latin typeface="Calibri"/>
            </a:endParaRPr>
          </a:p>
        </p:txBody>
      </p:sp>
      <p:sp>
        <p:nvSpPr>
          <p:cNvPr id="110" name="TextBox 102"/>
          <p:cNvSpPr/>
          <p:nvPr/>
        </p:nvSpPr>
        <p:spPr>
          <a:xfrm>
            <a:off x="2697480" y="12431160"/>
            <a:ext cx="365040" cy="118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t">
            <a:spAutoFit/>
          </a:bodyPr>
          <a:p>
            <a:pPr algn="ctr" defTabSz="457200">
              <a:lnSpc>
                <a:spcPct val="100000"/>
              </a:lnSpc>
            </a:pPr>
            <a:r>
              <a:rPr b="1" lang="en-US" sz="780" strike="noStrike" u="none">
                <a:solidFill>
                  <a:srgbClr val="ffffff"/>
                </a:solidFill>
                <a:uFillTx/>
                <a:latin typeface="Arial"/>
              </a:rPr>
              <a:t>03</a:t>
            </a:r>
            <a:endParaRPr b="0" lang="en-US" sz="780" strike="noStrike" u="none">
              <a:solidFill>
                <a:srgbClr val="000000"/>
              </a:solidFill>
              <a:uFillTx/>
              <a:latin typeface="Arial"/>
            </a:endParaRPr>
          </a:p>
        </p:txBody>
      </p:sp>
      <p:sp>
        <p:nvSpPr>
          <p:cNvPr id="111" name="TextBox 103"/>
          <p:cNvSpPr/>
          <p:nvPr/>
        </p:nvSpPr>
        <p:spPr>
          <a:xfrm>
            <a:off x="3173040" y="12390120"/>
            <a:ext cx="1855440" cy="365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t">
            <a:spAutoFit/>
          </a:bodyPr>
          <a:p>
            <a:pPr defTabSz="457200">
              <a:lnSpc>
                <a:spcPct val="100000"/>
              </a:lnSpc>
            </a:pPr>
            <a:r>
              <a:rPr b="0" lang="en-US" sz="1200" strike="noStrike" u="none">
                <a:solidFill>
                  <a:srgbClr val="1b221f"/>
                </a:solidFill>
                <a:uFillTx/>
                <a:latin typeface="Arial"/>
              </a:rPr>
              <a:t>Plastic-free, biodegradable packaging</a:t>
            </a:r>
            <a:endParaRPr b="0" lang="en-US" sz="1200" strike="noStrike" u="none">
              <a:solidFill>
                <a:srgbClr val="000000"/>
              </a:solidFill>
              <a:uFillTx/>
              <a:latin typeface="Arial"/>
            </a:endParaRPr>
          </a:p>
        </p:txBody>
      </p:sp>
      <p:sp>
        <p:nvSpPr>
          <p:cNvPr id="112" name="Rounded Rectangle 104"/>
          <p:cNvSpPr/>
          <p:nvPr/>
        </p:nvSpPr>
        <p:spPr>
          <a:xfrm>
            <a:off x="2697480" y="12801600"/>
            <a:ext cx="365040" cy="264600"/>
          </a:xfrm>
          <a:prstGeom prst="roundRect">
            <a:avLst>
              <a:gd name="adj" fmla="val 16667"/>
            </a:avLst>
          </a:prstGeom>
          <a:solidFill>
            <a:srgbClr val="297948"/>
          </a:solidFill>
          <a:ln w="12700">
            <a:solidFill>
              <a:srgbClr val="297948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trike="noStrike" u="none">
              <a:solidFill>
                <a:schemeClr val="lt1"/>
              </a:solidFill>
              <a:uFillTx/>
              <a:latin typeface="Calibri"/>
            </a:endParaRPr>
          </a:p>
        </p:txBody>
      </p:sp>
      <p:sp>
        <p:nvSpPr>
          <p:cNvPr id="113" name="TextBox 105"/>
          <p:cNvSpPr/>
          <p:nvPr/>
        </p:nvSpPr>
        <p:spPr>
          <a:xfrm>
            <a:off x="2697480" y="12833640"/>
            <a:ext cx="365040" cy="118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t">
            <a:spAutoFit/>
          </a:bodyPr>
          <a:p>
            <a:pPr algn="ctr" defTabSz="457200">
              <a:lnSpc>
                <a:spcPct val="100000"/>
              </a:lnSpc>
            </a:pPr>
            <a:r>
              <a:rPr b="1" lang="en-US" sz="780" strike="noStrike" u="none">
                <a:solidFill>
                  <a:srgbClr val="ffffff"/>
                </a:solidFill>
                <a:uFillTx/>
                <a:latin typeface="Arial"/>
              </a:rPr>
              <a:t>04</a:t>
            </a:r>
            <a:endParaRPr b="0" lang="en-US" sz="780" strike="noStrike" u="none">
              <a:solidFill>
                <a:srgbClr val="000000"/>
              </a:solidFill>
              <a:uFillTx/>
              <a:latin typeface="Arial"/>
            </a:endParaRPr>
          </a:p>
        </p:txBody>
      </p:sp>
      <p:sp>
        <p:nvSpPr>
          <p:cNvPr id="114" name="TextBox 106"/>
          <p:cNvSpPr/>
          <p:nvPr/>
        </p:nvSpPr>
        <p:spPr>
          <a:xfrm>
            <a:off x="3173040" y="12792600"/>
            <a:ext cx="1855440" cy="365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t">
            <a:spAutoFit/>
          </a:bodyPr>
          <a:p>
            <a:pPr defTabSz="457200">
              <a:lnSpc>
                <a:spcPct val="100000"/>
              </a:lnSpc>
            </a:pPr>
            <a:r>
              <a:rPr b="0" lang="en-US" sz="1200" strike="noStrike" u="none">
                <a:solidFill>
                  <a:srgbClr val="1b221f"/>
                </a:solidFill>
                <a:uFillTx/>
                <a:latin typeface="Arial"/>
              </a:rPr>
              <a:t>Long-lasting reusable products</a:t>
            </a:r>
            <a:endParaRPr b="0" lang="en-US" sz="1200" strike="noStrike" u="none">
              <a:solidFill>
                <a:srgbClr val="000000"/>
              </a:solidFill>
              <a:uFillTx/>
              <a:latin typeface="Arial"/>
            </a:endParaRPr>
          </a:p>
        </p:txBody>
      </p:sp>
      <p:sp>
        <p:nvSpPr>
          <p:cNvPr id="115" name="Rounded Rectangle 107"/>
          <p:cNvSpPr/>
          <p:nvPr/>
        </p:nvSpPr>
        <p:spPr>
          <a:xfrm>
            <a:off x="2697480" y="13204080"/>
            <a:ext cx="365040" cy="264600"/>
          </a:xfrm>
          <a:prstGeom prst="roundRect">
            <a:avLst>
              <a:gd name="adj" fmla="val 16667"/>
            </a:avLst>
          </a:prstGeom>
          <a:solidFill>
            <a:srgbClr val="297948"/>
          </a:solidFill>
          <a:ln w="12700">
            <a:solidFill>
              <a:srgbClr val="297948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trike="noStrike" u="none">
              <a:solidFill>
                <a:schemeClr val="lt1"/>
              </a:solidFill>
              <a:uFillTx/>
              <a:latin typeface="Calibri"/>
            </a:endParaRPr>
          </a:p>
        </p:txBody>
      </p:sp>
      <p:sp>
        <p:nvSpPr>
          <p:cNvPr id="116" name="TextBox 108"/>
          <p:cNvSpPr/>
          <p:nvPr/>
        </p:nvSpPr>
        <p:spPr>
          <a:xfrm>
            <a:off x="2697480" y="13236120"/>
            <a:ext cx="365040" cy="118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t">
            <a:spAutoFit/>
          </a:bodyPr>
          <a:p>
            <a:pPr algn="ctr" defTabSz="457200">
              <a:lnSpc>
                <a:spcPct val="100000"/>
              </a:lnSpc>
            </a:pPr>
            <a:r>
              <a:rPr b="1" lang="en-US" sz="780" strike="noStrike" u="none">
                <a:solidFill>
                  <a:srgbClr val="ffffff"/>
                </a:solidFill>
                <a:uFillTx/>
                <a:latin typeface="Arial"/>
              </a:rPr>
              <a:t>05</a:t>
            </a:r>
            <a:endParaRPr b="0" lang="en-US" sz="780" strike="noStrike" u="none">
              <a:solidFill>
                <a:srgbClr val="000000"/>
              </a:solidFill>
              <a:uFillTx/>
              <a:latin typeface="Arial"/>
            </a:endParaRPr>
          </a:p>
        </p:txBody>
      </p:sp>
      <p:sp>
        <p:nvSpPr>
          <p:cNvPr id="117" name="TextBox 109"/>
          <p:cNvSpPr/>
          <p:nvPr/>
        </p:nvSpPr>
        <p:spPr>
          <a:xfrm>
            <a:off x="3173040" y="13194720"/>
            <a:ext cx="1855440" cy="365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t">
            <a:spAutoFit/>
          </a:bodyPr>
          <a:p>
            <a:pPr defTabSz="457200">
              <a:lnSpc>
                <a:spcPct val="100000"/>
              </a:lnSpc>
            </a:pPr>
            <a:r>
              <a:rPr b="0" lang="en-US" sz="1200" strike="noStrike" u="none">
                <a:solidFill>
                  <a:srgbClr val="1b221f"/>
                </a:solidFill>
                <a:uFillTx/>
                <a:latin typeface="Arial"/>
              </a:rPr>
              <a:t>Lower-carbon manufacturing</a:t>
            </a:r>
            <a:endParaRPr b="0" lang="en-US" sz="1200" strike="noStrike" u="none">
              <a:solidFill>
                <a:srgbClr val="000000"/>
              </a:solidFill>
              <a:uFillTx/>
              <a:latin typeface="Arial"/>
            </a:endParaRPr>
          </a:p>
        </p:txBody>
      </p:sp>
      <p:sp>
        <p:nvSpPr>
          <p:cNvPr id="118" name="TextBox 110"/>
          <p:cNvSpPr/>
          <p:nvPr/>
        </p:nvSpPr>
        <p:spPr>
          <a:xfrm>
            <a:off x="926640" y="13618800"/>
            <a:ext cx="3786480" cy="213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t">
            <a:spAutoFit/>
          </a:bodyPr>
          <a:p>
            <a:pPr defTabSz="457200">
              <a:lnSpc>
                <a:spcPct val="100000"/>
              </a:lnSpc>
            </a:pPr>
            <a:r>
              <a:rPr b="1" lang="en-US" sz="1400" strike="noStrike" u="none">
                <a:solidFill>
                  <a:srgbClr val="297948"/>
                </a:solidFill>
                <a:uFillTx/>
                <a:latin typeface="Arial"/>
              </a:rPr>
              <a:t>Supports a more circular fitness economy.</a:t>
            </a:r>
            <a:endParaRPr b="0" lang="en-US" sz="1400" strike="noStrike" u="none">
              <a:solidFill>
                <a:srgbClr val="000000"/>
              </a:solidFill>
              <a:uFillTx/>
              <a:latin typeface="Arial"/>
            </a:endParaRPr>
          </a:p>
        </p:txBody>
      </p:sp>
      <p:sp>
        <p:nvSpPr>
          <p:cNvPr id="119" name="Rounded Rectangle 111"/>
          <p:cNvSpPr/>
          <p:nvPr/>
        </p:nvSpPr>
        <p:spPr>
          <a:xfrm>
            <a:off x="5427000" y="10744200"/>
            <a:ext cx="5033160" cy="3126600"/>
          </a:xfrm>
          <a:prstGeom prst="roundRect">
            <a:avLst>
              <a:gd name="adj" fmla="val 16667"/>
            </a:avLst>
          </a:prstGeom>
          <a:solidFill>
            <a:srgbClr val="f3ebdc"/>
          </a:solidFill>
          <a:ln w="12700">
            <a:solidFill>
              <a:srgbClr val="f3ebdc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trike="noStrike" u="none">
              <a:solidFill>
                <a:schemeClr val="lt1"/>
              </a:solidFill>
              <a:uFillTx/>
              <a:latin typeface="Calibri"/>
            </a:endParaRPr>
          </a:p>
        </p:txBody>
      </p:sp>
      <p:sp>
        <p:nvSpPr>
          <p:cNvPr id="120" name="Oval 112"/>
          <p:cNvSpPr/>
          <p:nvPr/>
        </p:nvSpPr>
        <p:spPr>
          <a:xfrm>
            <a:off x="5609880" y="10908720"/>
            <a:ext cx="474840" cy="474840"/>
          </a:xfrm>
          <a:prstGeom prst="ellipse">
            <a:avLst/>
          </a:prstGeom>
          <a:solidFill>
            <a:srgbClr val="8e5a2d"/>
          </a:solidFill>
          <a:ln>
            <a:solidFill>
              <a:srgbClr val="8e5a2d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trike="noStrike" u="none">
              <a:solidFill>
                <a:schemeClr val="lt1"/>
              </a:solidFill>
              <a:uFillTx/>
              <a:latin typeface="Calibri"/>
            </a:endParaRPr>
          </a:p>
        </p:txBody>
      </p:sp>
      <p:sp>
        <p:nvSpPr>
          <p:cNvPr id="121" name="TextBox 113"/>
          <p:cNvSpPr/>
          <p:nvPr/>
        </p:nvSpPr>
        <p:spPr>
          <a:xfrm>
            <a:off x="5609880" y="11001240"/>
            <a:ext cx="474840" cy="244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ctr">
            <a:spAutoFit/>
          </a:bodyPr>
          <a:p>
            <a:pPr algn="ctr" defTabSz="457200">
              <a:lnSpc>
                <a:spcPct val="100000"/>
              </a:lnSpc>
            </a:pPr>
            <a:r>
              <a:rPr b="1" lang="en-US" sz="1600" strike="noStrike" u="none">
                <a:solidFill>
                  <a:srgbClr val="ffffff"/>
                </a:solidFill>
                <a:uFillTx/>
                <a:latin typeface="Arial"/>
              </a:rPr>
              <a:t>6</a:t>
            </a:r>
            <a:endParaRPr b="0" lang="en-US" sz="1600" strike="noStrike" u="none">
              <a:solidFill>
                <a:srgbClr val="000000"/>
              </a:solidFill>
              <a:uFillTx/>
              <a:latin typeface="Arial"/>
            </a:endParaRPr>
          </a:p>
        </p:txBody>
      </p:sp>
      <p:sp>
        <p:nvSpPr>
          <p:cNvPr id="122" name="TextBox 114"/>
          <p:cNvSpPr/>
          <p:nvPr/>
        </p:nvSpPr>
        <p:spPr>
          <a:xfrm>
            <a:off x="6231600" y="10936080"/>
            <a:ext cx="4045680" cy="27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t">
            <a:spAutoFit/>
          </a:bodyPr>
          <a:p>
            <a:pPr defTabSz="457200">
              <a:lnSpc>
                <a:spcPct val="100000"/>
              </a:lnSpc>
            </a:pPr>
            <a:r>
              <a:rPr b="1" lang="en-US" sz="1800" strike="noStrike" u="none">
                <a:solidFill>
                  <a:srgbClr val="8e5a2d"/>
                </a:solidFill>
                <a:uFillTx/>
                <a:latin typeface="Arial"/>
              </a:rPr>
              <a:t>CONCLUSION &amp; REFERENCES</a:t>
            </a:r>
            <a:endParaRPr b="0" lang="en-US" sz="1800" strike="noStrike" u="none">
              <a:solidFill>
                <a:srgbClr val="000000"/>
              </a:solidFill>
              <a:uFillTx/>
              <a:latin typeface="Arial"/>
            </a:endParaRPr>
          </a:p>
        </p:txBody>
      </p:sp>
      <p:sp>
        <p:nvSpPr>
          <p:cNvPr id="123" name="Rectangle 115"/>
          <p:cNvSpPr/>
          <p:nvPr/>
        </p:nvSpPr>
        <p:spPr>
          <a:xfrm>
            <a:off x="6231600" y="11292840"/>
            <a:ext cx="474840" cy="31320"/>
          </a:xfrm>
          <a:prstGeom prst="rect">
            <a:avLst/>
          </a:prstGeom>
          <a:solidFill>
            <a:srgbClr val="8e5a2d"/>
          </a:solidFill>
          <a:ln w="12700">
            <a:solidFill>
              <a:srgbClr val="8e5a2d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-12960" bIns="-1296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trike="noStrike" u="none">
              <a:solidFill>
                <a:schemeClr val="lt1"/>
              </a:solidFill>
              <a:uFillTx/>
              <a:latin typeface="Calibri"/>
            </a:endParaRPr>
          </a:p>
        </p:txBody>
      </p:sp>
      <p:sp>
        <p:nvSpPr>
          <p:cNvPr id="124" name="TextBox 116"/>
          <p:cNvSpPr/>
          <p:nvPr/>
        </p:nvSpPr>
        <p:spPr>
          <a:xfrm>
            <a:off x="5646600" y="11567160"/>
            <a:ext cx="4589640" cy="671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t">
            <a:spAutoFit/>
          </a:bodyPr>
          <a:p>
            <a:pPr algn="just" defTabSz="457200">
              <a:lnSpc>
                <a:spcPct val="100000"/>
              </a:lnSpc>
            </a:pPr>
            <a:r>
              <a:rPr b="0" lang="en-US" sz="1100" strike="noStrike" u="none">
                <a:solidFill>
                  <a:srgbClr val="1b221f"/>
                </a:solidFill>
                <a:uFillTx/>
                <a:latin typeface="Arial"/>
              </a:rPr>
              <a:t>Reebok Recovery+ develops Reebok from a fitness equipment brand into a complete wellness partner. It responds to interest in recovery, sustainable consumption and connected technology while creating opportunities for loyalty and long-term growth.</a:t>
            </a:r>
            <a:endParaRPr b="0" lang="en-US" sz="1100" strike="noStrike" u="none">
              <a:solidFill>
                <a:srgbClr val="000000"/>
              </a:solidFill>
              <a:uFillTx/>
              <a:latin typeface="Arial"/>
            </a:endParaRPr>
          </a:p>
        </p:txBody>
      </p:sp>
      <p:sp>
        <p:nvSpPr>
          <p:cNvPr id="125" name="Rounded Rectangle 117"/>
          <p:cNvSpPr/>
          <p:nvPr/>
        </p:nvSpPr>
        <p:spPr>
          <a:xfrm>
            <a:off x="5646600" y="12280320"/>
            <a:ext cx="4571280" cy="365040"/>
          </a:xfrm>
          <a:prstGeom prst="roundRect">
            <a:avLst>
              <a:gd name="adj" fmla="val 16667"/>
            </a:avLst>
          </a:prstGeom>
          <a:solidFill>
            <a:srgbClr val="ffffff"/>
          </a:solidFill>
          <a:ln w="10160">
            <a:solidFill>
              <a:srgbClr val="e0cbb5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trike="noStrike" u="none">
              <a:solidFill>
                <a:schemeClr val="lt1"/>
              </a:solidFill>
              <a:uFillTx/>
              <a:latin typeface="Calibri"/>
            </a:endParaRPr>
          </a:p>
        </p:txBody>
      </p:sp>
      <p:sp>
        <p:nvSpPr>
          <p:cNvPr id="126" name="TextBox 118"/>
          <p:cNvSpPr/>
          <p:nvPr/>
        </p:nvSpPr>
        <p:spPr>
          <a:xfrm>
            <a:off x="5724000" y="12408480"/>
            <a:ext cx="4351680" cy="152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t">
            <a:spAutoFit/>
          </a:bodyPr>
          <a:p>
            <a:pPr algn="ctr" defTabSz="457200">
              <a:lnSpc>
                <a:spcPct val="100000"/>
              </a:lnSpc>
            </a:pPr>
            <a:r>
              <a:rPr b="1" lang="en-US" sz="1000" strike="noStrike" u="none">
                <a:solidFill>
                  <a:srgbClr val="8e5a2d"/>
                </a:solidFill>
                <a:uFillTx/>
                <a:latin typeface="Arial"/>
              </a:rPr>
              <a:t>RECOVER BETTER. PERFORM STRONGER. LIVE SUSTAINABLY.</a:t>
            </a:r>
            <a:endParaRPr b="0" lang="en-US" sz="1000" strike="noStrike" u="none">
              <a:solidFill>
                <a:srgbClr val="000000"/>
              </a:solidFill>
              <a:uFillTx/>
              <a:latin typeface="Arial"/>
            </a:endParaRPr>
          </a:p>
        </p:txBody>
      </p:sp>
      <p:sp>
        <p:nvSpPr>
          <p:cNvPr id="127" name="TextBox 119"/>
          <p:cNvSpPr/>
          <p:nvPr/>
        </p:nvSpPr>
        <p:spPr>
          <a:xfrm>
            <a:off x="5769720" y="12744360"/>
            <a:ext cx="4525560" cy="144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t">
            <a:spAutoFit/>
          </a:bodyPr>
          <a:p>
            <a:pPr defTabSz="457200">
              <a:lnSpc>
                <a:spcPct val="100000"/>
              </a:lnSpc>
            </a:pPr>
            <a:r>
              <a:rPr b="1" lang="en-US" sz="950" strike="noStrike" u="none">
                <a:solidFill>
                  <a:srgbClr val="8e5a2d"/>
                </a:solidFill>
                <a:uFillTx/>
                <a:latin typeface="Arial"/>
              </a:rPr>
              <a:t>References</a:t>
            </a:r>
            <a:endParaRPr b="0" lang="en-US" sz="950" strike="noStrike" u="none">
              <a:solidFill>
                <a:srgbClr val="000000"/>
              </a:solidFill>
              <a:uFillTx/>
              <a:latin typeface="Arial"/>
            </a:endParaRPr>
          </a:p>
        </p:txBody>
      </p:sp>
      <p:sp>
        <p:nvSpPr>
          <p:cNvPr id="128" name="TextBox 120"/>
          <p:cNvSpPr/>
          <p:nvPr/>
        </p:nvSpPr>
        <p:spPr>
          <a:xfrm>
            <a:off x="5756040" y="12972600"/>
            <a:ext cx="4476960" cy="851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t">
            <a:spAutoFit/>
          </a:bodyPr>
          <a:p>
            <a:pPr algn="just" defTabSz="457200">
              <a:lnSpc>
                <a:spcPct val="100000"/>
              </a:lnSpc>
            </a:pPr>
            <a:r>
              <a:rPr b="0" lang="es-ES" sz="800" strike="noStrike" u="none">
                <a:solidFill>
                  <a:schemeClr val="dk1"/>
                </a:solidFill>
                <a:uFillTx/>
                <a:latin typeface="Arial"/>
              </a:rPr>
              <a:t>Collantes, R.D. and Jerkovic, M., (2026). El renacimiento de Reebok con Shaquille O’Neal y Allen Iverson: Un estudio de caso. </a:t>
            </a:r>
            <a:r>
              <a:rPr b="0" i="1" lang="es-ES" sz="800" strike="noStrike" u="none">
                <a:solidFill>
                  <a:schemeClr val="dk1"/>
                </a:solidFill>
                <a:uFillTx/>
                <a:latin typeface="Arial"/>
              </a:rPr>
              <a:t>Synergía</a:t>
            </a:r>
            <a:r>
              <a:rPr b="0" lang="es-ES" sz="800" strike="noStrike" u="none">
                <a:solidFill>
                  <a:schemeClr val="dk1"/>
                </a:solidFill>
                <a:uFillTx/>
                <a:latin typeface="Arial"/>
              </a:rPr>
              <a:t>, </a:t>
            </a:r>
            <a:r>
              <a:rPr b="0" i="1" lang="es-ES" sz="800" strike="noStrike" u="none">
                <a:solidFill>
                  <a:schemeClr val="dk1"/>
                </a:solidFill>
                <a:uFillTx/>
                <a:latin typeface="Arial"/>
              </a:rPr>
              <a:t>5</a:t>
            </a:r>
            <a:r>
              <a:rPr b="0" lang="es-ES" sz="800" strike="noStrike" u="none">
                <a:solidFill>
                  <a:schemeClr val="dk1"/>
                </a:solidFill>
                <a:uFillTx/>
                <a:latin typeface="Arial"/>
              </a:rPr>
              <a:t>(1), pp.36-48.</a:t>
            </a:r>
            <a:endParaRPr b="0" lang="en-US" sz="800" strike="noStrike" u="none">
              <a:solidFill>
                <a:srgbClr val="000000"/>
              </a:solidFill>
              <a:uFillTx/>
              <a:latin typeface="Arial"/>
            </a:endParaRPr>
          </a:p>
          <a:p>
            <a:pPr algn="just" defTabSz="457200">
              <a:lnSpc>
                <a:spcPct val="100000"/>
              </a:lnSpc>
            </a:pPr>
            <a:r>
              <a:rPr b="0" lang="en-US" sz="800" strike="noStrike" u="none">
                <a:solidFill>
                  <a:schemeClr val="dk1"/>
                </a:solidFill>
                <a:uFillTx/>
                <a:latin typeface="Arial"/>
              </a:rPr>
              <a:t>Global Wellness Institute (2025) 2025 Global Wellness Economy Monitor. Available at: </a:t>
            </a:r>
            <a:r>
              <a:rPr b="0" lang="en-US" sz="800" strike="noStrike" u="none">
                <a:solidFill>
                  <a:schemeClr val="dk1"/>
                </a:solidFill>
                <a:uFillTx/>
                <a:latin typeface="Arial"/>
                <a:hlinkClick r:id="rId6"/>
              </a:rPr>
              <a:t>https://globalwellnessinstitute.org/industry-research/2025-global-wellness-economy-monitor/</a:t>
            </a:r>
            <a:r>
              <a:rPr b="0" lang="en-US" sz="800" strike="noStrike" u="none">
                <a:solidFill>
                  <a:schemeClr val="dk1"/>
                </a:solidFill>
                <a:uFillTx/>
                <a:latin typeface="Arial"/>
              </a:rPr>
              <a:t>   </a:t>
            </a:r>
            <a:endParaRPr b="0" lang="en-US" sz="800" strike="noStrike" u="none">
              <a:solidFill>
                <a:srgbClr val="000000"/>
              </a:solidFill>
              <a:uFillTx/>
              <a:latin typeface="Arial"/>
            </a:endParaRPr>
          </a:p>
          <a:p>
            <a:pPr algn="just" defTabSz="457200">
              <a:lnSpc>
                <a:spcPct val="100000"/>
              </a:lnSpc>
            </a:pPr>
            <a:r>
              <a:rPr b="0" lang="en-US" sz="800" strike="noStrike" u="none">
                <a:solidFill>
                  <a:schemeClr val="dk1"/>
                </a:solidFill>
                <a:uFillTx/>
                <a:latin typeface="Arial"/>
              </a:rPr>
              <a:t>Reebok International Ltd. (2025) About Reebok. Available at:</a:t>
            </a:r>
            <a:endParaRPr b="0" lang="en-US" sz="800" strike="noStrike" u="none">
              <a:solidFill>
                <a:srgbClr val="000000"/>
              </a:solidFill>
              <a:uFillTx/>
              <a:latin typeface="Arial"/>
            </a:endParaRPr>
          </a:p>
          <a:p>
            <a:pPr algn="just" defTabSz="457200">
              <a:lnSpc>
                <a:spcPct val="100000"/>
              </a:lnSpc>
            </a:pPr>
            <a:r>
              <a:rPr b="0" lang="en-US" sz="800" strike="noStrike" u="none">
                <a:solidFill>
                  <a:schemeClr val="dk1"/>
                </a:solidFill>
                <a:uFillTx/>
                <a:latin typeface="Arial"/>
                <a:hlinkClick r:id="rId7"/>
              </a:rPr>
              <a:t>https://www.reebok.com/pages/about-reebok</a:t>
            </a:r>
            <a:r>
              <a:rPr b="0" lang="en-US" sz="800" strike="noStrike" u="none">
                <a:solidFill>
                  <a:schemeClr val="dk1"/>
                </a:solidFill>
                <a:uFillTx/>
                <a:latin typeface="Arial"/>
              </a:rPr>
              <a:t> </a:t>
            </a:r>
            <a:endParaRPr b="0" lang="en-US" sz="800" strike="noStrike" u="none">
              <a:solidFill>
                <a:srgbClr val="000000"/>
              </a:solidFill>
              <a:uFillTx/>
              <a:latin typeface="Arial"/>
            </a:endParaRPr>
          </a:p>
          <a:p>
            <a:pPr algn="just" defTabSz="457200">
              <a:lnSpc>
                <a:spcPct val="100000"/>
              </a:lnSpc>
            </a:pPr>
            <a:endParaRPr b="0" lang="en-US" sz="800" strike="noStrike" u="none">
              <a:solidFill>
                <a:srgbClr val="000000"/>
              </a:solidFill>
              <a:uFillTx/>
              <a:latin typeface="Arial"/>
            </a:endParaRPr>
          </a:p>
        </p:txBody>
      </p:sp>
      <p:sp>
        <p:nvSpPr>
          <p:cNvPr id="129" name="Rectangle 121"/>
          <p:cNvSpPr/>
          <p:nvPr/>
        </p:nvSpPr>
        <p:spPr>
          <a:xfrm>
            <a:off x="0" y="14027040"/>
            <a:ext cx="10688760" cy="1096560"/>
          </a:xfrm>
          <a:prstGeom prst="rect">
            <a:avLst/>
          </a:prstGeom>
          <a:solidFill>
            <a:srgbClr val="0c1d16"/>
          </a:solidFill>
          <a:ln w="12700">
            <a:solidFill>
              <a:srgbClr val="0c1d16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trike="noStrike" u="none">
              <a:solidFill>
                <a:schemeClr val="lt1"/>
              </a:solidFill>
              <a:uFillTx/>
              <a:latin typeface="Calibri"/>
            </a:endParaRPr>
          </a:p>
        </p:txBody>
      </p:sp>
      <p:pic>
        <p:nvPicPr>
          <p:cNvPr id="130" name="Picture 122" descr="reebok_logo.png"/>
          <p:cNvPicPr/>
          <p:nvPr/>
        </p:nvPicPr>
        <p:blipFill>
          <a:blip r:embed="rId8"/>
          <a:stretch/>
        </p:blipFill>
        <p:spPr>
          <a:xfrm>
            <a:off x="384120" y="14337720"/>
            <a:ext cx="1690920" cy="422280"/>
          </a:xfrm>
          <a:prstGeom prst="rect">
            <a:avLst/>
          </a:prstGeom>
          <a:noFill/>
          <a:ln w="0">
            <a:noFill/>
          </a:ln>
        </p:spPr>
      </p:pic>
      <p:sp>
        <p:nvSpPr>
          <p:cNvPr id="131" name="Oval 123"/>
          <p:cNvSpPr/>
          <p:nvPr/>
        </p:nvSpPr>
        <p:spPr>
          <a:xfrm>
            <a:off x="2853000" y="14337720"/>
            <a:ext cx="200520" cy="200520"/>
          </a:xfrm>
          <a:prstGeom prst="ellipse">
            <a:avLst/>
          </a:prstGeom>
          <a:solidFill>
            <a:srgbClr val="7ea756"/>
          </a:solidFill>
          <a:ln>
            <a:solidFill>
              <a:srgbClr val="7ea756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trike="noStrike" u="none">
              <a:solidFill>
                <a:schemeClr val="lt1"/>
              </a:solidFill>
              <a:uFillTx/>
              <a:latin typeface="Calibri"/>
            </a:endParaRPr>
          </a:p>
        </p:txBody>
      </p:sp>
      <p:sp>
        <p:nvSpPr>
          <p:cNvPr id="132" name="TextBox 124"/>
          <p:cNvSpPr/>
          <p:nvPr/>
        </p:nvSpPr>
        <p:spPr>
          <a:xfrm>
            <a:off x="3145680" y="14319360"/>
            <a:ext cx="1370880" cy="152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t">
            <a:spAutoFit/>
          </a:bodyPr>
          <a:p>
            <a:pPr defTabSz="457200">
              <a:lnSpc>
                <a:spcPct val="100000"/>
              </a:lnSpc>
            </a:pPr>
            <a:r>
              <a:rPr b="1" lang="en-US" sz="1000" strike="noStrike" u="none">
                <a:solidFill>
                  <a:srgbClr val="ffffff"/>
                </a:solidFill>
                <a:uFillTx/>
                <a:latin typeface="Arial"/>
              </a:rPr>
              <a:t>RECOVER</a:t>
            </a:r>
            <a:endParaRPr b="0" lang="en-US" sz="1000" strike="noStrike" u="none">
              <a:solidFill>
                <a:srgbClr val="000000"/>
              </a:solidFill>
              <a:uFillTx/>
              <a:latin typeface="Arial"/>
            </a:endParaRPr>
          </a:p>
        </p:txBody>
      </p:sp>
      <p:sp>
        <p:nvSpPr>
          <p:cNvPr id="133" name="Oval 125"/>
          <p:cNvSpPr/>
          <p:nvPr/>
        </p:nvSpPr>
        <p:spPr>
          <a:xfrm>
            <a:off x="4956120" y="14337720"/>
            <a:ext cx="200520" cy="200520"/>
          </a:xfrm>
          <a:prstGeom prst="ellipse">
            <a:avLst/>
          </a:prstGeom>
          <a:solidFill>
            <a:srgbClr val="7ea756"/>
          </a:solidFill>
          <a:ln>
            <a:solidFill>
              <a:srgbClr val="7ea756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trike="noStrike" u="none">
              <a:solidFill>
                <a:schemeClr val="lt1"/>
              </a:solidFill>
              <a:uFillTx/>
              <a:latin typeface="Calibri"/>
            </a:endParaRPr>
          </a:p>
        </p:txBody>
      </p:sp>
      <p:sp>
        <p:nvSpPr>
          <p:cNvPr id="134" name="TextBox 126"/>
          <p:cNvSpPr/>
          <p:nvPr/>
        </p:nvSpPr>
        <p:spPr>
          <a:xfrm>
            <a:off x="5248800" y="14319360"/>
            <a:ext cx="1370880" cy="152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t">
            <a:spAutoFit/>
          </a:bodyPr>
          <a:p>
            <a:pPr defTabSz="457200">
              <a:lnSpc>
                <a:spcPct val="100000"/>
              </a:lnSpc>
            </a:pPr>
            <a:r>
              <a:rPr b="1" lang="en-US" sz="1000" strike="noStrike" u="none">
                <a:solidFill>
                  <a:srgbClr val="ffffff"/>
                </a:solidFill>
                <a:uFillTx/>
                <a:latin typeface="Arial"/>
              </a:rPr>
              <a:t>RECHARGE</a:t>
            </a:r>
            <a:endParaRPr b="0" lang="en-US" sz="1000" strike="noStrike" u="none">
              <a:solidFill>
                <a:srgbClr val="000000"/>
              </a:solidFill>
              <a:uFillTx/>
              <a:latin typeface="Arial"/>
            </a:endParaRPr>
          </a:p>
        </p:txBody>
      </p:sp>
      <p:sp>
        <p:nvSpPr>
          <p:cNvPr id="135" name="Oval 127"/>
          <p:cNvSpPr/>
          <p:nvPr/>
        </p:nvSpPr>
        <p:spPr>
          <a:xfrm>
            <a:off x="7113960" y="14337720"/>
            <a:ext cx="200520" cy="200520"/>
          </a:xfrm>
          <a:prstGeom prst="ellipse">
            <a:avLst/>
          </a:prstGeom>
          <a:solidFill>
            <a:srgbClr val="7ea756"/>
          </a:solidFill>
          <a:ln>
            <a:solidFill>
              <a:srgbClr val="7ea756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trike="noStrike" u="none">
              <a:solidFill>
                <a:schemeClr val="lt1"/>
              </a:solidFill>
              <a:uFillTx/>
              <a:latin typeface="Calibri"/>
            </a:endParaRPr>
          </a:p>
        </p:txBody>
      </p:sp>
      <p:sp>
        <p:nvSpPr>
          <p:cNvPr id="136" name="TextBox 128"/>
          <p:cNvSpPr/>
          <p:nvPr/>
        </p:nvSpPr>
        <p:spPr>
          <a:xfrm>
            <a:off x="7406640" y="14319360"/>
            <a:ext cx="1370880" cy="152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t">
            <a:spAutoFit/>
          </a:bodyPr>
          <a:p>
            <a:pPr defTabSz="457200">
              <a:lnSpc>
                <a:spcPct val="100000"/>
              </a:lnSpc>
            </a:pPr>
            <a:r>
              <a:rPr b="1" lang="en-US" sz="1000" strike="noStrike" u="none">
                <a:solidFill>
                  <a:srgbClr val="ffffff"/>
                </a:solidFill>
                <a:uFillTx/>
                <a:latin typeface="Arial"/>
              </a:rPr>
              <a:t>PERFORM</a:t>
            </a:r>
            <a:endParaRPr b="0" lang="en-US" sz="1000" strike="noStrike" u="none">
              <a:solidFill>
                <a:srgbClr val="000000"/>
              </a:solidFill>
              <a:uFillTx/>
              <a:latin typeface="Arial"/>
            </a:endParaRPr>
          </a:p>
        </p:txBody>
      </p:sp>
      <p:sp>
        <p:nvSpPr>
          <p:cNvPr id="137" name="Oval 129"/>
          <p:cNvSpPr/>
          <p:nvPr/>
        </p:nvSpPr>
        <p:spPr>
          <a:xfrm>
            <a:off x="8924400" y="14337720"/>
            <a:ext cx="200520" cy="200520"/>
          </a:xfrm>
          <a:prstGeom prst="ellipse">
            <a:avLst/>
          </a:prstGeom>
          <a:solidFill>
            <a:srgbClr val="7ea756"/>
          </a:solidFill>
          <a:ln>
            <a:solidFill>
              <a:srgbClr val="7ea756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trike="noStrike" u="none">
              <a:solidFill>
                <a:schemeClr val="lt1"/>
              </a:solidFill>
              <a:uFillTx/>
              <a:latin typeface="Calibri"/>
            </a:endParaRPr>
          </a:p>
        </p:txBody>
      </p:sp>
      <p:sp>
        <p:nvSpPr>
          <p:cNvPr id="138" name="TextBox 130"/>
          <p:cNvSpPr/>
          <p:nvPr/>
        </p:nvSpPr>
        <p:spPr>
          <a:xfrm>
            <a:off x="9217080" y="14319360"/>
            <a:ext cx="1370880" cy="152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t">
            <a:spAutoFit/>
          </a:bodyPr>
          <a:p>
            <a:pPr defTabSz="457200">
              <a:lnSpc>
                <a:spcPct val="100000"/>
              </a:lnSpc>
            </a:pPr>
            <a:r>
              <a:rPr b="1" lang="en-US" sz="1000" strike="noStrike" u="none">
                <a:solidFill>
                  <a:srgbClr val="ffffff"/>
                </a:solidFill>
                <a:uFillTx/>
                <a:latin typeface="Arial"/>
              </a:rPr>
              <a:t>SUSTAIN</a:t>
            </a:r>
            <a:endParaRPr b="0" lang="en-US" sz="1000" strike="noStrike" u="none">
              <a:solidFill>
                <a:srgbClr val="000000"/>
              </a:solidFill>
              <a:uFillTx/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" name=""/>
          <p:cNvSpPr/>
          <p:nvPr/>
        </p:nvSpPr>
        <p:spPr>
          <a:xfrm>
            <a:off x="5217120" y="7506360"/>
            <a:ext cx="2951280" cy="912600"/>
          </a:xfrm>
          <a:prstGeom prst="rect">
            <a:avLst/>
          </a:prstGeom>
          <a:noFill/>
          <a:ln w="2520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t">
            <a:spAutoFit/>
          </a:bodyPr>
          <a:p>
            <a:pPr>
              <a:lnSpc>
                <a:spcPct val="100000"/>
              </a:lnSpc>
            </a:pPr>
            <a:r>
              <a:rPr b="0" lang="en-US" sz="1800" strike="noStrike" u="none">
                <a:solidFill>
                  <a:srgbClr val="000000"/>
                </a:solidFill>
                <a:uFillTx/>
                <a:latin typeface="Arial"/>
              </a:rPr>
              <a:t>Name: keshavala Nisha Lakhubhai </a:t>
            </a:r>
            <a:endParaRPr b="0" lang="en-US" sz="1800" strike="noStrike" u="none">
              <a:solidFill>
                <a:srgbClr val="000000"/>
              </a:solidFill>
              <a:uFillTx/>
              <a:latin typeface="Arial"/>
            </a:endParaRPr>
          </a:p>
          <a:p>
            <a:pPr>
              <a:lnSpc>
                <a:spcPct val="100000"/>
              </a:lnSpc>
            </a:pPr>
            <a:r>
              <a:rPr b="0" lang="en-US" sz="1800" strike="noStrike" u="none">
                <a:solidFill>
                  <a:srgbClr val="000000"/>
                </a:solidFill>
                <a:uFillTx/>
                <a:latin typeface="Arial"/>
              </a:rPr>
              <a:t>student I’d:2538593</a:t>
            </a:r>
            <a:endParaRPr b="0" lang="en-US" sz="1800" strike="noStrike" u="none">
              <a:solidFill>
                <a:srgbClr val="000000"/>
              </a:solidFill>
              <a:uFillTx/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theme/theme1.xml><?xml version="1.0" encoding="utf-8"?>
<a:theme xmlns:a="http://schemas.openxmlformats.org/drawingml/2006/main" xmlns:r="http://schemas.openxmlformats.org/officeDocument/2006/relationships" name="Office Theme">
  <a:themeElements>
    <a:clrScheme name="Office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 pitchFamily="0" charset="1"/>
        <a:ea typeface=""/>
        <a:cs typeface=""/>
      </a:majorFont>
      <a:minorFont>
        <a:latin typeface="Calibri" pitchFamily="0" charset="1"/>
        <a:ea typeface=""/>
        <a:cs typeface="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tint val="50000"/>
              </a:schemeClr>
            </a:gs>
            <a:gs pos="35000">
              <a:schemeClr val="phClr">
                <a:tint val="37000"/>
              </a:schemeClr>
            </a:gs>
            <a:gs pos="100000">
              <a:schemeClr val="phClr">
                <a:tint val="15000"/>
              </a:schemeClr>
            </a:gs>
          </a:gsLst>
          <a:lin ang="16200000" scaled="1"/>
          <a:tileRect l="0" t="0" r="0" b="0"/>
        </a:gradFill>
        <a:gradFill>
          <a:gsLst>
            <a:gs pos="0">
              <a:schemeClr val="phClr">
                <a:tint val="100000"/>
                <a:shade val="100000"/>
              </a:schemeClr>
            </a:gs>
            <a:gs pos="100000">
              <a:schemeClr val="phClr">
                <a:tint val="50000"/>
                <a:shade val="100000"/>
              </a:schemeClr>
            </a:gs>
          </a:gsLst>
          <a:lin ang="16200000" scaled="0"/>
          <a:tileRect l="0" t="0" r="0" b="0"/>
        </a:gradFill>
      </a:fillStyleLst>
      <a:lnStyleLst>
        <a:ln w="9525" cap="flat" cmpd="sng" algn="ctr">
          <a:prstDash val="solid"/>
        </a:ln>
        <a:ln w="25400" cap="flat" cmpd="sng" algn="ctr">
          <a:prstDash val="solid"/>
        </a:ln>
        <a:ln w="38100" cap="flat" cmpd="sng" algn="ctr"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tint val="40000"/>
              </a:schemeClr>
            </a:gs>
            <a:gs pos="40000">
              <a:schemeClr val="phClr">
                <a:tint val="45000"/>
                <a:shade val="99000"/>
              </a:schemeClr>
            </a:gs>
            <a:gs pos="100000">
              <a:schemeClr val="phClr">
                <a:shade val="20000"/>
              </a:schemeClr>
            </a:gs>
          </a:gsLst>
          <a:path path="circle">
            <a:fillToRect l="50000" t="-80000" r="50000" b="180000"/>
          </a:path>
          <a:tileRect l="0" t="0" r="0" b="0"/>
        </a:gradFill>
        <a:gradFill>
          <a:gsLst>
            <a:gs pos="0">
              <a:schemeClr val="phClr">
                <a:tint val="8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50000" t="50000" r="50000" b="50000"/>
          </a:path>
          <a:tileRect l="0" t="0" r="0" b="0"/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 pitchFamily="0" charset="1"/>
        <a:ea typeface="DejaVu Sans" pitchFamily="0" charset="1"/>
        <a:cs typeface="DejaVu Sans" pitchFamily="0" charset="1"/>
      </a:majorFont>
      <a:minorFont>
        <a:latin typeface="Arial" pitchFamily="0" charset="1"/>
        <a:ea typeface="DejaVu Sans" pitchFamily="0" charset="1"/>
        <a:cs typeface="DejaVu Sans" pitchFamily="0" charset="1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16</TotalTime>
  <Application>LibreOfficeDev/24.8.7.2.0$Android_AARCH64 LibreOffice_project/</Application>
  <AppVersion>15.0000</AppVersion>
  <Words>414</Words>
  <Paragraphs>71</Paragraphs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terms:created xsi:type="dcterms:W3CDTF">2013-01-27T09:14:16Z</dcterms:created>
  <dc:creator>HP</dc:creator>
  <dc:description>generated using python-pptx</dc:description>
  <dc:language>en-US</dc:language>
  <cp:lastModifiedBy/>
  <dcterms:modified xsi:type="dcterms:W3CDTF">2026-07-31T21:16:02Z</dcterms:modified>
  <cp:revision>6</cp:revision>
  <dc:subject/>
  <dc:title>PowerPoint Presentation</dc:title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PresentationFormat">
    <vt:lpwstr>Custom</vt:lpwstr>
  </property>
  <property fmtid="{D5CDD505-2E9C-101B-9397-08002B2CF9AE}" pid="3" name="Slides">
    <vt:r8>1</vt:r8>
  </property>
</Properties>
</file>