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7" d="100"/>
          <a:sy n="97" d="100"/>
        </p:scale>
        <p:origin x="68"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2B4C-4E73-4C2B-8E55-4F49ADC1B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D174E2-252F-4746-A6B7-27F4734BA2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27D70B-3115-479C-8FDE-9ED71C2C7A65}"/>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5" name="Footer Placeholder 4">
            <a:extLst>
              <a:ext uri="{FF2B5EF4-FFF2-40B4-BE49-F238E27FC236}">
                <a16:creationId xmlns:a16="http://schemas.microsoft.com/office/drawing/2014/main" id="{3B66F3C5-D64D-4317-9AA4-4DA96672DB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413229-AAC6-4B8C-B12E-4767F647076E}"/>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214795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8F9B2-C556-4441-98FC-21CB3BA360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85FE70-203C-4440-9124-96AD64FE24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CC577-62B3-441F-A58F-39CBDC2A5255}"/>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5" name="Footer Placeholder 4">
            <a:extLst>
              <a:ext uri="{FF2B5EF4-FFF2-40B4-BE49-F238E27FC236}">
                <a16:creationId xmlns:a16="http://schemas.microsoft.com/office/drawing/2014/main" id="{C5BBF8CE-A96E-475E-B28D-3A6939A851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74B11-1C93-4A23-BAE8-A2CA6C7AFE08}"/>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9857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FCAB-DD50-4F76-8C5D-D44A93F926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EFAF05-507B-407C-A694-FD8E85FB84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1B914F-F85B-4D0A-81DF-18B23F1D7ED7}"/>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5" name="Footer Placeholder 4">
            <a:extLst>
              <a:ext uri="{FF2B5EF4-FFF2-40B4-BE49-F238E27FC236}">
                <a16:creationId xmlns:a16="http://schemas.microsoft.com/office/drawing/2014/main" id="{871520DD-A038-4CCF-A3D1-785EE9EFC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E70727-2A60-4340-8AEE-586C1752AB92}"/>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036603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E3400-AE2F-46AB-B324-F953E4A181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0408F4-5060-46EC-9A1A-2F08D4E601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9C306F-DC21-4EC3-AB27-771E46EE86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DBC656-1AF7-4905-AAD4-D9CA772A8688}"/>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6" name="Footer Placeholder 5">
            <a:extLst>
              <a:ext uri="{FF2B5EF4-FFF2-40B4-BE49-F238E27FC236}">
                <a16:creationId xmlns:a16="http://schemas.microsoft.com/office/drawing/2014/main" id="{46172DF5-A23E-421B-98C8-DB2E913E9D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4778D5-6195-4D85-BD5A-CF6AF3F334F5}"/>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490496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29A1-EA89-4398-AF0A-791247B7FB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FE9145-F41F-448B-88E1-800513B32A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F83A7-5DD0-4F3C-AA8D-4C5049B7F3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7A6092-F696-420C-91FD-E16868D3C7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8045A2-850B-4DEB-8BE2-B96C0A1A9E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BF1838-6ADE-4EB2-8300-F33608FA21A4}"/>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8" name="Footer Placeholder 7">
            <a:extLst>
              <a:ext uri="{FF2B5EF4-FFF2-40B4-BE49-F238E27FC236}">
                <a16:creationId xmlns:a16="http://schemas.microsoft.com/office/drawing/2014/main" id="{49A71B4C-D94D-4A22-9825-57C8309338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43FE16-BD72-465C-9251-7AFAA1CC8B23}"/>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4144615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003FF-CA4E-4A4D-8D29-D70EDD7D92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E7E6B-BFEB-4962-8EA9-2B677416DB85}"/>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4" name="Footer Placeholder 3">
            <a:extLst>
              <a:ext uri="{FF2B5EF4-FFF2-40B4-BE49-F238E27FC236}">
                <a16:creationId xmlns:a16="http://schemas.microsoft.com/office/drawing/2014/main" id="{17457F2C-967E-4ED0-A5D2-EA3ED20B87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89ACF0-C9DD-43A3-9837-87A53FEDCF32}"/>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4027436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5F08F3-1AC7-4F6F-AFF7-ACCA516CEBEC}"/>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3" name="Footer Placeholder 2">
            <a:extLst>
              <a:ext uri="{FF2B5EF4-FFF2-40B4-BE49-F238E27FC236}">
                <a16:creationId xmlns:a16="http://schemas.microsoft.com/office/drawing/2014/main" id="{1EACBF5D-5718-4E58-BEB6-3165D04ACE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9CFC87-1B37-4FF5-B5FE-AD52756A9450}"/>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3234779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084B-ED3D-4B80-B0BA-2D260E8D1E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14832C-D26A-4AF7-A743-FEB04578C1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51E1AD-4F1E-4998-B4CB-387BE7C602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034520-4279-4484-97DA-2036AC37BE6B}"/>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6" name="Footer Placeholder 5">
            <a:extLst>
              <a:ext uri="{FF2B5EF4-FFF2-40B4-BE49-F238E27FC236}">
                <a16:creationId xmlns:a16="http://schemas.microsoft.com/office/drawing/2014/main" id="{A1026D52-0A24-4721-B341-0A47DC3F8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9A5C2-EFBB-47A9-92A0-A5BEAD50D364}"/>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3633319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C0E5-83BC-4BB3-A3FC-346E016F25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2173DC-B3F6-4EEA-91D1-B0EB5B4E28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B9D6F3-1A24-4B21-B9A5-5B2F82E18C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AE97F2-C915-46A7-A49D-D094A12E84A1}"/>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6" name="Footer Placeholder 5">
            <a:extLst>
              <a:ext uri="{FF2B5EF4-FFF2-40B4-BE49-F238E27FC236}">
                <a16:creationId xmlns:a16="http://schemas.microsoft.com/office/drawing/2014/main" id="{2F91E4CE-E1A3-4BFD-A263-2B7BD3A181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9EE8DE-94A1-4E3F-8DE5-17ABDD99D52F}"/>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339587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B092E-8037-4D19-942C-4C10906803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19F164-ED80-467F-9FF8-BB4CF029FF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0D8E1D-E2FD-4ABD-B75E-2F39A383B9DB}"/>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5" name="Footer Placeholder 4">
            <a:extLst>
              <a:ext uri="{FF2B5EF4-FFF2-40B4-BE49-F238E27FC236}">
                <a16:creationId xmlns:a16="http://schemas.microsoft.com/office/drawing/2014/main" id="{492A9D3B-EAD9-42EB-A6C9-249E3C8F96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10E23-CCC6-42A5-88A3-119CBB9054A1}"/>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1415792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461F7A-A691-4C8B-8B13-9D0CE8BBDE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C7967B-A1A0-44A7-9811-3504FB6896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9C03D1-2460-4AB1-9E0B-CF315C2EF5E9}"/>
              </a:ext>
            </a:extLst>
          </p:cNvPr>
          <p:cNvSpPr>
            <a:spLocks noGrp="1"/>
          </p:cNvSpPr>
          <p:nvPr>
            <p:ph type="dt" sz="half" idx="10"/>
          </p:nvPr>
        </p:nvSpPr>
        <p:spPr/>
        <p:txBody>
          <a:bodyPr/>
          <a:lstStyle/>
          <a:p>
            <a:fld id="{278AB1D4-E9A6-44ED-B598-3BE7BB988B7D}" type="datetimeFigureOut">
              <a:rPr lang="en-GB" smtClean="0"/>
              <a:t>12/02/2023</a:t>
            </a:fld>
            <a:endParaRPr lang="en-GB"/>
          </a:p>
        </p:txBody>
      </p:sp>
      <p:sp>
        <p:nvSpPr>
          <p:cNvPr id="5" name="Footer Placeholder 4">
            <a:extLst>
              <a:ext uri="{FF2B5EF4-FFF2-40B4-BE49-F238E27FC236}">
                <a16:creationId xmlns:a16="http://schemas.microsoft.com/office/drawing/2014/main" id="{C8A4A187-EED4-46E6-81CE-5C862DFA1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0D405A-F3BE-4DA2-97F3-4C016C62B3EF}"/>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700712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51FA0C-236A-48AC-AA57-37F618B743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25F77A-33FC-4B25-85B3-E477FF97EE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70C3DE-440B-40A0-8299-1B8432B294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8AB1D4-E9A6-44ED-B598-3BE7BB988B7D}" type="datetimeFigureOut">
              <a:rPr lang="en-GB" smtClean="0"/>
              <a:t>12/02/2023</a:t>
            </a:fld>
            <a:endParaRPr lang="en-GB"/>
          </a:p>
        </p:txBody>
      </p:sp>
      <p:sp>
        <p:nvSpPr>
          <p:cNvPr id="5" name="Footer Placeholder 4">
            <a:extLst>
              <a:ext uri="{FF2B5EF4-FFF2-40B4-BE49-F238E27FC236}">
                <a16:creationId xmlns:a16="http://schemas.microsoft.com/office/drawing/2014/main" id="{842EC53A-4D66-41B3-85C1-6D7C23566C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4660B1-A749-4542-A629-E89FF628AC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6E4754-1E5F-481E-A917-D3EC5CC2E97A}" type="slidenum">
              <a:rPr lang="en-GB" smtClean="0"/>
              <a:t>‹#›</a:t>
            </a:fld>
            <a:endParaRPr lang="en-GB"/>
          </a:p>
        </p:txBody>
      </p:sp>
    </p:spTree>
    <p:extLst>
      <p:ext uri="{BB962C8B-B14F-4D97-AF65-F5344CB8AC3E}">
        <p14:creationId xmlns:p14="http://schemas.microsoft.com/office/powerpoint/2010/main" val="954513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chnofaq.org/posts/2020/08/tips-for-developing-effective-healthcare-teams/"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recommendor.blogspot.com/2012/10/duties-and-responsibilities-of-nurse-icu.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ursingtimes.net/opinion/comment-communication-an-es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3D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3A3D5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69682A7-9D41-4BB7-AC44-E1DAF4E6CEF7}"/>
              </a:ext>
            </a:extLst>
          </p:cNvPr>
          <p:cNvSpPr>
            <a:spLocks noGrp="1"/>
          </p:cNvSpPr>
          <p:nvPr>
            <p:ph type="ctrTitle"/>
          </p:nvPr>
        </p:nvSpPr>
        <p:spPr>
          <a:xfrm>
            <a:off x="1109980" y="4277356"/>
            <a:ext cx="9966960" cy="1560320"/>
          </a:xfrm>
        </p:spPr>
        <p:txBody>
          <a:bodyPr>
            <a:normAutofit/>
          </a:bodyPr>
          <a:lstStyle/>
          <a:p>
            <a:r>
              <a:rPr lang="en-GB" sz="5800" b="1" dirty="0">
                <a:solidFill>
                  <a:srgbClr val="3A3D51"/>
                </a:solidFill>
                <a:latin typeface="Times New Roman" panose="02020603050405020304" pitchFamily="18" charset="0"/>
                <a:cs typeface="Times New Roman" panose="02020603050405020304" pitchFamily="18" charset="0"/>
              </a:rPr>
              <a:t>Communication: </a:t>
            </a:r>
          </a:p>
        </p:txBody>
      </p:sp>
      <p:sp>
        <p:nvSpPr>
          <p:cNvPr id="3" name="Subtitle 2">
            <a:extLst>
              <a:ext uri="{FF2B5EF4-FFF2-40B4-BE49-F238E27FC236}">
                <a16:creationId xmlns:a16="http://schemas.microsoft.com/office/drawing/2014/main" id="{3C0FD922-E6A3-4D3D-8C73-ABB1EFE9EC2A}"/>
              </a:ext>
            </a:extLst>
          </p:cNvPr>
          <p:cNvSpPr>
            <a:spLocks noGrp="1"/>
          </p:cNvSpPr>
          <p:nvPr>
            <p:ph type="subTitle" idx="1"/>
          </p:nvPr>
        </p:nvSpPr>
        <p:spPr>
          <a:xfrm>
            <a:off x="1709530" y="5799488"/>
            <a:ext cx="8767860" cy="801967"/>
          </a:xfrm>
        </p:spPr>
        <p:txBody>
          <a:bodyPr>
            <a:noAutofit/>
          </a:bodyPr>
          <a:lstStyle/>
          <a:p>
            <a:r>
              <a:rPr lang="en-GB" sz="2000" dirty="0">
                <a:solidFill>
                  <a:srgbClr val="3A3D51"/>
                </a:solidFill>
                <a:latin typeface="Times New Roman" panose="02020603050405020304" pitchFamily="18" charset="0"/>
                <a:cs typeface="Times New Roman" panose="02020603050405020304" pitchFamily="18" charset="0"/>
              </a:rPr>
              <a:t>An Essential Skill </a:t>
            </a:r>
            <a:r>
              <a:rPr lang="en-GB" sz="2000">
                <a:solidFill>
                  <a:srgbClr val="3A3D51"/>
                </a:solidFill>
                <a:latin typeface="Times New Roman" panose="02020603050405020304" pitchFamily="18" charset="0"/>
                <a:cs typeface="Times New Roman" panose="02020603050405020304" pitchFamily="18" charset="0"/>
              </a:rPr>
              <a:t>in Healthcare</a:t>
            </a:r>
            <a:endParaRPr lang="en-GB" sz="2000" dirty="0">
              <a:solidFill>
                <a:srgbClr val="3A3D51"/>
              </a:solidFill>
              <a:latin typeface="Times New Roman" panose="02020603050405020304" pitchFamily="18" charset="0"/>
              <a:cs typeface="Times New Roman" panose="02020603050405020304" pitchFamily="18" charset="0"/>
            </a:endParaRPr>
          </a:p>
        </p:txBody>
      </p:sp>
      <p:pic>
        <p:nvPicPr>
          <p:cNvPr id="5" name="Picture 4" descr="A group of people having a discussion&#10;&#10;Description automatically generated with medium confidence">
            <a:extLst>
              <a:ext uri="{FF2B5EF4-FFF2-40B4-BE49-F238E27FC236}">
                <a16:creationId xmlns:a16="http://schemas.microsoft.com/office/drawing/2014/main" id="{2BABDEA5-8A25-4383-989D-3AAB4414206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864" r="1" b="41472"/>
          <a:stretch/>
        </p:blipFill>
        <p:spPr>
          <a:xfrm>
            <a:off x="243840" y="256540"/>
            <a:ext cx="11704320" cy="3764276"/>
          </a:xfrm>
          <a:prstGeom prst="rect">
            <a:avLst/>
          </a:prstGeom>
        </p:spPr>
      </p:pic>
      <p:sp>
        <p:nvSpPr>
          <p:cNvPr id="6" name="TextBox 5">
            <a:extLst>
              <a:ext uri="{FF2B5EF4-FFF2-40B4-BE49-F238E27FC236}">
                <a16:creationId xmlns:a16="http://schemas.microsoft.com/office/drawing/2014/main" id="{8419CE20-16E8-4F91-B822-4267D2E86D2F}"/>
              </a:ext>
            </a:extLst>
          </p:cNvPr>
          <p:cNvSpPr txBox="1"/>
          <p:nvPr/>
        </p:nvSpPr>
        <p:spPr>
          <a:xfrm>
            <a:off x="9508068" y="3820761"/>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20/08/tips-for-developing-effective-healthcare-team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60743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025C4-7B52-4F22-A26C-2D479B463C76}"/>
              </a:ext>
            </a:extLst>
          </p:cNvPr>
          <p:cNvSpPr>
            <a:spLocks noGrp="1"/>
          </p:cNvSpPr>
          <p:nvPr>
            <p:ph type="title"/>
          </p:nvPr>
        </p:nvSpPr>
        <p:spPr>
          <a:xfrm>
            <a:off x="841248" y="548640"/>
            <a:ext cx="3600860" cy="5431536"/>
          </a:xfrm>
        </p:spPr>
        <p:txBody>
          <a:bodyPr>
            <a:normAutofit/>
          </a:bodyPr>
          <a:lstStyle/>
          <a:p>
            <a:r>
              <a:rPr lang="en-GB" sz="4600" b="1">
                <a:latin typeface="Times New Roman" panose="02020603050405020304" pitchFamily="18" charset="0"/>
                <a:cs typeface="Times New Roman" panose="02020603050405020304" pitchFamily="18" charset="0"/>
              </a:rPr>
              <a:t>Introduction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BCE133-EEBB-44ED-ACB3-E4CDBD05C62A}"/>
              </a:ext>
            </a:extLst>
          </p:cNvPr>
          <p:cNvSpPr>
            <a:spLocks noGrp="1"/>
          </p:cNvSpPr>
          <p:nvPr>
            <p:ph idx="1"/>
          </p:nvPr>
        </p:nvSpPr>
        <p:spPr>
          <a:xfrm>
            <a:off x="4996688" y="552091"/>
            <a:ext cx="6354065" cy="5431536"/>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It is widely accepted that good care requires good communication, but this does not always translate in practice.</a:t>
            </a:r>
          </a:p>
          <a:p>
            <a:pPr marL="0" indent="0">
              <a:buNone/>
            </a:pPr>
            <a:r>
              <a:rPr lang="en-GB" sz="2400" dirty="0">
                <a:latin typeface="Times New Roman" panose="02020603050405020304" pitchFamily="18" charset="0"/>
                <a:cs typeface="Times New Roman" panose="02020603050405020304" pitchFamily="18" charset="0"/>
              </a:rPr>
              <a:t>Good communication is critical to good healthcare. The therapeutic value of effective communication has not always been recognised, but now a substantial body of research demonstrates its value. Nursing practice is founded upon the concept of compassionate care – of which communication is one element. How skilled and knowledgeable are nurses when it comes to communicating with patients and colleagues is sometimes under question.</a:t>
            </a:r>
          </a:p>
        </p:txBody>
      </p:sp>
    </p:spTree>
    <p:extLst>
      <p:ext uri="{BB962C8B-B14F-4D97-AF65-F5344CB8AC3E}">
        <p14:creationId xmlns:p14="http://schemas.microsoft.com/office/powerpoint/2010/main" val="5797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299F8-8F79-4274-AFFC-31F698DCAD5E}"/>
              </a:ext>
            </a:extLst>
          </p:cNvPr>
          <p:cNvSpPr>
            <a:spLocks noGrp="1"/>
          </p:cNvSpPr>
          <p:nvPr>
            <p:ph type="title"/>
          </p:nvPr>
        </p:nvSpPr>
        <p:spPr>
          <a:xfrm>
            <a:off x="838200" y="365125"/>
            <a:ext cx="10515600" cy="1325563"/>
          </a:xfrm>
        </p:spPr>
        <p:txBody>
          <a:bodyPr>
            <a:normAutofit/>
          </a:bodyPr>
          <a:lstStyle/>
          <a:p>
            <a:r>
              <a:rPr lang="en-GB" sz="4200" b="1">
                <a:latin typeface="Times New Roman" panose="02020603050405020304" pitchFamily="18" charset="0"/>
                <a:cs typeface="Times New Roman" panose="02020603050405020304" pitchFamily="18" charset="0"/>
              </a:rPr>
              <a:t>Effective Communication – Mandatory in Healthcare</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E411A3-FFDE-45B8-91E6-E4C7E360C5F4}"/>
              </a:ext>
            </a:extLst>
          </p:cNvPr>
          <p:cNvSpPr>
            <a:spLocks noGrp="1"/>
          </p:cNvSpPr>
          <p:nvPr>
            <p:ph idx="1"/>
          </p:nvPr>
        </p:nvSpPr>
        <p:spPr>
          <a:xfrm>
            <a:off x="838200" y="1929384"/>
            <a:ext cx="10515600" cy="4707128"/>
          </a:xfrm>
        </p:spPr>
        <p:txBody>
          <a:bodyPr>
            <a:noAutofit/>
          </a:bodyPr>
          <a:lstStyle/>
          <a:p>
            <a:r>
              <a:rPr lang="en-GB" sz="2400" dirty="0">
                <a:latin typeface="Times New Roman" panose="02020603050405020304" pitchFamily="18" charset="0"/>
                <a:cs typeface="Times New Roman" panose="02020603050405020304" pitchFamily="18" charset="0"/>
              </a:rPr>
              <a:t>Effective communication has long been a mandatory competency for nurses and other regulated health professionals in the UK.</a:t>
            </a:r>
          </a:p>
          <a:p>
            <a:r>
              <a:rPr lang="en-GB" sz="2400" dirty="0">
                <a:latin typeface="Times New Roman" panose="02020603050405020304" pitchFamily="18" charset="0"/>
                <a:cs typeface="Times New Roman" panose="02020603050405020304" pitchFamily="18" charset="0"/>
              </a:rPr>
              <a:t>The Nursing and Midwifery Council states that nurses must be able to communicate clearly </a:t>
            </a:r>
          </a:p>
          <a:p>
            <a:r>
              <a:rPr lang="en-GB" sz="2400" dirty="0">
                <a:latin typeface="Times New Roman" panose="02020603050405020304" pitchFamily="18" charset="0"/>
                <a:cs typeface="Times New Roman" panose="02020603050405020304" pitchFamily="18" charset="0"/>
              </a:rPr>
              <a:t>Use terms that patients, colleagues and the public can understand </a:t>
            </a:r>
          </a:p>
          <a:p>
            <a:r>
              <a:rPr lang="en-GB" sz="2400" dirty="0">
                <a:latin typeface="Times New Roman" panose="02020603050405020304" pitchFamily="18" charset="0"/>
                <a:cs typeface="Times New Roman" panose="02020603050405020304" pitchFamily="18" charset="0"/>
              </a:rPr>
              <a:t>Take steps to meet people’s language and communication needs</a:t>
            </a:r>
          </a:p>
          <a:p>
            <a:r>
              <a:rPr lang="en-GB" sz="2400" dirty="0">
                <a:latin typeface="Times New Roman" panose="02020603050405020304" pitchFamily="18" charset="0"/>
                <a:cs typeface="Times New Roman" panose="02020603050405020304" pitchFamily="18" charset="0"/>
              </a:rPr>
              <a:t>Provide aid to those who need help to communicate </a:t>
            </a:r>
          </a:p>
          <a:p>
            <a:r>
              <a:rPr lang="en-GB" sz="2400" dirty="0">
                <a:latin typeface="Times New Roman" panose="02020603050405020304" pitchFamily="18" charset="0"/>
                <a:cs typeface="Times New Roman" panose="02020603050405020304" pitchFamily="18" charset="0"/>
              </a:rPr>
              <a:t>Use a range of communication methods </a:t>
            </a:r>
          </a:p>
          <a:p>
            <a:r>
              <a:rPr lang="en-GB" sz="2400" dirty="0">
                <a:latin typeface="Times New Roman" panose="02020603050405020304" pitchFamily="18" charset="0"/>
                <a:cs typeface="Times New Roman" panose="02020603050405020304" pitchFamily="18" charset="0"/>
              </a:rPr>
              <a:t>Check people’s understanding to avert misunderstanding </a:t>
            </a:r>
          </a:p>
          <a:p>
            <a:r>
              <a:rPr lang="en-GB" sz="2400" dirty="0">
                <a:latin typeface="Times New Roman" panose="02020603050405020304" pitchFamily="18" charset="0"/>
                <a:cs typeface="Times New Roman" panose="02020603050405020304" pitchFamily="18" charset="0"/>
              </a:rPr>
              <a:t>Be able to communicate clearly and effectively in English.</a:t>
            </a:r>
          </a:p>
          <a:p>
            <a:pPr marL="0" indent="0">
              <a:buNone/>
            </a:pPr>
            <a:r>
              <a:rPr lang="en-GB" sz="2400" dirty="0">
                <a:solidFill>
                  <a:srgbClr val="FF0000"/>
                </a:solidFill>
                <a:latin typeface="Times New Roman" panose="02020603050405020304" pitchFamily="18" charset="0"/>
                <a:cs typeface="Times New Roman" panose="02020603050405020304" pitchFamily="18" charset="0"/>
              </a:rPr>
              <a:t>Discuss!</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736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2DC5A-A5EB-4E31-87F1-8502520BC4D1}"/>
              </a:ext>
            </a:extLst>
          </p:cNvPr>
          <p:cNvSpPr>
            <a:spLocks noGrp="1"/>
          </p:cNvSpPr>
          <p:nvPr>
            <p:ph type="title"/>
          </p:nvPr>
        </p:nvSpPr>
        <p:spPr>
          <a:xfrm>
            <a:off x="838200" y="365125"/>
            <a:ext cx="10515600" cy="1325563"/>
          </a:xfrm>
        </p:spPr>
        <p:txBody>
          <a:bodyPr>
            <a:normAutofit/>
          </a:bodyPr>
          <a:lstStyle/>
          <a:p>
            <a:r>
              <a:rPr lang="en-GB" sz="5400" b="1" dirty="0">
                <a:latin typeface="Times New Roman" panose="02020603050405020304" pitchFamily="18" charset="0"/>
                <a:cs typeface="Times New Roman" panose="02020603050405020304" pitchFamily="18" charset="0"/>
              </a:rPr>
              <a:t>Successful Communication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BA28F9-02FE-478D-91BF-CA05FAFA2B7D}"/>
              </a:ext>
            </a:extLst>
          </p:cNvPr>
          <p:cNvSpPr>
            <a:spLocks noGrp="1"/>
          </p:cNvSpPr>
          <p:nvPr>
            <p:ph idx="1"/>
          </p:nvPr>
        </p:nvSpPr>
        <p:spPr>
          <a:xfrm>
            <a:off x="838200" y="1929384"/>
            <a:ext cx="10515600" cy="4251960"/>
          </a:xfrm>
        </p:spPr>
        <p:txBody>
          <a:bodyPr>
            <a:normAutofit/>
          </a:bodyPr>
          <a:lstStyle/>
          <a:p>
            <a:r>
              <a:rPr lang="en-GB" sz="2400" dirty="0">
                <a:latin typeface="Times New Roman" panose="02020603050405020304" pitchFamily="18" charset="0"/>
                <a:cs typeface="Times New Roman" panose="02020603050405020304" pitchFamily="18" charset="0"/>
              </a:rPr>
              <a:t>Employers also recognise that successful communication between clinicians and patients, and effective clinician-to-clinician communication, improve patient experience and reduce complaints.</a:t>
            </a:r>
          </a:p>
          <a:p>
            <a:r>
              <a:rPr lang="en-GB" sz="2400" dirty="0">
                <a:latin typeface="Times New Roman" panose="02020603050405020304" pitchFamily="18" charset="0"/>
                <a:cs typeface="Times New Roman" panose="02020603050405020304" pitchFamily="18" charset="0"/>
              </a:rPr>
              <a:t>Few would take issue with this, so how is it that so many healthcare complaints relate to poor communication?</a:t>
            </a:r>
          </a:p>
          <a:p>
            <a:pPr marL="0" indent="0">
              <a:buNone/>
            </a:pPr>
            <a:r>
              <a:rPr lang="en-GB" sz="2400" dirty="0">
                <a:solidFill>
                  <a:srgbClr val="FF0000"/>
                </a:solidFill>
                <a:latin typeface="Times New Roman" panose="02020603050405020304" pitchFamily="18" charset="0"/>
                <a:cs typeface="Times New Roman" panose="02020603050405020304" pitchFamily="18" charset="0"/>
              </a:rPr>
              <a:t>Discuss !</a:t>
            </a:r>
          </a:p>
          <a:p>
            <a:pPr marL="0" indent="0">
              <a:buNone/>
            </a:pP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2162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E51AA-F6DA-4C3D-88D4-C39D1C211939}"/>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Key Communication – Vital to Addressing a Third of NHS Complaints</a:t>
            </a:r>
          </a:p>
        </p:txBody>
      </p:sp>
      <p:sp>
        <p:nvSpPr>
          <p:cNvPr id="3" name="Content Placeholder 2">
            <a:extLst>
              <a:ext uri="{FF2B5EF4-FFF2-40B4-BE49-F238E27FC236}">
                <a16:creationId xmlns:a16="http://schemas.microsoft.com/office/drawing/2014/main" id="{6D956BB9-1B99-4222-A315-72DEF2695FBA}"/>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Rob Behrens, the Parliamentary and Health Service Ombudsman, states that “Poor communication is a factor in around a third of NHS hospital complaints we investigate. It’s vital that NHS staff at all levels listen and are responsive to patients’ concerns. Good complaint handling offers the NHS the opportunity to understand the impact of poor communication on patients and improve services.”</a:t>
            </a:r>
          </a:p>
          <a:p>
            <a:pPr marL="0" indent="0">
              <a:buNone/>
            </a:pPr>
            <a:r>
              <a:rPr lang="en-GB" sz="2400" dirty="0">
                <a:solidFill>
                  <a:srgbClr val="FF0000"/>
                </a:solidFill>
                <a:latin typeface="Times New Roman" panose="02020603050405020304" pitchFamily="18" charset="0"/>
                <a:cs typeface="Times New Roman" panose="02020603050405020304" pitchFamily="18" charset="0"/>
              </a:rPr>
              <a:t>Discuss!</a:t>
            </a:r>
          </a:p>
        </p:txBody>
      </p:sp>
    </p:spTree>
    <p:extLst>
      <p:ext uri="{BB962C8B-B14F-4D97-AF65-F5344CB8AC3E}">
        <p14:creationId xmlns:p14="http://schemas.microsoft.com/office/powerpoint/2010/main" val="1301631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2D1BA-2C9C-43D2-A639-C932A59CE23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Poor Communication</a:t>
            </a:r>
          </a:p>
        </p:txBody>
      </p:sp>
      <p:sp>
        <p:nvSpPr>
          <p:cNvPr id="3" name="Content Placeholder 2">
            <a:extLst>
              <a:ext uri="{FF2B5EF4-FFF2-40B4-BE49-F238E27FC236}">
                <a16:creationId xmlns:a16="http://schemas.microsoft.com/office/drawing/2014/main" id="{3CC20C76-9B27-4403-8B29-F6919B99E532}"/>
              </a:ext>
            </a:extLst>
          </p:cNvPr>
          <p:cNvSpPr>
            <a:spLocks noGrp="1"/>
          </p:cNvSpPr>
          <p:nvPr>
            <p:ph idx="1"/>
          </p:nvPr>
        </p:nvSpPr>
        <p:spPr/>
        <p:txBody>
          <a:bodyPr/>
          <a:lstStyle/>
          <a:p>
            <a:pPr marL="0" indent="0">
              <a:buNone/>
            </a:pPr>
            <a:r>
              <a:rPr lang="en-GB" sz="2400" dirty="0">
                <a:latin typeface="Times New Roman" panose="02020603050405020304" pitchFamily="18" charset="0"/>
                <a:cs typeface="Times New Roman" panose="02020603050405020304" pitchFamily="18" charset="0"/>
              </a:rPr>
              <a:t>The widespread acceptance of the benefits of good communication, and recognition of the negative impact of poor communication, are not fully translating themselves into working practices. </a:t>
            </a:r>
          </a:p>
          <a:p>
            <a:pPr marL="0" indent="0">
              <a:buNone/>
            </a:pPr>
            <a:r>
              <a:rPr lang="en-GB" sz="2400" dirty="0">
                <a:latin typeface="Times New Roman" panose="02020603050405020304" pitchFamily="18" charset="0"/>
                <a:cs typeface="Times New Roman" panose="02020603050405020304" pitchFamily="18" charset="0"/>
              </a:rPr>
              <a:t>The late Kate Granger, a doctor with terminal cancer and founder of the #hellomynameis campaign, wrote:</a:t>
            </a:r>
          </a:p>
          <a:p>
            <a:pPr marL="0" indent="0">
              <a:buNone/>
            </a:pPr>
            <a:r>
              <a:rPr lang="en-GB" sz="2400" dirty="0">
                <a:latin typeface="Times New Roman" panose="02020603050405020304" pitchFamily="18" charset="0"/>
                <a:cs typeface="Times New Roman" panose="02020603050405020304" pitchFamily="18" charset="0"/>
              </a:rPr>
              <a:t> “I made the stark observation that many staff looking after me, did not introduce themselves before delivering my care. It felt incredibly wrong that such a basic step in communication was missing.”</a:t>
            </a:r>
          </a:p>
          <a:p>
            <a:pPr marL="0" indent="0">
              <a:buNone/>
            </a:pPr>
            <a:r>
              <a:rPr lang="en-GB" dirty="0">
                <a:solidFill>
                  <a:srgbClr val="FF0000"/>
                </a:solidFill>
                <a:latin typeface="Times New Roman" panose="02020603050405020304" pitchFamily="18" charset="0"/>
                <a:cs typeface="Times New Roman" panose="02020603050405020304" pitchFamily="18" charset="0"/>
              </a:rPr>
              <a:t>Discuss!</a:t>
            </a:r>
          </a:p>
        </p:txBody>
      </p:sp>
    </p:spTree>
    <p:extLst>
      <p:ext uri="{BB962C8B-B14F-4D97-AF65-F5344CB8AC3E}">
        <p14:creationId xmlns:p14="http://schemas.microsoft.com/office/powerpoint/2010/main" val="76060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217F7-F780-4A7B-BB03-76FC075B1A1D}"/>
              </a:ext>
            </a:extLst>
          </p:cNvPr>
          <p:cNvSpPr>
            <a:spLocks noGrp="1"/>
          </p:cNvSpPr>
          <p:nvPr>
            <p:ph type="title"/>
          </p:nvPr>
        </p:nvSpPr>
        <p:spPr>
          <a:xfrm>
            <a:off x="838200" y="365125"/>
            <a:ext cx="10515600" cy="1325563"/>
          </a:xfrm>
        </p:spPr>
        <p:txBody>
          <a:bodyPr>
            <a:normAutofit/>
          </a:bodyPr>
          <a:lstStyle/>
          <a:p>
            <a:r>
              <a:rPr lang="en-GB" sz="5400" b="1" dirty="0">
                <a:latin typeface="Times New Roman" panose="02020603050405020304" pitchFamily="18" charset="0"/>
                <a:cs typeface="Times New Roman" panose="02020603050405020304" pitchFamily="18" charset="0"/>
              </a:rPr>
              <a:t>Troubleshooting!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99BEEE-AF3C-45DD-878C-6F8D1E6FB308}"/>
              </a:ext>
            </a:extLst>
          </p:cNvPr>
          <p:cNvSpPr>
            <a:spLocks noGrp="1"/>
          </p:cNvSpPr>
          <p:nvPr>
            <p:ph idx="1"/>
          </p:nvPr>
        </p:nvSpPr>
        <p:spPr>
          <a:xfrm>
            <a:off x="838200" y="1929384"/>
            <a:ext cx="10515600" cy="4251960"/>
          </a:xfrm>
        </p:spPr>
        <p:txBody>
          <a:bodyPr>
            <a:normAutofit/>
          </a:bodyPr>
          <a:lstStyle/>
          <a:p>
            <a:r>
              <a:rPr lang="en-GB" sz="2400" dirty="0">
                <a:latin typeface="Times New Roman" panose="02020603050405020304" pitchFamily="18" charset="0"/>
                <a:cs typeface="Times New Roman" panose="02020603050405020304" pitchFamily="18" charset="0"/>
              </a:rPr>
              <a:t>A simple introduction can be overlooked, but this underlines how even the most common communication ritual is not always observed by busy healthcare staff. Establishing a relationship from the outset with a friendly greeting sets the tone for future interactions. Everyone knows that, yet somehow it doesn’t always happen.</a:t>
            </a:r>
          </a:p>
          <a:p>
            <a:r>
              <a:rPr lang="en-GB" sz="2400" dirty="0">
                <a:latin typeface="Times New Roman" panose="02020603050405020304" pitchFamily="18" charset="0"/>
                <a:cs typeface="Times New Roman" panose="02020603050405020304" pitchFamily="18" charset="0"/>
              </a:rPr>
              <a:t>Poor communication can be detrimental to the patient’s health, wellbeing and a sense of not being important. </a:t>
            </a:r>
          </a:p>
          <a:p>
            <a:r>
              <a:rPr lang="en-GB" sz="2400" dirty="0">
                <a:latin typeface="Times New Roman" panose="02020603050405020304" pitchFamily="18" charset="0"/>
                <a:cs typeface="Times New Roman" panose="02020603050405020304" pitchFamily="18" charset="0"/>
              </a:rPr>
              <a:t>When a person is unwell communicating with them is essential for them to be able to understand what is happening to them, be fully informed and make decisions when still able, on the process of their own health and care.</a:t>
            </a:r>
          </a:p>
        </p:txBody>
      </p:sp>
    </p:spTree>
    <p:extLst>
      <p:ext uri="{BB962C8B-B14F-4D97-AF65-F5344CB8AC3E}">
        <p14:creationId xmlns:p14="http://schemas.microsoft.com/office/powerpoint/2010/main" val="561133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52D24-748E-4B98-9966-739FF1EC9F4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Skills Gap</a:t>
            </a:r>
          </a:p>
        </p:txBody>
      </p:sp>
      <p:sp>
        <p:nvSpPr>
          <p:cNvPr id="3" name="Content Placeholder 2">
            <a:extLst>
              <a:ext uri="{FF2B5EF4-FFF2-40B4-BE49-F238E27FC236}">
                <a16:creationId xmlns:a16="http://schemas.microsoft.com/office/drawing/2014/main" id="{15AEC16B-B62D-4FAC-A022-FEDD5D277ED3}"/>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This information suggests that there is a skills gap for some healthcare professionals. </a:t>
            </a:r>
          </a:p>
          <a:p>
            <a:r>
              <a:rPr lang="en-GB" sz="2400" dirty="0">
                <a:latin typeface="Times New Roman" panose="02020603050405020304" pitchFamily="18" charset="0"/>
                <a:cs typeface="Times New Roman" panose="02020603050405020304" pitchFamily="18" charset="0"/>
              </a:rPr>
              <a:t>When basic principles are not applied to a person’s care, the experience for the patient can become unacceptable and leave a lasting memory that stays with them.</a:t>
            </a:r>
          </a:p>
          <a:p>
            <a:r>
              <a:rPr lang="en-GB" sz="2400" dirty="0">
                <a:latin typeface="Times New Roman" panose="02020603050405020304" pitchFamily="18" charset="0"/>
                <a:cs typeface="Times New Roman" panose="02020603050405020304" pitchFamily="18" charset="0"/>
              </a:rPr>
              <a:t>Addressing poor communication skills through training for healthcare professionals can fundamentally alter a patients experience of healthcare and provide them with assurance of what is happening to them. All through greetings, chat, informative conversations and respect.</a:t>
            </a:r>
          </a:p>
        </p:txBody>
      </p:sp>
    </p:spTree>
    <p:extLst>
      <p:ext uri="{BB962C8B-B14F-4D97-AF65-F5344CB8AC3E}">
        <p14:creationId xmlns:p14="http://schemas.microsoft.com/office/powerpoint/2010/main" val="4274687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2EDFD-4F4E-41FE-A7DF-457CAA7DA42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034859A0-DDDC-4FC9-97C9-EC58539E086D}"/>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All healthcare professionals should apply communication skills to all care given to patients.</a:t>
            </a:r>
          </a:p>
          <a:p>
            <a:r>
              <a:rPr lang="en-GB" sz="2400" dirty="0">
                <a:latin typeface="Times New Roman" panose="02020603050405020304" pitchFamily="18" charset="0"/>
                <a:cs typeface="Times New Roman" panose="02020603050405020304" pitchFamily="18" charset="0"/>
              </a:rPr>
              <a:t>Training on communication skills should be updated annually.</a:t>
            </a:r>
          </a:p>
          <a:p>
            <a:r>
              <a:rPr lang="en-GB" sz="2400" dirty="0">
                <a:latin typeface="Times New Roman" panose="02020603050405020304" pitchFamily="18" charset="0"/>
                <a:cs typeface="Times New Roman" panose="02020603050405020304" pitchFamily="18" charset="0"/>
              </a:rPr>
              <a:t>Theory and practice on communication skills should be carried out by healthcare professionals and added to their continuous professional development.</a:t>
            </a:r>
          </a:p>
          <a:p>
            <a:r>
              <a:rPr lang="en-GB" sz="2400" dirty="0">
                <a:latin typeface="Times New Roman" panose="02020603050405020304" pitchFamily="18" charset="0"/>
                <a:cs typeface="Times New Roman" panose="02020603050405020304" pitchFamily="18" charset="0"/>
              </a:rPr>
              <a:t>Strategies to overcome barriers to communication for some patients should be implemented by all healthcare professionals.</a:t>
            </a:r>
          </a:p>
          <a:p>
            <a:r>
              <a:rPr lang="en-GB" sz="2400" dirty="0">
                <a:latin typeface="Times New Roman" panose="02020603050405020304" pitchFamily="18" charset="0"/>
                <a:cs typeface="Times New Roman" panose="02020603050405020304" pitchFamily="18" charset="0"/>
              </a:rPr>
              <a:t>Ignoring a patient, for example talking over them or about them signifies a lack of respect, therefore, addressing the patient, signifies respect. This is a significant difference to care and must be adhered to.</a:t>
            </a:r>
          </a:p>
        </p:txBody>
      </p:sp>
    </p:spTree>
    <p:extLst>
      <p:ext uri="{BB962C8B-B14F-4D97-AF65-F5344CB8AC3E}">
        <p14:creationId xmlns:p14="http://schemas.microsoft.com/office/powerpoint/2010/main" val="3736153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08BA-3E0E-4F91-A564-570904661452}"/>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Any Questions?</a:t>
            </a:r>
          </a:p>
        </p:txBody>
      </p:sp>
      <p:pic>
        <p:nvPicPr>
          <p:cNvPr id="5" name="Content Placeholder 4">
            <a:extLst>
              <a:ext uri="{FF2B5EF4-FFF2-40B4-BE49-F238E27FC236}">
                <a16:creationId xmlns:a16="http://schemas.microsoft.com/office/drawing/2014/main" id="{6156C0B0-0935-4887-B3A2-AB1E2DF208E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51869" y="1825625"/>
            <a:ext cx="8288262" cy="4351338"/>
          </a:xfrm>
        </p:spPr>
      </p:pic>
    </p:spTree>
    <p:extLst>
      <p:ext uri="{BB962C8B-B14F-4D97-AF65-F5344CB8AC3E}">
        <p14:creationId xmlns:p14="http://schemas.microsoft.com/office/powerpoint/2010/main" val="3423339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9DF6-D4B5-4B50-9DCC-2113780E448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72F3321-30E3-4760-B988-46A5575B6EF8}"/>
              </a:ext>
            </a:extLst>
          </p:cNvPr>
          <p:cNvSpPr>
            <a:spLocks noGrp="1"/>
          </p:cNvSpPr>
          <p:nvPr>
            <p:ph idx="1"/>
          </p:nvPr>
        </p:nvSpPr>
        <p:spPr/>
        <p:txBody>
          <a:bodyPr/>
          <a:lstStyle/>
          <a:p>
            <a:pPr marL="0" indent="0">
              <a:buNone/>
            </a:pPr>
            <a:r>
              <a:rPr lang="en-GB" dirty="0"/>
              <a:t>The Nursing Times, (2017) </a:t>
            </a:r>
            <a:r>
              <a:rPr lang="en-GB" i="1" dirty="0"/>
              <a:t>Communication: an essential skill in healthcare. </a:t>
            </a:r>
            <a:r>
              <a:rPr lang="en-GB" dirty="0"/>
              <a:t>Available at: </a:t>
            </a:r>
            <a:r>
              <a:rPr lang="en-GB" dirty="0">
                <a:hlinkClick r:id="rId2"/>
              </a:rPr>
              <a:t>https://www.nursingtimes.net/opinion/comment-communication-an-esse</a:t>
            </a:r>
            <a:r>
              <a:rPr lang="en-GB" dirty="0"/>
              <a:t> ntial-skill-in-healthcare-01-12-2017/ (Accessed 8</a:t>
            </a:r>
            <a:r>
              <a:rPr lang="en-GB" baseline="30000" dirty="0"/>
              <a:t>th</a:t>
            </a:r>
            <a:r>
              <a:rPr lang="en-GB" dirty="0"/>
              <a:t> January 2021)</a:t>
            </a:r>
          </a:p>
        </p:txBody>
      </p:sp>
    </p:spTree>
    <p:extLst>
      <p:ext uri="{BB962C8B-B14F-4D97-AF65-F5344CB8AC3E}">
        <p14:creationId xmlns:p14="http://schemas.microsoft.com/office/powerpoint/2010/main" val="3907537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765</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Communication: </vt:lpstr>
      <vt:lpstr>Introduction</vt:lpstr>
      <vt:lpstr>Effective Communication – Mandatory in Healthcare</vt:lpstr>
      <vt:lpstr>Successful Communication</vt:lpstr>
      <vt:lpstr>Key Communication – Vital to Addressing a Third of NHS Complaints</vt:lpstr>
      <vt:lpstr>Impact of Poor Communication</vt:lpstr>
      <vt:lpstr>Troubleshooting!</vt:lpstr>
      <vt:lpstr>Skills Gap</vt:lpstr>
      <vt:lpstr>Recommendations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Joanna Fender</dc:creator>
  <cp:lastModifiedBy>Amanda Owens</cp:lastModifiedBy>
  <cp:revision>10</cp:revision>
  <dcterms:created xsi:type="dcterms:W3CDTF">2021-01-08T18:39:58Z</dcterms:created>
  <dcterms:modified xsi:type="dcterms:W3CDTF">2023-02-12T20:55:17Z</dcterms:modified>
</cp:coreProperties>
</file>