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7" r:id="rId1"/>
  </p:sldMasterIdLst>
  <p:notesMasterIdLst>
    <p:notesMasterId r:id="rId29"/>
  </p:notesMasterIdLst>
  <p:sldIdLst>
    <p:sldId id="269" r:id="rId2"/>
    <p:sldId id="257" r:id="rId3"/>
    <p:sldId id="258" r:id="rId4"/>
    <p:sldId id="259" r:id="rId5"/>
    <p:sldId id="261" r:id="rId6"/>
    <p:sldId id="268" r:id="rId7"/>
    <p:sldId id="273" r:id="rId8"/>
    <p:sldId id="278" r:id="rId9"/>
    <p:sldId id="274" r:id="rId10"/>
    <p:sldId id="275" r:id="rId11"/>
    <p:sldId id="277" r:id="rId12"/>
    <p:sldId id="280" r:id="rId13"/>
    <p:sldId id="276" r:id="rId14"/>
    <p:sldId id="281" r:id="rId15"/>
    <p:sldId id="282" r:id="rId16"/>
    <p:sldId id="283" r:id="rId17"/>
    <p:sldId id="284" r:id="rId18"/>
    <p:sldId id="285" r:id="rId19"/>
    <p:sldId id="286" r:id="rId20"/>
    <p:sldId id="287" r:id="rId21"/>
    <p:sldId id="288" r:id="rId22"/>
    <p:sldId id="289" r:id="rId23"/>
    <p:sldId id="290" r:id="rId24"/>
    <p:sldId id="291" r:id="rId25"/>
    <p:sldId id="292" r:id="rId26"/>
    <p:sldId id="293" r:id="rId27"/>
    <p:sldId id="270" r:id="rId28"/>
  </p:sldIdLst>
  <p:sldSz cx="9144000" cy="6858000" type="screen4x3"/>
  <p:notesSz cx="6858000" cy="9144000"/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413" autoAdjust="0"/>
  </p:normalViewPr>
  <p:slideViewPr>
    <p:cSldViewPr snapToGrid="0">
      <p:cViewPr varScale="1">
        <p:scale>
          <a:sx n="90" d="100"/>
          <a:sy n="90" d="100"/>
        </p:scale>
        <p:origin x="51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6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A80C8-50A7-4CC3-9885-5AFF03C8F852}" type="datetimeFigureOut">
              <a:rPr lang="en-US" smtClean="0"/>
              <a:pPr/>
              <a:t>9/27/2019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576438-6346-47F6-A737-6F0D0286FB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77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92B46943-A522-44A0-AA89-FC1774BE7C92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DFECB9-8468-4217-AB80-91630E71464B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81150"/>
            <a:ext cx="4038600" cy="5194237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62100"/>
            <a:ext cx="4038600" cy="5213287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349DFA-D17A-408F-A9B9-5EAD8BBBCCD2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572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609725"/>
            <a:ext cx="4041648" cy="1092445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590675"/>
            <a:ext cx="4041775" cy="1111495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D390E47F-3F28-48DA-B214-03B3FE44635A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F88E87AE-9710-4B00-AABB-8F2F4953B9CE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4DB75E7-7623-4098-8BCD-2846159C16C0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768595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704975"/>
            <a:ext cx="3383280" cy="4923472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2D7946-AA5C-4DA8-BC2C-DEA296650563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3BE0E7-00EF-45E6-B94B-06241F820675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F2AE2A-73F1-4FDD-B68F-C0625C7D3F39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19125"/>
            <a:ext cx="1905000" cy="6010275"/>
          </a:xfrm>
        </p:spPr>
        <p:txBody>
          <a:bodyPr vert="eaVert"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19125"/>
            <a:ext cx="6248400" cy="601027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8FE71A-CA92-4F2B-80FC-C11CA466A3B8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47675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571625"/>
            <a:ext cx="8229600" cy="5002911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6B896B6-5CB1-4C13-A60E-9B186566BB52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 baseline="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Computational Thinking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177790" cy="2100812"/>
          </a:xfrm>
        </p:spPr>
        <p:txBody>
          <a:bodyPr>
            <a:normAutofit/>
          </a:bodyPr>
          <a:lstStyle/>
          <a:p>
            <a:r>
              <a:rPr lang="en-GB" dirty="0" smtClean="0"/>
              <a:t>ACDA4016</a:t>
            </a:r>
          </a:p>
          <a:p>
            <a:r>
              <a:rPr lang="en-GB" dirty="0" smtClean="0"/>
              <a:t>Lecture 1</a:t>
            </a:r>
          </a:p>
          <a:p>
            <a:r>
              <a:rPr lang="en-GB" smtClean="0"/>
              <a:t>Introduction</a:t>
            </a:r>
            <a:endParaRPr lang="en-GB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4864" indent="0" fontAlgn="auto">
              <a:spcAft>
                <a:spcPts val="0"/>
              </a:spcAft>
              <a:defRPr/>
            </a:pPr>
            <a:r>
              <a:rPr lang="en-GB" altLang="zh-CN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cs typeface="+mj-cs"/>
              </a:rPr>
              <a:t>Aims</a:t>
            </a:r>
            <a:endParaRPr lang="en-US" altLang="zh-CN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cs typeface="+mj-cs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 provide students with practical and logical problem-solving skills essential in typical </a:t>
            </a:r>
            <a:r>
              <a:rPr lang="en-GB" dirty="0" err="1" smtClean="0"/>
              <a:t>compting</a:t>
            </a:r>
            <a:r>
              <a:rPr lang="en-GB" dirty="0" smtClean="0"/>
              <a:t> laboratory environments</a:t>
            </a:r>
            <a:endParaRPr lang="en-US" altLang="zh-CN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4864" indent="0" fontAlgn="auto">
              <a:spcAft>
                <a:spcPts val="0"/>
              </a:spcAft>
              <a:defRPr/>
            </a:pPr>
            <a:r>
              <a:rPr lang="en-GB" altLang="zh-CN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cs typeface="+mj-cs"/>
              </a:rPr>
              <a:t>Learning Outcomes</a:t>
            </a:r>
            <a:endParaRPr lang="en-US" altLang="zh-CN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cs typeface="+mj-cs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Upon the successful completion of this module the student will be able to: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 smtClean="0"/>
              <a:t>Demonstrate an understanding of logical thinking and problem solving in a contextualised environment.</a:t>
            </a:r>
            <a:endParaRPr lang="en-GB" sz="3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4864" indent="0" fontAlgn="auto">
              <a:spcAft>
                <a:spcPts val="0"/>
              </a:spcAft>
              <a:defRPr/>
            </a:pPr>
            <a:r>
              <a:rPr lang="en-GB" altLang="zh-CN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cs typeface="+mj-cs"/>
              </a:rPr>
              <a:t>Indicative Content</a:t>
            </a:r>
            <a:endParaRPr lang="en-US" altLang="zh-CN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cs typeface="+mj-cs"/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/>
            <a:r>
              <a:rPr lang="en-GB" dirty="0" smtClean="0"/>
              <a:t>Understanding basic software constructs and logical thinking.</a:t>
            </a:r>
          </a:p>
          <a:p>
            <a:pPr lvl="0"/>
            <a:r>
              <a:rPr lang="en-GB" dirty="0" smtClean="0"/>
              <a:t>Context specific practical skills, e.g. problem solving using programming techniques.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4864" indent="0" fontAlgn="auto">
              <a:spcAft>
                <a:spcPts val="0"/>
              </a:spcAft>
              <a:defRPr/>
            </a:pPr>
            <a:r>
              <a:rPr lang="en-GB" altLang="zh-CN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cs typeface="+mj-cs"/>
              </a:rPr>
              <a:t>Assessment</a:t>
            </a:r>
            <a:endParaRPr lang="en-US" altLang="zh-CN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cs typeface="+mj-cs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71600"/>
            <a:ext cx="8229600" cy="5238750"/>
          </a:xfrm>
        </p:spPr>
        <p:txBody>
          <a:bodyPr>
            <a:normAutofit/>
          </a:bodyPr>
          <a:lstStyle/>
          <a:p>
            <a:r>
              <a:rPr lang="en-GB" dirty="0" smtClean="0"/>
              <a:t>In-class test (January exam period)</a:t>
            </a:r>
            <a:endParaRPr lang="en-GB" dirty="0"/>
          </a:p>
          <a:p>
            <a:r>
              <a:rPr lang="en-GB" dirty="0" smtClean="0"/>
              <a:t>3 parts</a:t>
            </a:r>
          </a:p>
          <a:p>
            <a:pPr lvl="1"/>
            <a:r>
              <a:rPr lang="en-GB" dirty="0" smtClean="0"/>
              <a:t>40% Business Process Diagrams - individual</a:t>
            </a:r>
          </a:p>
          <a:p>
            <a:pPr lvl="1"/>
            <a:r>
              <a:rPr lang="en-GB" dirty="0" smtClean="0"/>
              <a:t>20% Use Case Diagrams – individual</a:t>
            </a:r>
          </a:p>
          <a:p>
            <a:pPr lvl="1"/>
            <a:r>
              <a:rPr lang="en-GB" dirty="0" smtClean="0"/>
              <a:t>40% Working Robot	 - group</a:t>
            </a:r>
          </a:p>
          <a:p>
            <a:pPr lvl="1"/>
            <a:endParaRPr lang="en-GB" dirty="0"/>
          </a:p>
          <a:p>
            <a:r>
              <a:rPr lang="en-GB" dirty="0" smtClean="0"/>
              <a:t>The diagrams should be created ahead of the (open book) robot building session, as these will be the basis of the robot’s programming</a:t>
            </a:r>
            <a:endParaRPr lang="en-GB" dirty="0"/>
          </a:p>
          <a:p>
            <a:r>
              <a:rPr lang="en-GB" dirty="0" smtClean="0"/>
              <a:t>The diagrams will be submitted as a report at the end of the robot building session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Reading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Useful Texts:</a:t>
            </a:r>
            <a:endParaRPr lang="en-GB" sz="2800" dirty="0" smtClean="0"/>
          </a:p>
          <a:p>
            <a:pPr lvl="1"/>
            <a:r>
              <a:rPr lang="en-GB" sz="2800" dirty="0" err="1" smtClean="0"/>
              <a:t>Allweyer</a:t>
            </a:r>
            <a:r>
              <a:rPr lang="en-GB" sz="2800" dirty="0" smtClean="0"/>
              <a:t>, Thomas, </a:t>
            </a:r>
            <a:r>
              <a:rPr lang="en-GB" sz="2800" i="1" dirty="0" smtClean="0"/>
              <a:t>BPMN 2.0</a:t>
            </a:r>
            <a:r>
              <a:rPr lang="en-GB" sz="2800" dirty="0" smtClean="0"/>
              <a:t>, Books on Demand, 2016, ISBN 978-3837093315</a:t>
            </a:r>
          </a:p>
          <a:p>
            <a:pPr lvl="1"/>
            <a:endParaRPr lang="en-GB" sz="2800" dirty="0" smtClean="0"/>
          </a:p>
          <a:p>
            <a:pPr lvl="1"/>
            <a:r>
              <a:rPr lang="en-GB" sz="2800" dirty="0" smtClean="0"/>
              <a:t>Griffin, Terry, </a:t>
            </a:r>
            <a:r>
              <a:rPr lang="en-GB" sz="2800" i="1" dirty="0" smtClean="0"/>
              <a:t>The Art of LEGO MINDSTORMS EV3 Programming</a:t>
            </a:r>
            <a:r>
              <a:rPr lang="en-GB" sz="2800" dirty="0" smtClean="0"/>
              <a:t>, No Starch Press, 2014, ISBN 978-1-59327-568-6</a:t>
            </a:r>
          </a:p>
          <a:p>
            <a:pPr lvl="1"/>
            <a:endParaRPr lang="en-GB" sz="2800" dirty="0"/>
          </a:p>
          <a:p>
            <a:pPr lvl="1"/>
            <a:r>
              <a:rPr lang="en-GB" sz="2800" dirty="0" smtClean="0"/>
              <a:t>Should be available both electronically and in paper format from the library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Schedule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23875" y="1562100"/>
            <a:ext cx="8162925" cy="4403271"/>
          </a:xfrm>
        </p:spPr>
        <p:txBody>
          <a:bodyPr/>
          <a:lstStyle/>
          <a:p>
            <a:r>
              <a:rPr lang="en-GB" sz="2800" dirty="0" smtClean="0"/>
              <a:t>What is Computational Thinking?</a:t>
            </a:r>
          </a:p>
          <a:p>
            <a:r>
              <a:rPr lang="en-GB" sz="2800" dirty="0" smtClean="0"/>
              <a:t>Hierarchical Task Analysis</a:t>
            </a:r>
          </a:p>
          <a:p>
            <a:r>
              <a:rPr lang="en-GB" sz="2800" dirty="0" smtClean="0"/>
              <a:t>Business Process Modelling</a:t>
            </a:r>
          </a:p>
          <a:p>
            <a:r>
              <a:rPr lang="en-GB" sz="2800" dirty="0" smtClean="0"/>
              <a:t>Use Case Modelling</a:t>
            </a:r>
          </a:p>
          <a:p>
            <a:r>
              <a:rPr lang="en-GB" sz="2800" dirty="0" smtClean="0"/>
              <a:t>Programming Structures (via Lego </a:t>
            </a:r>
            <a:r>
              <a:rPr lang="en-GB" sz="2800" dirty="0" err="1" smtClean="0"/>
              <a:t>Mindstorms</a:t>
            </a:r>
            <a:r>
              <a:rPr lang="en-GB" sz="2800" dirty="0" smtClean="0"/>
              <a:t>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2769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Schedule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Lecture: </a:t>
            </a:r>
          </a:p>
          <a:p>
            <a:pPr lvl="1"/>
            <a:r>
              <a:rPr lang="en-GB" dirty="0" smtClean="0"/>
              <a:t>Monday 1-2, IQ002 - Everyone</a:t>
            </a:r>
          </a:p>
          <a:p>
            <a:endParaRPr lang="en-GB" dirty="0"/>
          </a:p>
          <a:p>
            <a:r>
              <a:rPr lang="en-GB" dirty="0" smtClean="0"/>
              <a:t>Tutorials:</a:t>
            </a:r>
          </a:p>
          <a:p>
            <a:pPr lvl="1"/>
            <a:r>
              <a:rPr lang="en-GB" dirty="0" smtClean="0"/>
              <a:t>Monday 3-4, IQ111 – Group 1</a:t>
            </a:r>
          </a:p>
          <a:p>
            <a:pPr lvl="1"/>
            <a:r>
              <a:rPr lang="en-GB" dirty="0" smtClean="0"/>
              <a:t>Thursday 3-4, IQ209 – Group 2</a:t>
            </a:r>
          </a:p>
          <a:p>
            <a:pPr lvl="1"/>
            <a:r>
              <a:rPr lang="en-GB" dirty="0" smtClean="0"/>
              <a:t>Thursday 4-5, IQ205 – Group 3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0062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Computational Thinking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7641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Computational Thinking?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Computational Thinking (CT) is a problem-solving process</a:t>
            </a:r>
          </a:p>
          <a:p>
            <a:r>
              <a:rPr lang="en-GB" dirty="0" smtClean="0"/>
              <a:t>It is essential for developing computer programs, but is also useful for solving problems across all disciplines</a:t>
            </a:r>
          </a:p>
          <a:p>
            <a:pPr lvl="1"/>
            <a:r>
              <a:rPr lang="en-GB" dirty="0" smtClean="0"/>
              <a:t>Algorithm design</a:t>
            </a:r>
          </a:p>
          <a:p>
            <a:r>
              <a:rPr lang="en-GB" dirty="0" smtClean="0"/>
              <a:t>Throughout your degree you will be faced with many different types of problem to solve</a:t>
            </a:r>
          </a:p>
          <a:p>
            <a:pPr lvl="1"/>
            <a:r>
              <a:rPr lang="en-GB" dirty="0" smtClean="0"/>
              <a:t>Computational thinking will give you some tools and techniques to help you work out how to solve those problems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492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Problem</a:t>
            </a:r>
          </a:p>
          <a:p>
            <a:pPr lvl="1"/>
            <a:r>
              <a:rPr lang="en-GB" dirty="0" smtClean="0"/>
              <a:t>Something that needs to be solved/fixed</a:t>
            </a:r>
          </a:p>
          <a:p>
            <a:pPr lvl="1"/>
            <a:r>
              <a:rPr lang="en-GB" dirty="0" smtClean="0"/>
              <a:t>NOT something that is wrong</a:t>
            </a:r>
          </a:p>
          <a:p>
            <a:r>
              <a:rPr lang="en-GB" dirty="0" smtClean="0"/>
              <a:t>Algorithm</a:t>
            </a:r>
          </a:p>
          <a:p>
            <a:pPr lvl="1"/>
            <a:r>
              <a:rPr lang="en-GB" dirty="0" smtClean="0"/>
              <a:t>A set of instructions that describe, step by step, how to solve a particular type of problem</a:t>
            </a:r>
          </a:p>
          <a:p>
            <a:pPr lvl="1"/>
            <a:r>
              <a:rPr lang="en-GB" dirty="0" smtClean="0"/>
              <a:t>This could be actions or lines of code</a:t>
            </a:r>
          </a:p>
          <a:p>
            <a:r>
              <a:rPr lang="en-GB" dirty="0" smtClean="0"/>
              <a:t>Abstraction</a:t>
            </a:r>
          </a:p>
          <a:p>
            <a:pPr lvl="1"/>
            <a:r>
              <a:rPr lang="en-GB" dirty="0" smtClean="0"/>
              <a:t>Moving from something with a very detailed description to something with a more general description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2264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Problem: </a:t>
            </a:r>
          </a:p>
          <a:p>
            <a:pPr lvl="1"/>
            <a:r>
              <a:rPr lang="en-GB" dirty="0" smtClean="0"/>
              <a:t>Make a pepperoni pizza</a:t>
            </a:r>
          </a:p>
          <a:p>
            <a:pPr lvl="1"/>
            <a:endParaRPr lang="en-GB" dirty="0"/>
          </a:p>
          <a:p>
            <a:r>
              <a:rPr lang="en-GB" dirty="0" smtClean="0"/>
              <a:t>Algorithm:</a:t>
            </a:r>
          </a:p>
          <a:p>
            <a:pPr lvl="1"/>
            <a:r>
              <a:rPr lang="en-GB" dirty="0" smtClean="0"/>
              <a:t>The steps required to make a pepperoni pizza, aka </a:t>
            </a:r>
            <a:r>
              <a:rPr lang="en-GB" i="1" dirty="0" smtClean="0"/>
              <a:t>the recipe</a:t>
            </a:r>
            <a:endParaRPr lang="en-GB" dirty="0" smtClean="0"/>
          </a:p>
          <a:p>
            <a:pPr lvl="1"/>
            <a:endParaRPr lang="en-GB" dirty="0"/>
          </a:p>
          <a:p>
            <a:r>
              <a:rPr lang="en-GB" dirty="0" smtClean="0"/>
              <a:t>Abstraction:</a:t>
            </a:r>
          </a:p>
          <a:p>
            <a:pPr lvl="1"/>
            <a:r>
              <a:rPr lang="en-GB" dirty="0" smtClean="0"/>
              <a:t>How do you change the recipe so that instead of making a pepperoni pizza, you can make any kind of pizza?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249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CT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Formulating problems</a:t>
            </a:r>
          </a:p>
          <a:p>
            <a:r>
              <a:rPr lang="en-GB" dirty="0" smtClean="0"/>
              <a:t>Logically organising and analysing data</a:t>
            </a:r>
          </a:p>
          <a:p>
            <a:r>
              <a:rPr lang="en-GB" dirty="0" smtClean="0"/>
              <a:t>Representing data through abstractions Automating solutions through algorithmic thinking</a:t>
            </a:r>
          </a:p>
          <a:p>
            <a:r>
              <a:rPr lang="en-GB" dirty="0" smtClean="0"/>
              <a:t>Identifying, analysing, and implementing possible solutions with efficient and effective use of resources</a:t>
            </a:r>
          </a:p>
          <a:p>
            <a:r>
              <a:rPr lang="en-GB" dirty="0" smtClean="0"/>
              <a:t>Generalising the problem-solving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7230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CT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skills can be split into two groups</a:t>
            </a:r>
          </a:p>
          <a:p>
            <a:endParaRPr lang="en-GB" dirty="0"/>
          </a:p>
          <a:p>
            <a:r>
              <a:rPr lang="en-GB" dirty="0" smtClean="0"/>
              <a:t>Problem-solving skills</a:t>
            </a:r>
          </a:p>
          <a:p>
            <a:pPr lvl="1"/>
            <a:r>
              <a:rPr lang="en-GB" dirty="0" smtClean="0"/>
              <a:t>Things that the programmer/problem solver does</a:t>
            </a:r>
          </a:p>
          <a:p>
            <a:pPr lvl="1"/>
            <a:endParaRPr lang="en-GB" dirty="0"/>
          </a:p>
          <a:p>
            <a:r>
              <a:rPr lang="en-GB" dirty="0" smtClean="0"/>
              <a:t>Data-based skills</a:t>
            </a:r>
          </a:p>
          <a:p>
            <a:pPr lvl="1"/>
            <a:r>
              <a:rPr lang="en-GB" dirty="0" smtClean="0"/>
              <a:t>Working with different types of data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588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Problem-solving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Abstraction</a:t>
            </a:r>
          </a:p>
          <a:p>
            <a:pPr lvl="1"/>
            <a:r>
              <a:rPr lang="en-GB" dirty="0"/>
              <a:t>Working out general solutions from specific problems</a:t>
            </a:r>
          </a:p>
          <a:p>
            <a:r>
              <a:rPr lang="en-GB" dirty="0" smtClean="0"/>
              <a:t>Task Decomposition</a:t>
            </a:r>
          </a:p>
          <a:p>
            <a:pPr lvl="1"/>
            <a:r>
              <a:rPr lang="en-GB" dirty="0" smtClean="0"/>
              <a:t>Breaking large tasks down into smaller tasks</a:t>
            </a:r>
            <a:endParaRPr lang="en-GB" dirty="0"/>
          </a:p>
          <a:p>
            <a:r>
              <a:rPr lang="en-GB" dirty="0" smtClean="0"/>
              <a:t>Simulation </a:t>
            </a:r>
            <a:r>
              <a:rPr lang="en-GB" dirty="0"/>
              <a:t>(aka Modelling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Creating paper-based or computer-based descriptions of how something works</a:t>
            </a:r>
            <a:endParaRPr lang="en-GB" dirty="0"/>
          </a:p>
          <a:p>
            <a:r>
              <a:rPr lang="en-GB" dirty="0" smtClean="0"/>
              <a:t>Computer Algorithm Design</a:t>
            </a:r>
          </a:p>
          <a:p>
            <a:pPr lvl="1"/>
            <a:r>
              <a:rPr lang="en-GB" dirty="0" smtClean="0"/>
              <a:t>Working out how to convert the model into computer code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6422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Data-based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Data Collection</a:t>
            </a:r>
          </a:p>
          <a:p>
            <a:r>
              <a:rPr lang="en-GB" dirty="0" smtClean="0"/>
              <a:t>Data Decomposition</a:t>
            </a:r>
          </a:p>
          <a:p>
            <a:r>
              <a:rPr lang="en-GB" dirty="0" smtClean="0"/>
              <a:t>Data Analysis</a:t>
            </a:r>
          </a:p>
          <a:p>
            <a:r>
              <a:rPr lang="en-GB" dirty="0" smtClean="0"/>
              <a:t>Data Representation</a:t>
            </a:r>
          </a:p>
          <a:p>
            <a:r>
              <a:rPr lang="en-GB" dirty="0" smtClean="0"/>
              <a:t>Pattern Recognition</a:t>
            </a:r>
          </a:p>
          <a:p>
            <a:endParaRPr lang="en-GB" dirty="0"/>
          </a:p>
          <a:p>
            <a:r>
              <a:rPr lang="en-GB" dirty="0" smtClean="0"/>
              <a:t>All of these skills will be explored in a separate module, either</a:t>
            </a:r>
          </a:p>
          <a:p>
            <a:pPr lvl="1"/>
            <a:r>
              <a:rPr lang="en-GB" dirty="0" smtClean="0"/>
              <a:t>ACCB4002 – Data Analysis &amp; Visualisation</a:t>
            </a:r>
          </a:p>
          <a:p>
            <a:pPr lvl="1"/>
            <a:r>
              <a:rPr lang="en-GB" dirty="0" smtClean="0"/>
              <a:t>ACDA4003 – Mathematics</a:t>
            </a:r>
          </a:p>
        </p:txBody>
      </p:sp>
    </p:spTree>
    <p:extLst>
      <p:ext uri="{BB962C8B-B14F-4D97-AF65-F5344CB8AC3E}">
        <p14:creationId xmlns:p14="http://schemas.microsoft.com/office/powerpoint/2010/main" val="275963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Abstraction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Abstraction is a way to make problems or systems easier to think about</a:t>
            </a:r>
          </a:p>
          <a:p>
            <a:r>
              <a:rPr lang="en-GB" dirty="0" smtClean="0"/>
              <a:t>This involves hiding detail (removing unnecessary complexity)</a:t>
            </a:r>
          </a:p>
          <a:p>
            <a:r>
              <a:rPr lang="en-GB" dirty="0" smtClean="0"/>
              <a:t>The skill is in choosing the right detail to hide so that the problem becomes easier without losing anything important</a:t>
            </a:r>
          </a:p>
          <a:p>
            <a:r>
              <a:rPr lang="en-GB" dirty="0" smtClean="0"/>
              <a:t>This makes it easier to describe a complex system, or create a complex algorithm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453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Shuffle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Anyone who plays card games knows what ‘shuffle’ means</a:t>
            </a:r>
          </a:p>
          <a:p>
            <a:r>
              <a:rPr lang="en-GB" b="1" dirty="0" smtClean="0"/>
              <a:t>Shuffle (v): </a:t>
            </a:r>
            <a:r>
              <a:rPr lang="en-GB" i="1" dirty="0" smtClean="0"/>
              <a:t>to put a set of cards in a random order</a:t>
            </a:r>
          </a:p>
          <a:p>
            <a:pPr lvl="1"/>
            <a:r>
              <a:rPr lang="en-GB" dirty="0" smtClean="0"/>
              <a:t>It doesn’t explain how to do it</a:t>
            </a:r>
          </a:p>
          <a:p>
            <a:pPr lvl="1"/>
            <a:r>
              <a:rPr lang="en-GB" dirty="0" smtClean="0"/>
              <a:t>This is an abstraction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4487964"/>
            <a:ext cx="4133088" cy="203606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5326" y="4483800"/>
            <a:ext cx="3631474" cy="2040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836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Shuffle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71625"/>
            <a:ext cx="8229600" cy="5286375"/>
          </a:xfrm>
        </p:spPr>
        <p:txBody>
          <a:bodyPr>
            <a:normAutofit/>
          </a:bodyPr>
          <a:lstStyle/>
          <a:p>
            <a:r>
              <a:rPr lang="en-GB" dirty="0" smtClean="0"/>
              <a:t>This abstraction can also be applied to programming</a:t>
            </a:r>
          </a:p>
          <a:p>
            <a:r>
              <a:rPr lang="en-GB" dirty="0" smtClean="0"/>
              <a:t>A computer game can shuffle cards</a:t>
            </a:r>
          </a:p>
          <a:p>
            <a:pPr lvl="1"/>
            <a:r>
              <a:rPr lang="en-GB" dirty="0" smtClean="0"/>
              <a:t>We still say that it is shuffling the cards even though we don’t know precisely what it is doing</a:t>
            </a:r>
          </a:p>
          <a:p>
            <a:r>
              <a:rPr lang="en-GB" dirty="0" smtClean="0"/>
              <a:t>Computer shuffle</a:t>
            </a:r>
          </a:p>
          <a:p>
            <a:pPr lvl="1"/>
            <a:r>
              <a:rPr lang="en-GB" dirty="0" smtClean="0"/>
              <a:t>Each card must be represented by a data object</a:t>
            </a:r>
          </a:p>
          <a:p>
            <a:pPr lvl="1"/>
            <a:r>
              <a:rPr lang="en-GB" dirty="0" smtClean="0"/>
              <a:t>The computer creates a list of these data objects, where the order of the data objects is determined by a randomisation function</a:t>
            </a:r>
          </a:p>
          <a:p>
            <a:r>
              <a:rPr lang="en-GB" dirty="0" smtClean="0"/>
              <a:t>Much easier to say ‘the computer shuffles the cards’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567101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Abstraction in Task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71625"/>
            <a:ext cx="5435588" cy="5002911"/>
          </a:xfrm>
        </p:spPr>
        <p:txBody>
          <a:bodyPr/>
          <a:lstStyle/>
          <a:p>
            <a:r>
              <a:rPr lang="en-GB" dirty="0" smtClean="0"/>
              <a:t>When solving problems we break large problems into smaller sections</a:t>
            </a:r>
          </a:p>
          <a:p>
            <a:r>
              <a:rPr lang="en-GB" dirty="0" smtClean="0"/>
              <a:t>Each section says what is done, not how it is done</a:t>
            </a:r>
          </a:p>
          <a:p>
            <a:r>
              <a:rPr lang="en-GB" dirty="0" smtClean="0"/>
              <a:t>Each section is an abstraction</a:t>
            </a:r>
          </a:p>
          <a:p>
            <a:endParaRPr lang="en-GB" dirty="0"/>
          </a:p>
          <a:p>
            <a:r>
              <a:rPr lang="en-GB" dirty="0" smtClean="0"/>
              <a:t>This is a </a:t>
            </a:r>
            <a:r>
              <a:rPr lang="en-GB" i="1" dirty="0" smtClean="0"/>
              <a:t>top-level solution</a:t>
            </a:r>
            <a:endParaRPr lang="en-GB" dirty="0" smtClean="0"/>
          </a:p>
        </p:txBody>
      </p:sp>
      <p:sp>
        <p:nvSpPr>
          <p:cNvPr id="4" name="Oval 3"/>
          <p:cNvSpPr/>
          <p:nvPr/>
        </p:nvSpPr>
        <p:spPr>
          <a:xfrm>
            <a:off x="7166869" y="1664290"/>
            <a:ext cx="470263" cy="470263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6631293" y="2504530"/>
            <a:ext cx="1541417" cy="836023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Make base</a:t>
            </a:r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7199073" y="6113751"/>
            <a:ext cx="470263" cy="470263"/>
          </a:xfrm>
          <a:prstGeom prst="ellipse">
            <a:avLst/>
          </a:prstGeom>
          <a:ln w="571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/>
          <p:cNvSpPr/>
          <p:nvPr/>
        </p:nvSpPr>
        <p:spPr>
          <a:xfrm>
            <a:off x="6637820" y="5058257"/>
            <a:ext cx="1541417" cy="836023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Bake</a:t>
            </a:r>
            <a:endParaRPr lang="en-GB" dirty="0"/>
          </a:p>
        </p:txBody>
      </p:sp>
      <p:cxnSp>
        <p:nvCxnSpPr>
          <p:cNvPr id="12" name="Straight Arrow Connector 11"/>
          <p:cNvCxnSpPr>
            <a:stCxn id="33" idx="4"/>
            <a:endCxn id="5" idx="0"/>
          </p:cNvCxnSpPr>
          <p:nvPr/>
        </p:nvCxnSpPr>
        <p:spPr>
          <a:xfrm flipH="1">
            <a:off x="7402002" y="2182449"/>
            <a:ext cx="6528" cy="32208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5" idx="2"/>
            <a:endCxn id="24" idx="0"/>
          </p:cNvCxnSpPr>
          <p:nvPr/>
        </p:nvCxnSpPr>
        <p:spPr>
          <a:xfrm flipH="1">
            <a:off x="7401999" y="3340553"/>
            <a:ext cx="3" cy="48332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0" idx="2"/>
            <a:endCxn id="9" idx="0"/>
          </p:cNvCxnSpPr>
          <p:nvPr/>
        </p:nvCxnSpPr>
        <p:spPr>
          <a:xfrm>
            <a:off x="7408529" y="5894280"/>
            <a:ext cx="25676" cy="21947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Rounded Rectangle 23"/>
          <p:cNvSpPr/>
          <p:nvPr/>
        </p:nvSpPr>
        <p:spPr>
          <a:xfrm>
            <a:off x="6631290" y="3823878"/>
            <a:ext cx="1541417" cy="836023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Cover with toppings</a:t>
            </a:r>
            <a:endParaRPr lang="en-GB" dirty="0"/>
          </a:p>
        </p:txBody>
      </p:sp>
      <p:cxnSp>
        <p:nvCxnSpPr>
          <p:cNvPr id="29" name="Straight Arrow Connector 28"/>
          <p:cNvCxnSpPr>
            <a:stCxn id="24" idx="2"/>
            <a:endCxn id="10" idx="0"/>
          </p:cNvCxnSpPr>
          <p:nvPr/>
        </p:nvCxnSpPr>
        <p:spPr>
          <a:xfrm>
            <a:off x="7401999" y="4659901"/>
            <a:ext cx="6530" cy="39835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411308" y="6312292"/>
            <a:ext cx="55322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BPM diagram – more about these later in the course</a:t>
            </a:r>
            <a:endParaRPr lang="en-GB" dirty="0"/>
          </a:p>
        </p:txBody>
      </p:sp>
      <p:cxnSp>
        <p:nvCxnSpPr>
          <p:cNvPr id="32" name="Straight Arrow Connector 31"/>
          <p:cNvCxnSpPr/>
          <p:nvPr/>
        </p:nvCxnSpPr>
        <p:spPr>
          <a:xfrm flipV="1">
            <a:off x="4415246" y="5729468"/>
            <a:ext cx="2019654" cy="6024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3" name="Oval 32"/>
          <p:cNvSpPr/>
          <p:nvPr/>
        </p:nvSpPr>
        <p:spPr>
          <a:xfrm>
            <a:off x="7123324" y="1612038"/>
            <a:ext cx="570411" cy="570411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429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Abstraction in Task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71625"/>
            <a:ext cx="4062549" cy="5002911"/>
          </a:xfrm>
        </p:spPr>
        <p:txBody>
          <a:bodyPr/>
          <a:lstStyle/>
          <a:p>
            <a:r>
              <a:rPr lang="en-GB" dirty="0" smtClean="0"/>
              <a:t>We can then look at each abstraction and break it down further</a:t>
            </a:r>
          </a:p>
          <a:p>
            <a:r>
              <a:rPr lang="en-GB" dirty="0" smtClean="0"/>
              <a:t>This is a technique called </a:t>
            </a:r>
            <a:r>
              <a:rPr lang="en-GB" i="1" dirty="0" smtClean="0"/>
              <a:t>hierarchical task analysis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We’ll look at this in detail in the next lecture</a:t>
            </a:r>
          </a:p>
          <a:p>
            <a:endParaRPr lang="en-GB" dirty="0"/>
          </a:p>
        </p:txBody>
      </p:sp>
      <p:sp>
        <p:nvSpPr>
          <p:cNvPr id="5" name="Rounded Rectangle 4"/>
          <p:cNvSpPr/>
          <p:nvPr/>
        </p:nvSpPr>
        <p:spPr>
          <a:xfrm>
            <a:off x="5172886" y="2504530"/>
            <a:ext cx="1541417" cy="836023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Make base</a:t>
            </a:r>
            <a:endParaRPr lang="en-GB" dirty="0"/>
          </a:p>
        </p:txBody>
      </p:sp>
      <p:sp>
        <p:nvSpPr>
          <p:cNvPr id="6" name="Rounded Rectangle 5"/>
          <p:cNvSpPr/>
          <p:nvPr/>
        </p:nvSpPr>
        <p:spPr>
          <a:xfrm>
            <a:off x="5172888" y="3823879"/>
            <a:ext cx="1541417" cy="836023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Cover with tomato sauce</a:t>
            </a:r>
            <a:endParaRPr lang="en-GB" dirty="0"/>
          </a:p>
        </p:txBody>
      </p:sp>
      <p:sp>
        <p:nvSpPr>
          <p:cNvPr id="7" name="Rounded Rectangle 6"/>
          <p:cNvSpPr/>
          <p:nvPr/>
        </p:nvSpPr>
        <p:spPr>
          <a:xfrm>
            <a:off x="6165665" y="5447891"/>
            <a:ext cx="1541417" cy="836023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Cover with oregano</a:t>
            </a:r>
            <a:endParaRPr lang="en-GB" dirty="0"/>
          </a:p>
        </p:txBody>
      </p:sp>
      <p:sp>
        <p:nvSpPr>
          <p:cNvPr id="8" name="Rounded Rectangle 7"/>
          <p:cNvSpPr/>
          <p:nvPr/>
        </p:nvSpPr>
        <p:spPr>
          <a:xfrm>
            <a:off x="7249884" y="4241891"/>
            <a:ext cx="1541417" cy="836023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Cover with pepperoni</a:t>
            </a:r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7785460" y="1664290"/>
            <a:ext cx="470263" cy="470263"/>
          </a:xfrm>
          <a:prstGeom prst="ellipse">
            <a:avLst/>
          </a:prstGeom>
          <a:ln w="571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/>
          <p:cNvSpPr/>
          <p:nvPr/>
        </p:nvSpPr>
        <p:spPr>
          <a:xfrm>
            <a:off x="7249882" y="2879816"/>
            <a:ext cx="1541417" cy="836023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Bake</a:t>
            </a:r>
            <a:endParaRPr lang="en-GB" dirty="0"/>
          </a:p>
        </p:txBody>
      </p:sp>
      <p:cxnSp>
        <p:nvCxnSpPr>
          <p:cNvPr id="12" name="Straight Arrow Connector 11"/>
          <p:cNvCxnSpPr>
            <a:stCxn id="17" idx="4"/>
            <a:endCxn id="5" idx="0"/>
          </p:cNvCxnSpPr>
          <p:nvPr/>
        </p:nvCxnSpPr>
        <p:spPr>
          <a:xfrm flipH="1">
            <a:off x="5943595" y="2182449"/>
            <a:ext cx="6528" cy="32208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5" idx="2"/>
            <a:endCxn id="6" idx="0"/>
          </p:cNvCxnSpPr>
          <p:nvPr/>
        </p:nvCxnSpPr>
        <p:spPr>
          <a:xfrm>
            <a:off x="5943595" y="3340553"/>
            <a:ext cx="2" cy="48332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6" idx="2"/>
          </p:cNvCxnSpPr>
          <p:nvPr/>
        </p:nvCxnSpPr>
        <p:spPr>
          <a:xfrm>
            <a:off x="5943597" y="4659902"/>
            <a:ext cx="587827" cy="787989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endCxn id="8" idx="2"/>
          </p:cNvCxnSpPr>
          <p:nvPr/>
        </p:nvCxnSpPr>
        <p:spPr>
          <a:xfrm flipV="1">
            <a:off x="7249882" y="5077914"/>
            <a:ext cx="770711" cy="36997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8" idx="0"/>
            <a:endCxn id="10" idx="2"/>
          </p:cNvCxnSpPr>
          <p:nvPr/>
        </p:nvCxnSpPr>
        <p:spPr>
          <a:xfrm flipH="1" flipV="1">
            <a:off x="8020591" y="3715839"/>
            <a:ext cx="2" cy="52605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0" idx="0"/>
            <a:endCxn id="9" idx="4"/>
          </p:cNvCxnSpPr>
          <p:nvPr/>
        </p:nvCxnSpPr>
        <p:spPr>
          <a:xfrm flipV="1">
            <a:off x="8020591" y="2134553"/>
            <a:ext cx="1" cy="74526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11" name="Group 10"/>
          <p:cNvGrpSpPr/>
          <p:nvPr/>
        </p:nvGrpSpPr>
        <p:grpSpPr>
          <a:xfrm>
            <a:off x="5664917" y="1612038"/>
            <a:ext cx="570411" cy="570411"/>
            <a:chOff x="5664917" y="1612038"/>
            <a:chExt cx="570411" cy="570411"/>
          </a:xfrm>
        </p:grpSpPr>
        <p:sp>
          <p:nvSpPr>
            <p:cNvPr id="4" name="Oval 3"/>
            <p:cNvSpPr/>
            <p:nvPr/>
          </p:nvSpPr>
          <p:spPr>
            <a:xfrm>
              <a:off x="5708462" y="1664290"/>
              <a:ext cx="470263" cy="470263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5664917" y="1612038"/>
              <a:ext cx="570411" cy="570411"/>
            </a:xfrm>
            <a:prstGeom prst="ellipse">
              <a:avLst/>
            </a:prstGeom>
            <a:no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860034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Processes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Identifying the abstractions that need to be performed in order to perform a task allows us to define a process for that task</a:t>
            </a:r>
          </a:p>
          <a:p>
            <a:r>
              <a:rPr lang="en-GB" dirty="0" smtClean="0"/>
              <a:t>These processes have to allow for</a:t>
            </a:r>
          </a:p>
          <a:p>
            <a:pPr lvl="1"/>
            <a:r>
              <a:rPr lang="en-GB" dirty="0" smtClean="0"/>
              <a:t>Repetition</a:t>
            </a:r>
          </a:p>
          <a:p>
            <a:pPr lvl="1"/>
            <a:r>
              <a:rPr lang="en-GB" dirty="0" smtClean="0"/>
              <a:t>Parallelisation</a:t>
            </a:r>
          </a:p>
          <a:p>
            <a:pPr lvl="1"/>
            <a:r>
              <a:rPr lang="en-GB" dirty="0" smtClean="0"/>
              <a:t>Re-ordering</a:t>
            </a:r>
          </a:p>
          <a:p>
            <a:pPr lvl="1"/>
            <a:r>
              <a:rPr lang="en-GB" dirty="0" smtClean="0"/>
              <a:t>Choices</a:t>
            </a:r>
          </a:p>
          <a:p>
            <a:pPr lvl="1"/>
            <a:r>
              <a:rPr lang="en-GB" dirty="0" smtClean="0"/>
              <a:t>Responses to external events</a:t>
            </a:r>
          </a:p>
          <a:p>
            <a:pPr lvl="1"/>
            <a:endParaRPr lang="en-GB" dirty="0"/>
          </a:p>
          <a:p>
            <a:r>
              <a:rPr lang="en-GB" dirty="0" smtClean="0"/>
              <a:t>This lets us build a model of the process</a:t>
            </a:r>
          </a:p>
          <a:p>
            <a:pPr lvl="1"/>
            <a:r>
              <a:rPr lang="en-GB" dirty="0" smtClean="0"/>
              <a:t>More about this in a couple of weeks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018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Beyond Processes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Not all processes are simple and linear</a:t>
            </a:r>
          </a:p>
          <a:p>
            <a:r>
              <a:rPr lang="en-GB" dirty="0" smtClean="0"/>
              <a:t>What’s the process for writing an email?</a:t>
            </a:r>
          </a:p>
          <a:p>
            <a:endParaRPr lang="en-GB" dirty="0"/>
          </a:p>
          <a:p>
            <a:r>
              <a:rPr lang="en-GB" dirty="0" smtClean="0"/>
              <a:t>Sometimes we can identify the abstractions of tasks that need to be performed but not the order in which they occur</a:t>
            </a:r>
          </a:p>
          <a:p>
            <a:endParaRPr lang="en-GB" dirty="0" smtClean="0"/>
          </a:p>
          <a:p>
            <a:r>
              <a:rPr lang="en-GB" dirty="0" smtClean="0"/>
              <a:t>These can be modelled with UML Use Case diagrams</a:t>
            </a:r>
          </a:p>
          <a:p>
            <a:pPr lvl="1"/>
            <a:r>
              <a:rPr lang="en-GB" dirty="0" smtClean="0"/>
              <a:t>We’ll look at these in November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7061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Processes and Algorithms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we have identified all of our abstractions and built a model of what to do, we can then write more detailed descriptions of </a:t>
            </a:r>
            <a:r>
              <a:rPr lang="en-GB" b="1" dirty="0" smtClean="0"/>
              <a:t>how</a:t>
            </a:r>
            <a:r>
              <a:rPr lang="en-GB" dirty="0" smtClean="0"/>
              <a:t> to do it</a:t>
            </a:r>
            <a:endParaRPr lang="en-GB" dirty="0"/>
          </a:p>
          <a:p>
            <a:r>
              <a:rPr lang="en-GB" dirty="0" smtClean="0"/>
              <a:t>These are our algorithms</a:t>
            </a:r>
          </a:p>
          <a:p>
            <a:pPr lvl="1"/>
            <a:r>
              <a:rPr lang="en-GB" dirty="0" smtClean="0"/>
              <a:t>Step-by-step explanations of how to solve part of a problem</a:t>
            </a:r>
          </a:p>
          <a:p>
            <a:pPr lvl="1"/>
            <a:r>
              <a:rPr lang="en-GB" dirty="0" smtClean="0"/>
              <a:t>Solving a large problem may need many smaller algorithms</a:t>
            </a:r>
          </a:p>
          <a:p>
            <a:r>
              <a:rPr lang="en-GB" dirty="0" smtClean="0"/>
              <a:t>Because the model has allowed us to identify things like repetition, we know if these algorithms need to include it</a:t>
            </a:r>
          </a:p>
        </p:txBody>
      </p:sp>
    </p:spTree>
    <p:extLst>
      <p:ext uri="{BB962C8B-B14F-4D97-AF65-F5344CB8AC3E}">
        <p14:creationId xmlns:p14="http://schemas.microsoft.com/office/powerpoint/2010/main" val="39844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Programming Algorithms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this point we can convert these algorithms into computer code</a:t>
            </a:r>
          </a:p>
          <a:p>
            <a:r>
              <a:rPr lang="en-GB" dirty="0" smtClean="0"/>
              <a:t>Code is built up line by line to tell the computer precisely what to do</a:t>
            </a:r>
          </a:p>
          <a:p>
            <a:pPr lvl="1"/>
            <a:r>
              <a:rPr lang="en-GB" dirty="0" smtClean="0"/>
              <a:t>But that’s Mike/Tim/Gaynor’s problem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</a:p>
          <a:p>
            <a:pPr lvl="1"/>
            <a:endParaRPr lang="en-GB" dirty="0">
              <a:sym typeface="Wingdings" panose="05000000000000000000" pitchFamily="2" charset="2"/>
            </a:endParaRPr>
          </a:p>
          <a:p>
            <a:r>
              <a:rPr lang="en-GB" dirty="0" smtClean="0">
                <a:sym typeface="Wingdings" panose="05000000000000000000" pitchFamily="2" charset="2"/>
              </a:rPr>
              <a:t>We will develop code, but will use a drag-and-drop graphical language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LEGO </a:t>
            </a:r>
            <a:r>
              <a:rPr lang="en-GB" dirty="0" err="1" smtClean="0">
                <a:sym typeface="Wingdings" panose="05000000000000000000" pitchFamily="2" charset="2"/>
              </a:rPr>
              <a:t>Mindstorms</a:t>
            </a:r>
            <a:endParaRPr lang="en-GB" dirty="0" smtClean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End of November</a:t>
            </a: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118764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Computational thinking is a way to solve problems using:</a:t>
            </a:r>
          </a:p>
          <a:p>
            <a:pPr lvl="1"/>
            <a:r>
              <a:rPr lang="en-GB" dirty="0" smtClean="0"/>
              <a:t>Abstraction</a:t>
            </a:r>
            <a:endParaRPr lang="en-GB" dirty="0"/>
          </a:p>
          <a:p>
            <a:pPr lvl="2"/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Working out general solutions from specific problems</a:t>
            </a:r>
          </a:p>
          <a:p>
            <a:pPr lvl="1"/>
            <a:r>
              <a:rPr lang="en-GB" dirty="0"/>
              <a:t>Task Decomposition</a:t>
            </a:r>
          </a:p>
          <a:p>
            <a:pPr lvl="2"/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Breaking large tasks down into smaller tasks</a:t>
            </a:r>
          </a:p>
          <a:p>
            <a:pPr lvl="1"/>
            <a:r>
              <a:rPr lang="en-GB" dirty="0"/>
              <a:t>Simulation (aka Modelling)</a:t>
            </a:r>
          </a:p>
          <a:p>
            <a:pPr lvl="2"/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Creating paper-based or computer-based descriptions of how something works</a:t>
            </a:r>
          </a:p>
          <a:p>
            <a:pPr lvl="1"/>
            <a:r>
              <a:rPr lang="en-GB" dirty="0"/>
              <a:t>Computer Algorithm Design</a:t>
            </a:r>
          </a:p>
          <a:p>
            <a:pPr lvl="2"/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Working out how to convert the model into computer 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code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496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lecture: Hierarchical Task Analysis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3246</TotalTime>
  <Words>1097</Words>
  <Application>Microsoft Office PowerPoint</Application>
  <PresentationFormat>On-screen Show (4:3)</PresentationFormat>
  <Paragraphs>184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宋体</vt:lpstr>
      <vt:lpstr>Arial</vt:lpstr>
      <vt:lpstr>Calibri</vt:lpstr>
      <vt:lpstr>方正姚体</vt:lpstr>
      <vt:lpstr>Georgia</vt:lpstr>
      <vt:lpstr>Trebuchet MS</vt:lpstr>
      <vt:lpstr>Wingdings</vt:lpstr>
      <vt:lpstr>Wingdings 2</vt:lpstr>
      <vt:lpstr>Urban</vt:lpstr>
      <vt:lpstr>Computational Thinking</vt:lpstr>
      <vt:lpstr>Aims</vt:lpstr>
      <vt:lpstr>Learning Outcomes</vt:lpstr>
      <vt:lpstr>Indicative Content</vt:lpstr>
      <vt:lpstr>Assessment</vt:lpstr>
      <vt:lpstr>Reading List</vt:lpstr>
      <vt:lpstr>Schedule</vt:lpstr>
      <vt:lpstr>Schedule</vt:lpstr>
      <vt:lpstr>Computational Thinking</vt:lpstr>
      <vt:lpstr>What is Computational Thinking?</vt:lpstr>
      <vt:lpstr>Definitions</vt:lpstr>
      <vt:lpstr>Examples</vt:lpstr>
      <vt:lpstr>CT Skills</vt:lpstr>
      <vt:lpstr>CT Skills</vt:lpstr>
      <vt:lpstr>Problem-solving Skills</vt:lpstr>
      <vt:lpstr>Data-based Skills</vt:lpstr>
      <vt:lpstr>Abstraction</vt:lpstr>
      <vt:lpstr>Shuffle</vt:lpstr>
      <vt:lpstr>Shuffle</vt:lpstr>
      <vt:lpstr>Abstraction in Task Analysis</vt:lpstr>
      <vt:lpstr>Abstraction in Task Analysis</vt:lpstr>
      <vt:lpstr>Designing Processes</vt:lpstr>
      <vt:lpstr>Beyond Processes</vt:lpstr>
      <vt:lpstr>Processes and Algorithms</vt:lpstr>
      <vt:lpstr>Programming Algorithms</vt:lpstr>
      <vt:lpstr>Summary</vt:lpstr>
      <vt:lpstr>Looking ahead</vt:lpstr>
    </vt:vector>
  </TitlesOfParts>
  <Company>Swansea Institute of Higher Education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fad-rp1</dc:creator>
  <cp:lastModifiedBy>Nik Whitehead</cp:lastModifiedBy>
  <cp:revision>84</cp:revision>
  <dcterms:created xsi:type="dcterms:W3CDTF">2009-09-29T11:00:00Z</dcterms:created>
  <dcterms:modified xsi:type="dcterms:W3CDTF">2019-09-27T11:45:18Z</dcterms:modified>
</cp:coreProperties>
</file>