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303" r:id="rId5"/>
    <p:sldId id="475" r:id="rId6"/>
    <p:sldId id="344" r:id="rId7"/>
    <p:sldId id="363" r:id="rId8"/>
    <p:sldId id="469" r:id="rId9"/>
    <p:sldId id="474" r:id="rId10"/>
    <p:sldId id="487" r:id="rId11"/>
    <p:sldId id="538" r:id="rId12"/>
    <p:sldId id="470" r:id="rId13"/>
    <p:sldId id="471" r:id="rId14"/>
    <p:sldId id="472" r:id="rId15"/>
    <p:sldId id="476" r:id="rId16"/>
    <p:sldId id="477" r:id="rId17"/>
    <p:sldId id="473" r:id="rId18"/>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C7607"/>
    <a:srgbClr val="00BE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832" autoAdjust="0"/>
    <p:restoredTop sz="45868" autoAdjust="0"/>
  </p:normalViewPr>
  <p:slideViewPr>
    <p:cSldViewPr>
      <p:cViewPr varScale="1">
        <p:scale>
          <a:sx n="85" d="100"/>
          <a:sy n="85" d="100"/>
        </p:scale>
        <p:origin x="6064" y="160"/>
      </p:cViewPr>
      <p:guideLst>
        <p:guide orient="horz" pos="2160"/>
        <p:guide pos="288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05/01/2022</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05/01/2022</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Moodle please refer to the learning plan, along with the learner assessment brief and Module handbook. </a:t>
            </a:r>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the other key document is the CIPD course information assessment criteria and reading list document that you were provided with at the start of the course. Can be found in the Course information tile on Moodle.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1213711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You’ll see from the assessment brief document that you are expected to draw from personal experiences or you would do in a particular scenario based on what you understand to be best practice.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3104576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CIPD word count policy: +/- 10% - suggest that markers stop at the maximum word count, so bear this in mind.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1008386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1.1 and 1.2  you can certainly put some meat on the bones of what we covered in class this morning around this, and make it robust with your own research.</a:t>
            </a:r>
          </a:p>
          <a:p>
            <a:endParaRPr lang="en-GB" baseline="0" dirty="0"/>
          </a:p>
          <a:p>
            <a:r>
              <a:rPr lang="en-GB" baseline="0" dirty="0"/>
              <a:t>1.3 points around being assertive, not succumbing to our emotions, how we present ourselves, have we got our facts straight, what supporting evidence do we have? </a:t>
            </a:r>
          </a:p>
          <a:p>
            <a:endParaRPr lang="en-GB" baseline="0" dirty="0"/>
          </a:p>
          <a:p>
            <a:r>
              <a:rPr lang="en-GB" baseline="0" dirty="0"/>
              <a:t>1.4 learning and putting right where we can, refer to the slides and supporting notes from the workshop here to aid you with this. </a:t>
            </a:r>
          </a:p>
          <a:p>
            <a:endParaRPr lang="en-GB" baseline="0" dirty="0"/>
          </a:p>
          <a:p>
            <a:r>
              <a:rPr lang="en-GB" baseline="0" dirty="0"/>
              <a:t>1.5 Refer to the criteria, make reference to any sector or general legislation that we are bound to e.g. employment law and the equality act for instance. whistleblowing policies and mechanisms.</a:t>
            </a:r>
          </a:p>
          <a:p>
            <a:endParaRPr lang="en-GB" baseline="0" dirty="0"/>
          </a:p>
          <a:p>
            <a:r>
              <a:rPr lang="en-GB" baseline="0" dirty="0"/>
              <a:t>2.1 really hone in on the criteria here and what it is asking you, link to relevant theory too. e.g. Dan Pink, Maslow etc </a:t>
            </a:r>
          </a:p>
          <a:p>
            <a:endParaRPr lang="en-GB" baseline="0" dirty="0"/>
          </a:p>
          <a:p>
            <a:r>
              <a:rPr lang="en-GB" baseline="0" dirty="0"/>
              <a:t>2.2 New policy? Reward initiative? Change? Whistleblowing? Ethics? Could be training on ethical considerations or </a:t>
            </a:r>
            <a:r>
              <a:rPr lang="en-GB" baseline="0" dirty="0" err="1"/>
              <a:t>prinicples</a:t>
            </a:r>
            <a:r>
              <a:rPr lang="en-GB" baseline="0" dirty="0"/>
              <a:t>? –EDI? </a:t>
            </a:r>
            <a:r>
              <a:rPr lang="en-US" dirty="0"/>
              <a:t>The learner assessment criteria does say that you can use your own examples here, but you can construct a hypothetical example, if you don't have personal examples to draw upon. </a:t>
            </a:r>
          </a:p>
          <a:p>
            <a:endParaRPr lang="en-US" dirty="0"/>
          </a:p>
          <a:p>
            <a:r>
              <a:rPr lang="en-US" dirty="0"/>
              <a:t>And could make reference to high profile cases perhaps.</a:t>
            </a:r>
          </a:p>
          <a:p>
            <a:endParaRPr lang="en-US" dirty="0"/>
          </a:p>
          <a:p>
            <a:r>
              <a:rPr lang="en-US" dirty="0"/>
              <a:t>Need some considerations around:  </a:t>
            </a:r>
          </a:p>
          <a:p>
            <a:endParaRPr lang="en-GB" baseline="0" dirty="0"/>
          </a:p>
          <a:p>
            <a:pPr marL="0" indent="0">
              <a:buNone/>
            </a:pPr>
            <a:r>
              <a:rPr lang="en-US" dirty="0"/>
              <a:t>-voice</a:t>
            </a:r>
          </a:p>
          <a:p>
            <a:pPr marL="0" indent="0">
              <a:buNone/>
            </a:pPr>
            <a:r>
              <a:rPr lang="en-US" dirty="0"/>
              <a:t>-identify stakeholders and key contributors/those with insights </a:t>
            </a:r>
          </a:p>
          <a:p>
            <a:pPr marL="0" indent="0">
              <a:buNone/>
            </a:pPr>
            <a:r>
              <a:rPr lang="en-US" dirty="0"/>
              <a:t>-take them on the journey with you</a:t>
            </a:r>
          </a:p>
          <a:p>
            <a:pPr marL="0" indent="0">
              <a:buNone/>
            </a:pPr>
            <a:r>
              <a:rPr lang="en-US" dirty="0"/>
              <a:t>-who is involved in the design/delivery?  </a:t>
            </a:r>
          </a:p>
          <a:p>
            <a:endParaRPr lang="en-GB" baseline="0" dirty="0"/>
          </a:p>
          <a:p>
            <a:endParaRPr lang="en-US" dirty="0"/>
          </a:p>
          <a:p>
            <a:r>
              <a:rPr lang="en-US" dirty="0"/>
              <a:t>Think of an experience or Scenario – examples include: revamping the reward process so that in competitive sales environments for example – not driven to achieve unrealistic targets, or compromise ethical practice to meet targets etc. </a:t>
            </a:r>
          </a:p>
          <a:p>
            <a:endParaRPr lang="en-US" dirty="0"/>
          </a:p>
          <a:p>
            <a:r>
              <a:rPr lang="en-US" dirty="0"/>
              <a:t>Could be to Implement a code of conduct and ensure that it is embedded into the culture. </a:t>
            </a:r>
          </a:p>
          <a:p>
            <a:endParaRPr lang="en-US" dirty="0"/>
          </a:p>
          <a:p>
            <a:r>
              <a:rPr lang="en-US" dirty="0"/>
              <a:t>Policies and procedures – development of a whistleblowing policy, or however you choose to name it, – but not just pay lip service to this, continuous process of review and development, needs to be enacted in practice. </a:t>
            </a:r>
          </a:p>
          <a:p>
            <a:endParaRPr lang="en-GB" baseline="0" dirty="0"/>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911745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Gibbs reflective cycle can be used as a tool to hone a process or reflect on a situation and how it was handled. But for the assessment criteria more is needed -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is a need to evaluate the impact of the solution in terms of how well it met the needs of and engaged all those it was aimed at. So here it will depend on the scenario type that you are writing about – if it involves quantitative approaches it could include looking at absence data and other HR related data, looking to see any impact on sales figures.  For more qualitative approaches it could be asking for feedback, thoughts and feelings about the solution and its impact. E.g. If a new/amended reward policy is needed, as there are concerns that the current system makes for a highly competitive environment that risks the occurrence of unethical behaviour as we touched upon in todays’ workshop). A change in policy would mean that the induction policy would need changing, job advert templates may need changing. Change processes need to handled carefully, people will need to be consulted with, their views heard and collated etc, gain engagement. </a:t>
            </a:r>
          </a:p>
          <a:p>
            <a:endParaRPr lang="en-GB" sz="1200" b="0" i="0" kern="1200" dirty="0">
              <a:solidFill>
                <a:schemeClr val="tx1"/>
              </a:solidFill>
              <a:effectLst/>
              <a:latin typeface="+mn-lt"/>
              <a:ea typeface="+mn-ea"/>
              <a:cs typeface="+mn-cs"/>
            </a:endParaRPr>
          </a:p>
          <a:p>
            <a:r>
              <a:rPr lang="en-GB" dirty="0"/>
              <a:t>Consultation - gaining direct feedback from employees – focus groups, interviews</a:t>
            </a:r>
          </a:p>
          <a:p>
            <a:r>
              <a:rPr lang="en-GB" dirty="0"/>
              <a:t>Using technology – pulse surveys using apps, internal social media</a:t>
            </a:r>
          </a:p>
          <a:p>
            <a:r>
              <a:rPr lang="en-GB" dirty="0"/>
              <a:t>Monitoring against success factors, objectives, milestones</a:t>
            </a:r>
          </a:p>
          <a:p>
            <a:r>
              <a:rPr lang="en-GB" dirty="0"/>
              <a:t>Process/performance assessments</a:t>
            </a:r>
          </a:p>
          <a:p>
            <a:r>
              <a:rPr lang="en-GB" dirty="0"/>
              <a:t>Customer and other stakeholder feedback (shareholders, trustees, external partners, compliance agencies)</a:t>
            </a:r>
          </a:p>
          <a:p>
            <a:r>
              <a:rPr lang="en-GB" dirty="0"/>
              <a:t>Qualitative (opinions/feedback) and quantitative (statistics, outcomes, compliance or quality data. HR data – turnover, absence, skills development, training data.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there is certainly a range of ways to approach this. </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D10551-CAFF-4CFA-AD3F-8FD228291A76}" type="slidenum">
              <a:rPr lang="en-GB" smtClean="0"/>
              <a:t>7</a:t>
            </a:fld>
            <a:endParaRPr lang="en-GB"/>
          </a:p>
        </p:txBody>
      </p:sp>
    </p:spTree>
    <p:extLst>
      <p:ext uri="{BB962C8B-B14F-4D97-AF65-F5344CB8AC3E}">
        <p14:creationId xmlns:p14="http://schemas.microsoft.com/office/powerpoint/2010/main" val="2637603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2.3 There are a whole host of metrics that can measured and this will depend on what you have chosen for 2.2, visit the link here for some more ideas.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044586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Insights docs are the rotten apples bad barrels etc, </a:t>
            </a:r>
          </a:p>
          <a:p>
            <a:endParaRPr lang="en-GB" baseline="0" dirty="0"/>
          </a:p>
          <a:p>
            <a:r>
              <a:rPr lang="en-GB" baseline="0" dirty="0"/>
              <a:t>There are also some useful resources on </a:t>
            </a:r>
            <a:r>
              <a:rPr lang="en-GB" baseline="0" dirty="0" err="1"/>
              <a:t>moodle</a:t>
            </a:r>
            <a:r>
              <a:rPr lang="en-GB" baseline="0" dirty="0"/>
              <a:t> around these elements that will also feature in the supplemental video shortly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42376006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 first stage of CPD is to understand where we are and where we want to be.</a:t>
            </a:r>
          </a:p>
          <a:p>
            <a:endParaRPr lang="en-GB" baseline="0" dirty="0"/>
          </a:p>
          <a:p>
            <a:r>
              <a:rPr lang="en-GB" baseline="0" dirty="0"/>
              <a:t>Reference the CIPD tools</a:t>
            </a:r>
          </a:p>
          <a:p>
            <a:endParaRPr lang="en-GB" baseline="0" dirty="0"/>
          </a:p>
          <a:p>
            <a:r>
              <a:rPr lang="en-GB" baseline="0" dirty="0"/>
              <a:t>Note here that 2.4 is in this section and not in Task 1 where you’d expect it to be if running in succession. </a:t>
            </a:r>
          </a:p>
          <a:p>
            <a:endParaRPr lang="en-GB" baseline="0" dirty="0"/>
          </a:p>
          <a:p>
            <a:r>
              <a:rPr lang="en-GB" baseline="0" dirty="0"/>
              <a:t>You may chose to ask others to give you some feedback – there is a 360 degree feedback template or two on </a:t>
            </a:r>
            <a:r>
              <a:rPr lang="en-GB" baseline="0" dirty="0" err="1"/>
              <a:t>moodle</a:t>
            </a:r>
            <a:r>
              <a:rPr lang="en-GB" baseline="0" dirty="0"/>
              <a:t>, you may wish to explore other options, such as supervision or coaching notes from your line manager, other feedback or performance mechanisms within your organisation.</a:t>
            </a:r>
          </a:p>
          <a:p>
            <a:endParaRPr lang="en-GB" baseline="0" dirty="0"/>
          </a:p>
          <a:p>
            <a:r>
              <a:rPr lang="en-GB" baseline="0" dirty="0"/>
              <a:t>3.3 formulating a range of formal and/or formal continuing professional development to support your learning journey. These could be work related courses, CIPD events, coaching and or mentoring sessions, attendances at conferences for instance.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2035378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Make sure that any frameworks you use as a basis are cited. Whenever you are referring to the profession map for instance.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3007760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CIPD self assessment tool you can compile a learning plan, and input learning and reflections into it. It can be converted into an Excel file and exported so you may wish to consider doing this. </a:t>
            </a:r>
          </a:p>
          <a:p>
            <a:endParaRPr lang="en-US" dirty="0"/>
          </a:p>
          <a:p>
            <a:r>
              <a:rPr lang="en-US" dirty="0"/>
              <a:t>You can for reflective records:</a:t>
            </a:r>
          </a:p>
          <a:p>
            <a:endParaRPr lang="en-US" dirty="0"/>
          </a:p>
          <a:p>
            <a:r>
              <a:rPr lang="en-US" dirty="0"/>
              <a:t>Give it a record name</a:t>
            </a:r>
          </a:p>
          <a:p>
            <a:r>
              <a:rPr lang="en-US" dirty="0"/>
              <a:t>Date</a:t>
            </a:r>
          </a:p>
          <a:p>
            <a:r>
              <a:rPr lang="en-US" dirty="0"/>
              <a:t>Profession map area</a:t>
            </a:r>
          </a:p>
          <a:p>
            <a:r>
              <a:rPr lang="en-US" dirty="0"/>
              <a:t>Type</a:t>
            </a:r>
          </a:p>
          <a:p>
            <a:r>
              <a:rPr lang="en-US" dirty="0"/>
              <a:t>Type of learning experience e.g. course, webinar, podcast </a:t>
            </a:r>
            <a:r>
              <a:rPr lang="en-US" dirty="0" err="1"/>
              <a:t>etc</a:t>
            </a:r>
            <a:endParaRPr lang="en-US" dirty="0"/>
          </a:p>
          <a:p>
            <a:r>
              <a:rPr lang="en-US" dirty="0"/>
              <a:t>Grade</a:t>
            </a:r>
          </a:p>
          <a:p>
            <a:r>
              <a:rPr lang="en-US" dirty="0"/>
              <a:t>Evidence</a:t>
            </a:r>
          </a:p>
          <a:p>
            <a:r>
              <a:rPr lang="en-US" dirty="0"/>
              <a:t>Link to content</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2632901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search on Eventbrite for CIPD Wales and you can ”follow” them.</a:t>
            </a:r>
          </a:p>
          <a:p>
            <a:endParaRPr lang="en-US" dirty="0"/>
          </a:p>
          <a:p>
            <a:r>
              <a:rPr lang="en-US" dirty="0"/>
              <a:t>Also with many branches across the UK you can access a wide variety of online webinars hosted by branches such as London.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915729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4382382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05/01/2022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05/01/2022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05/01/2022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05/01/2022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3.xml"/><Relationship Id="rId4"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cipd.co.uk/knowledge/fundamentals/relations/diversity/factsheet#gref" TargetMode="External"/><Relationship Id="rId5" Type="http://schemas.openxmlformats.org/officeDocument/2006/relationships/hyperlink" Target="https://www.cipd.co.uk/Images/unethical-behaviour-in-the-workplace_report-2_tcm18-57022.pdf" TargetMode="Externa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5.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hyperlink" Target="https://www.prosci.com/resources/articles/measuring-change-management-effectiveness-with-metrics" TargetMode="Externa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cipd.co.uk/Images/cipd-wales-event-guide-2021-22_tcm18-83335.pdf" TargetMode="External"/><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38665"/>
            <a:ext cx="7772400" cy="1470025"/>
          </a:xfrm>
        </p:spPr>
        <p:txBody>
          <a:bodyPr>
            <a:normAutofit/>
          </a:bodyPr>
          <a:lstStyle/>
          <a:p>
            <a:r>
              <a:rPr lang="en-GB" sz="2400" dirty="0">
                <a:solidFill>
                  <a:schemeClr val="bg1"/>
                </a:solidFill>
              </a:rPr>
              <a:t>    CIPD Associate Diploma in People Management</a:t>
            </a:r>
          </a:p>
        </p:txBody>
      </p:sp>
      <p:sp>
        <p:nvSpPr>
          <p:cNvPr id="5" name="Subtitle 4"/>
          <p:cNvSpPr>
            <a:spLocks noGrp="1"/>
          </p:cNvSpPr>
          <p:nvPr>
            <p:ph type="subTitle" idx="1"/>
          </p:nvPr>
        </p:nvSpPr>
        <p:spPr>
          <a:xfrm>
            <a:off x="1569186" y="2608230"/>
            <a:ext cx="6400800" cy="1752600"/>
          </a:xfrm>
        </p:spPr>
        <p:txBody>
          <a:bodyPr>
            <a:normAutofit fontScale="92500" lnSpcReduction="10000"/>
          </a:bodyPr>
          <a:lstStyle/>
          <a:p>
            <a:r>
              <a:rPr lang="en-GB" sz="4000" b="1" dirty="0">
                <a:solidFill>
                  <a:srgbClr val="0C7607"/>
                </a:solidFill>
              </a:rPr>
              <a:t>Professional Behaviours and Valuing People (5CO03)</a:t>
            </a:r>
          </a:p>
          <a:p>
            <a:r>
              <a:rPr lang="en-GB" sz="4000" b="1" dirty="0">
                <a:solidFill>
                  <a:srgbClr val="0C7607"/>
                </a:solidFill>
              </a:rPr>
              <a:t>Assignment Guidance </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pic>
        <p:nvPicPr>
          <p:cNvPr id="7" name="Audio 6">
            <a:hlinkClick r:id="" action="ppaction://media"/>
            <a:extLst>
              <a:ext uri="{FF2B5EF4-FFF2-40B4-BE49-F238E27FC236}">
                <a16:creationId xmlns:a16="http://schemas.microsoft.com/office/drawing/2014/main" id="{98021D4A-E254-9B42-BFD5-1DD916AD75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193330590"/>
      </p:ext>
    </p:extLst>
  </p:cSld>
  <p:clrMapOvr>
    <a:masterClrMapping/>
  </p:clrMapOvr>
  <mc:AlternateContent xmlns:mc="http://schemas.openxmlformats.org/markup-compatibility/2006">
    <mc:Choice xmlns:p14="http://schemas.microsoft.com/office/powerpoint/2010/main" Requires="p14">
      <p:transition spd="slow" p14:dur="2000" advTm="8007"/>
    </mc:Choice>
    <mc:Fallback>
      <p:transition spd="slow" advTm="8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6E09E-98B4-B04E-B7D5-77A1BAA29F6F}"/>
              </a:ext>
            </a:extLst>
          </p:cNvPr>
          <p:cNvSpPr>
            <a:spLocks noGrp="1"/>
          </p:cNvSpPr>
          <p:nvPr>
            <p:ph type="title"/>
          </p:nvPr>
        </p:nvSpPr>
        <p:spPr/>
        <p:txBody>
          <a:bodyPr/>
          <a:lstStyle/>
          <a:p>
            <a:r>
              <a:rPr lang="en-US" dirty="0"/>
              <a:t>Key documents to assist you</a:t>
            </a:r>
          </a:p>
        </p:txBody>
      </p:sp>
      <p:pic>
        <p:nvPicPr>
          <p:cNvPr id="5" name="Content Placeholder 4" descr="A picture containing graphical user interface&#10;&#10;Description automatically generated">
            <a:extLst>
              <a:ext uri="{FF2B5EF4-FFF2-40B4-BE49-F238E27FC236}">
                <a16:creationId xmlns:a16="http://schemas.microsoft.com/office/drawing/2014/main" id="{3ADA6974-ABA5-044D-8BF5-DEA6D167727C}"/>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441196" y="1600200"/>
            <a:ext cx="4261607" cy="3916363"/>
          </a:xfrm>
        </p:spPr>
      </p:pic>
      <p:pic>
        <p:nvPicPr>
          <p:cNvPr id="3" name="Audio 2">
            <a:hlinkClick r:id="" action="ppaction://media"/>
            <a:extLst>
              <a:ext uri="{FF2B5EF4-FFF2-40B4-BE49-F238E27FC236}">
                <a16:creationId xmlns:a16="http://schemas.microsoft.com/office/drawing/2014/main" id="{8AD06E5D-FB46-4149-B913-D7467EDF33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14858559"/>
      </p:ext>
    </p:extLst>
  </p:cSld>
  <p:clrMapOvr>
    <a:masterClrMapping/>
  </p:clrMapOvr>
  <mc:AlternateContent xmlns:mc="http://schemas.openxmlformats.org/markup-compatibility/2006">
    <mc:Choice xmlns:p14="http://schemas.microsoft.com/office/powerpoint/2010/main" Requires="p14">
      <p:transition spd="slow" p14:dur="2000" advTm="25444"/>
    </mc:Choice>
    <mc:Fallback>
      <p:transition spd="slow" advTm="25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Refer to assessment criteria for content: </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First point of Task 1</a:t>
            </a:r>
          </a:p>
        </p:txBody>
      </p:sp>
      <p:sp>
        <p:nvSpPr>
          <p:cNvPr id="7" name="Content Placeholder 6"/>
          <p:cNvSpPr>
            <a:spLocks noGrp="1"/>
          </p:cNvSpPr>
          <p:nvPr>
            <p:ph sz="half" idx="2"/>
          </p:nvPr>
        </p:nvSpPr>
        <p:spPr>
          <a:xfrm>
            <a:off x="323528" y="1340768"/>
            <a:ext cx="4173860" cy="4176464"/>
          </a:xfrm>
          <a:solidFill>
            <a:schemeClr val="bg1"/>
          </a:solidFill>
          <a:ln>
            <a:solidFill>
              <a:schemeClr val="bg1">
                <a:lumMod val="65000"/>
              </a:schemeClr>
            </a:solidFill>
          </a:ln>
        </p:spPr>
        <p:txBody>
          <a:bodyPr>
            <a:normAutofit/>
          </a:bodyPr>
          <a:lstStyle/>
          <a:p>
            <a:r>
              <a:rPr lang="en-GB" sz="2800" dirty="0"/>
              <a:t>Define the term professional and explain what it means to be a ‘people practice professional’. (AC 1.1)</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A.C 1.1</a:t>
            </a:r>
          </a:p>
        </p:txBody>
      </p:sp>
      <p:sp>
        <p:nvSpPr>
          <p:cNvPr id="9" name="Content Placeholder 8"/>
          <p:cNvSpPr>
            <a:spLocks noGrp="1"/>
          </p:cNvSpPr>
          <p:nvPr>
            <p:ph sz="quarter" idx="4"/>
          </p:nvPr>
        </p:nvSpPr>
        <p:spPr>
          <a:xfrm>
            <a:off x="4645025" y="1340768"/>
            <a:ext cx="4175447" cy="4464496"/>
          </a:xfrm>
          <a:solidFill>
            <a:schemeClr val="bg1"/>
          </a:solidFill>
          <a:ln>
            <a:solidFill>
              <a:schemeClr val="bg1">
                <a:lumMod val="65000"/>
              </a:schemeClr>
            </a:solidFill>
          </a:ln>
        </p:spPr>
        <p:txBody>
          <a:bodyPr>
            <a:noAutofit/>
          </a:bodyPr>
          <a:lstStyle/>
          <a:p>
            <a:r>
              <a:rPr lang="en-GB" dirty="0"/>
              <a:t>Definition of professional; professional specifications and frameworks, professional requirements, CIPD Profession Map, professional values, personal values (for example fairness, honesty, equality, inclusivity, valuing others, evidence-based decision-making); concept of ‘professional integrity’ </a:t>
            </a:r>
          </a:p>
          <a:p>
            <a:br>
              <a:rPr lang="en-GB" dirty="0"/>
            </a:br>
            <a:endParaRPr lang="en-GB" dirty="0"/>
          </a:p>
          <a:p>
            <a:br>
              <a:rPr lang="en-GB" dirty="0"/>
            </a:br>
            <a:endParaRPr lang="en-GB" dirty="0"/>
          </a:p>
        </p:txBody>
      </p:sp>
      <p:pic>
        <p:nvPicPr>
          <p:cNvPr id="13" name="Audio 12">
            <a:hlinkClick r:id="" action="ppaction://media"/>
            <a:extLst>
              <a:ext uri="{FF2B5EF4-FFF2-40B4-BE49-F238E27FC236}">
                <a16:creationId xmlns:a16="http://schemas.microsoft.com/office/drawing/2014/main" id="{CC30F298-7332-5341-BD4D-4875DA61C22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115300" y="5829300"/>
            <a:ext cx="812800" cy="812800"/>
          </a:xfrm>
          <a:prstGeom prst="rect">
            <a:avLst/>
          </a:prstGeom>
        </p:spPr>
      </p:pic>
    </p:spTree>
    <p:custDataLst>
      <p:tags r:id="rId1"/>
    </p:custDataLst>
    <p:extLst>
      <p:ext uri="{BB962C8B-B14F-4D97-AF65-F5344CB8AC3E}">
        <p14:creationId xmlns:p14="http://schemas.microsoft.com/office/powerpoint/2010/main" val="1626622288"/>
      </p:ext>
    </p:extLst>
  </p:cSld>
  <p:clrMapOvr>
    <a:masterClrMapping/>
  </p:clrMapOvr>
  <mc:AlternateContent xmlns:mc="http://schemas.openxmlformats.org/markup-compatibility/2006">
    <mc:Choice xmlns:p14="http://schemas.microsoft.com/office/powerpoint/2010/main" Requires="p14">
      <p:transition spd="slow" p14:dur="2000" advTm="23973"/>
    </mc:Choice>
    <mc:Fallback>
      <p:transition spd="slow" advTm="23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bg/>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3"/>
                </p:tgtEl>
              </p:cMediaNode>
            </p:audio>
          </p:childTnLst>
        </p:cTn>
      </p:par>
    </p:tnLst>
    <p:bldLst>
      <p:bldP spid="9"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p:txBody>
          <a:bodyPr>
            <a:normAutofit/>
          </a:bodyPr>
          <a:lstStyle/>
          <a:p>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425395" y="332656"/>
            <a:ext cx="8317230" cy="729781"/>
          </a:xfrm>
        </p:spPr>
        <p:txBody>
          <a:bodyPr/>
          <a:lstStyle/>
          <a:p>
            <a:pPr marL="0" indent="0" algn="ctr">
              <a:buNone/>
            </a:pPr>
            <a:r>
              <a:rPr lang="en-GB" dirty="0"/>
              <a:t>Case Study</a:t>
            </a:r>
          </a:p>
        </p:txBody>
      </p:sp>
      <p:sp>
        <p:nvSpPr>
          <p:cNvPr id="2" name="TextBox 1">
            <a:extLst>
              <a:ext uri="{FF2B5EF4-FFF2-40B4-BE49-F238E27FC236}">
                <a16:creationId xmlns:a16="http://schemas.microsoft.com/office/drawing/2014/main" id="{610D741A-7682-8D4B-8675-3643BECC649E}"/>
              </a:ext>
            </a:extLst>
          </p:cNvPr>
          <p:cNvSpPr txBox="1"/>
          <p:nvPr/>
        </p:nvSpPr>
        <p:spPr>
          <a:xfrm>
            <a:off x="401375" y="1062437"/>
            <a:ext cx="8317230" cy="4893647"/>
          </a:xfrm>
          <a:prstGeom prst="rect">
            <a:avLst/>
          </a:prstGeom>
          <a:noFill/>
        </p:spPr>
        <p:txBody>
          <a:bodyPr wrap="square" rtlCol="0">
            <a:spAutoFit/>
          </a:bodyPr>
          <a:lstStyle/>
          <a:p>
            <a:pPr marL="285750" indent="-285750" algn="just">
              <a:buFont typeface="Arial" panose="020B0604020202020204" pitchFamily="34" charset="0"/>
              <a:buChar char="•"/>
            </a:pPr>
            <a:r>
              <a:rPr lang="en-GB" sz="2100" dirty="0"/>
              <a:t>You currently work in the People Practice Team and are studying for your CIPD qualification. Your Line Manager is running a break-out session about ethical practice in business, at one of the CIPD conferences, and you have been asked to help.  </a:t>
            </a:r>
          </a:p>
          <a:p>
            <a:pPr algn="just"/>
            <a:endParaRPr lang="en-GB" sz="2100" dirty="0"/>
          </a:p>
          <a:p>
            <a:pPr marL="285750" indent="-285750" algn="just">
              <a:buFont typeface="Arial" panose="020B0604020202020204" pitchFamily="34" charset="0"/>
              <a:buChar char="•"/>
            </a:pPr>
            <a:r>
              <a:rPr lang="en-GB" sz="2100" dirty="0"/>
              <a:t>The focus of the session is the importance of personal and ethical values for people practice professionals and how these can be applied at work, including contributing to (if not driving) discussions, to influence others towards ethical behaviour. </a:t>
            </a:r>
          </a:p>
          <a:p>
            <a:pPr algn="just"/>
            <a:endParaRPr lang="en-GB" sz="2100" dirty="0"/>
          </a:p>
          <a:p>
            <a:pPr marL="285750" indent="-285750" algn="just">
              <a:buFont typeface="Arial" panose="020B0604020202020204" pitchFamily="34" charset="0"/>
              <a:buChar char="•"/>
            </a:pPr>
            <a:r>
              <a:rPr lang="en-GB" sz="2100" dirty="0"/>
              <a:t>The session will also explore the human and business benefits of inclusive behaviour such as positive working relationships and improved performance, and make the business case for people being included, valued and fairly treated at work. </a:t>
            </a:r>
          </a:p>
          <a:p>
            <a:pPr marL="285750" indent="-285750">
              <a:buFont typeface="Arial" panose="020B0604020202020204" pitchFamily="34" charset="0"/>
              <a:buChar char="•"/>
            </a:pPr>
            <a:endParaRPr lang="en-US" dirty="0"/>
          </a:p>
        </p:txBody>
      </p:sp>
      <p:pic>
        <p:nvPicPr>
          <p:cNvPr id="7" name="Audio 6">
            <a:hlinkClick r:id="" action="ppaction://media"/>
            <a:extLst>
              <a:ext uri="{FF2B5EF4-FFF2-40B4-BE49-F238E27FC236}">
                <a16:creationId xmlns:a16="http://schemas.microsoft.com/office/drawing/2014/main" id="{A33C9578-BB69-D048-8071-C779B6FACB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572695186"/>
      </p:ext>
    </p:extLst>
  </p:cSld>
  <p:clrMapOvr>
    <a:masterClrMapping/>
  </p:clrMapOvr>
  <mc:AlternateContent xmlns:mc="http://schemas.openxmlformats.org/markup-compatibility/2006">
    <mc:Choice xmlns:p14="http://schemas.microsoft.com/office/powerpoint/2010/main" Requires="p14">
      <p:transition spd="slow" p14:dur="2000" advTm="74778"/>
    </mc:Choice>
    <mc:Fallback>
      <p:transition spd="slow" advTm="74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a:xfrm>
            <a:off x="405584" y="1052736"/>
            <a:ext cx="8318832" cy="4392488"/>
          </a:xfrm>
        </p:spPr>
        <p:txBody>
          <a:bodyPr>
            <a:normAutofit fontScale="92500" lnSpcReduction="10000"/>
          </a:bodyPr>
          <a:lstStyle/>
          <a:p>
            <a:endParaRPr lang="en-GB" sz="2400" dirty="0"/>
          </a:p>
          <a:p>
            <a:r>
              <a:rPr lang="en-GB" sz="2400" dirty="0"/>
              <a:t>Your presentation should explore the importance of ethical values to people practice professionals at the conference, how they will be applied and how ethical practices can impact positively on organisations </a:t>
            </a:r>
          </a:p>
          <a:p>
            <a:r>
              <a:rPr lang="en-GB" sz="2400" dirty="0"/>
              <a:t>Slides </a:t>
            </a:r>
          </a:p>
          <a:p>
            <a:r>
              <a:rPr lang="en-GB" sz="2400" dirty="0"/>
              <a:t>Presenter notes (ideally these should be presented as a single Word document with slides embedded in the document, make sure that you cite your sources).</a:t>
            </a:r>
          </a:p>
          <a:p>
            <a:r>
              <a:rPr lang="en-GB" sz="2400" dirty="0"/>
              <a:t>Refer to academic concepts, theories and professional practice, as well as linking in the key CIPD insights documents </a:t>
            </a:r>
            <a:r>
              <a:rPr lang="en-GB" sz="1700" dirty="0"/>
              <a:t>(</a:t>
            </a:r>
            <a:r>
              <a:rPr lang="en-GB" sz="1700" dirty="0">
                <a:hlinkClick r:id="rId5"/>
              </a:rPr>
              <a:t>Rotten apples, bad barrels and sticky situations </a:t>
            </a:r>
            <a:r>
              <a:rPr lang="en-GB" sz="1700" dirty="0"/>
              <a:t>and </a:t>
            </a:r>
            <a:r>
              <a:rPr lang="en-GB" sz="1700" dirty="0">
                <a:hlinkClick r:id="rId6"/>
              </a:rPr>
              <a:t>Diversity and inclusion in the workplace</a:t>
            </a:r>
            <a:r>
              <a:rPr lang="en-GB" sz="1700" dirty="0"/>
              <a:t>).  </a:t>
            </a:r>
          </a:p>
          <a:p>
            <a:r>
              <a:rPr lang="en-GB" sz="2400" dirty="0"/>
              <a:t>Approximately 2250 words (+/- 10%)</a:t>
            </a:r>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405584" y="332656"/>
            <a:ext cx="8317230" cy="720080"/>
          </a:xfrm>
        </p:spPr>
        <p:txBody>
          <a:bodyPr/>
          <a:lstStyle/>
          <a:p>
            <a:pPr marL="0" indent="0" algn="ctr">
              <a:buNone/>
            </a:pPr>
            <a:r>
              <a:rPr lang="en-GB" dirty="0"/>
              <a:t>Task One – Presentation slides</a:t>
            </a:r>
          </a:p>
        </p:txBody>
      </p:sp>
      <p:pic>
        <p:nvPicPr>
          <p:cNvPr id="2" name="Audio 1">
            <a:hlinkClick r:id="" action="ppaction://media"/>
            <a:extLst>
              <a:ext uri="{FF2B5EF4-FFF2-40B4-BE49-F238E27FC236}">
                <a16:creationId xmlns:a16="http://schemas.microsoft.com/office/drawing/2014/main" id="{FFF576A7-F630-C941-958A-E8902C6264E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59173185"/>
      </p:ext>
    </p:extLst>
  </p:cSld>
  <p:clrMapOvr>
    <a:masterClrMapping/>
  </p:clrMapOvr>
  <mc:AlternateContent xmlns:mc="http://schemas.openxmlformats.org/markup-compatibility/2006">
    <mc:Choice xmlns:p14="http://schemas.microsoft.com/office/powerpoint/2010/main" Requires="p14">
      <p:transition spd="slow" p14:dur="2000" advTm="74008"/>
    </mc:Choice>
    <mc:Fallback>
      <p:transition spd="slow" advTm="74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a:xfrm>
            <a:off x="405584" y="1052736"/>
            <a:ext cx="8318832" cy="4680520"/>
          </a:xfrm>
        </p:spPr>
        <p:txBody>
          <a:bodyPr>
            <a:normAutofit fontScale="25000" lnSpcReduction="20000"/>
          </a:bodyPr>
          <a:lstStyle/>
          <a:p>
            <a:pPr marL="285750" lvl="0" indent="-285750"/>
            <a:r>
              <a:rPr lang="en-GB" sz="5600" dirty="0"/>
              <a:t>Define the term professional and explain what it means to be a ‘people practice professional’. (1.1)</a:t>
            </a:r>
          </a:p>
          <a:p>
            <a:pPr lvl="0"/>
            <a:endParaRPr lang="en-GB" sz="5600" dirty="0"/>
          </a:p>
          <a:p>
            <a:pPr marL="285750" lvl="0" indent="-285750"/>
            <a:r>
              <a:rPr lang="en-GB" sz="5600" dirty="0"/>
              <a:t>Discuss the concept of ‘ethical values’, and how at least three ethical values that you hold personally impact (or could impact) on your work as a people practice professional. (1.2)</a:t>
            </a:r>
          </a:p>
          <a:p>
            <a:pPr lvl="0"/>
            <a:endParaRPr lang="en-GB" sz="5600" dirty="0"/>
          </a:p>
          <a:p>
            <a:pPr marL="285750" lvl="0" indent="-285750"/>
            <a:r>
              <a:rPr lang="en-GB" sz="5600" dirty="0"/>
              <a:t>Drawing on work or personal examples, analyse how you would/have: </a:t>
            </a:r>
          </a:p>
          <a:p>
            <a:pPr marL="0" lvl="0" indent="0">
              <a:buNone/>
            </a:pPr>
            <a:r>
              <a:rPr lang="en-GB" sz="5600" dirty="0"/>
              <a:t>-made an engaging and well-informed contribution to discussions to support the application of good people practice (1.3)</a:t>
            </a:r>
          </a:p>
          <a:p>
            <a:pPr marL="0" lvl="0" indent="0">
              <a:buNone/>
            </a:pPr>
            <a:r>
              <a:rPr lang="en-GB" sz="5600" dirty="0"/>
              <a:t>-taken responsibility for your work/actions, including recognising and rectifying mistakes (1.4).   </a:t>
            </a:r>
          </a:p>
          <a:p>
            <a:pPr marL="0" lvl="0" indent="0">
              <a:buNone/>
            </a:pPr>
            <a:r>
              <a:rPr lang="en-GB" sz="5600" dirty="0"/>
              <a:t>-known when and how to raise concerns when issues such as organisational policies or leadership approaches conflict with ethical values or legislation. (1.5)</a:t>
            </a:r>
          </a:p>
          <a:p>
            <a:pPr lvl="0"/>
            <a:endParaRPr lang="en-GB" sz="5600" dirty="0"/>
          </a:p>
          <a:p>
            <a:pPr marL="285750" lvl="0" indent="-285750"/>
            <a:r>
              <a:rPr lang="en-GB" sz="5600" dirty="0"/>
              <a:t>Provide a robust argument for ethical people practice that is supported by academic theory and details both the business and human benefits of people at work feeling included, valued and fairly treated. (2.1).</a:t>
            </a:r>
          </a:p>
          <a:p>
            <a:pPr lvl="0"/>
            <a:endParaRPr lang="en-GB" sz="5600" dirty="0"/>
          </a:p>
          <a:p>
            <a:pPr marL="285750" lvl="0" indent="-285750"/>
            <a:r>
              <a:rPr lang="en-GB" sz="5600" dirty="0"/>
              <a:t>Using your own example of providing a people practice solution to meet a particular need, or a hypothetical example such as introducing a new policy or reward initiative, comment on how you would/have:  </a:t>
            </a:r>
          </a:p>
          <a:p>
            <a:pPr marL="0" lvl="0" indent="0">
              <a:buNone/>
            </a:pPr>
            <a:r>
              <a:rPr lang="en-GB" sz="5600" dirty="0"/>
              <a:t>-ensured the ‘design’ of the solution was informed by engagement with others, particularly those most affected by the solution. (2.2)</a:t>
            </a:r>
          </a:p>
          <a:p>
            <a:pPr marL="0" lvl="0" indent="0">
              <a:buNone/>
            </a:pPr>
            <a:r>
              <a:rPr lang="en-GB" sz="5600" dirty="0"/>
              <a:t>-evaluated the impact of the solution in terms of how well it met the needs of and engaged all those it was aimed at. (2.3)</a:t>
            </a:r>
          </a:p>
          <a:p>
            <a:pPr marL="0" indent="0">
              <a:buNone/>
            </a:pPr>
            <a:endParaRPr lang="en-GB" sz="4300" dirty="0"/>
          </a:p>
          <a:p>
            <a:pPr marL="0" indent="0">
              <a:buNone/>
            </a:pPr>
            <a:endParaRPr lang="en-GB" sz="2000" dirty="0"/>
          </a:p>
          <a:p>
            <a:pPr marL="0" indent="0">
              <a:buNone/>
            </a:pPr>
            <a:endParaRPr lang="en-GB" sz="2400" dirty="0"/>
          </a:p>
        </p:txBody>
      </p:sp>
      <p:sp>
        <p:nvSpPr>
          <p:cNvPr id="8" name="TextBox 7">
            <a:extLst>
              <a:ext uri="{FF2B5EF4-FFF2-40B4-BE49-F238E27FC236}">
                <a16:creationId xmlns:a16="http://schemas.microsoft.com/office/drawing/2014/main" id="{0DDB3A5E-4937-574F-B8A4-5694E2A6311E}"/>
              </a:ext>
            </a:extLst>
          </p:cNvPr>
          <p:cNvSpPr txBox="1"/>
          <p:nvPr/>
        </p:nvSpPr>
        <p:spPr>
          <a:xfrm>
            <a:off x="611560" y="404664"/>
            <a:ext cx="3456383" cy="584775"/>
          </a:xfrm>
          <a:prstGeom prst="rect">
            <a:avLst/>
          </a:prstGeom>
          <a:noFill/>
        </p:spPr>
        <p:txBody>
          <a:bodyPr wrap="square" rtlCol="0">
            <a:spAutoFit/>
          </a:bodyPr>
          <a:lstStyle/>
          <a:p>
            <a:r>
              <a:rPr lang="en-GB" sz="3200" dirty="0"/>
              <a:t>To include:</a:t>
            </a:r>
            <a:endParaRPr lang="en-US" sz="3200" dirty="0"/>
          </a:p>
        </p:txBody>
      </p:sp>
      <p:pic>
        <p:nvPicPr>
          <p:cNvPr id="2" name="Audio 1">
            <a:hlinkClick r:id="" action="ppaction://media"/>
            <a:extLst>
              <a:ext uri="{FF2B5EF4-FFF2-40B4-BE49-F238E27FC236}">
                <a16:creationId xmlns:a16="http://schemas.microsoft.com/office/drawing/2014/main" id="{7FA4AA1A-4BFB-3A47-9EA7-9BB06E3E86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084431902"/>
      </p:ext>
    </p:extLst>
  </p:cSld>
  <p:clrMapOvr>
    <a:masterClrMapping/>
  </p:clrMapOvr>
  <mc:AlternateContent xmlns:mc="http://schemas.openxmlformats.org/markup-compatibility/2006">
    <mc:Choice xmlns:p14="http://schemas.microsoft.com/office/powerpoint/2010/main" Requires="p14">
      <p:transition spd="slow" p14:dur="2000" advTm="319811"/>
    </mc:Choice>
    <mc:Fallback>
      <p:transition spd="slow" advTm="319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Gibb’s Reflective Cycle</a:t>
            </a:r>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718262" y="1920479"/>
            <a:ext cx="3784369" cy="2755701"/>
          </a:xfrm>
        </p:spPr>
      </p:pic>
      <p:pic>
        <p:nvPicPr>
          <p:cNvPr id="3" name="Audio 2">
            <a:hlinkClick r:id="" action="ppaction://media"/>
            <a:extLst>
              <a:ext uri="{FF2B5EF4-FFF2-40B4-BE49-F238E27FC236}">
                <a16:creationId xmlns:a16="http://schemas.microsoft.com/office/drawing/2014/main" id="{AEDC5E34-360B-4D49-92C5-1031A3A835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39457390"/>
      </p:ext>
    </p:extLst>
  </p:cSld>
  <p:clrMapOvr>
    <a:masterClrMapping/>
  </p:clrMapOvr>
  <mc:AlternateContent xmlns:mc="http://schemas.openxmlformats.org/markup-compatibility/2006">
    <mc:Choice xmlns:p14="http://schemas.microsoft.com/office/powerpoint/2010/main" Requires="p14">
      <p:transition spd="slow" p14:dur="2000" advTm="150327"/>
    </mc:Choice>
    <mc:Fallback>
      <p:transition spd="slow" advTm="150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EA10-839D-C244-962A-EADDD6AFA9A2}"/>
              </a:ext>
            </a:extLst>
          </p:cNvPr>
          <p:cNvSpPr>
            <a:spLocks noGrp="1"/>
          </p:cNvSpPr>
          <p:nvPr>
            <p:ph type="title"/>
          </p:nvPr>
        </p:nvSpPr>
        <p:spPr/>
        <p:txBody>
          <a:bodyPr/>
          <a:lstStyle/>
          <a:p>
            <a:r>
              <a:rPr lang="en-US" dirty="0"/>
              <a:t>Measuring outcomes </a:t>
            </a:r>
          </a:p>
        </p:txBody>
      </p:sp>
      <p:sp>
        <p:nvSpPr>
          <p:cNvPr id="3" name="Content Placeholder 2">
            <a:extLst>
              <a:ext uri="{FF2B5EF4-FFF2-40B4-BE49-F238E27FC236}">
                <a16:creationId xmlns:a16="http://schemas.microsoft.com/office/drawing/2014/main" id="{A9260482-9484-4643-8792-9261143D87D5}"/>
              </a:ext>
            </a:extLst>
          </p:cNvPr>
          <p:cNvSpPr>
            <a:spLocks noGrp="1"/>
          </p:cNvSpPr>
          <p:nvPr>
            <p:ph idx="1"/>
          </p:nvPr>
        </p:nvSpPr>
        <p:spPr/>
        <p:txBody>
          <a:bodyPr>
            <a:normAutofit fontScale="92500" lnSpcReduction="20000"/>
          </a:bodyPr>
          <a:lstStyle/>
          <a:p>
            <a:r>
              <a:rPr lang="en-US" dirty="0"/>
              <a:t>PROSCI (2018) describe how outcomes can be measured within three categories: </a:t>
            </a:r>
          </a:p>
          <a:p>
            <a:r>
              <a:rPr lang="en-US" dirty="0"/>
              <a:t>Change management performance</a:t>
            </a:r>
          </a:p>
          <a:p>
            <a:r>
              <a:rPr lang="en-US" dirty="0" err="1"/>
              <a:t>Organisational</a:t>
            </a:r>
            <a:r>
              <a:rPr lang="en-US" dirty="0"/>
              <a:t> performance</a:t>
            </a:r>
          </a:p>
          <a:p>
            <a:r>
              <a:rPr lang="en-US" dirty="0"/>
              <a:t>Individual performance</a:t>
            </a:r>
          </a:p>
          <a:p>
            <a:endParaRPr lang="en-US" dirty="0"/>
          </a:p>
          <a:p>
            <a:r>
              <a:rPr lang="en-US" dirty="0">
                <a:hlinkClick r:id="rId5"/>
              </a:rPr>
              <a:t>https://www.prosci.com/resources/articles/measuring-change-management-effectiveness-with-metrics</a:t>
            </a:r>
            <a:r>
              <a:rPr lang="en-US" dirty="0"/>
              <a:t> </a:t>
            </a:r>
          </a:p>
        </p:txBody>
      </p:sp>
      <p:pic>
        <p:nvPicPr>
          <p:cNvPr id="4" name="Audio 3">
            <a:hlinkClick r:id="" action="ppaction://media"/>
            <a:extLst>
              <a:ext uri="{FF2B5EF4-FFF2-40B4-BE49-F238E27FC236}">
                <a16:creationId xmlns:a16="http://schemas.microsoft.com/office/drawing/2014/main" id="{20E63D8E-682F-7E45-94B5-F4F17BC4DE2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265320433"/>
      </p:ext>
    </p:extLst>
  </p:cSld>
  <p:clrMapOvr>
    <a:masterClrMapping/>
  </p:clrMapOvr>
  <mc:AlternateContent xmlns:mc="http://schemas.openxmlformats.org/markup-compatibility/2006">
    <mc:Choice xmlns:p14="http://schemas.microsoft.com/office/powerpoint/2010/main" Requires="p14">
      <p:transition spd="slow" p14:dur="2000" advTm="39475"/>
    </mc:Choice>
    <mc:Fallback>
      <p:transition spd="slow" advTm="39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a:xfrm>
            <a:off x="405584" y="1052736"/>
            <a:ext cx="8318832" cy="4392488"/>
          </a:xfrm>
        </p:spPr>
        <p:txBody>
          <a:bodyPr>
            <a:normAutofit lnSpcReduction="10000"/>
          </a:bodyPr>
          <a:lstStyle/>
          <a:p>
            <a:pPr marL="0" indent="0">
              <a:buNone/>
            </a:pPr>
            <a:r>
              <a:rPr lang="en-GB" sz="2400" dirty="0"/>
              <a:t>Across the 3 activities: Total 1000 words (+/- 10%)</a:t>
            </a:r>
          </a:p>
          <a:p>
            <a:pPr marL="0" indent="0">
              <a:buNone/>
            </a:pPr>
            <a:endParaRPr lang="en-GB" sz="2400" dirty="0"/>
          </a:p>
          <a:p>
            <a:pPr marL="0" indent="0">
              <a:buNone/>
            </a:pPr>
            <a:r>
              <a:rPr lang="en-GB" sz="2400" b="1" dirty="0"/>
              <a:t>Activity 1: The context of Professional Development</a:t>
            </a:r>
          </a:p>
          <a:p>
            <a:r>
              <a:rPr lang="en-GB" sz="2400" dirty="0"/>
              <a:t>Written response approximately 300 words (+/- 10%)</a:t>
            </a:r>
          </a:p>
          <a:p>
            <a:r>
              <a:rPr lang="en-GB" sz="2400" dirty="0"/>
              <a:t>An introduction to the portfolio, explaining</a:t>
            </a:r>
          </a:p>
          <a:p>
            <a:pPr marL="0" indent="0">
              <a:buNone/>
            </a:pPr>
            <a:r>
              <a:rPr lang="en-GB" sz="2400" dirty="0"/>
              <a:t>-the concepts of CPD and Reflective Practice</a:t>
            </a:r>
          </a:p>
          <a:p>
            <a:pPr marL="0" indent="0">
              <a:buNone/>
            </a:pPr>
            <a:r>
              <a:rPr lang="en-GB" sz="2400" dirty="0"/>
              <a:t>-how the role of a people professional is changing and the implications this has for CPD (3.1)</a:t>
            </a:r>
          </a:p>
          <a:p>
            <a:r>
              <a:rPr lang="en-GB" sz="2400" dirty="0"/>
              <a:t>Include suitable academic references to underpin your points, including mentions of the Profession map, code of conduct and CIPD Insights documents. </a:t>
            </a:r>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405584" y="332656"/>
            <a:ext cx="8317230" cy="720080"/>
          </a:xfrm>
        </p:spPr>
        <p:txBody>
          <a:bodyPr/>
          <a:lstStyle/>
          <a:p>
            <a:pPr marL="0" indent="0" algn="ctr">
              <a:buNone/>
            </a:pPr>
            <a:r>
              <a:rPr lang="en-GB" sz="2600" dirty="0"/>
              <a:t>Task Two – CPD Portfolio (comprising of 3 activities)</a:t>
            </a:r>
          </a:p>
        </p:txBody>
      </p:sp>
      <p:pic>
        <p:nvPicPr>
          <p:cNvPr id="2" name="Audio 1">
            <a:hlinkClick r:id="" action="ppaction://media"/>
            <a:extLst>
              <a:ext uri="{FF2B5EF4-FFF2-40B4-BE49-F238E27FC236}">
                <a16:creationId xmlns:a16="http://schemas.microsoft.com/office/drawing/2014/main" id="{3C90C23E-6625-144A-B7A2-7EA492BD47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240584890"/>
      </p:ext>
    </p:extLst>
  </p:cSld>
  <p:clrMapOvr>
    <a:masterClrMapping/>
  </p:clrMapOvr>
  <mc:AlternateContent xmlns:mc="http://schemas.openxmlformats.org/markup-compatibility/2006">
    <mc:Choice xmlns:p14="http://schemas.microsoft.com/office/powerpoint/2010/main" Requires="p14">
      <p:transition spd="slow" p14:dur="2000" advTm="58861"/>
    </mc:Choice>
    <mc:Fallback>
      <p:transition spd="slow" advTm="58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a:xfrm>
            <a:off x="405584" y="1052736"/>
            <a:ext cx="8318832" cy="4392488"/>
          </a:xfrm>
        </p:spPr>
        <p:txBody>
          <a:bodyPr>
            <a:normAutofit fontScale="25000" lnSpcReduction="20000"/>
          </a:bodyPr>
          <a:lstStyle/>
          <a:p>
            <a:pPr marL="0" indent="0">
              <a:buNone/>
            </a:pPr>
            <a:r>
              <a:rPr lang="en-GB" sz="8000" b="1" dirty="0"/>
              <a:t>Activity 2: Self assessment</a:t>
            </a:r>
          </a:p>
          <a:p>
            <a:pPr marL="0" indent="0">
              <a:buNone/>
            </a:pPr>
            <a:endParaRPr lang="en-GB" sz="6800" b="1" dirty="0"/>
          </a:p>
          <a:p>
            <a:pPr lvl="0"/>
            <a:r>
              <a:rPr lang="en-GB" sz="6800" dirty="0"/>
              <a:t>Undertake a self-assessment against the following </a:t>
            </a:r>
            <a:r>
              <a:rPr lang="en-GB" sz="6800" b="1" dirty="0"/>
              <a:t>three</a:t>
            </a:r>
            <a:r>
              <a:rPr lang="en-GB" sz="6800" dirty="0"/>
              <a:t> CIPD Profession Map core behaviours, at associate level: </a:t>
            </a:r>
            <a:r>
              <a:rPr lang="en-GB" sz="6800" u="sng" dirty="0"/>
              <a:t>Ethical Practice, Valuing People, and Working Inclusively. </a:t>
            </a:r>
          </a:p>
          <a:p>
            <a:r>
              <a:rPr lang="en-GB" sz="6800" dirty="0"/>
              <a:t>Your self-assessment should include conclusions derived from other people’s feedback as well as your own reflections, on your behaviour and performance. (</a:t>
            </a:r>
            <a:r>
              <a:rPr lang="en-GB" sz="6800" b="1" dirty="0"/>
              <a:t>2.4, </a:t>
            </a:r>
            <a:r>
              <a:rPr lang="en-GB" sz="6800" dirty="0"/>
              <a:t>3.2)</a:t>
            </a:r>
          </a:p>
          <a:p>
            <a:r>
              <a:rPr lang="en-GB" sz="6800" dirty="0"/>
              <a:t>An example self-assessment template for Ethical Practice, is given in the learner assessment brief, I have included it as a document on Moodle along with those for Valuing People and Working Inclusively</a:t>
            </a:r>
          </a:p>
          <a:p>
            <a:pPr lvl="0"/>
            <a:r>
              <a:rPr lang="en-GB" sz="6800" dirty="0"/>
              <a:t>From your self-assessment, identify your weaker areas and your development objectives for addressing these. Determine the most appropriate professional development activities to meet your objectives, and add these to your Professional Development Plan (PDP). (3.2, 3.3)</a:t>
            </a:r>
            <a:endParaRPr lang="en-GB" sz="6800" b="1" dirty="0"/>
          </a:p>
          <a:p>
            <a:r>
              <a:rPr lang="en-GB" sz="6800" dirty="0"/>
              <a:t>Self assessment forms and related PDP are </a:t>
            </a:r>
            <a:r>
              <a:rPr lang="en-GB" sz="6800" b="1" dirty="0"/>
              <a:t>not included in the word count. </a:t>
            </a:r>
          </a:p>
          <a:p>
            <a:pPr lvl="0"/>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405584" y="332656"/>
            <a:ext cx="8317230" cy="720080"/>
          </a:xfrm>
        </p:spPr>
        <p:txBody>
          <a:bodyPr/>
          <a:lstStyle/>
          <a:p>
            <a:pPr marL="0" indent="0" algn="ctr">
              <a:buNone/>
            </a:pPr>
            <a:r>
              <a:rPr lang="en-GB" sz="2600" dirty="0"/>
              <a:t>Task Two – CPD Portfolio (comprising of 3 activities)</a:t>
            </a:r>
          </a:p>
        </p:txBody>
      </p:sp>
      <p:pic>
        <p:nvPicPr>
          <p:cNvPr id="3" name="Audio 2">
            <a:hlinkClick r:id="" action="ppaction://media"/>
            <a:extLst>
              <a:ext uri="{FF2B5EF4-FFF2-40B4-BE49-F238E27FC236}">
                <a16:creationId xmlns:a16="http://schemas.microsoft.com/office/drawing/2014/main" id="{2AFBD957-148F-0342-B11B-A9303DD8A2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790902216"/>
      </p:ext>
    </p:extLst>
  </p:cSld>
  <p:clrMapOvr>
    <a:masterClrMapping/>
  </p:clrMapOvr>
  <mc:AlternateContent xmlns:mc="http://schemas.openxmlformats.org/markup-compatibility/2006">
    <mc:Choice xmlns:p14="http://schemas.microsoft.com/office/powerpoint/2010/main" Requires="p14">
      <p:transition spd="slow" p14:dur="2000" advTm="123972"/>
    </mc:Choice>
    <mc:Fallback>
      <p:transition spd="slow" advTm="123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a:xfrm>
            <a:off x="405584" y="1052736"/>
            <a:ext cx="8318832" cy="4392488"/>
          </a:xfrm>
        </p:spPr>
        <p:txBody>
          <a:bodyPr>
            <a:normAutofit fontScale="92500" lnSpcReduction="20000"/>
          </a:bodyPr>
          <a:lstStyle/>
          <a:p>
            <a:pPr marL="0" indent="0">
              <a:buNone/>
            </a:pPr>
            <a:r>
              <a:rPr lang="en-GB" sz="2600" b="1" dirty="0"/>
              <a:t>Activity 3: Reflective Practice</a:t>
            </a:r>
          </a:p>
          <a:p>
            <a:r>
              <a:rPr lang="en-GB" sz="3000" dirty="0"/>
              <a:t>A key element of CPD is reflecting on the impact of our learning and development, so that we can make further decisions about how to progress.</a:t>
            </a:r>
          </a:p>
          <a:p>
            <a:r>
              <a:rPr lang="en-GB" sz="3000" dirty="0"/>
              <a:t>To compete this assignment, provide a reflective record of how key aspects of your (formal or informal) learning and development, over the last 12 months, have impacted your performance at work and/or general behaviour. (3.4).</a:t>
            </a:r>
          </a:p>
          <a:p>
            <a:r>
              <a:rPr lang="en-GB" sz="3000" dirty="0"/>
              <a:t>Reflective record or Learning log (approx. 700 words)</a:t>
            </a:r>
          </a:p>
          <a:p>
            <a:pPr lvl="0"/>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405584" y="332656"/>
            <a:ext cx="8317230" cy="720080"/>
          </a:xfrm>
        </p:spPr>
        <p:txBody>
          <a:bodyPr/>
          <a:lstStyle/>
          <a:p>
            <a:pPr marL="0" indent="0" algn="ctr">
              <a:buNone/>
            </a:pPr>
            <a:r>
              <a:rPr lang="en-GB" sz="2600" dirty="0"/>
              <a:t>Task Two – CPD Portfolio (comprising of 3 activities)</a:t>
            </a:r>
          </a:p>
        </p:txBody>
      </p:sp>
      <p:pic>
        <p:nvPicPr>
          <p:cNvPr id="2" name="Audio 1">
            <a:hlinkClick r:id="" action="ppaction://media"/>
            <a:extLst>
              <a:ext uri="{FF2B5EF4-FFF2-40B4-BE49-F238E27FC236}">
                <a16:creationId xmlns:a16="http://schemas.microsoft.com/office/drawing/2014/main" id="{6B59B1B5-7581-894F-979B-5113E96ADBE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91322790"/>
      </p:ext>
    </p:extLst>
  </p:cSld>
  <p:clrMapOvr>
    <a:masterClrMapping/>
  </p:clrMapOvr>
  <mc:AlternateContent xmlns:mc="http://schemas.openxmlformats.org/markup-compatibility/2006">
    <mc:Choice xmlns:p14="http://schemas.microsoft.com/office/powerpoint/2010/main" Requires="p14">
      <p:transition spd="slow" p14:dur="2000" advTm="49609"/>
    </mc:Choice>
    <mc:Fallback>
      <p:transition spd="slow" advTm="49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0FBE2-1986-4740-B727-B0996A2307BB}"/>
              </a:ext>
            </a:extLst>
          </p:cNvPr>
          <p:cNvSpPr>
            <a:spLocks noGrp="1"/>
          </p:cNvSpPr>
          <p:nvPr>
            <p:ph type="title"/>
          </p:nvPr>
        </p:nvSpPr>
        <p:spPr/>
        <p:txBody>
          <a:bodyPr/>
          <a:lstStyle/>
          <a:p>
            <a:r>
              <a:rPr lang="en-US" dirty="0"/>
              <a:t>CPD Log/Reflective record</a:t>
            </a:r>
          </a:p>
        </p:txBody>
      </p:sp>
      <p:sp>
        <p:nvSpPr>
          <p:cNvPr id="3" name="Vertical Text Placeholder 2">
            <a:extLst>
              <a:ext uri="{FF2B5EF4-FFF2-40B4-BE49-F238E27FC236}">
                <a16:creationId xmlns:a16="http://schemas.microsoft.com/office/drawing/2014/main" id="{896F73F5-8E8A-3443-BC8E-4F2A4AB45D75}"/>
              </a:ext>
            </a:extLst>
          </p:cNvPr>
          <p:cNvSpPr>
            <a:spLocks noGrp="1"/>
          </p:cNvSpPr>
          <p:nvPr>
            <p:ph type="body" orient="vert" idx="1"/>
          </p:nvPr>
        </p:nvSpPr>
        <p:spPr/>
        <p:txBody>
          <a:bodyPr>
            <a:normAutofit fontScale="77500" lnSpcReduction="20000"/>
          </a:bodyPr>
          <a:lstStyle/>
          <a:p>
            <a:r>
              <a:rPr lang="en-US" dirty="0"/>
              <a:t>New CIPD Self-assessment tool</a:t>
            </a:r>
          </a:p>
          <a:p>
            <a:r>
              <a:rPr lang="en-US" dirty="0"/>
              <a:t>Gather data and generate into an Excel for export</a:t>
            </a:r>
          </a:p>
          <a:p>
            <a:r>
              <a:rPr lang="en-US" dirty="0"/>
              <a:t>Range of reflective questions:</a:t>
            </a:r>
          </a:p>
          <a:p>
            <a:pPr lvl="1"/>
            <a:r>
              <a:rPr lang="en-US" dirty="0"/>
              <a:t>What did I learn?</a:t>
            </a:r>
          </a:p>
          <a:p>
            <a:pPr lvl="1"/>
            <a:r>
              <a:rPr lang="en-US" dirty="0"/>
              <a:t> What did the learning tell me about myself?</a:t>
            </a:r>
          </a:p>
          <a:p>
            <a:pPr lvl="1"/>
            <a:r>
              <a:rPr lang="en-US" dirty="0"/>
              <a:t>How does this learning experience impact my professional practice and the way I’ll approach situations in the future?</a:t>
            </a:r>
          </a:p>
          <a:p>
            <a:pPr lvl="1"/>
            <a:r>
              <a:rPr lang="en-US" dirty="0"/>
              <a:t>What do I need to do next for this learning experience to have a wider positive impact (e.g. on others, my org, the sector, the profession, society? </a:t>
            </a:r>
          </a:p>
          <a:p>
            <a:pPr lvl="1"/>
            <a:endParaRPr lang="en-US" dirty="0"/>
          </a:p>
        </p:txBody>
      </p:sp>
      <p:sp>
        <p:nvSpPr>
          <p:cNvPr id="4" name="Vertical Text Placeholder 3">
            <a:extLst>
              <a:ext uri="{FF2B5EF4-FFF2-40B4-BE49-F238E27FC236}">
                <a16:creationId xmlns:a16="http://schemas.microsoft.com/office/drawing/2014/main" id="{1512C0EB-8FC8-6441-B984-F6F0E84D1756}"/>
              </a:ext>
            </a:extLst>
          </p:cNvPr>
          <p:cNvSpPr>
            <a:spLocks noGrp="1"/>
          </p:cNvSpPr>
          <p:nvPr>
            <p:ph type="body" orient="vert" idx="13"/>
          </p:nvPr>
        </p:nvSpPr>
        <p:spPr>
          <a:xfrm>
            <a:off x="406146" y="436785"/>
            <a:ext cx="8317230" cy="1143000"/>
          </a:xfrm>
        </p:spPr>
        <p:txBody>
          <a:bodyPr/>
          <a:lstStyle/>
          <a:p>
            <a:r>
              <a:rPr lang="en-US" dirty="0"/>
              <a:t>Learning Log/Reflective record</a:t>
            </a:r>
          </a:p>
        </p:txBody>
      </p:sp>
      <p:pic>
        <p:nvPicPr>
          <p:cNvPr id="7" name="Audio 6">
            <a:hlinkClick r:id="" action="ppaction://media"/>
            <a:extLst>
              <a:ext uri="{FF2B5EF4-FFF2-40B4-BE49-F238E27FC236}">
                <a16:creationId xmlns:a16="http://schemas.microsoft.com/office/drawing/2014/main" id="{05B0BC90-D063-8C42-9CB0-FD037F3373D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413463333"/>
      </p:ext>
    </p:extLst>
  </p:cSld>
  <p:clrMapOvr>
    <a:masterClrMapping/>
  </p:clrMapOvr>
  <mc:AlternateContent xmlns:mc="http://schemas.openxmlformats.org/markup-compatibility/2006">
    <mc:Choice xmlns:p14="http://schemas.microsoft.com/office/powerpoint/2010/main" Requires="p14">
      <p:transition spd="slow" p14:dur="2000" advTm="112935"/>
    </mc:Choice>
    <mc:Fallback>
      <p:transition spd="slow" advTm="112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application&#10;&#10;Description automatically generated">
            <a:extLst>
              <a:ext uri="{FF2B5EF4-FFF2-40B4-BE49-F238E27FC236}">
                <a16:creationId xmlns:a16="http://schemas.microsoft.com/office/drawing/2014/main" id="{CDDC8465-DC56-3B41-8767-0701DF54D9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99792" y="188640"/>
            <a:ext cx="3329758" cy="4752528"/>
          </a:xfrm>
          <a:prstGeom prst="rect">
            <a:avLst/>
          </a:prstGeom>
        </p:spPr>
      </p:pic>
      <p:sp>
        <p:nvSpPr>
          <p:cNvPr id="7" name="TextBox 6">
            <a:extLst>
              <a:ext uri="{FF2B5EF4-FFF2-40B4-BE49-F238E27FC236}">
                <a16:creationId xmlns:a16="http://schemas.microsoft.com/office/drawing/2014/main" id="{5150EAAF-3DDC-F044-971F-1D7044047F74}"/>
              </a:ext>
            </a:extLst>
          </p:cNvPr>
          <p:cNvSpPr txBox="1"/>
          <p:nvPr/>
        </p:nvSpPr>
        <p:spPr>
          <a:xfrm>
            <a:off x="827584" y="4941168"/>
            <a:ext cx="6408712" cy="923330"/>
          </a:xfrm>
          <a:prstGeom prst="rect">
            <a:avLst/>
          </a:prstGeom>
          <a:noFill/>
        </p:spPr>
        <p:txBody>
          <a:bodyPr wrap="square" rtlCol="0">
            <a:spAutoFit/>
          </a:bodyPr>
          <a:lstStyle/>
          <a:p>
            <a:r>
              <a:rPr lang="en-US" dirty="0">
                <a:hlinkClick r:id="rId6"/>
              </a:rPr>
              <a:t>https://www.cipd.co.uk/Images/cipd-wales-event-guide-2021-22_tcm18-83335.pdf</a:t>
            </a:r>
            <a:endParaRPr lang="en-US" dirty="0"/>
          </a:p>
          <a:p>
            <a:endParaRPr lang="en-US" dirty="0"/>
          </a:p>
        </p:txBody>
      </p:sp>
      <p:pic>
        <p:nvPicPr>
          <p:cNvPr id="3" name="Audio 2">
            <a:hlinkClick r:id="" action="ppaction://media"/>
            <a:extLst>
              <a:ext uri="{FF2B5EF4-FFF2-40B4-BE49-F238E27FC236}">
                <a16:creationId xmlns:a16="http://schemas.microsoft.com/office/drawing/2014/main" id="{90F9796B-CCDB-2041-8EDF-37AC10E1637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332532041"/>
      </p:ext>
    </p:extLst>
  </p:cSld>
  <p:clrMapOvr>
    <a:masterClrMapping/>
  </p:clrMapOvr>
  <mc:AlternateContent xmlns:mc="http://schemas.openxmlformats.org/markup-compatibility/2006">
    <mc:Choice xmlns:p14="http://schemas.microsoft.com/office/powerpoint/2010/main" Requires="p14">
      <p:transition spd="slow" p14:dur="2000" advTm="54375"/>
    </mc:Choice>
    <mc:Fallback>
      <p:transition spd="slow" advTm="54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a:xfrm>
            <a:off x="405584" y="1052736"/>
            <a:ext cx="8318832" cy="4392488"/>
          </a:xfrm>
        </p:spPr>
        <p:txBody>
          <a:bodyPr>
            <a:normAutofit lnSpcReduction="10000"/>
          </a:bodyPr>
          <a:lstStyle/>
          <a:p>
            <a:pPr lvl="0"/>
            <a:r>
              <a:rPr lang="en-GB" dirty="0"/>
              <a:t>Task one – presentation slides and notes = 7</a:t>
            </a:r>
            <a:r>
              <a:rPr lang="en-GB" baseline="30000" dirty="0"/>
              <a:t>th</a:t>
            </a:r>
            <a:r>
              <a:rPr lang="en-GB" dirty="0"/>
              <a:t> February 2022 (1.1, 1.2, 1.3, 1.4, 2.1, 2.2, 2.3)</a:t>
            </a:r>
          </a:p>
          <a:p>
            <a:pPr lvl="0"/>
            <a:endParaRPr lang="en-GB" dirty="0"/>
          </a:p>
          <a:p>
            <a:pPr lvl="0"/>
            <a:r>
              <a:rPr lang="en-GB" dirty="0"/>
              <a:t>Task 2 – Activities one and two =		     7</a:t>
            </a:r>
            <a:r>
              <a:rPr lang="en-GB" baseline="30000" dirty="0"/>
              <a:t>th</a:t>
            </a:r>
            <a:r>
              <a:rPr lang="en-GB" dirty="0"/>
              <a:t> February 2022 (3.1, 2.4, 3.2, 3.3)</a:t>
            </a:r>
          </a:p>
          <a:p>
            <a:pPr lvl="0"/>
            <a:endParaRPr lang="en-GB" dirty="0"/>
          </a:p>
          <a:p>
            <a:pPr lvl="0"/>
            <a:r>
              <a:rPr lang="en-GB" dirty="0"/>
              <a:t>Task 2 – Activity 3 = 13</a:t>
            </a:r>
            <a:r>
              <a:rPr lang="en-GB" baseline="30000" dirty="0"/>
              <a:t>th</a:t>
            </a:r>
            <a:r>
              <a:rPr lang="en-GB" dirty="0"/>
              <a:t> June 2022 (3.4) </a:t>
            </a:r>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405584" y="332656"/>
            <a:ext cx="8317230" cy="720080"/>
          </a:xfrm>
        </p:spPr>
        <p:txBody>
          <a:bodyPr/>
          <a:lstStyle/>
          <a:p>
            <a:pPr marL="0" indent="0" algn="ctr">
              <a:buNone/>
            </a:pPr>
            <a:r>
              <a:rPr lang="en-GB" sz="2600" dirty="0"/>
              <a:t>Submission dates</a:t>
            </a:r>
          </a:p>
        </p:txBody>
      </p:sp>
      <p:pic>
        <p:nvPicPr>
          <p:cNvPr id="11" name="Audio 10">
            <a:hlinkClick r:id="" action="ppaction://media"/>
            <a:extLst>
              <a:ext uri="{FF2B5EF4-FFF2-40B4-BE49-F238E27FC236}">
                <a16:creationId xmlns:a16="http://schemas.microsoft.com/office/drawing/2014/main" id="{16DD71F6-C133-DC43-A895-2F5096C16A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27609614"/>
      </p:ext>
    </p:extLst>
  </p:cSld>
  <p:clrMapOvr>
    <a:masterClrMapping/>
  </p:clrMapOvr>
  <mc:AlternateContent xmlns:mc="http://schemas.openxmlformats.org/markup-compatibility/2006">
    <mc:Choice xmlns:p14="http://schemas.microsoft.com/office/powerpoint/2010/main" Requires="p14">
      <p:transition spd="slow" p14:dur="2000" advTm="50128"/>
    </mc:Choice>
    <mc:Fallback>
      <p:transition spd="slow" advTm="50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1.3"/>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5640</TotalTime>
  <Words>2351</Words>
  <Application>Microsoft Macintosh PowerPoint</Application>
  <PresentationFormat>On-screen Show (4:3)</PresentationFormat>
  <Paragraphs>194</Paragraphs>
  <Slides>14</Slides>
  <Notes>14</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20140311PresentationUWTSDTemplate</vt:lpstr>
      <vt:lpstr>    CIPD Associate Diploma in People Management</vt:lpstr>
      <vt:lpstr>Key documents to assist you</vt:lpstr>
      <vt:lpstr>Refer to assessment criteria for content: </vt:lpstr>
      <vt:lpstr>PowerPoint Presentation</vt:lpstr>
      <vt:lpstr>PowerPoint Presentation</vt:lpstr>
      <vt:lpstr>PowerPoint Presentation</vt:lpstr>
      <vt:lpstr>Gibb’s Reflective Cycle</vt:lpstr>
      <vt:lpstr>Measuring outcomes </vt:lpstr>
      <vt:lpstr>PowerPoint Presentation</vt:lpstr>
      <vt:lpstr>PowerPoint Presentation</vt:lpstr>
      <vt:lpstr>PowerPoint Presentation</vt:lpstr>
      <vt:lpstr>CPD Log/Reflective record</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 Atkins</cp:lastModifiedBy>
  <cp:revision>284</cp:revision>
  <cp:lastPrinted>2019-10-01T11:26:54Z</cp:lastPrinted>
  <dcterms:created xsi:type="dcterms:W3CDTF">2015-04-14T15:21:28Z</dcterms:created>
  <dcterms:modified xsi:type="dcterms:W3CDTF">2022-01-05T15:41:43Z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