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596EC-85E4-46BB-3ADE-DAF20B7F38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0E6628-240C-0F25-7559-B548A78237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AF055-D05A-E6C6-9917-C9AF23757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33E33-2476-67C5-BC63-B1C907280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4B6B3-0CD7-DF2C-837D-5B6698411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00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2B95B-57A0-1BB7-0510-2DA29B7C6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B12EE-E2BF-1B37-CC9B-84F9A546D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B1761-F1E6-4D1F-7465-6C34B340D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F8CC6-3CC8-FCC5-8403-EF6982348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BFC0C-3DE7-B4DE-A2B7-85B0F5948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65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F58C8-8572-7971-FE90-D00C0271B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6B8662-A6A9-0FCA-4579-AB6799A893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71055-D977-2DE5-8278-73023E6EA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6F400-3B2F-165C-5A9B-F99F8A305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8841D0-6627-44E1-242F-E77A30593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881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8A149-161E-0839-3417-714AC4CBF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67B7-0E85-1247-4B50-967E214C25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8B30F-0E7E-918E-F410-AE5746C7F0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3ADAF-2ACF-3DEC-CBD8-CD38FB18D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FC4A9F-62B9-C830-83FA-CDF228C10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8698CF-7CA1-A492-8C24-E11BA423F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635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7A997-0CB2-150C-65EE-D89476EAA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59AB36-D0F0-860C-672B-65D6C3C07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FF826A-8A46-87FC-842F-2EC485216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4584A-F79E-A6AE-665A-0C33F6D7C7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D06455-8D56-61DB-B3C7-212424CF12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97A76F-5EF9-C6E2-3BBD-E9E4FAB80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D48BD2-4A9C-CDF0-AE07-13455469C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7FD7F-1585-FB94-216B-43A7BCE97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73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0B750-CA0E-8BBA-68EC-7A8629FEC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BD6B3E-3A76-CB26-2877-7C0E70798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B5EAC-0F0A-3642-AADD-CA4C5C023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084A4-8851-00D0-DC8C-E689CBB84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491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91D2E9-9321-B25E-9811-DB609BC4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DB7DDC-B9A5-8335-8408-0CFADA0C3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EE506-7A59-A93A-42AF-C2EAE258D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488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267B9-6D7D-AAAF-A663-0C57E2166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0A2E6-F044-7C1D-C5B3-0EB0DBE0A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B2D8B-0D9D-EC38-BDDA-DF41E16248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7A972-6F70-48EE-82AE-6DB104569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12A1B-7DB2-C2F6-B889-F005421D3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8ACECF-ADE8-78E4-4443-B81009A4F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603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4479A-9D9F-E0DA-84BA-FF5391A55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C9227E-D5B6-12E5-1BBA-8B8DC24B3D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6EB6EA-852E-EA9F-72B9-C5261F6C64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3FF54D-4E32-F0D8-78BE-B16482D3C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3F7642-DC65-2B84-4A86-BD7972816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FE9C9-FFE6-5AC6-A773-D5C0AE3AC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731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045BD-0C0D-6300-4476-34BE8C2A8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8AC6F3-05B5-25A7-8CC2-23DC571117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476AD-A130-5DFB-2232-4667FFCE8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8E687-65B3-23FA-486F-D4F1CCEE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47FA1-7F16-6BBC-5919-51F6274B1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268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9826D4-6FAA-7663-0AE5-57E8E7135E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1978D-C74F-8335-A588-6144C127D7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3E13B-1EED-1558-87E9-84CCD290B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3D046-DE33-DB00-DACE-5459F12C7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06182-05F5-23CA-38D2-D688A5F8C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26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163134-14AB-0B0C-D799-C44C9695B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0BCE35-4FFE-E02E-511E-78EF0DBD4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44A7E-9575-849E-F8FD-CF01433C9D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77A1D-06EC-4132-9191-31FB9EBE1E3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D3D5C1-029B-AC1E-5A25-F7EC660DE7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85C8B-41F4-A3CC-DA37-94BA38100F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83788-9890-460C-8AAD-25288D940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85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5DAA0-3071-0A94-D669-23B47E871B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Organisational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2DCA8C-017A-A527-AE7A-A270CEAFB5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By</a:t>
            </a:r>
          </a:p>
          <a:p>
            <a:r>
              <a:rPr lang="en-GB" sz="44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4163570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31E19-FDE9-AE53-6FD6-BE887B617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Role of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8FD93-3D94-FB5F-E8C5-B089375942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It shows established patterns of relationships between parts and members of an organisation</a:t>
            </a:r>
          </a:p>
          <a:p>
            <a:r>
              <a:rPr lang="en-GB" sz="3200" dirty="0"/>
              <a:t>It separates decisions into different levels of management</a:t>
            </a:r>
          </a:p>
          <a:p>
            <a:r>
              <a:rPr lang="en-GB" sz="3200" dirty="0"/>
              <a:t>It identifies the form the decision process will take</a:t>
            </a:r>
          </a:p>
        </p:txBody>
      </p:sp>
    </p:spTree>
    <p:extLst>
      <p:ext uri="{BB962C8B-B14F-4D97-AF65-F5344CB8AC3E}">
        <p14:creationId xmlns:p14="http://schemas.microsoft.com/office/powerpoint/2010/main" val="2512464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3478B-5EC0-BD4E-A98B-B543795E8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Importance of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988D2-C431-436C-9943-381B39822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Helps the organisation work more effectively towards its objectives</a:t>
            </a:r>
          </a:p>
          <a:p>
            <a:r>
              <a:rPr lang="en-GB" sz="3200" dirty="0"/>
              <a:t>Structure also shows role demarcation- it defines roles of employees in the organisation</a:t>
            </a:r>
          </a:p>
          <a:p>
            <a:r>
              <a:rPr lang="en-GB" sz="3200" dirty="0"/>
              <a:t>Structure shows levels of authority and responsibility</a:t>
            </a:r>
          </a:p>
          <a:p>
            <a:r>
              <a:rPr lang="en-GB" sz="3200" dirty="0"/>
              <a:t>It shows division of functions and specialisation</a:t>
            </a:r>
          </a:p>
          <a:p>
            <a:r>
              <a:rPr lang="en-GB" sz="3200" dirty="0"/>
              <a:t>It shows formal lines of communication</a:t>
            </a:r>
          </a:p>
        </p:txBody>
      </p:sp>
    </p:spTree>
    <p:extLst>
      <p:ext uri="{BB962C8B-B14F-4D97-AF65-F5344CB8AC3E}">
        <p14:creationId xmlns:p14="http://schemas.microsoft.com/office/powerpoint/2010/main" val="423712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E760-9DC4-3A2E-0489-2879EE631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Purpose of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CFCEC-3EC1-FE79-A96F-D328A3397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Accountability for areas of work undertaken by the project members</a:t>
            </a:r>
          </a:p>
          <a:p>
            <a:r>
              <a:rPr lang="en-GB" sz="3200" dirty="0"/>
              <a:t>Monitoring the activities of the project</a:t>
            </a:r>
          </a:p>
          <a:p>
            <a:r>
              <a:rPr lang="en-GB" sz="3200" dirty="0"/>
              <a:t>The efficient and effective performance of the project and the level of resource utilisation</a:t>
            </a:r>
          </a:p>
          <a:p>
            <a:r>
              <a:rPr lang="en-GB" sz="3200" dirty="0"/>
              <a:t>The social cohesion and enjoyment in work of the members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37445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33404-34ED-53B1-4BF7-B197E0B8B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Purpose of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3EBD8-FA13-6F52-C661-F1414AF6A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2565"/>
            <a:ext cx="10515600" cy="3341342"/>
          </a:xfrm>
        </p:spPr>
        <p:txBody>
          <a:bodyPr>
            <a:normAutofit/>
          </a:bodyPr>
          <a:lstStyle/>
          <a:p>
            <a:r>
              <a:rPr lang="en-GB" sz="3200" dirty="0"/>
              <a:t>Co-ordination of different parts of the project</a:t>
            </a:r>
          </a:p>
          <a:p>
            <a:r>
              <a:rPr lang="en-GB" sz="3200" dirty="0"/>
              <a:t>Flexibility in order to respond to changes that the project may have to accommodate and adapt to changing environmental influences</a:t>
            </a:r>
          </a:p>
        </p:txBody>
      </p:sp>
    </p:spTree>
    <p:extLst>
      <p:ext uri="{BB962C8B-B14F-4D97-AF65-F5344CB8AC3E}">
        <p14:creationId xmlns:p14="http://schemas.microsoft.com/office/powerpoint/2010/main" val="2083775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353D3-FB19-2144-994E-0546948B1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Pure Project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84633-C77B-AD50-88D7-6C9E1E83C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project team will be separated from the rest of the organisation and will have their own staff and administration</a:t>
            </a:r>
          </a:p>
          <a:p>
            <a:r>
              <a:rPr lang="en-GB" sz="3200" dirty="0"/>
              <a:t>The project manager will have full authority over the project</a:t>
            </a:r>
          </a:p>
          <a:p>
            <a:r>
              <a:rPr lang="en-GB" sz="3200" dirty="0"/>
              <a:t>The pure project organisation can maintain a number of experts as their expertise over a succession of similar projects develops</a:t>
            </a:r>
          </a:p>
        </p:txBody>
      </p:sp>
    </p:spTree>
    <p:extLst>
      <p:ext uri="{BB962C8B-B14F-4D97-AF65-F5344CB8AC3E}">
        <p14:creationId xmlns:p14="http://schemas.microsoft.com/office/powerpoint/2010/main" val="1638175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7F654-DCE0-C6F1-C876-9D75C7848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Advantages of Pure Project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DADFB-0E1D-1EDC-323C-B0C0FE860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project manager (PM) has full-line authority over the project</a:t>
            </a:r>
          </a:p>
          <a:p>
            <a:r>
              <a:rPr lang="en-GB" sz="3200" dirty="0"/>
              <a:t>The PM communicates directly with senior management, crossing functional boundaries</a:t>
            </a:r>
          </a:p>
          <a:p>
            <a:r>
              <a:rPr lang="en-GB" sz="3200" dirty="0"/>
              <a:t>The separate identity of the project fosters commitment</a:t>
            </a:r>
          </a:p>
          <a:p>
            <a:r>
              <a:rPr lang="en-GB" sz="3200" dirty="0"/>
              <a:t>There is unity of command- one worker, one boss</a:t>
            </a:r>
          </a:p>
          <a:p>
            <a:r>
              <a:rPr lang="en-GB" sz="3200" dirty="0"/>
              <a:t>The structure supports a systems based approach</a:t>
            </a:r>
          </a:p>
        </p:txBody>
      </p:sp>
    </p:spTree>
    <p:extLst>
      <p:ext uri="{BB962C8B-B14F-4D97-AF65-F5344CB8AC3E}">
        <p14:creationId xmlns:p14="http://schemas.microsoft.com/office/powerpoint/2010/main" val="1916929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80F4F-422B-161D-84C6-86455E60D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Disadvantages of Pure Project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CE7CB-B94F-880C-9658-C0025002FD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If each project is fully staffed, there is duplication of personnel</a:t>
            </a:r>
          </a:p>
          <a:p>
            <a:r>
              <a:rPr lang="en-GB" sz="3200" dirty="0"/>
              <a:t>A sense of competition with the mainstream organisation may build up in the project team</a:t>
            </a:r>
          </a:p>
          <a:p>
            <a:r>
              <a:rPr lang="en-GB" sz="3200" dirty="0"/>
              <a:t>Team members may focus on the project to detriment of the organisation as an whole</a:t>
            </a:r>
          </a:p>
        </p:txBody>
      </p:sp>
    </p:spTree>
    <p:extLst>
      <p:ext uri="{BB962C8B-B14F-4D97-AF65-F5344CB8AC3E}">
        <p14:creationId xmlns:p14="http://schemas.microsoft.com/office/powerpoint/2010/main" val="1152203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80B5E-2191-3462-5F70-BBE93277B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/>
              <a:t>Pure Project Structure</a:t>
            </a:r>
            <a:endParaRPr lang="en-GB" b="1" i="1" dirty="0"/>
          </a:p>
        </p:txBody>
      </p:sp>
      <p:pic>
        <p:nvPicPr>
          <p:cNvPr id="1026" name="Picture 2" descr="PPT - 1. Negotiation and the management of conflict 2. The project in the  organizational structure PowerPoint Presentation - ID:5772879">
            <a:extLst>
              <a:ext uri="{FF2B5EF4-FFF2-40B4-BE49-F238E27FC236}">
                <a16:creationId xmlns:a16="http://schemas.microsoft.com/office/drawing/2014/main" id="{B3142BD1-CFE6-40E6-B846-69A940E542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1" y="1825625"/>
            <a:ext cx="1072726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495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25AF-FD68-1624-2B95-E9969EBD0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Hierarchical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1F22A-99E2-B8F0-F14B-9C7276EAAE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hierarchical structure follows the layout of a pyramid</a:t>
            </a:r>
          </a:p>
          <a:p>
            <a:r>
              <a:rPr lang="en-GB" sz="3200" dirty="0"/>
              <a:t>Every employee in the organisation, except one, is subordinate to someone else within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934649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AF6EC-5B42-B758-C2E5-4B1DA5058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Advantages of Hierarchical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B38B4-C006-5D8C-7CF3-6FDB48CBE9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Narrow span of control</a:t>
            </a:r>
          </a:p>
          <a:p>
            <a:r>
              <a:rPr lang="en-GB" sz="3200" dirty="0"/>
              <a:t>Clear management structure</a:t>
            </a:r>
          </a:p>
          <a:p>
            <a:r>
              <a:rPr lang="en-GB" sz="3200" dirty="0"/>
              <a:t>The function of each layer will be clear and distinct</a:t>
            </a:r>
          </a:p>
          <a:p>
            <a:r>
              <a:rPr lang="en-GB" sz="3200" dirty="0"/>
              <a:t>Employees recognise defined levels of leadership within the organisation</a:t>
            </a:r>
          </a:p>
          <a:p>
            <a:r>
              <a:rPr lang="en-GB" sz="3200" dirty="0"/>
              <a:t>Authority and levels of responsibility are obvious</a:t>
            </a:r>
          </a:p>
          <a:p>
            <a:r>
              <a:rPr lang="en-GB" sz="3200" dirty="0"/>
              <a:t>Employees may narrow their field of focus and become experts in specific functions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14148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20244-E198-97DC-1DB5-7B4564823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/>
              <a:t>Disadvantages of Hierarchical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FAF29-D489-A416-EF6C-A2E5B143B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3164"/>
            <a:ext cx="10515600" cy="5170141"/>
          </a:xfrm>
        </p:spPr>
        <p:txBody>
          <a:bodyPr>
            <a:normAutofit/>
          </a:bodyPr>
          <a:lstStyle/>
          <a:p>
            <a:r>
              <a:rPr lang="en-GB" sz="3200" dirty="0"/>
              <a:t>Communication across different departments tends to be less effective than in flat organisations</a:t>
            </a:r>
          </a:p>
          <a:p>
            <a:r>
              <a:rPr lang="en-GB" sz="3200" dirty="0"/>
              <a:t>Rivalry between departments may inflame as each department makes decisions that benefit its own interests rather than the organisation’s as a whole</a:t>
            </a:r>
          </a:p>
          <a:p>
            <a:r>
              <a:rPr lang="en-GB" sz="3200" dirty="0"/>
              <a:t>Increased bureaucracy often hinders an organisation’s speed to change</a:t>
            </a:r>
          </a:p>
          <a:p>
            <a:r>
              <a:rPr lang="en-GB" sz="3200" dirty="0"/>
              <a:t>The freedom and responsibility of employees is restricted</a:t>
            </a:r>
          </a:p>
          <a:p>
            <a:r>
              <a:rPr lang="en-GB" sz="3200" dirty="0"/>
              <a:t>Decision making could be slowed down as approval may be needed by each of the layers of authority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54974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BAB83-954F-31BB-FD55-9828A56F0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Hierarchical Structure</a:t>
            </a:r>
          </a:p>
        </p:txBody>
      </p:sp>
      <p:pic>
        <p:nvPicPr>
          <p:cNvPr id="3074" name="Picture 2" descr="Company Organizational Chart Explained with Examples | EdrawMax Online">
            <a:extLst>
              <a:ext uri="{FF2B5EF4-FFF2-40B4-BE49-F238E27FC236}">
                <a16:creationId xmlns:a16="http://schemas.microsoft.com/office/drawing/2014/main" id="{D3EE1CC1-01F0-D5A2-1388-93FE76C76A9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20" y="1825625"/>
            <a:ext cx="10583779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5481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F616-7139-8F68-EAA8-70BB80AFA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Flat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4337B-8989-022B-A2E4-CA645FDB9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Is a decentralised organisational structure in which almost all employees have equal power</a:t>
            </a:r>
          </a:p>
        </p:txBody>
      </p:sp>
    </p:spTree>
    <p:extLst>
      <p:ext uri="{BB962C8B-B14F-4D97-AF65-F5344CB8AC3E}">
        <p14:creationId xmlns:p14="http://schemas.microsoft.com/office/powerpoint/2010/main" val="40647624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30F01-C3C0-D038-B6DE-1B5800F9E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Advantages of Flat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C000F-D7F8-97EC-DB82-A799AD942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Adaptable to the conditions of digitisation and the modern working world</a:t>
            </a:r>
          </a:p>
          <a:p>
            <a:r>
              <a:rPr lang="en-GB" sz="3200" dirty="0"/>
              <a:t>Great flexibility in design</a:t>
            </a:r>
          </a:p>
          <a:p>
            <a:r>
              <a:rPr lang="en-GB" sz="3200" dirty="0"/>
              <a:t>Communication and cooperation at “eye level”</a:t>
            </a:r>
          </a:p>
          <a:p>
            <a:r>
              <a:rPr lang="en-GB" sz="3200" dirty="0"/>
              <a:t>Short chains of command</a:t>
            </a:r>
          </a:p>
          <a:p>
            <a:r>
              <a:rPr lang="en-GB" sz="3200" dirty="0"/>
              <a:t>More flexibility in work design</a:t>
            </a:r>
          </a:p>
          <a:p>
            <a:r>
              <a:rPr lang="en-GB" sz="3200" dirty="0"/>
              <a:t>Greater motivation and greater commitment on part of employees</a:t>
            </a:r>
          </a:p>
        </p:txBody>
      </p:sp>
    </p:spTree>
    <p:extLst>
      <p:ext uri="{BB962C8B-B14F-4D97-AF65-F5344CB8AC3E}">
        <p14:creationId xmlns:p14="http://schemas.microsoft.com/office/powerpoint/2010/main" val="665625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70C2B-9962-8486-22C4-4C1DA42F6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Disadvantages of Flat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FEDB0-91F9-7C96-4C8B-9F25EF845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There could be confusion around reporting procedures</a:t>
            </a:r>
          </a:p>
          <a:p>
            <a:r>
              <a:rPr lang="en-GB" sz="3200" dirty="0"/>
              <a:t>Employees lack supervision</a:t>
            </a:r>
          </a:p>
          <a:p>
            <a:r>
              <a:rPr lang="en-GB" sz="3200" dirty="0"/>
              <a:t>Often can’t keep up with the increasing complexity of an organisation</a:t>
            </a:r>
          </a:p>
          <a:p>
            <a:r>
              <a:rPr lang="en-GB" sz="3200" dirty="0"/>
              <a:t>Unclear powers of instruction and areas of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1892681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5F63C-8FF5-0939-57BC-2914B901F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Flat Structure</a:t>
            </a:r>
          </a:p>
        </p:txBody>
      </p:sp>
      <p:pic>
        <p:nvPicPr>
          <p:cNvPr id="2050" name="Picture 2" descr="Small Business Organization Chart | Smartsheet">
            <a:extLst>
              <a:ext uri="{FF2B5EF4-FFF2-40B4-BE49-F238E27FC236}">
                <a16:creationId xmlns:a16="http://schemas.microsoft.com/office/drawing/2014/main" id="{6DE7845E-0F65-2F5E-5BD0-235CCD4E8A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801299"/>
            <a:ext cx="10450859" cy="4592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553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281D8-7E87-BEDB-22A2-6FB02B55A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Matrix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60781-C848-D12A-B91D-5C42DCB2A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Combines the advantages of project and functional structures</a:t>
            </a:r>
          </a:p>
          <a:p>
            <a:r>
              <a:rPr lang="en-GB" sz="3200" dirty="0"/>
              <a:t>It divides the jobs between projects and functions</a:t>
            </a:r>
          </a:p>
          <a:p>
            <a:r>
              <a:rPr lang="en-GB" sz="3200" dirty="0"/>
              <a:t>This means that employees report to a departmental manager and a project manager at the same time</a:t>
            </a:r>
          </a:p>
        </p:txBody>
      </p:sp>
    </p:spTree>
    <p:extLst>
      <p:ext uri="{BB962C8B-B14F-4D97-AF65-F5344CB8AC3E}">
        <p14:creationId xmlns:p14="http://schemas.microsoft.com/office/powerpoint/2010/main" val="27314104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49036-1512-C2CC-4F9B-2BEDB8739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Advantages of Matrix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13D56-B1FC-11F6-35C3-77C784DD4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Combines functional efficiency with product/project accountability</a:t>
            </a:r>
          </a:p>
          <a:p>
            <a:r>
              <a:rPr lang="en-GB" sz="3200" dirty="0"/>
              <a:t>Fosters interdisciplinary co-operation in pursuit of project goals</a:t>
            </a:r>
          </a:p>
          <a:p>
            <a:r>
              <a:rPr lang="en-GB" sz="3200" dirty="0"/>
              <a:t>Develops tolerance of flexibility and ambiguity</a:t>
            </a:r>
          </a:p>
          <a:p>
            <a:r>
              <a:rPr lang="en-GB" sz="3200" dirty="0"/>
              <a:t>Focuses all functions on customer satisfaction and results</a:t>
            </a:r>
          </a:p>
          <a:p>
            <a:r>
              <a:rPr lang="en-GB" sz="3200" dirty="0"/>
              <a:t>Brings conflicts of authority into </a:t>
            </a:r>
            <a:r>
              <a:rPr lang="en-GB" sz="3200"/>
              <a:t>the open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68347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599B4-7689-9776-13E9-59340D537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Disadvantages of Matrix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20812-7E78-7DB3-A9B6-C58186169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Potential competition/conflict between dual managers</a:t>
            </a:r>
          </a:p>
          <a:p>
            <a:r>
              <a:rPr lang="en-GB" sz="3200" dirty="0"/>
              <a:t>Potential stress on staff ‘caught’ between competing or conflicting demands</a:t>
            </a:r>
          </a:p>
          <a:p>
            <a:r>
              <a:rPr lang="en-GB" sz="3200" dirty="0"/>
              <a:t>Potential inefficiency of ambiguous priorities and switching between tasks</a:t>
            </a:r>
          </a:p>
          <a:p>
            <a:r>
              <a:rPr lang="en-GB" sz="3200" dirty="0"/>
              <a:t>More complex (potentially slower) decision making processes</a:t>
            </a:r>
          </a:p>
          <a:p>
            <a:r>
              <a:rPr lang="en-GB" sz="3200" dirty="0"/>
              <a:t>Costs of added management layer, meetings and so on</a:t>
            </a:r>
          </a:p>
        </p:txBody>
      </p:sp>
    </p:spTree>
    <p:extLst>
      <p:ext uri="{BB962C8B-B14F-4D97-AF65-F5344CB8AC3E}">
        <p14:creationId xmlns:p14="http://schemas.microsoft.com/office/powerpoint/2010/main" val="28580599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751C3-64DC-2EB8-B1D9-205148A53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Matrix Structure</a:t>
            </a:r>
          </a:p>
        </p:txBody>
      </p:sp>
      <p:pic>
        <p:nvPicPr>
          <p:cNvPr id="1028" name="Picture 4" descr="What is Matrix Structure? History, Features, &amp; Pros/Cons">
            <a:extLst>
              <a:ext uri="{FF2B5EF4-FFF2-40B4-BE49-F238E27FC236}">
                <a16:creationId xmlns:a16="http://schemas.microsoft.com/office/drawing/2014/main" id="{B026074D-5C03-EC26-7E6A-E791CBDA56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581294"/>
            <a:ext cx="10515599" cy="5053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0642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4FB52-4440-C3C5-955A-3E39859CD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Co-ordination in 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AC719-DD99-A4BA-F8EF-D3BAF6441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useful tool that can be applied in any project structure is the RACI Model</a:t>
            </a:r>
          </a:p>
          <a:p>
            <a:r>
              <a:rPr lang="en-GB" sz="3200" dirty="0"/>
              <a:t>The RACI Model (matrix) is a simple tool that is useful for highlighting roles and responsibilities driving a project</a:t>
            </a:r>
          </a:p>
          <a:p>
            <a:r>
              <a:rPr lang="en-GB" sz="3200" dirty="0"/>
              <a:t>RACI is an acronym for </a:t>
            </a:r>
            <a:r>
              <a:rPr lang="en-GB" sz="3200" b="1" dirty="0"/>
              <a:t>Responsible, Accountable, Consulted</a:t>
            </a:r>
            <a:r>
              <a:rPr lang="en-GB" sz="3200" dirty="0"/>
              <a:t> and </a:t>
            </a:r>
            <a:r>
              <a:rPr lang="en-GB" sz="3200" b="1" dirty="0"/>
              <a:t>Informed</a:t>
            </a: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830191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62E30-6E5C-62E5-B58F-FB067FE39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The RACI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8FB0C-46B9-0D2C-2474-A4F7817EF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Responsible</a:t>
            </a:r>
            <a:r>
              <a:rPr lang="en-GB" sz="3200" dirty="0"/>
              <a:t>: - This is the person or role responsible for performing the task, that is, the actual person doing the work</a:t>
            </a:r>
            <a:endParaRPr lang="en-GB" sz="3200" b="1" u="sng" dirty="0"/>
          </a:p>
          <a:p>
            <a:pPr marL="0" indent="0">
              <a:buNone/>
            </a:pPr>
            <a:r>
              <a:rPr lang="en-GB" sz="3200" b="1" u="sng" dirty="0"/>
              <a:t>Accountable</a:t>
            </a:r>
            <a:r>
              <a:rPr lang="en-GB" sz="3200" dirty="0"/>
              <a:t>: - This is the person who is ultimately accountable for the task being done in a satisfactory manner.  Essentially, the </a:t>
            </a:r>
            <a:r>
              <a:rPr lang="en-GB" sz="3200" b="1" dirty="0"/>
              <a:t>Accountable</a:t>
            </a:r>
            <a:r>
              <a:rPr lang="en-GB" sz="3200" dirty="0"/>
              <a:t> person must sign off the work that the </a:t>
            </a:r>
            <a:r>
              <a:rPr lang="en-GB" sz="3200" b="1" dirty="0"/>
              <a:t>Responsible </a:t>
            </a:r>
            <a:r>
              <a:rPr lang="en-GB" sz="3200" dirty="0"/>
              <a:t>person produces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6866375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9713F-101B-8481-FB61-BEEFC36BD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RACI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C1F09-1897-7DEF-336D-D206A9CB9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8790" y="1825625"/>
            <a:ext cx="896524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Consulted</a:t>
            </a:r>
            <a:r>
              <a:rPr lang="en-GB" sz="3200" dirty="0"/>
              <a:t>: - Those people whose input is used to complete the task.  Communication with this group will thus be two way in nature</a:t>
            </a:r>
            <a:endParaRPr lang="en-GB" sz="3200" b="1" u="sng" dirty="0"/>
          </a:p>
          <a:p>
            <a:pPr marL="0" indent="0">
              <a:buNone/>
            </a:pPr>
            <a:r>
              <a:rPr lang="en-GB" sz="3200" b="1" u="sng" dirty="0"/>
              <a:t>Informed</a:t>
            </a:r>
            <a:r>
              <a:rPr lang="en-GB" sz="3200" dirty="0"/>
              <a:t>: - Those people who are informed as to the status of the task.  Communication with this group is thus one way in nature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2559657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967C-C4BD-BD4B-F561-BCB15F140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RACI Framework</a:t>
            </a:r>
          </a:p>
        </p:txBody>
      </p:sp>
      <p:pic>
        <p:nvPicPr>
          <p:cNvPr id="2050" name="Picture 2" descr="RACI Matrix Template with 3 Formats - Excel. Google Sheets Compatible">
            <a:extLst>
              <a:ext uri="{FF2B5EF4-FFF2-40B4-BE49-F238E27FC236}">
                <a16:creationId xmlns:a16="http://schemas.microsoft.com/office/drawing/2014/main" id="{5603770F-1523-BAAB-7B32-DE6150730EC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771" y="1436914"/>
            <a:ext cx="10570029" cy="511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8024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1D9FD-E308-82E3-9ADB-45B045BEC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Span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BD1A1-05DF-9EA8-AB48-E5FC2640C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6306" y="1825625"/>
            <a:ext cx="818834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Is the number of subordinates who report directly to a specific manager</a:t>
            </a:r>
          </a:p>
        </p:txBody>
      </p:sp>
    </p:spTree>
    <p:extLst>
      <p:ext uri="{BB962C8B-B14F-4D97-AF65-F5344CB8AC3E}">
        <p14:creationId xmlns:p14="http://schemas.microsoft.com/office/powerpoint/2010/main" val="11916285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C74B4-1C1D-96CB-9AC4-1D8B5BC01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Variables Affecting Span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7AB80-E61F-C777-83F7-3A072F9C2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These include: -</a:t>
            </a:r>
          </a:p>
          <a:p>
            <a:r>
              <a:rPr lang="en-GB" sz="3200" dirty="0"/>
              <a:t>Nature and context of organisation</a:t>
            </a:r>
          </a:p>
          <a:p>
            <a:r>
              <a:rPr lang="en-GB" sz="3200" dirty="0"/>
              <a:t>Capabilities of managers and employees</a:t>
            </a:r>
          </a:p>
          <a:p>
            <a:r>
              <a:rPr lang="en-GB" sz="3200" dirty="0"/>
              <a:t>Complexity of work tasks</a:t>
            </a:r>
          </a:p>
          <a:p>
            <a:r>
              <a:rPr lang="en-GB" sz="3200" dirty="0"/>
              <a:t>Training available to all employees</a:t>
            </a:r>
          </a:p>
          <a:p>
            <a:r>
              <a:rPr lang="en-GB" sz="3200" dirty="0"/>
              <a:t>Time available to managers when dealing with subordinates</a:t>
            </a:r>
          </a:p>
        </p:txBody>
      </p:sp>
    </p:spTree>
    <p:extLst>
      <p:ext uri="{BB962C8B-B14F-4D97-AF65-F5344CB8AC3E}">
        <p14:creationId xmlns:p14="http://schemas.microsoft.com/office/powerpoint/2010/main" val="21972867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55A1D-B7D7-4FEF-E5F7-B81F485D3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Variables Affecting Span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5D20E-632F-F50E-1A1E-C67E25483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These include: -</a:t>
            </a:r>
          </a:p>
          <a:p>
            <a:r>
              <a:rPr lang="en-GB" sz="3200" dirty="0"/>
              <a:t>Levels of employee morale and motivation</a:t>
            </a:r>
          </a:p>
          <a:p>
            <a:r>
              <a:rPr lang="en-GB" sz="3200" dirty="0"/>
              <a:t>Physical and/or geographical spread of subordinates</a:t>
            </a:r>
          </a:p>
          <a:p>
            <a:r>
              <a:rPr lang="en-GB" sz="3200" dirty="0"/>
              <a:t>The length of the chain of command that is, the number of different levels in the structure of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14531467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F2DA7-0BA5-D3BE-C055-3DA186058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Advantages of a Wide Span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BD3DB-225B-B071-3FC6-3EBC6556A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Communication can be more effective as there are less layers of management</a:t>
            </a:r>
          </a:p>
          <a:p>
            <a:r>
              <a:rPr lang="en-GB" sz="3200" dirty="0"/>
              <a:t>The message will also reach the employee faster</a:t>
            </a:r>
          </a:p>
          <a:p>
            <a:r>
              <a:rPr lang="en-GB" sz="3200" dirty="0"/>
              <a:t>It costs less money to run a wider span of control because a business does not need too many managers</a:t>
            </a:r>
          </a:p>
          <a:p>
            <a:r>
              <a:rPr lang="en-GB" sz="3200" dirty="0"/>
              <a:t>It promotes empowerment</a:t>
            </a:r>
          </a:p>
        </p:txBody>
      </p:sp>
    </p:spTree>
    <p:extLst>
      <p:ext uri="{BB962C8B-B14F-4D97-AF65-F5344CB8AC3E}">
        <p14:creationId xmlns:p14="http://schemas.microsoft.com/office/powerpoint/2010/main" val="477381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0E87E-F764-F324-12E4-65E5D8449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Disadvantages of a Wide Span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58754-DE4C-DA31-227E-85CDC06CA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It can be difficult for a manager to supervise effectively</a:t>
            </a:r>
          </a:p>
          <a:p>
            <a:r>
              <a:rPr lang="en-GB" sz="3200" dirty="0"/>
              <a:t>Managers may lose control and sub-groups may develop</a:t>
            </a:r>
          </a:p>
        </p:txBody>
      </p:sp>
    </p:spTree>
    <p:extLst>
      <p:ext uri="{BB962C8B-B14F-4D97-AF65-F5344CB8AC3E}">
        <p14:creationId xmlns:p14="http://schemas.microsoft.com/office/powerpoint/2010/main" val="13800542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BAAAD-E4AA-17C4-6237-3A6BAF4A1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Advantages of a Narrow Span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79B53-E1A8-0268-BABD-792EE0975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Promotional opportunities</a:t>
            </a:r>
          </a:p>
          <a:p>
            <a:r>
              <a:rPr lang="en-GB" sz="3200" dirty="0"/>
              <a:t>Managers may feel in total control</a:t>
            </a:r>
          </a:p>
        </p:txBody>
      </p:sp>
    </p:spTree>
    <p:extLst>
      <p:ext uri="{BB962C8B-B14F-4D97-AF65-F5344CB8AC3E}">
        <p14:creationId xmlns:p14="http://schemas.microsoft.com/office/powerpoint/2010/main" val="29033335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01AF2-B93D-D13A-BC30-9C660E4A9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Disadvantages of a Narrow Span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BA7DE-08E4-03A6-6A48-2EDD74B27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Management layers are costly</a:t>
            </a:r>
          </a:p>
          <a:p>
            <a:r>
              <a:rPr lang="en-GB" sz="3200" dirty="0"/>
              <a:t>Decisions can take a long time to reach the bottom of the hierarchy</a:t>
            </a:r>
          </a:p>
          <a:p>
            <a:r>
              <a:rPr lang="en-GB" sz="3200" dirty="0"/>
              <a:t>Employees may feel restricted which can stifle creativity and use of their initiative</a:t>
            </a:r>
          </a:p>
        </p:txBody>
      </p:sp>
    </p:spTree>
    <p:extLst>
      <p:ext uri="{BB962C8B-B14F-4D97-AF65-F5344CB8AC3E}">
        <p14:creationId xmlns:p14="http://schemas.microsoft.com/office/powerpoint/2010/main" val="10912638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C3B42-9DB8-52AB-8704-065F4CB2A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1CFF4-F095-4011-E820-25EA74703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0060" y="1825625"/>
            <a:ext cx="813334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To what extent do you consider that span of control might influence the level of bureaucracy in organisations?  Use an organisational example to help support your answer</a:t>
            </a:r>
          </a:p>
        </p:txBody>
      </p:sp>
    </p:spTree>
    <p:extLst>
      <p:ext uri="{BB962C8B-B14F-4D97-AF65-F5344CB8AC3E}">
        <p14:creationId xmlns:p14="http://schemas.microsoft.com/office/powerpoint/2010/main" val="881245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3004</TotalTime>
  <Words>1114</Words>
  <Application>Microsoft Office PowerPoint</Application>
  <PresentationFormat>Widescreen</PresentationFormat>
  <Paragraphs>127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Organisational Structure</vt:lpstr>
      <vt:lpstr>Role of Structure</vt:lpstr>
      <vt:lpstr>Importance of Structure</vt:lpstr>
      <vt:lpstr>Purpose of Structure</vt:lpstr>
      <vt:lpstr>Purpose of Structure</vt:lpstr>
      <vt:lpstr>Pure Project Structure</vt:lpstr>
      <vt:lpstr>Advantages of Pure Project Structure</vt:lpstr>
      <vt:lpstr>Disadvantages of Pure Project Structure</vt:lpstr>
      <vt:lpstr>Pure Project Structure</vt:lpstr>
      <vt:lpstr>Hierarchical Structure</vt:lpstr>
      <vt:lpstr>Advantages of Hierarchical Structures</vt:lpstr>
      <vt:lpstr>Disadvantages of Hierarchical Structures</vt:lpstr>
      <vt:lpstr>Hierarchical Structure</vt:lpstr>
      <vt:lpstr>Flat Structure</vt:lpstr>
      <vt:lpstr>Advantages of Flat Structures</vt:lpstr>
      <vt:lpstr>Disadvantages of Flat Structures</vt:lpstr>
      <vt:lpstr>Flat Structure</vt:lpstr>
      <vt:lpstr>Matrix Structure</vt:lpstr>
      <vt:lpstr>Advantages of Matrix Structures</vt:lpstr>
      <vt:lpstr>Disadvantages of Matrix Structures</vt:lpstr>
      <vt:lpstr>Matrix Structure</vt:lpstr>
      <vt:lpstr>Co-ordination in Project Management</vt:lpstr>
      <vt:lpstr>The RACI Framework</vt:lpstr>
      <vt:lpstr>RACI Framework</vt:lpstr>
      <vt:lpstr>RACI Framework</vt:lpstr>
      <vt:lpstr>Span of Control</vt:lpstr>
      <vt:lpstr>Variables Affecting Span of Control</vt:lpstr>
      <vt:lpstr>Variables Affecting Span of Control</vt:lpstr>
      <vt:lpstr>Advantages of a Wide Span of Control</vt:lpstr>
      <vt:lpstr>Disadvantages of a Wide Span of Control</vt:lpstr>
      <vt:lpstr>Advantages of a Narrow Span of Control</vt:lpstr>
      <vt:lpstr>Disadvantages of a Narrow Span of Control</vt:lpstr>
      <vt:lpstr>Question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</dc:title>
  <dc:creator>Andrew Thorn</dc:creator>
  <cp:lastModifiedBy>Andrew Thorn</cp:lastModifiedBy>
  <cp:revision>13</cp:revision>
  <dcterms:created xsi:type="dcterms:W3CDTF">2023-10-31T09:48:21Z</dcterms:created>
  <dcterms:modified xsi:type="dcterms:W3CDTF">2023-11-07T09:18:24Z</dcterms:modified>
</cp:coreProperties>
</file>