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117" d="100"/>
          <a:sy n="117" d="100"/>
        </p:scale>
        <p:origin x="240"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23F90-8A4E-4DF5-B78A-3083C0EE7742}" type="datetimeFigureOut">
              <a:rPr lang="en-GB" smtClean="0"/>
              <a:t>06/09/2022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3853ED-3B99-4C18-BBBA-05CF4D8DF122}" type="slidenum">
              <a:rPr lang="en-GB" smtClean="0"/>
              <a:t>‹#›</a:t>
            </a:fld>
            <a:endParaRPr lang="en-GB"/>
          </a:p>
        </p:txBody>
      </p:sp>
    </p:spTree>
    <p:extLst>
      <p:ext uri="{BB962C8B-B14F-4D97-AF65-F5344CB8AC3E}">
        <p14:creationId xmlns:p14="http://schemas.microsoft.com/office/powerpoint/2010/main" val="2715111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2</a:t>
            </a:fld>
            <a:endParaRPr lang="en-GB" altLang="en-US"/>
          </a:p>
        </p:txBody>
      </p:sp>
    </p:spTree>
    <p:extLst>
      <p:ext uri="{BB962C8B-B14F-4D97-AF65-F5344CB8AC3E}">
        <p14:creationId xmlns:p14="http://schemas.microsoft.com/office/powerpoint/2010/main" val="2938407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194"/>
          <p:cNvSpPr>
            <a:spLocks noGrp="1" noRot="1" noChangeAspect="1"/>
          </p:cNvSpPr>
          <p:nvPr>
            <p:ph type="sldImg"/>
          </p:nvPr>
        </p:nvSpPr>
        <p:spPr>
          <a:prstGeom prst="rect">
            <a:avLst/>
          </a:prstGeom>
        </p:spPr>
        <p:txBody>
          <a:bodyPr/>
          <a:lstStyle/>
          <a:p>
            <a:endParaRPr/>
          </a:p>
        </p:txBody>
      </p:sp>
      <p:sp>
        <p:nvSpPr>
          <p:cNvPr id="195" name="Shape 195"/>
          <p:cNvSpPr>
            <a:spLocks noGrp="1"/>
          </p:cNvSpPr>
          <p:nvPr>
            <p:ph type="body" sz="quarter" idx="1"/>
          </p:nvPr>
        </p:nvSpPr>
        <p:spPr>
          <a:prstGeom prst="rect">
            <a:avLst/>
          </a:prstGeom>
        </p:spPr>
        <p:txBody>
          <a:bodyPr/>
          <a:lstStyle/>
          <a:p>
            <a:pPr>
              <a:spcBef>
                <a:spcPts val="300"/>
              </a:spcBef>
              <a:defRPr sz="1000"/>
            </a:pPr>
            <a:r>
              <a:t>We’ve all mentioned CULTURE when we speak.  We refer to:</a:t>
            </a:r>
          </a:p>
          <a:p>
            <a:pPr>
              <a:spcBef>
                <a:spcPts val="300"/>
              </a:spcBef>
              <a:defRPr sz="1000"/>
            </a:pPr>
            <a:r>
              <a:t>	The culture of our country</a:t>
            </a:r>
          </a:p>
          <a:p>
            <a:pPr>
              <a:spcBef>
                <a:spcPts val="300"/>
              </a:spcBef>
              <a:defRPr sz="1000"/>
            </a:pPr>
            <a:r>
              <a:t>	of our society, our university, our group</a:t>
            </a:r>
          </a:p>
          <a:p>
            <a:pPr>
              <a:spcBef>
                <a:spcPts val="300"/>
              </a:spcBef>
              <a:defRPr sz="1000"/>
            </a:pPr>
            <a:r>
              <a:t>But what exactly do we mean?  Quite simply, it’s a word that’s used to describe everything that we in the group do – what we think, the way we speak, how we act, what we do.  All of these determine the distinct characteristic of our group and it’s this characteristic that we call “Culture”.</a:t>
            </a:r>
          </a:p>
          <a:p>
            <a:pPr>
              <a:defRPr sz="1000"/>
            </a:pPr>
            <a:endParaRPr/>
          </a:p>
          <a:p>
            <a:pPr>
              <a:spcBef>
                <a:spcPts val="300"/>
              </a:spcBef>
              <a:defRPr sz="1000"/>
            </a:pPr>
            <a:r>
              <a:t>In organisations, when we talk of the culture in an organisation, we really need to go into a much deeper level.  In order to make business decisions, we need to understand the culture of that organisation and how our decision would sit in or affect that culture.</a:t>
            </a:r>
          </a:p>
          <a:p>
            <a:pPr>
              <a:defRPr sz="1000"/>
            </a:pPr>
            <a:endParaRPr/>
          </a:p>
          <a:p>
            <a:pPr>
              <a:spcBef>
                <a:spcPts val="300"/>
              </a:spcBef>
              <a:defRPr sz="1000"/>
            </a:pPr>
            <a:r>
              <a:t>e.g. the culture of an IT Co. vs. a Pharmaceutical Co. and use an example of a Business manager who has moved from IT to Pharma and insisted on wanting to employ someone on a short-term contract.</a:t>
            </a:r>
          </a:p>
          <a:p>
            <a:pPr>
              <a:defRPr sz="1000"/>
            </a:pPr>
            <a:endParaRPr/>
          </a:p>
          <a:p>
            <a:pPr algn="ctr">
              <a:spcBef>
                <a:spcPts val="300"/>
              </a:spcBef>
              <a:defRPr sz="1000" b="1"/>
            </a:pPr>
            <a:r>
              <a:t>Refer to above definitions &amp; next slide</a:t>
            </a:r>
          </a:p>
          <a:p>
            <a:pPr>
              <a:defRPr sz="1000"/>
            </a:pPr>
            <a:endParaRPr/>
          </a:p>
          <a:p>
            <a:pPr>
              <a:spcBef>
                <a:spcPts val="300"/>
              </a:spcBef>
              <a:defRPr sz="1000"/>
            </a:pPr>
            <a:r>
              <a:t>A good way to understand your company’s culture is to use metaphors:</a:t>
            </a:r>
          </a:p>
          <a:p>
            <a:pPr>
              <a:spcBef>
                <a:spcPts val="300"/>
              </a:spcBef>
              <a:defRPr sz="1000"/>
            </a:pPr>
            <a:r>
              <a:t>“If my company were an animal, it would be a wolf – scavenging off people’s ideas, using them and then discarding them”</a:t>
            </a:r>
          </a:p>
          <a:p>
            <a:pPr>
              <a:spcBef>
                <a:spcPts val="300"/>
              </a:spcBef>
              <a:defRPr sz="1000"/>
            </a:pPr>
            <a:r>
              <a:t>If my company were a mode of transport, it would be a Rolls Royce because it is a quality co.</a:t>
            </a:r>
          </a:p>
        </p:txBody>
      </p:sp>
    </p:spTree>
    <p:extLst>
      <p:ext uri="{BB962C8B-B14F-4D97-AF65-F5344CB8AC3E}">
        <p14:creationId xmlns:p14="http://schemas.microsoft.com/office/powerpoint/2010/main" val="2906676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24</a:t>
            </a:fld>
            <a:endParaRPr lang="en-GB" altLang="en-US"/>
          </a:p>
        </p:txBody>
      </p:sp>
    </p:spTree>
    <p:extLst>
      <p:ext uri="{BB962C8B-B14F-4D97-AF65-F5344CB8AC3E}">
        <p14:creationId xmlns:p14="http://schemas.microsoft.com/office/powerpoint/2010/main" val="1351861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01E8B24-B4AB-4B9F-8904-56D7EF6E2721}"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556924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01E8B24-B4AB-4B9F-8904-56D7EF6E2721}"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2051152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01E8B24-B4AB-4B9F-8904-56D7EF6E2721}"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3674758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01E8B24-B4AB-4B9F-8904-56D7EF6E2721}" type="datetimeFigureOut">
              <a:rPr lang="en-GB" smtClean="0"/>
              <a:t>06/09/2022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959686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01E8B24-B4AB-4B9F-8904-56D7EF6E2721}" type="datetimeFigureOut">
              <a:rPr lang="en-GB" smtClean="0"/>
              <a:t>06/09/2022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3930717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01E8B24-B4AB-4B9F-8904-56D7EF6E2721}" type="datetimeFigureOut">
              <a:rPr lang="en-GB" smtClean="0"/>
              <a:t>06/09/2022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4065078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1E8B24-B4AB-4B9F-8904-56D7EF6E2721}" type="datetimeFigureOut">
              <a:rPr lang="en-GB" smtClean="0"/>
              <a:t>06/09/2022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3596588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01E8B24-B4AB-4B9F-8904-56D7EF6E2721}" type="datetimeFigureOut">
              <a:rPr lang="en-GB" smtClean="0"/>
              <a:t>06/09/2022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44848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01E8B24-B4AB-4B9F-8904-56D7EF6E2721}" type="datetimeFigureOut">
              <a:rPr lang="en-GB" smtClean="0"/>
              <a:t>06/09/2022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1016096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01E8B24-B4AB-4B9F-8904-56D7EF6E2721}"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283172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01E8B24-B4AB-4B9F-8904-56D7EF6E2721}" type="datetimeFigureOut">
              <a:rPr lang="en-GB" smtClean="0"/>
              <a:t>06/09/2022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7DF068-4746-4AA4-BCAF-B84F98299F3D}" type="slidenum">
              <a:rPr lang="en-GB" smtClean="0"/>
              <a:t>‹#›</a:t>
            </a:fld>
            <a:endParaRPr lang="en-GB"/>
          </a:p>
        </p:txBody>
      </p:sp>
    </p:spTree>
    <p:extLst>
      <p:ext uri="{BB962C8B-B14F-4D97-AF65-F5344CB8AC3E}">
        <p14:creationId xmlns:p14="http://schemas.microsoft.com/office/powerpoint/2010/main" val="26524253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lank Title Slide">
    <p:spTree>
      <p:nvGrpSpPr>
        <p:cNvPr id="1" name=""/>
        <p:cNvGrpSpPr/>
        <p:nvPr/>
      </p:nvGrpSpPr>
      <p:grpSpPr>
        <a:xfrm>
          <a:off x="0" y="0"/>
          <a:ext cx="0" cy="0"/>
          <a:chOff x="0" y="0"/>
          <a:chExt cx="0" cy="0"/>
        </a:xfrm>
      </p:grpSpPr>
      <p:sp>
        <p:nvSpPr>
          <p:cNvPr id="3" name="Picture Placeholder 2"/>
          <p:cNvSpPr>
            <a:spLocks noGrp="1"/>
          </p:cNvSpPr>
          <p:nvPr>
            <p:ph type="pic" sz="quarter" idx="14" hasCustomPrompt="1"/>
          </p:nvPr>
        </p:nvSpPr>
        <p:spPr>
          <a:xfrm>
            <a:off x="287444" y="248101"/>
            <a:ext cx="11612734" cy="4162217"/>
          </a:xfrm>
          <a:prstGeom prst="rect">
            <a:avLst/>
          </a:prstGeom>
        </p:spPr>
        <p:txBody>
          <a:bodyPr/>
          <a:lstStyle>
            <a:lvl1pPr marL="0" indent="0">
              <a:buNone/>
              <a:defRPr sz="1995"/>
            </a:lvl1pPr>
          </a:lstStyle>
          <a:p>
            <a:r>
              <a:rPr lang="en-GB" dirty="0"/>
              <a:t>                                                     Click icon below to add image 28.28 x 12.75cm</a:t>
            </a:r>
          </a:p>
        </p:txBody>
      </p:sp>
      <p:sp>
        <p:nvSpPr>
          <p:cNvPr id="6" name="Text Placeholder 2"/>
          <p:cNvSpPr>
            <a:spLocks noGrp="1"/>
          </p:cNvSpPr>
          <p:nvPr>
            <p:ph type="body" sz="quarter" idx="12" hasCustomPrompt="1"/>
          </p:nvPr>
        </p:nvSpPr>
        <p:spPr>
          <a:xfrm>
            <a:off x="385996" y="4534368"/>
            <a:ext cx="11087123" cy="392997"/>
          </a:xfrm>
          <a:prstGeom prst="rect">
            <a:avLst/>
          </a:prstGeom>
        </p:spPr>
        <p:txBody>
          <a:bodyPr/>
          <a:lstStyle>
            <a:lvl1pPr marL="0" indent="0">
              <a:buNone/>
              <a:defRPr sz="2358" baseline="0">
                <a:solidFill>
                  <a:schemeClr val="bg1"/>
                </a:solidFill>
              </a:defRPr>
            </a:lvl1pPr>
            <a:lvl5pPr marL="1891562" indent="0">
              <a:buNone/>
              <a:defRPr/>
            </a:lvl5pPr>
          </a:lstStyle>
          <a:p>
            <a:pPr lvl="0"/>
            <a:r>
              <a:rPr lang="en-US" dirty="0"/>
              <a:t>Enter presentation title here</a:t>
            </a:r>
          </a:p>
        </p:txBody>
      </p:sp>
      <p:sp>
        <p:nvSpPr>
          <p:cNvPr id="7" name="Text Placeholder 4"/>
          <p:cNvSpPr>
            <a:spLocks noGrp="1"/>
          </p:cNvSpPr>
          <p:nvPr>
            <p:ph type="body" sz="quarter" idx="13" hasCustomPrompt="1"/>
          </p:nvPr>
        </p:nvSpPr>
        <p:spPr>
          <a:xfrm>
            <a:off x="385996" y="4962015"/>
            <a:ext cx="11087123" cy="362766"/>
          </a:xfrm>
          <a:prstGeom prst="rect">
            <a:avLst/>
          </a:prstGeom>
        </p:spPr>
        <p:txBody>
          <a:bodyPr/>
          <a:lstStyle>
            <a:lvl1pPr marL="0" indent="0">
              <a:buNone/>
              <a:defRPr sz="2358" baseline="0">
                <a:solidFill>
                  <a:schemeClr val="bg1"/>
                </a:solidFill>
              </a:defRPr>
            </a:lvl1pPr>
            <a:lvl2pPr marL="472171" indent="0">
              <a:buNone/>
              <a:defRPr/>
            </a:lvl2pPr>
            <a:lvl5pPr marL="1891562" indent="0">
              <a:buNone/>
              <a:defRPr/>
            </a:lvl5pPr>
          </a:lstStyle>
          <a:p>
            <a:pPr lvl="0"/>
            <a:r>
              <a:rPr lang="en-US" dirty="0"/>
              <a:t>Enter subtitle here</a:t>
            </a:r>
          </a:p>
        </p:txBody>
      </p:sp>
      <p:sp>
        <p:nvSpPr>
          <p:cNvPr id="8" name="Text Placeholder 11"/>
          <p:cNvSpPr>
            <a:spLocks noGrp="1"/>
          </p:cNvSpPr>
          <p:nvPr>
            <p:ph type="body" sz="quarter" idx="11" hasCustomPrompt="1"/>
          </p:nvPr>
        </p:nvSpPr>
        <p:spPr>
          <a:xfrm>
            <a:off x="385997" y="5359552"/>
            <a:ext cx="5741992" cy="260557"/>
          </a:xfrm>
          <a:prstGeom prst="rect">
            <a:avLst/>
          </a:prstGeom>
        </p:spPr>
        <p:txBody>
          <a:bodyPr/>
          <a:lstStyle>
            <a:lvl1pPr marL="0" indent="0">
              <a:buNone/>
              <a:defRPr sz="1270" baseline="0">
                <a:solidFill>
                  <a:schemeClr val="bg1"/>
                </a:solidFill>
                <a:latin typeface="Calibri" panose="020F0502020204030204" pitchFamily="34" charset="0"/>
              </a:defRPr>
            </a:lvl1pPr>
            <a:lvl5pPr marL="1891562" indent="0">
              <a:buNone/>
              <a:defRPr/>
            </a:lvl5pPr>
          </a:lstStyle>
          <a:p>
            <a:pPr lvl="0"/>
            <a:r>
              <a:rPr lang="en-US" dirty="0"/>
              <a:t>www.herts.ac.uk</a:t>
            </a:r>
          </a:p>
        </p:txBody>
      </p:sp>
    </p:spTree>
    <p:extLst>
      <p:ext uri="{BB962C8B-B14F-4D97-AF65-F5344CB8AC3E}">
        <p14:creationId xmlns:p14="http://schemas.microsoft.com/office/powerpoint/2010/main" val="21806406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ext and image">
    <p:spTree>
      <p:nvGrpSpPr>
        <p:cNvPr id="1" name=""/>
        <p:cNvGrpSpPr/>
        <p:nvPr/>
      </p:nvGrpSpPr>
      <p:grpSpPr>
        <a:xfrm>
          <a:off x="0" y="0"/>
          <a:ext cx="0" cy="0"/>
          <a:chOff x="0" y="0"/>
          <a:chExt cx="0" cy="0"/>
        </a:xfrm>
      </p:grpSpPr>
      <p:sp>
        <p:nvSpPr>
          <p:cNvPr id="10" name="Content Placeholder 2"/>
          <p:cNvSpPr>
            <a:spLocks noGrp="1"/>
          </p:cNvSpPr>
          <p:nvPr>
            <p:ph idx="10"/>
          </p:nvPr>
        </p:nvSpPr>
        <p:spPr>
          <a:xfrm>
            <a:off x="6342408" y="2183939"/>
            <a:ext cx="5473995" cy="3724776"/>
          </a:xfrm>
          <a:prstGeom prst="rect">
            <a:avLst/>
          </a:prstGeom>
        </p:spPr>
        <p:txBody>
          <a:bodyPr/>
          <a:lstStyle>
            <a:lvl1pPr marL="0" indent="0">
              <a:buNone/>
              <a:defRPr/>
            </a:lvl1pPr>
          </a:lstStyle>
          <a:p>
            <a:pPr eaLnBrk="1" hangingPunct="1"/>
            <a:endParaRPr lang="en-US" altLang="en-US" sz="1632" dirty="0">
              <a:latin typeface="Arial MT Lt" charset="0"/>
            </a:endParaRPr>
          </a:p>
        </p:txBody>
      </p:sp>
      <p:sp>
        <p:nvSpPr>
          <p:cNvPr id="11" name="Text Placeholder 8"/>
          <p:cNvSpPr>
            <a:spLocks noGrp="1"/>
          </p:cNvSpPr>
          <p:nvPr>
            <p:ph type="body" sz="quarter" idx="11"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Text and image slide – Slide title in Arial</a:t>
            </a:r>
            <a:endParaRPr lang="en-GB" dirty="0"/>
          </a:p>
        </p:txBody>
      </p:sp>
      <p:sp>
        <p:nvSpPr>
          <p:cNvPr id="14" name="Text Placeholder 13"/>
          <p:cNvSpPr>
            <a:spLocks noGrp="1"/>
          </p:cNvSpPr>
          <p:nvPr>
            <p:ph type="body" sz="quarter" idx="13" hasCustomPrompt="1"/>
          </p:nvPr>
        </p:nvSpPr>
        <p:spPr>
          <a:xfrm>
            <a:off x="287444" y="2185232"/>
            <a:ext cx="5473995" cy="3725051"/>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p:txBody>
      </p:sp>
      <p:sp>
        <p:nvSpPr>
          <p:cNvPr id="12" name="Text Placeholder 10"/>
          <p:cNvSpPr>
            <a:spLocks noGrp="1"/>
          </p:cNvSpPr>
          <p:nvPr>
            <p:ph type="body" sz="quarter" idx="12"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241247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1E8B24-B4AB-4B9F-8904-56D7EF6E2721}" type="datetimeFigureOut">
              <a:rPr lang="en-GB" smtClean="0"/>
              <a:t>06/09/2022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7DF068-4746-4AA4-BCAF-B84F98299F3D}" type="slidenum">
              <a:rPr lang="en-GB" smtClean="0"/>
              <a:t>‹#›</a:t>
            </a:fld>
            <a:endParaRPr lang="en-GB"/>
          </a:p>
        </p:txBody>
      </p:sp>
    </p:spTree>
    <p:extLst>
      <p:ext uri="{BB962C8B-B14F-4D97-AF65-F5344CB8AC3E}">
        <p14:creationId xmlns:p14="http://schemas.microsoft.com/office/powerpoint/2010/main" val="34078926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6728B8D-3EB9-467B-A2CF-78C7E80C6FF9}"/>
              </a:ext>
            </a:extLst>
          </p:cNvPr>
          <p:cNvSpPr>
            <a:spLocks noGrp="1"/>
          </p:cNvSpPr>
          <p:nvPr>
            <p:ph type="body" sz="quarter" idx="12"/>
          </p:nvPr>
        </p:nvSpPr>
        <p:spPr/>
        <p:txBody>
          <a:bodyPr>
            <a:normAutofit lnSpcReduction="10000"/>
          </a:bodyPr>
          <a:lstStyle/>
          <a:p>
            <a:r>
              <a:rPr lang="en-GB" dirty="0"/>
              <a:t>Dr Dennis Pepple</a:t>
            </a:r>
          </a:p>
        </p:txBody>
      </p:sp>
      <p:sp>
        <p:nvSpPr>
          <p:cNvPr id="2" name="Rectangle 1">
            <a:extLst>
              <a:ext uri="{FF2B5EF4-FFF2-40B4-BE49-F238E27FC236}">
                <a16:creationId xmlns:a16="http://schemas.microsoft.com/office/drawing/2014/main" id="{6B06F79D-4393-4804-86BC-1CEB16D72550}"/>
              </a:ext>
            </a:extLst>
          </p:cNvPr>
          <p:cNvSpPr/>
          <p:nvPr/>
        </p:nvSpPr>
        <p:spPr>
          <a:xfrm>
            <a:off x="1786403" y="845793"/>
            <a:ext cx="7247959" cy="1830950"/>
          </a:xfrm>
          <a:prstGeom prst="rect">
            <a:avLst/>
          </a:prstGeom>
        </p:spPr>
        <p:txBody>
          <a:bodyPr wrap="square">
            <a:spAutoFit/>
          </a:bodyPr>
          <a:lstStyle/>
          <a:p>
            <a:pPr defTabSz="777255">
              <a:spcBef>
                <a:spcPts val="500"/>
              </a:spcBef>
              <a:defRPr sz="2720" b="1">
                <a:solidFill>
                  <a:srgbClr val="000000"/>
                </a:solidFill>
              </a:defRPr>
            </a:pPr>
            <a:r>
              <a:rPr lang="en-GB" sz="3627" smtClean="0"/>
              <a:t>Communication </a:t>
            </a:r>
            <a:r>
              <a:rPr lang="en-GB" sz="3627" dirty="0"/>
              <a:t>&amp; Negotiation Across Cultures</a:t>
            </a:r>
          </a:p>
          <a:p>
            <a:pPr defTabSz="777255">
              <a:spcBef>
                <a:spcPts val="500"/>
              </a:spcBef>
              <a:defRPr sz="2720" b="1">
                <a:solidFill>
                  <a:srgbClr val="000000"/>
                </a:solidFill>
              </a:defRPr>
            </a:pPr>
            <a:endParaRPr lang="en-GB" sz="3627" dirty="0"/>
          </a:p>
        </p:txBody>
      </p:sp>
      <p:sp>
        <p:nvSpPr>
          <p:cNvPr id="3" name="Text Placeholder 2"/>
          <p:cNvSpPr>
            <a:spLocks noGrp="1"/>
          </p:cNvSpPr>
          <p:nvPr>
            <p:ph type="body" sz="quarter" idx="13"/>
          </p:nvPr>
        </p:nvSpPr>
        <p:spPr/>
        <p:txBody>
          <a:bodyPr>
            <a:normAutofit fontScale="92500" lnSpcReduction="10000"/>
          </a:bodyPr>
          <a:lstStyle/>
          <a:p>
            <a:endParaRPr lang="en-GB"/>
          </a:p>
        </p:txBody>
      </p:sp>
    </p:spTree>
    <p:extLst>
      <p:ext uri="{BB962C8B-B14F-4D97-AF65-F5344CB8AC3E}">
        <p14:creationId xmlns:p14="http://schemas.microsoft.com/office/powerpoint/2010/main" val="197863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a:xfrm>
            <a:off x="1711181" y="871617"/>
            <a:ext cx="8722700" cy="391557"/>
          </a:xfrm>
        </p:spPr>
        <p:txBody>
          <a:bodyPr>
            <a:normAutofit fontScale="92500" lnSpcReduction="10000"/>
          </a:bodyPr>
          <a:lstStyle/>
          <a:p>
            <a:r>
              <a:rPr lang="en-GB" sz="2539" b="1" dirty="0">
                <a:solidFill>
                  <a:schemeClr val="tx1"/>
                </a:solidFill>
              </a:rPr>
              <a:t>Learning objectives </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478279" y="1861874"/>
            <a:ext cx="9188505" cy="3725051"/>
          </a:xfrm>
        </p:spPr>
        <p:txBody>
          <a:bodyPr/>
          <a:lstStyle/>
          <a:p>
            <a:pPr marL="834632" lvl="1" indent="-281847" defTabSz="414589">
              <a:spcBef>
                <a:spcPts val="0"/>
              </a:spcBef>
              <a:buFontTx/>
              <a:defRPr sz="3100" b="1"/>
            </a:pPr>
            <a:r>
              <a:rPr lang="en-GB" dirty="0"/>
              <a:t>Understand the approaches to HRM in international context</a:t>
            </a:r>
          </a:p>
          <a:p>
            <a:pPr marL="834632" lvl="1" indent="-281847" defTabSz="414589">
              <a:spcBef>
                <a:spcPts val="0"/>
              </a:spcBef>
              <a:buFontTx/>
              <a:defRPr sz="3100" b="1"/>
            </a:pPr>
            <a:r>
              <a:rPr lang="en-GB" dirty="0"/>
              <a:t>Understand the concept of communication </a:t>
            </a:r>
          </a:p>
          <a:p>
            <a:pPr marL="834632" lvl="1" indent="-281847" defTabSz="414589">
              <a:spcBef>
                <a:spcPts val="0"/>
              </a:spcBef>
              <a:buFontTx/>
              <a:defRPr sz="3100" b="1"/>
            </a:pPr>
            <a:r>
              <a:rPr lang="en-GB" dirty="0"/>
              <a:t>Understand the concept of negotiation</a:t>
            </a:r>
          </a:p>
          <a:p>
            <a:pPr marL="834632" lvl="1" indent="-281847" defTabSz="414589">
              <a:spcBef>
                <a:spcPts val="0"/>
              </a:spcBef>
              <a:buFontTx/>
              <a:defRPr sz="3100" b="1"/>
            </a:pPr>
            <a:r>
              <a:rPr lang="en-GB" dirty="0"/>
              <a:t>Critically evaluate communication and negotiation in internal context </a:t>
            </a:r>
          </a:p>
          <a:p>
            <a:pPr marL="834632" lvl="1" indent="-281847" defTabSz="414589">
              <a:spcBef>
                <a:spcPts val="0"/>
              </a:spcBef>
              <a:buFontTx/>
              <a:defRPr sz="3100" b="1"/>
            </a:pPr>
            <a:endParaRPr lang="en-GB" dirty="0"/>
          </a:p>
          <a:p>
            <a:pPr marL="0" indent="0">
              <a:buNone/>
            </a:pPr>
            <a:endParaRPr lang="en-GB" dirty="0"/>
          </a:p>
        </p:txBody>
      </p:sp>
    </p:spTree>
    <p:extLst>
      <p:ext uri="{BB962C8B-B14F-4D97-AF65-F5344CB8AC3E}">
        <p14:creationId xmlns:p14="http://schemas.microsoft.com/office/powerpoint/2010/main" val="3345460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Rectangle 2"/>
          <p:cNvSpPr txBox="1">
            <a:spLocks noGrp="1"/>
          </p:cNvSpPr>
          <p:nvPr>
            <p:ph type="title"/>
          </p:nvPr>
        </p:nvSpPr>
        <p:spPr>
          <a:xfrm>
            <a:off x="1981200" y="277813"/>
            <a:ext cx="8229600" cy="1063626"/>
          </a:xfrm>
          <a:prstGeom prst="rect">
            <a:avLst/>
          </a:prstGeom>
        </p:spPr>
        <p:txBody>
          <a:bodyPr/>
          <a:lstStyle>
            <a:lvl1pPr defTabSz="905255">
              <a:defRPr sz="3100" b="1"/>
            </a:lvl1pPr>
          </a:lstStyle>
          <a:p>
            <a:r>
              <a:rPr dirty="0"/>
              <a:t>Factors that impact work </a:t>
            </a:r>
            <a:r>
              <a:rPr dirty="0" err="1"/>
              <a:t>organisation</a:t>
            </a:r>
            <a:r>
              <a:rPr dirty="0"/>
              <a:t> &amp; management</a:t>
            </a:r>
          </a:p>
        </p:txBody>
      </p:sp>
      <p:sp>
        <p:nvSpPr>
          <p:cNvPr id="193" name="Rectangle 3"/>
          <p:cNvSpPr txBox="1">
            <a:spLocks noGrp="1"/>
          </p:cNvSpPr>
          <p:nvPr>
            <p:ph type="body" idx="1"/>
          </p:nvPr>
        </p:nvSpPr>
        <p:spPr>
          <a:xfrm>
            <a:off x="1992313" y="1700212"/>
            <a:ext cx="8229601" cy="4968879"/>
          </a:xfrm>
          <a:prstGeom prst="rect">
            <a:avLst/>
          </a:prstGeom>
        </p:spPr>
        <p:txBody>
          <a:bodyPr/>
          <a:lstStyle/>
          <a:p>
            <a:pPr>
              <a:lnSpc>
                <a:spcPct val="80000"/>
              </a:lnSpc>
              <a:buSzTx/>
              <a:buNone/>
              <a:defRPr sz="1600" b="1" i="1"/>
            </a:pPr>
            <a:endParaRPr dirty="0"/>
          </a:p>
          <a:p>
            <a:pPr marL="300042" indent="-300042" defTabSz="457209">
              <a:spcBef>
                <a:spcPts val="600"/>
              </a:spcBef>
              <a:buClr>
                <a:srgbClr val="D52B1E"/>
              </a:buClr>
              <a:defRPr sz="2800">
                <a:latin typeface="+mj-lt"/>
                <a:ea typeface="+mj-ea"/>
                <a:cs typeface="+mj-cs"/>
                <a:sym typeface="Arial"/>
              </a:defRPr>
            </a:pPr>
            <a:r>
              <a:rPr dirty="0"/>
              <a:t>Economic conditions</a:t>
            </a:r>
          </a:p>
          <a:p>
            <a:pPr marL="300042" indent="-300042" defTabSz="457209">
              <a:spcBef>
                <a:spcPts val="600"/>
              </a:spcBef>
              <a:buClr>
                <a:srgbClr val="D52B1E"/>
              </a:buClr>
              <a:defRPr sz="2800">
                <a:latin typeface="+mj-lt"/>
                <a:ea typeface="+mj-ea"/>
                <a:cs typeface="+mj-cs"/>
                <a:sym typeface="Arial"/>
              </a:defRPr>
            </a:pPr>
            <a:r>
              <a:rPr dirty="0"/>
              <a:t>Political environment</a:t>
            </a:r>
          </a:p>
          <a:p>
            <a:pPr marL="702141" lvl="1" indent="-244931" defTabSz="457209">
              <a:buClr>
                <a:srgbClr val="D52B1E"/>
              </a:buClr>
              <a:defRPr sz="2400">
                <a:latin typeface="+mj-lt"/>
                <a:ea typeface="+mj-ea"/>
                <a:cs typeface="+mj-cs"/>
                <a:sym typeface="Arial"/>
              </a:defRPr>
            </a:pPr>
            <a:r>
              <a:rPr dirty="0"/>
              <a:t>Market/controlled economic system</a:t>
            </a:r>
            <a:endParaRPr sz="2800" dirty="0"/>
          </a:p>
          <a:p>
            <a:pPr marL="702141" lvl="1" indent="-244931" defTabSz="457209">
              <a:buClr>
                <a:srgbClr val="D52B1E"/>
              </a:buClr>
              <a:defRPr sz="2400">
                <a:latin typeface="+mj-lt"/>
                <a:ea typeface="+mj-ea"/>
                <a:cs typeface="+mj-cs"/>
                <a:sym typeface="Arial"/>
              </a:defRPr>
            </a:pPr>
            <a:r>
              <a:rPr dirty="0"/>
              <a:t>Public policies, e.g. employment law</a:t>
            </a:r>
            <a:endParaRPr sz="2800" dirty="0"/>
          </a:p>
          <a:p>
            <a:pPr marL="300042" indent="-300042" defTabSz="457209">
              <a:spcBef>
                <a:spcPts val="600"/>
              </a:spcBef>
              <a:buClr>
                <a:srgbClr val="D52B1E"/>
              </a:buClr>
              <a:defRPr sz="2800">
                <a:latin typeface="+mj-lt"/>
                <a:ea typeface="+mj-ea"/>
                <a:cs typeface="+mj-cs"/>
                <a:sym typeface="Arial"/>
              </a:defRPr>
            </a:pPr>
            <a:r>
              <a:rPr dirty="0"/>
              <a:t>Employment relation system</a:t>
            </a:r>
          </a:p>
          <a:p>
            <a:pPr marL="300042" indent="-300042" defTabSz="457209">
              <a:spcBef>
                <a:spcPts val="600"/>
              </a:spcBef>
              <a:buClr>
                <a:srgbClr val="D52B1E"/>
              </a:buClr>
              <a:defRPr sz="2800">
                <a:latin typeface="+mj-lt"/>
                <a:ea typeface="+mj-ea"/>
                <a:cs typeface="+mj-cs"/>
                <a:sym typeface="Arial"/>
              </a:defRPr>
            </a:pPr>
            <a:r>
              <a:rPr dirty="0"/>
              <a:t>Psychological contract</a:t>
            </a:r>
          </a:p>
          <a:p>
            <a:pPr marL="300042" indent="-300042" defTabSz="457209">
              <a:spcBef>
                <a:spcPts val="600"/>
              </a:spcBef>
              <a:buClr>
                <a:srgbClr val="D52B1E"/>
              </a:buClr>
              <a:defRPr sz="2800">
                <a:latin typeface="+mj-lt"/>
                <a:ea typeface="+mj-ea"/>
                <a:cs typeface="+mj-cs"/>
                <a:sym typeface="Arial"/>
              </a:defRPr>
            </a:pPr>
            <a:r>
              <a:rPr dirty="0"/>
              <a:t>Culture: just one of many interlocking factors</a:t>
            </a:r>
          </a:p>
        </p:txBody>
      </p:sp>
    </p:spTree>
    <p:extLst>
      <p:ext uri="{BB962C8B-B14F-4D97-AF65-F5344CB8AC3E}">
        <p14:creationId xmlns:p14="http://schemas.microsoft.com/office/powerpoint/2010/main" val="40662056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Shape 134"/>
          <p:cNvSpPr txBox="1">
            <a:spLocks noGrp="1"/>
          </p:cNvSpPr>
          <p:nvPr>
            <p:ph type="title"/>
          </p:nvPr>
        </p:nvSpPr>
        <p:spPr>
          <a:xfrm>
            <a:off x="1714500" y="274639"/>
            <a:ext cx="5245100" cy="487363"/>
          </a:xfrm>
          <a:prstGeom prst="rect">
            <a:avLst/>
          </a:prstGeom>
        </p:spPr>
        <p:txBody>
          <a:bodyPr vert="horz" lIns="0" tIns="0" rIns="0" bIns="0" rtlCol="0" anchor="ctr">
            <a:normAutofit/>
          </a:bodyPr>
          <a:lstStyle>
            <a:lvl1pPr defTabSz="307237">
              <a:defRPr sz="3440" b="0">
                <a:solidFill>
                  <a:srgbClr val="000000"/>
                </a:solidFill>
              </a:defRPr>
            </a:lvl1pPr>
          </a:lstStyle>
          <a:p>
            <a:r>
              <a:rPr dirty="0">
                <a:solidFill>
                  <a:schemeClr val="tx1"/>
                </a:solidFill>
              </a:rPr>
              <a:t>Approaches to HRM</a:t>
            </a:r>
          </a:p>
        </p:txBody>
      </p:sp>
      <p:sp>
        <p:nvSpPr>
          <p:cNvPr id="265" name="Shape 135"/>
          <p:cNvSpPr txBox="1">
            <a:spLocks noGrp="1"/>
          </p:cNvSpPr>
          <p:nvPr>
            <p:ph type="body" sz="half" idx="1"/>
          </p:nvPr>
        </p:nvSpPr>
        <p:spPr>
          <a:xfrm>
            <a:off x="1721331" y="1861874"/>
            <a:ext cx="4191000" cy="4525963"/>
          </a:xfrm>
          <a:prstGeom prst="rect">
            <a:avLst/>
          </a:prstGeom>
        </p:spPr>
        <p:txBody>
          <a:bodyPr vert="horz" lIns="0" tIns="0" rIns="0" bIns="0" rtlCol="0">
            <a:normAutofit/>
          </a:bodyPr>
          <a:lstStyle/>
          <a:p>
            <a:pPr marL="293918" indent="-293918">
              <a:spcBef>
                <a:spcPts val="500"/>
              </a:spcBef>
              <a:defRPr sz="2400"/>
            </a:pPr>
            <a:r>
              <a:t>Instrumentalism</a:t>
            </a:r>
          </a:p>
          <a:p>
            <a:pPr marL="742964" lvl="1" indent="-285755">
              <a:defRPr sz="2400"/>
            </a:pPr>
            <a:r>
              <a:t>Resource approach</a:t>
            </a:r>
          </a:p>
          <a:p>
            <a:pPr marL="742964" lvl="1" indent="-285755">
              <a:defRPr sz="2400"/>
            </a:pPr>
            <a:r>
              <a:t>Individualistic</a:t>
            </a:r>
          </a:p>
          <a:p>
            <a:pPr marL="742964" lvl="1" indent="-285755">
              <a:defRPr sz="2400"/>
            </a:pPr>
            <a:r>
              <a:t>Matching skills to tasks</a:t>
            </a:r>
          </a:p>
          <a:p>
            <a:pPr marL="742964" lvl="1" indent="-285755">
              <a:defRPr sz="2400"/>
            </a:pPr>
            <a:r>
              <a:t>Performance related pay</a:t>
            </a:r>
          </a:p>
          <a:p>
            <a:pPr marL="742964" lvl="1" indent="-285755">
              <a:defRPr sz="2400"/>
            </a:pPr>
            <a:r>
              <a:t>Direct communications</a:t>
            </a:r>
          </a:p>
          <a:p>
            <a:pPr marL="742964" lvl="1" indent="-285755">
              <a:defRPr sz="2400"/>
            </a:pPr>
            <a:r>
              <a:t>Management control</a:t>
            </a:r>
          </a:p>
          <a:p>
            <a:pPr marL="742964" lvl="1" indent="-285755">
              <a:defRPr sz="2400"/>
            </a:pPr>
            <a:endParaRPr/>
          </a:p>
          <a:p>
            <a:pPr marL="0" lvl="1" indent="457209">
              <a:buNone/>
              <a:defRPr sz="2400"/>
            </a:pPr>
            <a:r>
              <a:t>USA, Australia, New Zealand</a:t>
            </a:r>
          </a:p>
        </p:txBody>
      </p:sp>
      <p:sp>
        <p:nvSpPr>
          <p:cNvPr id="266" name="Shape 136"/>
          <p:cNvSpPr txBox="1"/>
          <p:nvPr/>
        </p:nvSpPr>
        <p:spPr>
          <a:xfrm>
            <a:off x="6324405" y="1600202"/>
            <a:ext cx="4170363" cy="429860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293918" indent="-293918" defTabSz="457209">
              <a:spcBef>
                <a:spcPts val="500"/>
              </a:spcBef>
              <a:buClr>
                <a:srgbClr val="D52B1E"/>
              </a:buClr>
              <a:buSzPct val="100000"/>
              <a:buFont typeface="Arial"/>
              <a:buChar char="•"/>
              <a:defRPr sz="2400">
                <a:latin typeface="+mj-lt"/>
                <a:ea typeface="+mj-ea"/>
                <a:cs typeface="+mj-cs"/>
                <a:sym typeface="Arial"/>
              </a:defRPr>
            </a:pPr>
            <a:r>
              <a:rPr sz="2400"/>
              <a:t>Humanism</a:t>
            </a:r>
            <a:endParaRPr sz="2800"/>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a:t>People orientation</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a:t>Communitarianism</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a:t>Developing employees</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a:t>Fair pay system</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a:t>Union consultation</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a:t>Pluralism</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endParaRPr sz="2400"/>
          </a:p>
          <a:p>
            <a:pPr lvl="1" indent="457209" defTabSz="457209">
              <a:spcBef>
                <a:spcPts val="500"/>
              </a:spcBef>
              <a:defRPr sz="2400">
                <a:latin typeface="+mj-lt"/>
                <a:ea typeface="+mj-ea"/>
                <a:cs typeface="+mj-cs"/>
                <a:sym typeface="Arial"/>
              </a:defRPr>
            </a:pPr>
            <a:r>
              <a:rPr sz="2400"/>
              <a:t>Germany, Scandinavian countries</a:t>
            </a:r>
          </a:p>
        </p:txBody>
      </p:sp>
    </p:spTree>
    <p:extLst>
      <p:ext uri="{BB962C8B-B14F-4D97-AF65-F5344CB8AC3E}">
        <p14:creationId xmlns:p14="http://schemas.microsoft.com/office/powerpoint/2010/main" val="4986604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Shape 138"/>
          <p:cNvSpPr txBox="1">
            <a:spLocks noGrp="1"/>
          </p:cNvSpPr>
          <p:nvPr>
            <p:ph type="title"/>
          </p:nvPr>
        </p:nvSpPr>
        <p:spPr>
          <a:xfrm>
            <a:off x="1714501" y="274639"/>
            <a:ext cx="5173663" cy="487363"/>
          </a:xfrm>
          <a:prstGeom prst="rect">
            <a:avLst/>
          </a:prstGeom>
        </p:spPr>
        <p:txBody>
          <a:bodyPr vert="horz" lIns="0" tIns="0" rIns="0" bIns="0" rtlCol="0" anchor="ctr">
            <a:normAutofit/>
          </a:bodyPr>
          <a:lstStyle>
            <a:lvl1pPr defTabSz="384047">
              <a:defRPr sz="2600"/>
            </a:lvl1pPr>
          </a:lstStyle>
          <a:p>
            <a:r>
              <a:rPr dirty="0"/>
              <a:t>Cultural intelligence</a:t>
            </a:r>
          </a:p>
        </p:txBody>
      </p:sp>
      <p:sp>
        <p:nvSpPr>
          <p:cNvPr id="269" name="Shape 139"/>
          <p:cNvSpPr txBox="1">
            <a:spLocks noGrp="1"/>
          </p:cNvSpPr>
          <p:nvPr>
            <p:ph type="body" idx="1"/>
          </p:nvPr>
        </p:nvSpPr>
        <p:spPr>
          <a:xfrm>
            <a:off x="1714084" y="1796577"/>
            <a:ext cx="8742365" cy="4525963"/>
          </a:xfrm>
          <a:prstGeom prst="rect">
            <a:avLst/>
          </a:prstGeom>
        </p:spPr>
        <p:txBody>
          <a:bodyPr vert="horz" lIns="0" tIns="0" rIns="0" bIns="0" rtlCol="0">
            <a:normAutofit/>
          </a:bodyPr>
          <a:lstStyle/>
          <a:p>
            <a:pPr marL="300042" indent="-300042">
              <a:spcBef>
                <a:spcPts val="600"/>
              </a:spcBef>
              <a:defRPr sz="2800"/>
            </a:pPr>
            <a:r>
              <a:rPr dirty="0"/>
              <a:t>Demonstrating savvy</a:t>
            </a:r>
          </a:p>
          <a:p>
            <a:pPr marL="702141" lvl="1" indent="-244931">
              <a:defRPr sz="2400"/>
            </a:pPr>
            <a:r>
              <a:rPr dirty="0"/>
              <a:t>Awareness of cultural manifestations</a:t>
            </a:r>
            <a:endParaRPr sz="2800" dirty="0"/>
          </a:p>
          <a:p>
            <a:pPr marL="300042" indent="-300042">
              <a:spcBef>
                <a:spcPts val="600"/>
              </a:spcBef>
              <a:defRPr sz="2800"/>
            </a:pPr>
            <a:r>
              <a:rPr dirty="0"/>
              <a:t>Exhibiting character</a:t>
            </a:r>
          </a:p>
          <a:p>
            <a:pPr marL="702141" lvl="1" indent="-244931">
              <a:defRPr sz="2400"/>
            </a:pPr>
            <a:r>
              <a:rPr dirty="0"/>
              <a:t>Adapting own </a:t>
            </a:r>
            <a:r>
              <a:rPr dirty="0" err="1"/>
              <a:t>behaviour</a:t>
            </a:r>
            <a:endParaRPr sz="2800" dirty="0"/>
          </a:p>
          <a:p>
            <a:pPr marL="702141" lvl="1" indent="-244931">
              <a:defRPr sz="2400"/>
            </a:pPr>
            <a:r>
              <a:rPr dirty="0"/>
              <a:t>Connecting with other</a:t>
            </a:r>
            <a:endParaRPr sz="2800" dirty="0"/>
          </a:p>
          <a:p>
            <a:pPr marL="300042" indent="-300042">
              <a:spcBef>
                <a:spcPts val="600"/>
              </a:spcBef>
              <a:defRPr sz="2800"/>
            </a:pPr>
            <a:r>
              <a:rPr dirty="0"/>
              <a:t>Embracing duality</a:t>
            </a:r>
          </a:p>
          <a:p>
            <a:pPr marL="702141" lvl="1" indent="-244931">
              <a:defRPr sz="2400"/>
            </a:pPr>
            <a:r>
              <a:rPr dirty="0"/>
              <a:t>Managing uncertainty</a:t>
            </a:r>
            <a:endParaRPr sz="2800" dirty="0"/>
          </a:p>
          <a:p>
            <a:pPr marL="702141" lvl="1" indent="-244931">
              <a:defRPr sz="2400"/>
            </a:pPr>
            <a:r>
              <a:rPr dirty="0"/>
              <a:t>Balancing </a:t>
            </a:r>
            <a:r>
              <a:rPr dirty="0" err="1"/>
              <a:t>globalisation</a:t>
            </a:r>
            <a:r>
              <a:rPr dirty="0"/>
              <a:t> and </a:t>
            </a:r>
            <a:r>
              <a:rPr dirty="0" err="1"/>
              <a:t>localisation</a:t>
            </a:r>
            <a:r>
              <a:rPr dirty="0"/>
              <a:t> pressures</a:t>
            </a:r>
          </a:p>
        </p:txBody>
      </p:sp>
    </p:spTree>
    <p:extLst>
      <p:ext uri="{BB962C8B-B14F-4D97-AF65-F5344CB8AC3E}">
        <p14:creationId xmlns:p14="http://schemas.microsoft.com/office/powerpoint/2010/main" val="38467808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Shape 141"/>
          <p:cNvSpPr txBox="1">
            <a:spLocks noGrp="1"/>
          </p:cNvSpPr>
          <p:nvPr>
            <p:ph type="title"/>
          </p:nvPr>
        </p:nvSpPr>
        <p:spPr>
          <a:xfrm>
            <a:off x="1714500" y="274639"/>
            <a:ext cx="5245100" cy="487363"/>
          </a:xfrm>
          <a:prstGeom prst="rect">
            <a:avLst/>
          </a:prstGeom>
        </p:spPr>
        <p:txBody>
          <a:bodyPr vert="horz" lIns="0" tIns="0" rIns="0" bIns="0" rtlCol="0" anchor="ctr">
            <a:normAutofit/>
          </a:bodyPr>
          <a:lstStyle>
            <a:lvl1pPr defTabSz="380206">
              <a:defRPr sz="3465">
                <a:solidFill>
                  <a:srgbClr val="000000"/>
                </a:solidFill>
              </a:defRPr>
            </a:lvl1pPr>
          </a:lstStyle>
          <a:p>
            <a:r>
              <a:rPr dirty="0">
                <a:solidFill>
                  <a:schemeClr val="tx1"/>
                </a:solidFill>
              </a:rPr>
              <a:t>Multi-cultural teams</a:t>
            </a:r>
          </a:p>
        </p:txBody>
      </p:sp>
      <p:sp>
        <p:nvSpPr>
          <p:cNvPr id="272" name="Shape 142"/>
          <p:cNvSpPr txBox="1">
            <a:spLocks noGrp="1"/>
          </p:cNvSpPr>
          <p:nvPr>
            <p:ph type="body" sz="half" idx="1"/>
          </p:nvPr>
        </p:nvSpPr>
        <p:spPr>
          <a:xfrm>
            <a:off x="1703121" y="1796577"/>
            <a:ext cx="4191000" cy="4525963"/>
          </a:xfrm>
          <a:prstGeom prst="rect">
            <a:avLst/>
          </a:prstGeom>
        </p:spPr>
        <p:txBody>
          <a:bodyPr vert="horz" lIns="0" tIns="0" rIns="0" bIns="0" rtlCol="0">
            <a:normAutofit/>
          </a:bodyPr>
          <a:lstStyle/>
          <a:p>
            <a:pPr marL="293918" indent="-293918">
              <a:spcBef>
                <a:spcPts val="500"/>
              </a:spcBef>
              <a:defRPr sz="2400"/>
            </a:pPr>
            <a:r>
              <a:rPr dirty="0"/>
              <a:t>Benefits</a:t>
            </a:r>
          </a:p>
          <a:p>
            <a:pPr marL="742964" lvl="1" indent="-285755">
              <a:defRPr sz="2400"/>
            </a:pPr>
            <a:r>
              <a:rPr dirty="0"/>
              <a:t>Innovation</a:t>
            </a:r>
          </a:p>
          <a:p>
            <a:pPr marL="742964" lvl="1" indent="-285755">
              <a:defRPr sz="2400"/>
            </a:pPr>
            <a:r>
              <a:rPr dirty="0"/>
              <a:t>Identifying/challenging flawed practices</a:t>
            </a:r>
          </a:p>
          <a:p>
            <a:pPr marL="742964" lvl="1" indent="-285755">
              <a:defRPr sz="2400"/>
            </a:pPr>
            <a:r>
              <a:rPr dirty="0"/>
              <a:t>Shared best practice</a:t>
            </a:r>
          </a:p>
        </p:txBody>
      </p:sp>
      <p:sp>
        <p:nvSpPr>
          <p:cNvPr id="273" name="Shape 143"/>
          <p:cNvSpPr txBox="1"/>
          <p:nvPr/>
        </p:nvSpPr>
        <p:spPr>
          <a:xfrm>
            <a:off x="5894122" y="1838433"/>
            <a:ext cx="3792538" cy="25648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293918" indent="-293918" defTabSz="457209">
              <a:spcBef>
                <a:spcPts val="500"/>
              </a:spcBef>
              <a:buClr>
                <a:srgbClr val="D52B1E"/>
              </a:buClr>
              <a:buSzPct val="100000"/>
              <a:buFont typeface="Arial"/>
              <a:buChar char="•"/>
              <a:defRPr sz="2400">
                <a:latin typeface="+mj-lt"/>
                <a:ea typeface="+mj-ea"/>
                <a:cs typeface="+mj-cs"/>
                <a:sym typeface="Arial"/>
              </a:defRPr>
            </a:pPr>
            <a:r>
              <a:rPr sz="2400" dirty="0"/>
              <a:t>Challenges</a:t>
            </a:r>
            <a:endParaRPr sz="2800" dirty="0"/>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dirty="0"/>
              <a:t>Trust-building</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dirty="0"/>
              <a:t>Stereotypes/ignored differences</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dirty="0"/>
              <a:t>Cultural dominance</a:t>
            </a:r>
          </a:p>
          <a:p>
            <a:pPr marL="742964" lvl="1" indent="-285755" defTabSz="457209">
              <a:spcBef>
                <a:spcPts val="500"/>
              </a:spcBef>
              <a:buClr>
                <a:srgbClr val="D52B1E"/>
              </a:buClr>
              <a:buSzPct val="100000"/>
              <a:buFont typeface="Arial"/>
              <a:buChar char="–"/>
              <a:defRPr sz="2400">
                <a:latin typeface="+mj-lt"/>
                <a:ea typeface="+mj-ea"/>
                <a:cs typeface="+mj-cs"/>
                <a:sym typeface="Arial"/>
              </a:defRPr>
            </a:pPr>
            <a:r>
              <a:rPr sz="2400" dirty="0"/>
              <a:t>Parochial teams</a:t>
            </a:r>
          </a:p>
        </p:txBody>
      </p:sp>
    </p:spTree>
    <p:extLst>
      <p:ext uri="{BB962C8B-B14F-4D97-AF65-F5344CB8AC3E}">
        <p14:creationId xmlns:p14="http://schemas.microsoft.com/office/powerpoint/2010/main" val="29927519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Shape 145"/>
          <p:cNvSpPr txBox="1">
            <a:spLocks noGrp="1"/>
          </p:cNvSpPr>
          <p:nvPr>
            <p:ph type="title"/>
          </p:nvPr>
        </p:nvSpPr>
        <p:spPr>
          <a:xfrm>
            <a:off x="1714500" y="274639"/>
            <a:ext cx="5245100" cy="487363"/>
          </a:xfrm>
          <a:prstGeom prst="rect">
            <a:avLst/>
          </a:prstGeom>
        </p:spPr>
        <p:txBody>
          <a:bodyPr vert="horz" lIns="0" tIns="0" rIns="0" bIns="0" rtlCol="0" anchor="ctr">
            <a:normAutofit/>
          </a:bodyPr>
          <a:lstStyle>
            <a:lvl1pPr defTabSz="384047">
              <a:defRPr sz="2600">
                <a:solidFill>
                  <a:srgbClr val="000000"/>
                </a:solidFill>
              </a:defRPr>
            </a:lvl1pPr>
          </a:lstStyle>
          <a:p>
            <a:r>
              <a:rPr dirty="0">
                <a:solidFill>
                  <a:schemeClr val="tx1"/>
                </a:solidFill>
              </a:rPr>
              <a:t>One right way?</a:t>
            </a:r>
          </a:p>
        </p:txBody>
      </p:sp>
      <p:sp>
        <p:nvSpPr>
          <p:cNvPr id="276" name="Shape 146"/>
          <p:cNvSpPr txBox="1">
            <a:spLocks noGrp="1"/>
          </p:cNvSpPr>
          <p:nvPr>
            <p:ph type="body" sz="half" idx="1"/>
          </p:nvPr>
        </p:nvSpPr>
        <p:spPr>
          <a:xfrm>
            <a:off x="1727106" y="1927171"/>
            <a:ext cx="4191000" cy="4525963"/>
          </a:xfrm>
          <a:prstGeom prst="rect">
            <a:avLst/>
          </a:prstGeom>
        </p:spPr>
        <p:txBody>
          <a:bodyPr vert="horz" lIns="0" tIns="0" rIns="0" bIns="0" rtlCol="0">
            <a:normAutofit/>
          </a:bodyPr>
          <a:lstStyle/>
          <a:p>
            <a:pPr marL="244933" indent="-244933">
              <a:spcBef>
                <a:spcPts val="400"/>
              </a:spcBef>
              <a:defRPr sz="2000"/>
            </a:pPr>
            <a:r>
              <a:t>Universalist</a:t>
            </a:r>
          </a:p>
          <a:p>
            <a:pPr marL="695338" lvl="1" indent="-238129">
              <a:spcBef>
                <a:spcPts val="400"/>
              </a:spcBef>
              <a:defRPr sz="2000"/>
            </a:pPr>
            <a:r>
              <a:t>Best practice</a:t>
            </a:r>
            <a:endParaRPr/>
          </a:p>
          <a:p>
            <a:pPr marL="695338" lvl="1" indent="-238129">
              <a:spcBef>
                <a:spcPts val="400"/>
              </a:spcBef>
              <a:defRPr sz="2000"/>
            </a:pPr>
            <a:r>
              <a:t>Universal behaviours</a:t>
            </a:r>
            <a:endParaRPr/>
          </a:p>
          <a:p>
            <a:pPr marL="695338" lvl="1" indent="-238129">
              <a:spcBef>
                <a:spcPts val="400"/>
              </a:spcBef>
              <a:defRPr sz="2000"/>
            </a:pPr>
            <a:r>
              <a:t>Adaptability of management techniques to context</a:t>
            </a:r>
            <a:endParaRPr/>
          </a:p>
          <a:p>
            <a:pPr marL="695338" lvl="1" indent="-238129">
              <a:spcBef>
                <a:spcPts val="400"/>
              </a:spcBef>
              <a:defRPr sz="2000"/>
            </a:pPr>
            <a:r>
              <a:t>Common goal- improve performance</a:t>
            </a:r>
            <a:endParaRPr/>
          </a:p>
          <a:p>
            <a:pPr marL="695338" lvl="1" indent="-238129">
              <a:spcBef>
                <a:spcPts val="400"/>
              </a:spcBef>
              <a:defRPr sz="2000"/>
            </a:pPr>
            <a:r>
              <a:t>Shareholder interests</a:t>
            </a:r>
            <a:endParaRPr/>
          </a:p>
          <a:p>
            <a:pPr marL="695338" lvl="1" indent="-238129">
              <a:spcBef>
                <a:spcPts val="400"/>
              </a:spcBef>
              <a:defRPr sz="2000"/>
            </a:pPr>
            <a:r>
              <a:t>Dominated by US literature</a:t>
            </a:r>
            <a:endParaRPr/>
          </a:p>
          <a:p>
            <a:pPr marL="695338" lvl="1" indent="-238129">
              <a:spcBef>
                <a:spcPts val="400"/>
              </a:spcBef>
              <a:defRPr sz="2000"/>
            </a:pPr>
            <a:r>
              <a:t>Applying US or Western models to the rest (seldom the other way)</a:t>
            </a:r>
          </a:p>
        </p:txBody>
      </p:sp>
      <p:sp>
        <p:nvSpPr>
          <p:cNvPr id="277" name="Shape 147"/>
          <p:cNvSpPr txBox="1"/>
          <p:nvPr/>
        </p:nvSpPr>
        <p:spPr>
          <a:xfrm>
            <a:off x="6422485" y="1927171"/>
            <a:ext cx="4170363" cy="281102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8" tIns="45718" rIns="45718" bIns="45718">
            <a:spAutoFit/>
          </a:bodyPr>
          <a:lstStyle/>
          <a:p>
            <a:pPr marL="244933" indent="-244933" defTabSz="457209">
              <a:spcBef>
                <a:spcPts val="400"/>
              </a:spcBef>
              <a:buClr>
                <a:srgbClr val="D52B1E"/>
              </a:buClr>
              <a:buSzPct val="100000"/>
              <a:buFont typeface="Arial"/>
              <a:buChar char="•"/>
              <a:defRPr sz="2000">
                <a:latin typeface="+mj-lt"/>
                <a:ea typeface="+mj-ea"/>
                <a:cs typeface="+mj-cs"/>
                <a:sym typeface="Arial"/>
              </a:defRPr>
            </a:pPr>
            <a:r>
              <a:rPr sz="2000"/>
              <a:t>Contextual</a:t>
            </a:r>
            <a:endParaRPr sz="2800"/>
          </a:p>
          <a:p>
            <a:pPr marL="695338" lvl="1" indent="-238129" defTabSz="457209">
              <a:spcBef>
                <a:spcPts val="400"/>
              </a:spcBef>
              <a:buClr>
                <a:srgbClr val="D52B1E"/>
              </a:buClr>
              <a:buSzPct val="100000"/>
              <a:buFont typeface="Arial"/>
              <a:buChar char="–"/>
              <a:defRPr sz="2000">
                <a:latin typeface="+mj-lt"/>
                <a:ea typeface="+mj-ea"/>
                <a:cs typeface="+mj-cs"/>
                <a:sym typeface="Arial"/>
              </a:defRPr>
            </a:pPr>
            <a:r>
              <a:rPr sz="2000"/>
              <a:t>Best fit</a:t>
            </a:r>
            <a:endParaRPr sz="2400"/>
          </a:p>
          <a:p>
            <a:pPr marL="695338" lvl="1" indent="-238129" defTabSz="457209">
              <a:spcBef>
                <a:spcPts val="400"/>
              </a:spcBef>
              <a:buClr>
                <a:srgbClr val="D52B1E"/>
              </a:buClr>
              <a:buSzPct val="100000"/>
              <a:buFont typeface="Arial"/>
              <a:buChar char="–"/>
              <a:defRPr sz="2000">
                <a:latin typeface="+mj-lt"/>
                <a:ea typeface="+mj-ea"/>
                <a:cs typeface="+mj-cs"/>
                <a:sym typeface="Arial"/>
              </a:defRPr>
            </a:pPr>
            <a:r>
              <a:rPr sz="2000"/>
              <a:t>Culturally embedded behaviours</a:t>
            </a:r>
            <a:endParaRPr sz="2400"/>
          </a:p>
          <a:p>
            <a:pPr marL="695338" lvl="1" indent="-238129" defTabSz="457209">
              <a:spcBef>
                <a:spcPts val="400"/>
              </a:spcBef>
              <a:buClr>
                <a:srgbClr val="D52B1E"/>
              </a:buClr>
              <a:buSzPct val="100000"/>
              <a:buFont typeface="Arial"/>
              <a:buChar char="–"/>
              <a:defRPr sz="2000">
                <a:latin typeface="+mj-lt"/>
                <a:ea typeface="+mj-ea"/>
                <a:cs typeface="+mj-cs"/>
                <a:sym typeface="Arial"/>
              </a:defRPr>
            </a:pPr>
            <a:r>
              <a:rPr sz="2000"/>
              <a:t>Management to fit circumstance</a:t>
            </a:r>
            <a:endParaRPr sz="2400"/>
          </a:p>
          <a:p>
            <a:pPr marL="695338" lvl="1" indent="-238129" defTabSz="457209">
              <a:spcBef>
                <a:spcPts val="400"/>
              </a:spcBef>
              <a:buClr>
                <a:srgbClr val="D52B1E"/>
              </a:buClr>
              <a:buSzPct val="100000"/>
              <a:buFont typeface="Arial"/>
              <a:buChar char="–"/>
              <a:defRPr sz="2000">
                <a:latin typeface="+mj-lt"/>
                <a:ea typeface="+mj-ea"/>
                <a:cs typeface="+mj-cs"/>
                <a:sym typeface="Arial"/>
              </a:defRPr>
            </a:pPr>
            <a:r>
              <a:rPr sz="2000"/>
              <a:t>Many goals/many interests</a:t>
            </a:r>
            <a:endParaRPr sz="2400"/>
          </a:p>
          <a:p>
            <a:pPr marL="695338" lvl="1" indent="-238129" defTabSz="457209">
              <a:spcBef>
                <a:spcPts val="400"/>
              </a:spcBef>
              <a:buClr>
                <a:srgbClr val="D52B1E"/>
              </a:buClr>
              <a:buSzPct val="100000"/>
              <a:buFont typeface="Arial"/>
              <a:buChar char="–"/>
              <a:defRPr sz="2000">
                <a:latin typeface="+mj-lt"/>
                <a:ea typeface="+mj-ea"/>
                <a:cs typeface="+mj-cs"/>
                <a:sym typeface="Arial"/>
              </a:defRPr>
            </a:pPr>
            <a:r>
              <a:rPr sz="2000"/>
              <a:t>Account taken of differences in culture, institutions, labour markets</a:t>
            </a:r>
          </a:p>
        </p:txBody>
      </p:sp>
    </p:spTree>
    <p:extLst>
      <p:ext uri="{BB962C8B-B14F-4D97-AF65-F5344CB8AC3E}">
        <p14:creationId xmlns:p14="http://schemas.microsoft.com/office/powerpoint/2010/main" val="8997904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Shape 149"/>
          <p:cNvSpPr txBox="1">
            <a:spLocks noGrp="1"/>
          </p:cNvSpPr>
          <p:nvPr>
            <p:ph type="title"/>
          </p:nvPr>
        </p:nvSpPr>
        <p:spPr>
          <a:xfrm>
            <a:off x="1714500" y="676505"/>
            <a:ext cx="5173663" cy="487363"/>
          </a:xfrm>
          <a:prstGeom prst="rect">
            <a:avLst/>
          </a:prstGeom>
        </p:spPr>
        <p:txBody>
          <a:bodyPr vert="horz" lIns="0" tIns="0" rIns="0" bIns="0" rtlCol="0" anchor="ctr">
            <a:normAutofit/>
          </a:bodyPr>
          <a:lstStyle>
            <a:lvl1pPr defTabSz="384047">
              <a:defRPr sz="2600"/>
            </a:lvl1pPr>
          </a:lstStyle>
          <a:p>
            <a:r>
              <a:rPr dirty="0"/>
              <a:t>US definition</a:t>
            </a:r>
          </a:p>
        </p:txBody>
      </p:sp>
      <p:sp>
        <p:nvSpPr>
          <p:cNvPr id="280" name="Shape 150"/>
          <p:cNvSpPr txBox="1">
            <a:spLocks noGrp="1"/>
          </p:cNvSpPr>
          <p:nvPr>
            <p:ph type="body" idx="1"/>
          </p:nvPr>
        </p:nvSpPr>
        <p:spPr>
          <a:xfrm>
            <a:off x="1714500" y="1861874"/>
            <a:ext cx="8742365" cy="4525963"/>
          </a:xfrm>
          <a:prstGeom prst="rect">
            <a:avLst/>
          </a:prstGeom>
        </p:spPr>
        <p:txBody>
          <a:bodyPr vert="horz" lIns="0" tIns="0" rIns="0" bIns="0" rtlCol="0">
            <a:normAutofit/>
          </a:bodyPr>
          <a:lstStyle/>
          <a:p>
            <a:pPr marL="257180" indent="-257180">
              <a:spcBef>
                <a:spcPts val="500"/>
              </a:spcBef>
              <a:defRPr sz="2400"/>
            </a:pPr>
            <a:r>
              <a:rPr dirty="0"/>
              <a:t>Careful and extensive systems for recruitment, selection and training</a:t>
            </a:r>
          </a:p>
          <a:p>
            <a:pPr marL="257180" indent="-257180">
              <a:spcBef>
                <a:spcPts val="500"/>
              </a:spcBef>
              <a:defRPr sz="2400"/>
            </a:pPr>
            <a:r>
              <a:rPr dirty="0"/>
              <a:t>Formal systems for sharing information with individuals who work in the </a:t>
            </a:r>
            <a:r>
              <a:rPr dirty="0" err="1"/>
              <a:t>organisation</a:t>
            </a:r>
            <a:endParaRPr dirty="0"/>
          </a:p>
          <a:p>
            <a:pPr marL="257180" indent="-257180">
              <a:spcBef>
                <a:spcPts val="500"/>
              </a:spcBef>
              <a:defRPr sz="2400"/>
            </a:pPr>
            <a:r>
              <a:rPr dirty="0"/>
              <a:t>Clear job design</a:t>
            </a:r>
          </a:p>
          <a:p>
            <a:pPr marL="257180" indent="-257180">
              <a:spcBef>
                <a:spcPts val="500"/>
              </a:spcBef>
              <a:defRPr sz="2400"/>
            </a:pPr>
            <a:r>
              <a:rPr dirty="0"/>
              <a:t>Local level participation procedures</a:t>
            </a:r>
          </a:p>
          <a:p>
            <a:pPr marL="257180" indent="-257180">
              <a:spcBef>
                <a:spcPts val="500"/>
              </a:spcBef>
              <a:defRPr sz="2400"/>
            </a:pPr>
            <a:r>
              <a:rPr dirty="0"/>
              <a:t>Monitoring of attitudes</a:t>
            </a:r>
          </a:p>
          <a:p>
            <a:pPr marL="257180" indent="-257180">
              <a:spcBef>
                <a:spcPts val="500"/>
              </a:spcBef>
              <a:defRPr sz="2400"/>
            </a:pPr>
            <a:r>
              <a:rPr dirty="0"/>
              <a:t>Performance appraisals</a:t>
            </a:r>
          </a:p>
          <a:p>
            <a:pPr marL="257180" indent="-257180">
              <a:spcBef>
                <a:spcPts val="500"/>
              </a:spcBef>
              <a:defRPr sz="2400"/>
            </a:pPr>
            <a:r>
              <a:rPr dirty="0"/>
              <a:t>Properly functioning grievance procedures</a:t>
            </a:r>
          </a:p>
          <a:p>
            <a:pPr marL="257180" indent="-257180">
              <a:spcBef>
                <a:spcPts val="500"/>
              </a:spcBef>
              <a:defRPr sz="2400"/>
            </a:pPr>
            <a:r>
              <a:rPr dirty="0"/>
              <a:t>Promotion and compensation schemes that provide for the recognition and financial rewarding of high performing members of the workforce</a:t>
            </a:r>
          </a:p>
        </p:txBody>
      </p:sp>
    </p:spTree>
    <p:extLst>
      <p:ext uri="{BB962C8B-B14F-4D97-AF65-F5344CB8AC3E}">
        <p14:creationId xmlns:p14="http://schemas.microsoft.com/office/powerpoint/2010/main" val="18997395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Shape 149"/>
          <p:cNvSpPr txBox="1">
            <a:spLocks noGrp="1"/>
          </p:cNvSpPr>
          <p:nvPr>
            <p:ph type="title"/>
          </p:nvPr>
        </p:nvSpPr>
        <p:spPr>
          <a:xfrm>
            <a:off x="1714500" y="676505"/>
            <a:ext cx="5173663" cy="487363"/>
          </a:xfrm>
          <a:prstGeom prst="rect">
            <a:avLst/>
          </a:prstGeom>
        </p:spPr>
        <p:txBody>
          <a:bodyPr vert="horz" lIns="0" tIns="0" rIns="0" bIns="0" rtlCol="0" anchor="ctr">
            <a:normAutofit/>
          </a:bodyPr>
          <a:lstStyle>
            <a:lvl1pPr defTabSz="384047">
              <a:defRPr sz="2600"/>
            </a:lvl1pPr>
          </a:lstStyle>
          <a:p>
            <a:r>
              <a:rPr lang="en-GB" dirty="0"/>
              <a:t>EU Definition</a:t>
            </a:r>
            <a:endParaRPr dirty="0"/>
          </a:p>
        </p:txBody>
      </p:sp>
      <p:sp>
        <p:nvSpPr>
          <p:cNvPr id="280" name="Shape 150"/>
          <p:cNvSpPr txBox="1">
            <a:spLocks noGrp="1"/>
          </p:cNvSpPr>
          <p:nvPr>
            <p:ph type="body" idx="1"/>
          </p:nvPr>
        </p:nvSpPr>
        <p:spPr>
          <a:xfrm>
            <a:off x="1714500" y="1861874"/>
            <a:ext cx="8742365" cy="4525963"/>
          </a:xfrm>
          <a:prstGeom prst="rect">
            <a:avLst/>
          </a:prstGeom>
        </p:spPr>
        <p:txBody>
          <a:bodyPr vert="horz" lIns="0" tIns="0" rIns="0" bIns="0" rtlCol="0">
            <a:normAutofit/>
          </a:bodyPr>
          <a:lstStyle/>
          <a:p>
            <a:pPr marL="0" indent="0">
              <a:spcBef>
                <a:spcPts val="500"/>
              </a:spcBef>
              <a:buNone/>
              <a:defRPr sz="2400"/>
            </a:pPr>
            <a:endParaRPr dirty="0"/>
          </a:p>
        </p:txBody>
      </p:sp>
      <p:pic>
        <p:nvPicPr>
          <p:cNvPr id="4" name="image7.png" descr="image7.png">
            <a:extLst>
              <a:ext uri="{FF2B5EF4-FFF2-40B4-BE49-F238E27FC236}">
                <a16:creationId xmlns:a16="http://schemas.microsoft.com/office/drawing/2014/main" id="{FD90F916-6946-4351-A464-B7F3D45754CA}"/>
              </a:ext>
            </a:extLst>
          </p:cNvPr>
          <p:cNvPicPr>
            <a:picLocks noChangeAspect="1"/>
          </p:cNvPicPr>
          <p:nvPr/>
        </p:nvPicPr>
        <p:blipFill>
          <a:blip r:embed="rId2"/>
          <a:stretch>
            <a:fillRect/>
          </a:stretch>
        </p:blipFill>
        <p:spPr>
          <a:xfrm>
            <a:off x="1525215" y="1628776"/>
            <a:ext cx="8891960" cy="5040313"/>
          </a:xfrm>
          <a:prstGeom prst="rect">
            <a:avLst/>
          </a:prstGeom>
          <a:ln w="12700">
            <a:miter lim="400000"/>
          </a:ln>
        </p:spPr>
      </p:pic>
    </p:spTree>
    <p:extLst>
      <p:ext uri="{BB962C8B-B14F-4D97-AF65-F5344CB8AC3E}">
        <p14:creationId xmlns:p14="http://schemas.microsoft.com/office/powerpoint/2010/main" val="16950035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Shape 155"/>
          <p:cNvSpPr txBox="1">
            <a:spLocks noGrp="1"/>
          </p:cNvSpPr>
          <p:nvPr>
            <p:ph type="title"/>
          </p:nvPr>
        </p:nvSpPr>
        <p:spPr>
          <a:xfrm>
            <a:off x="1714501" y="274639"/>
            <a:ext cx="5173663" cy="487363"/>
          </a:xfrm>
          <a:prstGeom prst="rect">
            <a:avLst/>
          </a:prstGeom>
        </p:spPr>
        <p:txBody>
          <a:bodyPr vert="horz" lIns="0" tIns="0" rIns="0" bIns="0" rtlCol="0" anchor="ctr">
            <a:normAutofit/>
          </a:bodyPr>
          <a:lstStyle>
            <a:lvl1pPr defTabSz="384047">
              <a:defRPr sz="2600"/>
            </a:lvl1pPr>
          </a:lstStyle>
          <a:p>
            <a:r>
              <a:rPr dirty="0"/>
              <a:t>Convergence</a:t>
            </a:r>
          </a:p>
        </p:txBody>
      </p:sp>
      <p:sp>
        <p:nvSpPr>
          <p:cNvPr id="286" name="Shape 156"/>
          <p:cNvSpPr txBox="1">
            <a:spLocks noGrp="1"/>
          </p:cNvSpPr>
          <p:nvPr>
            <p:ph type="body" idx="1"/>
          </p:nvPr>
        </p:nvSpPr>
        <p:spPr>
          <a:xfrm>
            <a:off x="1714500" y="1796577"/>
            <a:ext cx="8742365" cy="4525963"/>
          </a:xfrm>
          <a:prstGeom prst="rect">
            <a:avLst/>
          </a:prstGeom>
        </p:spPr>
        <p:txBody>
          <a:bodyPr vert="horz" lIns="0" tIns="0" rIns="0" bIns="0" rtlCol="0">
            <a:normAutofit/>
          </a:bodyPr>
          <a:lstStyle/>
          <a:p>
            <a:pPr marL="257180" indent="-257180">
              <a:spcBef>
                <a:spcPts val="500"/>
              </a:spcBef>
              <a:defRPr sz="2400"/>
            </a:pPr>
            <a:r>
              <a:rPr dirty="0"/>
              <a:t>Directional convergence</a:t>
            </a:r>
          </a:p>
          <a:p>
            <a:pPr marL="702141" lvl="1" indent="-244931">
              <a:defRPr sz="2400"/>
            </a:pPr>
            <a:r>
              <a:rPr dirty="0"/>
              <a:t>Countries HRM heading in the same direction due to global phenomenon (e.g. energy reserves, ageing workforce</a:t>
            </a:r>
            <a:endParaRPr sz="2800" dirty="0"/>
          </a:p>
          <a:p>
            <a:pPr marL="257180" indent="-257180">
              <a:spcBef>
                <a:spcPts val="500"/>
              </a:spcBef>
              <a:defRPr sz="2400"/>
            </a:pPr>
            <a:r>
              <a:rPr dirty="0"/>
              <a:t>Final convergence</a:t>
            </a:r>
          </a:p>
          <a:p>
            <a:pPr marL="702141" lvl="1" indent="-244931">
              <a:defRPr sz="2400"/>
            </a:pPr>
            <a:r>
              <a:rPr dirty="0"/>
              <a:t>Countries HRM becoming more the same (e.g. partnerships, best practice, global firms, global/regional trade)</a:t>
            </a:r>
            <a:endParaRPr sz="2800" dirty="0"/>
          </a:p>
        </p:txBody>
      </p:sp>
    </p:spTree>
    <p:extLst>
      <p:ext uri="{BB962C8B-B14F-4D97-AF65-F5344CB8AC3E}">
        <p14:creationId xmlns:p14="http://schemas.microsoft.com/office/powerpoint/2010/main" val="18843332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Shape 158"/>
          <p:cNvSpPr txBox="1">
            <a:spLocks noGrp="1"/>
          </p:cNvSpPr>
          <p:nvPr>
            <p:ph type="title"/>
          </p:nvPr>
        </p:nvSpPr>
        <p:spPr>
          <a:xfrm>
            <a:off x="1714500" y="274639"/>
            <a:ext cx="5749925" cy="487363"/>
          </a:xfrm>
          <a:prstGeom prst="rect">
            <a:avLst/>
          </a:prstGeom>
        </p:spPr>
        <p:txBody>
          <a:bodyPr vert="horz" lIns="0" tIns="0" rIns="0" bIns="0" rtlCol="0" anchor="ctr">
            <a:normAutofit/>
          </a:bodyPr>
          <a:lstStyle>
            <a:lvl1pPr defTabSz="384047">
              <a:defRPr sz="2600"/>
            </a:lvl1pPr>
          </a:lstStyle>
          <a:p>
            <a:r>
              <a:rPr dirty="0"/>
              <a:t>Constraints on convergence</a:t>
            </a:r>
          </a:p>
        </p:txBody>
      </p:sp>
      <p:sp>
        <p:nvSpPr>
          <p:cNvPr id="289" name="Shape 159"/>
          <p:cNvSpPr txBox="1">
            <a:spLocks noGrp="1"/>
          </p:cNvSpPr>
          <p:nvPr>
            <p:ph type="body" idx="1"/>
          </p:nvPr>
        </p:nvSpPr>
        <p:spPr>
          <a:xfrm>
            <a:off x="1590512" y="1861874"/>
            <a:ext cx="8742365" cy="4525963"/>
          </a:xfrm>
          <a:prstGeom prst="rect">
            <a:avLst/>
          </a:prstGeom>
        </p:spPr>
        <p:txBody>
          <a:bodyPr vert="horz" lIns="0" tIns="0" rIns="0" bIns="0" rtlCol="0">
            <a:normAutofit/>
          </a:bodyPr>
          <a:lstStyle/>
          <a:p>
            <a:pPr marL="300042" indent="-300042">
              <a:spcBef>
                <a:spcPts val="600"/>
              </a:spcBef>
              <a:defRPr sz="2800"/>
            </a:pPr>
            <a:r>
              <a:rPr dirty="0"/>
              <a:t>Role and size of the state</a:t>
            </a:r>
          </a:p>
          <a:p>
            <a:pPr marL="300042" indent="-300042">
              <a:spcBef>
                <a:spcPts val="600"/>
              </a:spcBef>
              <a:defRPr sz="2800"/>
            </a:pPr>
            <a:r>
              <a:rPr dirty="0" err="1"/>
              <a:t>Localisation</a:t>
            </a:r>
            <a:endParaRPr dirty="0"/>
          </a:p>
          <a:p>
            <a:pPr marL="300042" indent="-300042">
              <a:spcBef>
                <a:spcPts val="600"/>
              </a:spcBef>
              <a:defRPr sz="2800"/>
            </a:pPr>
            <a:r>
              <a:rPr dirty="0" err="1"/>
              <a:t>Unionisation</a:t>
            </a:r>
            <a:endParaRPr dirty="0"/>
          </a:p>
          <a:p>
            <a:pPr marL="300042" indent="-300042">
              <a:spcBef>
                <a:spcPts val="600"/>
              </a:spcBef>
              <a:defRPr sz="2800"/>
            </a:pPr>
            <a:r>
              <a:rPr dirty="0"/>
              <a:t>Role and strength of HR department</a:t>
            </a:r>
          </a:p>
        </p:txBody>
      </p:sp>
    </p:spTree>
    <p:extLst>
      <p:ext uri="{BB962C8B-B14F-4D97-AF65-F5344CB8AC3E}">
        <p14:creationId xmlns:p14="http://schemas.microsoft.com/office/powerpoint/2010/main" val="23211141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COMMUNICATION &amp; NEGOTIATION ACROSS CULTURES"/>
          <p:cNvSpPr txBox="1">
            <a:spLocks noGrp="1"/>
          </p:cNvSpPr>
          <p:nvPr>
            <p:ph type="subTitle" sz="quarter" idx="1"/>
          </p:nvPr>
        </p:nvSpPr>
        <p:spPr>
          <a:xfrm>
            <a:off x="2895600" y="1790700"/>
            <a:ext cx="6400800" cy="1752600"/>
          </a:xfrm>
          <a:prstGeom prst="rect">
            <a:avLst/>
          </a:prstGeom>
        </p:spPr>
        <p:txBody>
          <a:bodyPr/>
          <a:lstStyle/>
          <a:p>
            <a:pPr>
              <a:defRPr sz="2800" b="1"/>
            </a:pPr>
            <a:endParaRPr>
              <a:latin typeface="Perpetua"/>
              <a:ea typeface="Perpetua"/>
              <a:cs typeface="Perpetua"/>
              <a:sym typeface="Perpetua"/>
            </a:endParaRPr>
          </a:p>
          <a:p>
            <a:pPr>
              <a:defRPr sz="2800" b="1"/>
            </a:pPr>
            <a:r>
              <a:t>COMMUNICATION &amp; NEGOTIATION ACROSS CULTURES</a:t>
            </a:r>
          </a:p>
        </p:txBody>
      </p:sp>
    </p:spTree>
    <p:extLst>
      <p:ext uri="{BB962C8B-B14F-4D97-AF65-F5344CB8AC3E}">
        <p14:creationId xmlns:p14="http://schemas.microsoft.com/office/powerpoint/2010/main" val="26679597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10E465B-A0EA-40F5-AD9D-C1D2DD2CFADF}"/>
              </a:ext>
            </a:extLst>
          </p:cNvPr>
          <p:cNvSpPr/>
          <p:nvPr/>
        </p:nvSpPr>
        <p:spPr>
          <a:xfrm>
            <a:off x="4006498" y="686529"/>
            <a:ext cx="1790618" cy="343492"/>
          </a:xfrm>
          <a:prstGeom prst="rect">
            <a:avLst/>
          </a:prstGeom>
        </p:spPr>
        <p:txBody>
          <a:bodyPr wrap="none">
            <a:spAutoFit/>
          </a:bodyPr>
          <a:lstStyle/>
          <a:p>
            <a:r>
              <a:rPr lang="en-GB" sz="1632" b="1" dirty="0"/>
              <a:t>COMMUNICATION</a:t>
            </a:r>
          </a:p>
        </p:txBody>
      </p:sp>
      <p:pic>
        <p:nvPicPr>
          <p:cNvPr id="5" name="Picture 4">
            <a:extLst>
              <a:ext uri="{FF2B5EF4-FFF2-40B4-BE49-F238E27FC236}">
                <a16:creationId xmlns:a16="http://schemas.microsoft.com/office/drawing/2014/main" id="{11E40928-E997-4590-A667-614A1FFFDCED}"/>
              </a:ext>
            </a:extLst>
          </p:cNvPr>
          <p:cNvPicPr>
            <a:picLocks noChangeAspect="1"/>
          </p:cNvPicPr>
          <p:nvPr/>
        </p:nvPicPr>
        <p:blipFill>
          <a:blip r:embed="rId2"/>
          <a:stretch>
            <a:fillRect/>
          </a:stretch>
        </p:blipFill>
        <p:spPr>
          <a:xfrm>
            <a:off x="1721106" y="1796577"/>
            <a:ext cx="7825310" cy="4234707"/>
          </a:xfrm>
          <a:prstGeom prst="rect">
            <a:avLst/>
          </a:prstGeom>
        </p:spPr>
      </p:pic>
    </p:spTree>
    <p:extLst>
      <p:ext uri="{BB962C8B-B14F-4D97-AF65-F5344CB8AC3E}">
        <p14:creationId xmlns:p14="http://schemas.microsoft.com/office/powerpoint/2010/main" val="595568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686A298-B13D-4EEA-9501-89600A1DA14E}"/>
              </a:ext>
            </a:extLst>
          </p:cNvPr>
          <p:cNvSpPr/>
          <p:nvPr/>
        </p:nvSpPr>
        <p:spPr>
          <a:xfrm>
            <a:off x="3614717" y="1078311"/>
            <a:ext cx="3990901" cy="483081"/>
          </a:xfrm>
          <a:prstGeom prst="rect">
            <a:avLst/>
          </a:prstGeom>
        </p:spPr>
        <p:txBody>
          <a:bodyPr wrap="none">
            <a:spAutoFit/>
          </a:bodyPr>
          <a:lstStyle/>
          <a:p>
            <a:r>
              <a:rPr lang="en-GB" sz="2539" b="1" dirty="0"/>
              <a:t>The Communication Process</a:t>
            </a:r>
          </a:p>
        </p:txBody>
      </p:sp>
      <p:pic>
        <p:nvPicPr>
          <p:cNvPr id="6" name="Picture 5">
            <a:extLst>
              <a:ext uri="{FF2B5EF4-FFF2-40B4-BE49-F238E27FC236}">
                <a16:creationId xmlns:a16="http://schemas.microsoft.com/office/drawing/2014/main" id="{36FA7A92-4871-4760-B474-41EB0A07B3C0}"/>
              </a:ext>
            </a:extLst>
          </p:cNvPr>
          <p:cNvPicPr>
            <a:picLocks noChangeAspect="1"/>
          </p:cNvPicPr>
          <p:nvPr/>
        </p:nvPicPr>
        <p:blipFill>
          <a:blip r:embed="rId2"/>
          <a:stretch>
            <a:fillRect/>
          </a:stretch>
        </p:blipFill>
        <p:spPr>
          <a:xfrm>
            <a:off x="2047590" y="1927171"/>
            <a:ext cx="8162116" cy="3687401"/>
          </a:xfrm>
          <a:prstGeom prst="rect">
            <a:avLst/>
          </a:prstGeom>
        </p:spPr>
      </p:pic>
    </p:spTree>
    <p:extLst>
      <p:ext uri="{BB962C8B-B14F-4D97-AF65-F5344CB8AC3E}">
        <p14:creationId xmlns:p14="http://schemas.microsoft.com/office/powerpoint/2010/main" val="18308101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CDEC84-0E88-4A6D-90F2-5D8BB775A52C}"/>
              </a:ext>
            </a:extLst>
          </p:cNvPr>
          <p:cNvSpPr/>
          <p:nvPr/>
        </p:nvSpPr>
        <p:spPr>
          <a:xfrm>
            <a:off x="3941202" y="947717"/>
            <a:ext cx="3105337" cy="455189"/>
          </a:xfrm>
          <a:prstGeom prst="rect">
            <a:avLst/>
          </a:prstGeom>
        </p:spPr>
        <p:txBody>
          <a:bodyPr wrap="none">
            <a:spAutoFit/>
          </a:bodyPr>
          <a:lstStyle/>
          <a:p>
            <a:pPr>
              <a:spcBef>
                <a:spcPts val="453"/>
              </a:spcBef>
              <a:buClr>
                <a:srgbClr val="D34817"/>
              </a:buClr>
              <a:defRPr sz="2600" b="1">
                <a:latin typeface="Times New Roman"/>
                <a:ea typeface="Times New Roman"/>
                <a:cs typeface="Times New Roman"/>
                <a:sym typeface="Times New Roman"/>
              </a:defRPr>
            </a:pPr>
            <a:r>
              <a:rPr lang="en-GB" sz="2358" dirty="0"/>
              <a:t>Aim / Purpose  </a:t>
            </a:r>
            <a:r>
              <a:rPr lang="en-GB" sz="2358" i="1" dirty="0"/>
              <a:t>(Why?)</a:t>
            </a:r>
          </a:p>
        </p:txBody>
      </p:sp>
      <p:pic>
        <p:nvPicPr>
          <p:cNvPr id="5" name="Picture 4">
            <a:extLst>
              <a:ext uri="{FF2B5EF4-FFF2-40B4-BE49-F238E27FC236}">
                <a16:creationId xmlns:a16="http://schemas.microsoft.com/office/drawing/2014/main" id="{52B7AA3B-311E-4625-8FC9-ADC592C9319A}"/>
              </a:ext>
            </a:extLst>
          </p:cNvPr>
          <p:cNvPicPr>
            <a:picLocks noChangeAspect="1"/>
          </p:cNvPicPr>
          <p:nvPr/>
        </p:nvPicPr>
        <p:blipFill>
          <a:blip r:embed="rId2"/>
          <a:stretch>
            <a:fillRect/>
          </a:stretch>
        </p:blipFill>
        <p:spPr>
          <a:xfrm>
            <a:off x="1721106" y="1814725"/>
            <a:ext cx="9221128" cy="4291449"/>
          </a:xfrm>
          <a:prstGeom prst="rect">
            <a:avLst/>
          </a:prstGeom>
        </p:spPr>
      </p:pic>
    </p:spTree>
    <p:extLst>
      <p:ext uri="{BB962C8B-B14F-4D97-AF65-F5344CB8AC3E}">
        <p14:creationId xmlns:p14="http://schemas.microsoft.com/office/powerpoint/2010/main" val="37856459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B7E443-427E-4E68-B4CD-C74CB8A2E6AD}"/>
              </a:ext>
            </a:extLst>
          </p:cNvPr>
          <p:cNvSpPr/>
          <p:nvPr/>
        </p:nvSpPr>
        <p:spPr>
          <a:xfrm>
            <a:off x="3222935" y="882420"/>
            <a:ext cx="4310924" cy="371512"/>
          </a:xfrm>
          <a:prstGeom prst="rect">
            <a:avLst/>
          </a:prstGeom>
        </p:spPr>
        <p:txBody>
          <a:bodyPr wrap="none">
            <a:spAutoFit/>
          </a:bodyPr>
          <a:lstStyle/>
          <a:p>
            <a:r>
              <a:rPr lang="en-GB" sz="1814" b="1" dirty="0"/>
              <a:t>The Cross-Cultural Communication Process</a:t>
            </a:r>
            <a:endParaRPr lang="en-GB" sz="1632" b="1" dirty="0"/>
          </a:p>
        </p:txBody>
      </p:sp>
      <p:pic>
        <p:nvPicPr>
          <p:cNvPr id="5" name="Picture 4">
            <a:extLst>
              <a:ext uri="{FF2B5EF4-FFF2-40B4-BE49-F238E27FC236}">
                <a16:creationId xmlns:a16="http://schemas.microsoft.com/office/drawing/2014/main" id="{ED1B4F69-88D2-4D4E-95BE-A06EF6226F43}"/>
              </a:ext>
            </a:extLst>
          </p:cNvPr>
          <p:cNvPicPr>
            <a:picLocks noChangeAspect="1"/>
          </p:cNvPicPr>
          <p:nvPr/>
        </p:nvPicPr>
        <p:blipFill>
          <a:blip r:embed="rId2"/>
          <a:stretch>
            <a:fillRect/>
          </a:stretch>
        </p:blipFill>
        <p:spPr>
          <a:xfrm>
            <a:off x="2243481" y="1927171"/>
            <a:ext cx="8031522" cy="3852519"/>
          </a:xfrm>
          <a:prstGeom prst="rect">
            <a:avLst/>
          </a:prstGeom>
        </p:spPr>
      </p:pic>
    </p:spTree>
    <p:extLst>
      <p:ext uri="{BB962C8B-B14F-4D97-AF65-F5344CB8AC3E}">
        <p14:creationId xmlns:p14="http://schemas.microsoft.com/office/powerpoint/2010/main" val="1492979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BE3C0F-5D4D-404A-AD30-3AAF990A5F1C}"/>
              </a:ext>
            </a:extLst>
          </p:cNvPr>
          <p:cNvSpPr/>
          <p:nvPr/>
        </p:nvSpPr>
        <p:spPr>
          <a:xfrm>
            <a:off x="3222935" y="882420"/>
            <a:ext cx="4310924" cy="371512"/>
          </a:xfrm>
          <a:prstGeom prst="rect">
            <a:avLst/>
          </a:prstGeom>
        </p:spPr>
        <p:txBody>
          <a:bodyPr wrap="none">
            <a:spAutoFit/>
          </a:bodyPr>
          <a:lstStyle/>
          <a:p>
            <a:r>
              <a:rPr lang="en-GB" sz="1814" b="1" dirty="0"/>
              <a:t>The Cross-Cultural Communication Process</a:t>
            </a:r>
            <a:endParaRPr lang="en-GB" sz="1632" b="1" dirty="0"/>
          </a:p>
        </p:txBody>
      </p:sp>
      <p:pic>
        <p:nvPicPr>
          <p:cNvPr id="5" name="Picture 4">
            <a:extLst>
              <a:ext uri="{FF2B5EF4-FFF2-40B4-BE49-F238E27FC236}">
                <a16:creationId xmlns:a16="http://schemas.microsoft.com/office/drawing/2014/main" id="{4745F39C-A01C-4D5C-B29F-ADDD5E88F180}"/>
              </a:ext>
            </a:extLst>
          </p:cNvPr>
          <p:cNvPicPr>
            <a:picLocks noChangeAspect="1"/>
          </p:cNvPicPr>
          <p:nvPr/>
        </p:nvPicPr>
        <p:blipFill>
          <a:blip r:embed="rId2"/>
          <a:stretch>
            <a:fillRect/>
          </a:stretch>
        </p:blipFill>
        <p:spPr>
          <a:xfrm>
            <a:off x="1982293" y="1796914"/>
            <a:ext cx="8292710" cy="4179423"/>
          </a:xfrm>
          <a:prstGeom prst="rect">
            <a:avLst/>
          </a:prstGeom>
        </p:spPr>
      </p:pic>
    </p:spTree>
    <p:extLst>
      <p:ext uri="{BB962C8B-B14F-4D97-AF65-F5344CB8AC3E}">
        <p14:creationId xmlns:p14="http://schemas.microsoft.com/office/powerpoint/2010/main" val="37516693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BE3C0F-5D4D-404A-AD30-3AAF990A5F1C}"/>
              </a:ext>
            </a:extLst>
          </p:cNvPr>
          <p:cNvSpPr/>
          <p:nvPr/>
        </p:nvSpPr>
        <p:spPr>
          <a:xfrm>
            <a:off x="3222935" y="882420"/>
            <a:ext cx="4511748" cy="371512"/>
          </a:xfrm>
          <a:prstGeom prst="rect">
            <a:avLst/>
          </a:prstGeom>
        </p:spPr>
        <p:txBody>
          <a:bodyPr wrap="none">
            <a:spAutoFit/>
          </a:bodyPr>
          <a:lstStyle/>
          <a:p>
            <a:r>
              <a:rPr lang="en-GB" sz="1814" dirty="0">
                <a:solidFill>
                  <a:schemeClr val="bg1"/>
                </a:solidFill>
              </a:rPr>
              <a:t>Perspectives in Cross-Cultural Communication</a:t>
            </a:r>
            <a:endParaRPr lang="en-GB" sz="1632" b="1" dirty="0">
              <a:solidFill>
                <a:schemeClr val="bg1"/>
              </a:solidFill>
            </a:endParaRPr>
          </a:p>
        </p:txBody>
      </p:sp>
      <p:pic>
        <p:nvPicPr>
          <p:cNvPr id="2" name="Picture 1">
            <a:extLst>
              <a:ext uri="{FF2B5EF4-FFF2-40B4-BE49-F238E27FC236}">
                <a16:creationId xmlns:a16="http://schemas.microsoft.com/office/drawing/2014/main" id="{0B856011-E8F7-4782-AF17-E3D2A2955E5E}"/>
              </a:ext>
            </a:extLst>
          </p:cNvPr>
          <p:cNvPicPr>
            <a:picLocks noChangeAspect="1"/>
          </p:cNvPicPr>
          <p:nvPr/>
        </p:nvPicPr>
        <p:blipFill>
          <a:blip r:embed="rId2"/>
          <a:stretch>
            <a:fillRect/>
          </a:stretch>
        </p:blipFill>
        <p:spPr>
          <a:xfrm>
            <a:off x="2047591" y="1665983"/>
            <a:ext cx="7670363" cy="4582992"/>
          </a:xfrm>
          <a:prstGeom prst="rect">
            <a:avLst/>
          </a:prstGeom>
        </p:spPr>
      </p:pic>
    </p:spTree>
    <p:extLst>
      <p:ext uri="{BB962C8B-B14F-4D97-AF65-F5344CB8AC3E}">
        <p14:creationId xmlns:p14="http://schemas.microsoft.com/office/powerpoint/2010/main" val="16813710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BE3C0F-5D4D-404A-AD30-3AAF990A5F1C}"/>
              </a:ext>
            </a:extLst>
          </p:cNvPr>
          <p:cNvSpPr/>
          <p:nvPr/>
        </p:nvSpPr>
        <p:spPr>
          <a:xfrm>
            <a:off x="3222935" y="882420"/>
            <a:ext cx="5371086" cy="678327"/>
          </a:xfrm>
          <a:prstGeom prst="rect">
            <a:avLst/>
          </a:prstGeom>
        </p:spPr>
        <p:txBody>
          <a:bodyPr wrap="none">
            <a:spAutoFit/>
          </a:bodyPr>
          <a:lstStyle/>
          <a:p>
            <a:r>
              <a:rPr lang="en-GB" sz="2176" dirty="0">
                <a:solidFill>
                  <a:schemeClr val="bg1"/>
                </a:solidFill>
              </a:rPr>
              <a:t>Perspectives in Cross-Cultural Communication</a:t>
            </a:r>
            <a:endParaRPr lang="en-GB" sz="1632" b="1" dirty="0">
              <a:solidFill>
                <a:schemeClr val="bg1"/>
              </a:solidFill>
            </a:endParaRPr>
          </a:p>
          <a:p>
            <a:endParaRPr lang="en-GB" sz="1632" b="1" dirty="0">
              <a:solidFill>
                <a:schemeClr val="bg1"/>
              </a:solidFill>
            </a:endParaRPr>
          </a:p>
        </p:txBody>
      </p:sp>
      <p:pic>
        <p:nvPicPr>
          <p:cNvPr id="2" name="Picture 1">
            <a:extLst>
              <a:ext uri="{FF2B5EF4-FFF2-40B4-BE49-F238E27FC236}">
                <a16:creationId xmlns:a16="http://schemas.microsoft.com/office/drawing/2014/main" id="{E501BE8D-78F8-48C2-9296-1EB96C8D71A8}"/>
              </a:ext>
            </a:extLst>
          </p:cNvPr>
          <p:cNvPicPr>
            <a:picLocks noChangeAspect="1"/>
          </p:cNvPicPr>
          <p:nvPr/>
        </p:nvPicPr>
        <p:blipFill>
          <a:blip r:embed="rId2"/>
          <a:stretch>
            <a:fillRect/>
          </a:stretch>
        </p:blipFill>
        <p:spPr>
          <a:xfrm>
            <a:off x="1786403" y="1600686"/>
            <a:ext cx="8227413" cy="5025259"/>
          </a:xfrm>
          <a:prstGeom prst="rect">
            <a:avLst/>
          </a:prstGeom>
        </p:spPr>
      </p:pic>
    </p:spTree>
    <p:extLst>
      <p:ext uri="{BB962C8B-B14F-4D97-AF65-F5344CB8AC3E}">
        <p14:creationId xmlns:p14="http://schemas.microsoft.com/office/powerpoint/2010/main" val="11362404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BE3C0F-5D4D-404A-AD30-3AAF990A5F1C}"/>
              </a:ext>
            </a:extLst>
          </p:cNvPr>
          <p:cNvSpPr/>
          <p:nvPr/>
        </p:nvSpPr>
        <p:spPr>
          <a:xfrm>
            <a:off x="2700560" y="882420"/>
            <a:ext cx="3790589" cy="594650"/>
          </a:xfrm>
          <a:prstGeom prst="rect">
            <a:avLst/>
          </a:prstGeom>
        </p:spPr>
        <p:txBody>
          <a:bodyPr wrap="none">
            <a:spAutoFit/>
          </a:bodyPr>
          <a:lstStyle/>
          <a:p>
            <a:r>
              <a:rPr lang="en-GB" sz="1632" dirty="0">
                <a:solidFill>
                  <a:schemeClr val="bg1"/>
                </a:solidFill>
              </a:rPr>
              <a:t>Environmental Context in Communication </a:t>
            </a:r>
          </a:p>
          <a:p>
            <a:endParaRPr lang="en-GB" sz="1632" b="1" dirty="0">
              <a:solidFill>
                <a:schemeClr val="bg1"/>
              </a:solidFill>
            </a:endParaRPr>
          </a:p>
        </p:txBody>
      </p:sp>
      <p:pic>
        <p:nvPicPr>
          <p:cNvPr id="2" name="Picture 1">
            <a:extLst>
              <a:ext uri="{FF2B5EF4-FFF2-40B4-BE49-F238E27FC236}">
                <a16:creationId xmlns:a16="http://schemas.microsoft.com/office/drawing/2014/main" id="{59282A76-4B94-43DC-B4B9-7F49511C6079}"/>
              </a:ext>
            </a:extLst>
          </p:cNvPr>
          <p:cNvPicPr>
            <a:picLocks noChangeAspect="1"/>
          </p:cNvPicPr>
          <p:nvPr/>
        </p:nvPicPr>
        <p:blipFill>
          <a:blip r:embed="rId2"/>
          <a:stretch>
            <a:fillRect/>
          </a:stretch>
        </p:blipFill>
        <p:spPr>
          <a:xfrm>
            <a:off x="1721106" y="1861874"/>
            <a:ext cx="8684491" cy="4621691"/>
          </a:xfrm>
          <a:prstGeom prst="rect">
            <a:avLst/>
          </a:prstGeom>
        </p:spPr>
      </p:pic>
    </p:spTree>
    <p:extLst>
      <p:ext uri="{BB962C8B-B14F-4D97-AF65-F5344CB8AC3E}">
        <p14:creationId xmlns:p14="http://schemas.microsoft.com/office/powerpoint/2010/main" val="12180925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BE3C0F-5D4D-404A-AD30-3AAF990A5F1C}"/>
              </a:ext>
            </a:extLst>
          </p:cNvPr>
          <p:cNvSpPr/>
          <p:nvPr/>
        </p:nvSpPr>
        <p:spPr>
          <a:xfrm>
            <a:off x="2700560" y="882420"/>
            <a:ext cx="4897270" cy="483081"/>
          </a:xfrm>
          <a:prstGeom prst="rect">
            <a:avLst/>
          </a:prstGeom>
        </p:spPr>
        <p:txBody>
          <a:bodyPr wrap="square">
            <a:spAutoFit/>
          </a:bodyPr>
          <a:lstStyle/>
          <a:p>
            <a:r>
              <a:rPr lang="en-GB" sz="2539" b="1" dirty="0">
                <a:solidFill>
                  <a:schemeClr val="bg1"/>
                </a:solidFill>
              </a:rPr>
              <a:t>Barriers to Communication</a:t>
            </a:r>
          </a:p>
        </p:txBody>
      </p:sp>
      <p:pic>
        <p:nvPicPr>
          <p:cNvPr id="4" name="Picture 3">
            <a:extLst>
              <a:ext uri="{FF2B5EF4-FFF2-40B4-BE49-F238E27FC236}">
                <a16:creationId xmlns:a16="http://schemas.microsoft.com/office/drawing/2014/main" id="{80C0F06E-B664-4429-A040-11F7418DF430}"/>
              </a:ext>
            </a:extLst>
          </p:cNvPr>
          <p:cNvPicPr>
            <a:picLocks noChangeAspect="1"/>
          </p:cNvPicPr>
          <p:nvPr/>
        </p:nvPicPr>
        <p:blipFill>
          <a:blip r:embed="rId2"/>
          <a:stretch>
            <a:fillRect/>
          </a:stretch>
        </p:blipFill>
        <p:spPr>
          <a:xfrm>
            <a:off x="2178184" y="1927171"/>
            <a:ext cx="6986771" cy="4273405"/>
          </a:xfrm>
          <a:prstGeom prst="rect">
            <a:avLst/>
          </a:prstGeom>
        </p:spPr>
      </p:pic>
    </p:spTree>
    <p:extLst>
      <p:ext uri="{BB962C8B-B14F-4D97-AF65-F5344CB8AC3E}">
        <p14:creationId xmlns:p14="http://schemas.microsoft.com/office/powerpoint/2010/main" val="10569490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BE3C0F-5D4D-404A-AD30-3AAF990A5F1C}"/>
              </a:ext>
            </a:extLst>
          </p:cNvPr>
          <p:cNvSpPr/>
          <p:nvPr/>
        </p:nvSpPr>
        <p:spPr>
          <a:xfrm>
            <a:off x="2700560" y="882420"/>
            <a:ext cx="4582280" cy="483081"/>
          </a:xfrm>
          <a:prstGeom prst="rect">
            <a:avLst/>
          </a:prstGeom>
        </p:spPr>
        <p:txBody>
          <a:bodyPr wrap="none">
            <a:spAutoFit/>
          </a:bodyPr>
          <a:lstStyle/>
          <a:p>
            <a:r>
              <a:rPr lang="en-GB" sz="2539" b="1" dirty="0">
                <a:solidFill>
                  <a:schemeClr val="bg1"/>
                </a:solidFill>
              </a:rPr>
              <a:t>How do Managers Communicate</a:t>
            </a:r>
          </a:p>
        </p:txBody>
      </p:sp>
      <p:pic>
        <p:nvPicPr>
          <p:cNvPr id="4" name="Picture 3">
            <a:extLst>
              <a:ext uri="{FF2B5EF4-FFF2-40B4-BE49-F238E27FC236}">
                <a16:creationId xmlns:a16="http://schemas.microsoft.com/office/drawing/2014/main" id="{1B23F49B-6F04-4292-9E77-E775738209F0}"/>
              </a:ext>
            </a:extLst>
          </p:cNvPr>
          <p:cNvPicPr>
            <a:picLocks noChangeAspect="1"/>
          </p:cNvPicPr>
          <p:nvPr/>
        </p:nvPicPr>
        <p:blipFill>
          <a:blip r:embed="rId2"/>
          <a:stretch>
            <a:fillRect/>
          </a:stretch>
        </p:blipFill>
        <p:spPr>
          <a:xfrm>
            <a:off x="1851700" y="2057765"/>
            <a:ext cx="7966225" cy="3438627"/>
          </a:xfrm>
          <a:prstGeom prst="rect">
            <a:avLst/>
          </a:prstGeom>
        </p:spPr>
      </p:pic>
    </p:spTree>
    <p:extLst>
      <p:ext uri="{BB962C8B-B14F-4D97-AF65-F5344CB8AC3E}">
        <p14:creationId xmlns:p14="http://schemas.microsoft.com/office/powerpoint/2010/main" val="10931188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Rectangle 3">
            <a:extLst>
              <a:ext uri="{FF2B5EF4-FFF2-40B4-BE49-F238E27FC236}">
                <a16:creationId xmlns:a16="http://schemas.microsoft.com/office/drawing/2014/main" id="{74D4A007-877F-4C5E-AC6C-B9E05A704394}"/>
              </a:ext>
            </a:extLst>
          </p:cNvPr>
          <p:cNvSpPr>
            <a:spLocks noGrp="1" noChangeArrowheads="1"/>
          </p:cNvSpPr>
          <p:nvPr>
            <p:ph sz="quarter" idx="1"/>
          </p:nvPr>
        </p:nvSpPr>
        <p:spPr>
          <a:xfrm>
            <a:off x="2401117" y="2514843"/>
            <a:ext cx="2949575" cy="2289175"/>
          </a:xfrm>
        </p:spPr>
        <p:txBody>
          <a:bodyPr>
            <a:normAutofit/>
          </a:bodyPr>
          <a:lstStyle/>
          <a:p>
            <a:pPr eaLnBrk="1" hangingPunct="1"/>
            <a:r>
              <a:rPr lang="en-GB" altLang="en-US" b="1" dirty="0">
                <a:latin typeface="Times New Roman" panose="02020603050405020304" pitchFamily="18" charset="0"/>
              </a:rPr>
              <a:t>Speaking</a:t>
            </a:r>
          </a:p>
          <a:p>
            <a:pPr eaLnBrk="1" hangingPunct="1"/>
            <a:r>
              <a:rPr lang="en-GB" altLang="en-US" b="1" dirty="0">
                <a:latin typeface="Times New Roman" panose="02020603050405020304" pitchFamily="18" charset="0"/>
              </a:rPr>
              <a:t>Writing</a:t>
            </a:r>
          </a:p>
          <a:p>
            <a:pPr eaLnBrk="1" hangingPunct="1"/>
            <a:r>
              <a:rPr lang="en-GB" altLang="en-US" b="1" dirty="0">
                <a:latin typeface="Times New Roman" panose="02020603050405020304" pitchFamily="18" charset="0"/>
              </a:rPr>
              <a:t>Reading</a:t>
            </a:r>
          </a:p>
          <a:p>
            <a:pPr eaLnBrk="1" hangingPunct="1"/>
            <a:r>
              <a:rPr lang="en-GB" altLang="en-US" b="1" dirty="0">
                <a:latin typeface="Times New Roman" panose="02020603050405020304" pitchFamily="18" charset="0"/>
              </a:rPr>
              <a:t>Listening</a:t>
            </a:r>
          </a:p>
          <a:p>
            <a:pPr eaLnBrk="1" hangingPunct="1"/>
            <a:endParaRPr lang="en-US" altLang="en-US" b="1" dirty="0">
              <a:latin typeface="Times New Roman" panose="02020603050405020304" pitchFamily="18" charset="0"/>
            </a:endParaRPr>
          </a:p>
        </p:txBody>
      </p:sp>
      <p:sp>
        <p:nvSpPr>
          <p:cNvPr id="2" name="TextBox 1">
            <a:extLst>
              <a:ext uri="{FF2B5EF4-FFF2-40B4-BE49-F238E27FC236}">
                <a16:creationId xmlns:a16="http://schemas.microsoft.com/office/drawing/2014/main" id="{690553E1-6692-4C26-B6A0-A3A9670D4FE3}"/>
              </a:ext>
            </a:extLst>
          </p:cNvPr>
          <p:cNvSpPr txBox="1"/>
          <p:nvPr/>
        </p:nvSpPr>
        <p:spPr>
          <a:xfrm>
            <a:off x="2495561" y="759330"/>
            <a:ext cx="2076274" cy="343492"/>
          </a:xfrm>
          <a:prstGeom prst="rect">
            <a:avLst/>
          </a:prstGeom>
          <a:noFill/>
        </p:spPr>
        <p:txBody>
          <a:bodyPr wrap="none" rtlCol="0">
            <a:spAutoFit/>
          </a:bodyPr>
          <a:lstStyle/>
          <a:p>
            <a:r>
              <a:rPr lang="en-GB" sz="1632" b="1" dirty="0">
                <a:solidFill>
                  <a:schemeClr val="bg1"/>
                </a:solidFill>
              </a:rPr>
              <a:t>Communication skills </a:t>
            </a:r>
          </a:p>
        </p:txBody>
      </p:sp>
    </p:spTree>
    <p:extLst>
      <p:ext uri="{BB962C8B-B14F-4D97-AF65-F5344CB8AC3E}">
        <p14:creationId xmlns:p14="http://schemas.microsoft.com/office/powerpoint/2010/main" val="18423440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3">
            <a:extLst>
              <a:ext uri="{FF2B5EF4-FFF2-40B4-BE49-F238E27FC236}">
                <a16:creationId xmlns:a16="http://schemas.microsoft.com/office/drawing/2014/main" id="{4BADF305-54F6-4D2D-82C3-D9CB8814BFE0}"/>
              </a:ext>
            </a:extLst>
          </p:cNvPr>
          <p:cNvSpPr>
            <a:spLocks noGrp="1" noChangeArrowheads="1"/>
          </p:cNvSpPr>
          <p:nvPr>
            <p:ph sz="quarter" idx="1"/>
          </p:nvPr>
        </p:nvSpPr>
        <p:spPr>
          <a:xfrm>
            <a:off x="1909087" y="1861874"/>
            <a:ext cx="8208962" cy="4679950"/>
          </a:xfrm>
        </p:spPr>
        <p:txBody>
          <a:bodyPr/>
          <a:lstStyle/>
          <a:p>
            <a:pPr eaLnBrk="1" hangingPunct="1"/>
            <a:r>
              <a:rPr lang="en-GB" altLang="en-US" b="1" dirty="0">
                <a:latin typeface="Times New Roman" panose="02020603050405020304" pitchFamily="18" charset="0"/>
              </a:rPr>
              <a:t>Speaking</a:t>
            </a:r>
          </a:p>
          <a:p>
            <a:pPr lvl="1" eaLnBrk="1" hangingPunct="1">
              <a:buFont typeface="Wingdings" panose="05000000000000000000" pitchFamily="2" charset="2"/>
              <a:buChar char="Ø"/>
            </a:pPr>
            <a:r>
              <a:rPr lang="en-GB" altLang="en-US" b="1" dirty="0">
                <a:latin typeface="Times New Roman" panose="02020603050405020304" pitchFamily="18" charset="0"/>
              </a:rPr>
              <a:t>Planning</a:t>
            </a:r>
          </a:p>
          <a:p>
            <a:pPr lvl="1" eaLnBrk="1" hangingPunct="1">
              <a:buFont typeface="Wingdings" panose="05000000000000000000" pitchFamily="2" charset="2"/>
              <a:buChar char="Ø"/>
            </a:pPr>
            <a:r>
              <a:rPr lang="en-GB" altLang="en-US" b="1" dirty="0">
                <a:latin typeface="Times New Roman" panose="02020603050405020304" pitchFamily="18" charset="0"/>
              </a:rPr>
              <a:t>Delivery</a:t>
            </a:r>
          </a:p>
          <a:p>
            <a:pPr eaLnBrk="1" hangingPunct="1"/>
            <a:r>
              <a:rPr lang="en-GB" altLang="en-US" b="1" dirty="0">
                <a:latin typeface="Times New Roman" panose="02020603050405020304" pitchFamily="18" charset="0"/>
              </a:rPr>
              <a:t>Writing</a:t>
            </a:r>
          </a:p>
          <a:p>
            <a:pPr lvl="1" eaLnBrk="1" hangingPunct="1">
              <a:buFont typeface="Wingdings" panose="05000000000000000000" pitchFamily="2" charset="2"/>
              <a:buChar char="Ø"/>
            </a:pPr>
            <a:r>
              <a:rPr lang="en-GB" altLang="en-US" b="1" dirty="0">
                <a:latin typeface="Times New Roman" panose="02020603050405020304" pitchFamily="18" charset="0"/>
              </a:rPr>
              <a:t>Keep reader in mind</a:t>
            </a:r>
          </a:p>
          <a:p>
            <a:pPr lvl="1" eaLnBrk="1" hangingPunct="1">
              <a:buFont typeface="Wingdings" panose="05000000000000000000" pitchFamily="2" charset="2"/>
              <a:buChar char="Ø"/>
            </a:pPr>
            <a:r>
              <a:rPr lang="en-GB" altLang="en-US" b="1" dirty="0">
                <a:latin typeface="Times New Roman" panose="02020603050405020304" pitchFamily="18" charset="0"/>
              </a:rPr>
              <a:t>Plan structure</a:t>
            </a:r>
          </a:p>
          <a:p>
            <a:pPr lvl="1" eaLnBrk="1" hangingPunct="1">
              <a:buFont typeface="Wingdings" panose="05000000000000000000" pitchFamily="2" charset="2"/>
              <a:buChar char="Ø"/>
            </a:pPr>
            <a:r>
              <a:rPr lang="en-GB" altLang="en-US" b="1" dirty="0">
                <a:latin typeface="Times New Roman" panose="02020603050405020304" pitchFamily="18" charset="0"/>
              </a:rPr>
              <a:t>Keep it simple</a:t>
            </a:r>
          </a:p>
          <a:p>
            <a:pPr eaLnBrk="1" hangingPunct="1">
              <a:buFont typeface="Wingdings" panose="05000000000000000000" pitchFamily="2" charset="2"/>
              <a:buNone/>
            </a:pPr>
            <a:endParaRPr lang="en-GB" altLang="en-US" b="1" dirty="0">
              <a:latin typeface="Times New Roman" panose="02020603050405020304" pitchFamily="18" charset="0"/>
            </a:endParaRPr>
          </a:p>
        </p:txBody>
      </p:sp>
      <p:sp>
        <p:nvSpPr>
          <p:cNvPr id="22533" name="AutoShape 4">
            <a:extLst>
              <a:ext uri="{FF2B5EF4-FFF2-40B4-BE49-F238E27FC236}">
                <a16:creationId xmlns:a16="http://schemas.microsoft.com/office/drawing/2014/main" id="{3FDFF6F4-9ABF-4AD1-997C-6518C63E214C}"/>
              </a:ext>
            </a:extLst>
          </p:cNvPr>
          <p:cNvSpPr>
            <a:spLocks/>
          </p:cNvSpPr>
          <p:nvPr/>
        </p:nvSpPr>
        <p:spPr bwMode="auto">
          <a:xfrm>
            <a:off x="6888164" y="1916114"/>
            <a:ext cx="71437" cy="3241675"/>
          </a:xfrm>
          <a:prstGeom prst="rightBrace">
            <a:avLst>
              <a:gd name="adj1" fmla="val 378151"/>
              <a:gd name="adj2" fmla="val 49898"/>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2534" name="AutoShape 5">
            <a:extLst>
              <a:ext uri="{FF2B5EF4-FFF2-40B4-BE49-F238E27FC236}">
                <a16:creationId xmlns:a16="http://schemas.microsoft.com/office/drawing/2014/main" id="{209FB6AB-8E24-4D1A-914C-BDB4EEC04BC5}"/>
              </a:ext>
            </a:extLst>
          </p:cNvPr>
          <p:cNvSpPr>
            <a:spLocks noChangeArrowheads="1"/>
          </p:cNvSpPr>
          <p:nvPr/>
        </p:nvSpPr>
        <p:spPr bwMode="auto">
          <a:xfrm>
            <a:off x="6959601" y="3141664"/>
            <a:ext cx="2663825" cy="794802"/>
          </a:xfrm>
          <a:prstGeom prst="leftArrow">
            <a:avLst>
              <a:gd name="adj1" fmla="val 50000"/>
              <a:gd name="adj2" fmla="val 91129"/>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50000"/>
              </a:spcBef>
              <a:buClrTx/>
              <a:buSzTx/>
              <a:buFontTx/>
              <a:buNone/>
            </a:pPr>
            <a:r>
              <a:rPr lang="en-GB" altLang="en-US" sz="2000" b="1" i="1">
                <a:latin typeface="Times New Roman" panose="02020603050405020304" pitchFamily="18" charset="0"/>
              </a:rPr>
              <a:t>Transmitting Skills</a:t>
            </a:r>
            <a:endParaRPr lang="en-US" altLang="en-US" sz="2000" b="1" i="1">
              <a:latin typeface="Times New Roman" panose="02020603050405020304" pitchFamily="18" charset="0"/>
            </a:endParaRPr>
          </a:p>
        </p:txBody>
      </p:sp>
      <p:sp>
        <p:nvSpPr>
          <p:cNvPr id="4" name="Rectangle 3">
            <a:extLst>
              <a:ext uri="{FF2B5EF4-FFF2-40B4-BE49-F238E27FC236}">
                <a16:creationId xmlns:a16="http://schemas.microsoft.com/office/drawing/2014/main" id="{E855E911-4BF5-47F4-B6BA-3506ABED5A19}"/>
              </a:ext>
            </a:extLst>
          </p:cNvPr>
          <p:cNvSpPr/>
          <p:nvPr/>
        </p:nvSpPr>
        <p:spPr>
          <a:xfrm>
            <a:off x="2896451" y="751826"/>
            <a:ext cx="4156907" cy="594650"/>
          </a:xfrm>
          <a:prstGeom prst="rect">
            <a:avLst/>
          </a:prstGeom>
        </p:spPr>
        <p:txBody>
          <a:bodyPr wrap="none">
            <a:spAutoFit/>
          </a:bodyPr>
          <a:lstStyle/>
          <a:p>
            <a:r>
              <a:rPr lang="en-GB" altLang="en-US" sz="3264" b="1" dirty="0">
                <a:solidFill>
                  <a:schemeClr val="bg1"/>
                </a:solidFill>
                <a:latin typeface="Times New Roman" panose="02020603050405020304" pitchFamily="18" charset="0"/>
              </a:rPr>
              <a:t>Communication Skills</a:t>
            </a:r>
            <a:endParaRPr lang="en-GB" sz="3264" b="1" dirty="0">
              <a:solidFill>
                <a:schemeClr val="bg1"/>
              </a:solidFill>
            </a:endParaRPr>
          </a:p>
        </p:txBody>
      </p:sp>
    </p:spTree>
    <p:extLst>
      <p:ext uri="{BB962C8B-B14F-4D97-AF65-F5344CB8AC3E}">
        <p14:creationId xmlns:p14="http://schemas.microsoft.com/office/powerpoint/2010/main" val="29960898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3">
            <a:extLst>
              <a:ext uri="{FF2B5EF4-FFF2-40B4-BE49-F238E27FC236}">
                <a16:creationId xmlns:a16="http://schemas.microsoft.com/office/drawing/2014/main" id="{C5919A15-C289-4B9F-AFEC-F52092691471}"/>
              </a:ext>
            </a:extLst>
          </p:cNvPr>
          <p:cNvSpPr>
            <a:spLocks noGrp="1" noChangeArrowheads="1"/>
          </p:cNvSpPr>
          <p:nvPr>
            <p:ph sz="quarter" idx="1"/>
          </p:nvPr>
        </p:nvSpPr>
        <p:spPr>
          <a:xfrm>
            <a:off x="1919289" y="1758951"/>
            <a:ext cx="8208962" cy="4679950"/>
          </a:xfrm>
        </p:spPr>
        <p:txBody>
          <a:bodyPr>
            <a:normAutofit/>
          </a:bodyPr>
          <a:lstStyle/>
          <a:p>
            <a:pPr eaLnBrk="1" hangingPunct="1">
              <a:lnSpc>
                <a:spcPct val="80000"/>
              </a:lnSpc>
            </a:pPr>
            <a:r>
              <a:rPr lang="en-GB" altLang="en-US" sz="2400" b="1" dirty="0">
                <a:latin typeface="Times New Roman" panose="02020603050405020304" pitchFamily="18" charset="0"/>
              </a:rPr>
              <a:t>Reading</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Skimming</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Selective reading</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Making notes</a:t>
            </a:r>
          </a:p>
          <a:p>
            <a:pPr lvl="1">
              <a:lnSpc>
                <a:spcPct val="80000"/>
              </a:lnSpc>
              <a:buFont typeface="Wingdings" panose="05000000000000000000" pitchFamily="2" charset="2"/>
              <a:buChar char="Ø"/>
            </a:pPr>
            <a:r>
              <a:rPr lang="en-GB" altLang="en-US" sz="2000" b="1" dirty="0">
                <a:latin typeface="Times New Roman" panose="02020603050405020304" pitchFamily="18" charset="0"/>
              </a:rPr>
              <a:t>Speed reading</a:t>
            </a:r>
            <a:r>
              <a:rPr lang="en-GB" altLang="en-US" sz="1814" b="1" dirty="0">
                <a:solidFill>
                  <a:srgbClr val="C00000"/>
                </a:solidFill>
                <a:latin typeface="Times New Roman" panose="02020603050405020304" pitchFamily="18" charset="0"/>
              </a:rPr>
              <a:t> </a:t>
            </a:r>
            <a:r>
              <a:rPr lang="en-GB" altLang="en-US" sz="2000" b="1" dirty="0">
                <a:latin typeface="Times New Roman" panose="02020603050405020304" pitchFamily="18" charset="0"/>
              </a:rPr>
              <a:t>Summarising</a:t>
            </a:r>
          </a:p>
          <a:p>
            <a:pPr eaLnBrk="1" hangingPunct="1">
              <a:lnSpc>
                <a:spcPct val="80000"/>
              </a:lnSpc>
            </a:pPr>
            <a:r>
              <a:rPr lang="en-GB" altLang="en-US" sz="2400" b="1" dirty="0">
                <a:latin typeface="Times New Roman" panose="02020603050405020304" pitchFamily="18" charset="0"/>
              </a:rPr>
              <a:t>Listening (Positive)</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Listen to whole message</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Avoid distractions</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Be silent and attentive</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Keep an open mind,  be receptive</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Note content, not style of delivery</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Note feedback (verbal &amp; non-verbal) clues</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Take notes</a:t>
            </a:r>
          </a:p>
          <a:p>
            <a:pPr lvl="1" eaLnBrk="1" hangingPunct="1">
              <a:lnSpc>
                <a:spcPct val="80000"/>
              </a:lnSpc>
              <a:buFont typeface="Wingdings" panose="05000000000000000000" pitchFamily="2" charset="2"/>
              <a:buChar char="Ø"/>
            </a:pPr>
            <a:r>
              <a:rPr lang="en-GB" altLang="en-US" sz="2000" b="1" dirty="0">
                <a:latin typeface="Times New Roman" panose="02020603050405020304" pitchFamily="18" charset="0"/>
              </a:rPr>
              <a:t>Allow the speaker to finish</a:t>
            </a:r>
          </a:p>
        </p:txBody>
      </p:sp>
      <p:sp>
        <p:nvSpPr>
          <p:cNvPr id="23557" name="AutoShape 4">
            <a:extLst>
              <a:ext uri="{FF2B5EF4-FFF2-40B4-BE49-F238E27FC236}">
                <a16:creationId xmlns:a16="http://schemas.microsoft.com/office/drawing/2014/main" id="{3308CBCB-E503-4111-90FE-93C3B155CDC3}"/>
              </a:ext>
            </a:extLst>
          </p:cNvPr>
          <p:cNvSpPr>
            <a:spLocks/>
          </p:cNvSpPr>
          <p:nvPr/>
        </p:nvSpPr>
        <p:spPr bwMode="auto">
          <a:xfrm>
            <a:off x="7680325" y="3568700"/>
            <a:ext cx="71438" cy="2597150"/>
          </a:xfrm>
          <a:prstGeom prst="rightBrace">
            <a:avLst>
              <a:gd name="adj1" fmla="val 260546"/>
              <a:gd name="adj2" fmla="val 50000"/>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endParaRPr lang="en-GB" altLang="en-US" sz="1800">
              <a:latin typeface="Arial" panose="020B0604020202020204" pitchFamily="34" charset="0"/>
            </a:endParaRPr>
          </a:p>
        </p:txBody>
      </p:sp>
      <p:sp>
        <p:nvSpPr>
          <p:cNvPr id="23558" name="AutoShape 5">
            <a:extLst>
              <a:ext uri="{FF2B5EF4-FFF2-40B4-BE49-F238E27FC236}">
                <a16:creationId xmlns:a16="http://schemas.microsoft.com/office/drawing/2014/main" id="{5E9FFB42-7846-440E-A31F-04CC8B48F0BF}"/>
              </a:ext>
            </a:extLst>
          </p:cNvPr>
          <p:cNvSpPr>
            <a:spLocks noChangeArrowheads="1"/>
          </p:cNvSpPr>
          <p:nvPr/>
        </p:nvSpPr>
        <p:spPr bwMode="auto">
          <a:xfrm>
            <a:off x="7772401" y="4370388"/>
            <a:ext cx="2233613" cy="794802"/>
          </a:xfrm>
          <a:prstGeom prst="leftArrow">
            <a:avLst>
              <a:gd name="adj1" fmla="val 50000"/>
              <a:gd name="adj2" fmla="val 76411"/>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50000"/>
              </a:spcBef>
              <a:buClrTx/>
              <a:buSzTx/>
              <a:buFontTx/>
              <a:buNone/>
            </a:pPr>
            <a:r>
              <a:rPr lang="en-GB" altLang="en-US" sz="2000" b="1" i="1">
                <a:latin typeface="Times New Roman" panose="02020603050405020304" pitchFamily="18" charset="0"/>
              </a:rPr>
              <a:t>Receiving Skills</a:t>
            </a:r>
            <a:endParaRPr lang="en-US" altLang="en-US" sz="2000" b="1" i="1">
              <a:latin typeface="Times New Roman" panose="02020603050405020304" pitchFamily="18" charset="0"/>
            </a:endParaRPr>
          </a:p>
        </p:txBody>
      </p:sp>
      <p:sp>
        <p:nvSpPr>
          <p:cNvPr id="4" name="Rectangle 3">
            <a:extLst>
              <a:ext uri="{FF2B5EF4-FFF2-40B4-BE49-F238E27FC236}">
                <a16:creationId xmlns:a16="http://schemas.microsoft.com/office/drawing/2014/main" id="{6E81FBA5-36A8-4009-A043-ED0D7795C272}"/>
              </a:ext>
            </a:extLst>
          </p:cNvPr>
          <p:cNvSpPr/>
          <p:nvPr/>
        </p:nvSpPr>
        <p:spPr>
          <a:xfrm>
            <a:off x="1670051" y="769249"/>
            <a:ext cx="4129977" cy="449610"/>
          </a:xfrm>
          <a:prstGeom prst="rect">
            <a:avLst/>
          </a:prstGeom>
        </p:spPr>
        <p:txBody>
          <a:bodyPr wrap="none">
            <a:spAutoFit/>
          </a:bodyPr>
          <a:lstStyle/>
          <a:p>
            <a:pPr marL="414589" lvl="1">
              <a:lnSpc>
                <a:spcPct val="80000"/>
              </a:lnSpc>
            </a:pPr>
            <a:r>
              <a:rPr lang="en-GB" altLang="en-US" sz="2902" b="1" dirty="0">
                <a:solidFill>
                  <a:schemeClr val="bg1"/>
                </a:solidFill>
                <a:latin typeface="Times New Roman" panose="02020603050405020304" pitchFamily="18" charset="0"/>
              </a:rPr>
              <a:t>Communication Skills</a:t>
            </a:r>
          </a:p>
        </p:txBody>
      </p:sp>
    </p:spTree>
    <p:extLst>
      <p:ext uri="{BB962C8B-B14F-4D97-AF65-F5344CB8AC3E}">
        <p14:creationId xmlns:p14="http://schemas.microsoft.com/office/powerpoint/2010/main" val="16609595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NEGOTIATION">
            <a:extLst>
              <a:ext uri="{FF2B5EF4-FFF2-40B4-BE49-F238E27FC236}">
                <a16:creationId xmlns:a16="http://schemas.microsoft.com/office/drawing/2014/main" id="{FF5BA33F-B6DA-4FF3-8856-7B25244E7F34}"/>
              </a:ext>
            </a:extLst>
          </p:cNvPr>
          <p:cNvSpPr txBox="1">
            <a:spLocks/>
          </p:cNvSpPr>
          <p:nvPr/>
        </p:nvSpPr>
        <p:spPr>
          <a:xfrm>
            <a:off x="1870211" y="627642"/>
            <a:ext cx="7048021" cy="644917"/>
          </a:xfrm>
          <a:prstGeom prst="rect">
            <a:avLst/>
          </a:prstGeom>
        </p:spPr>
        <p:txBody>
          <a:bodyPr lIns="41458" tIns="41458" rIns="41458" bIns="41458" anchor="b"/>
          <a:lstStyle>
            <a:lvl1pPr algn="l" defTabSz="914400" rtl="0" eaLnBrk="1" latinLnBrk="0" hangingPunct="1">
              <a:lnSpc>
                <a:spcPct val="90000"/>
              </a:lnSpc>
              <a:spcBef>
                <a:spcPct val="0"/>
              </a:spcBef>
              <a:buNone/>
              <a:defRPr sz="2800" b="1" kern="1200">
                <a:solidFill>
                  <a:srgbClr val="C00000"/>
                </a:solidFill>
                <a:latin typeface="Times New Roman"/>
                <a:ea typeface="Times New Roman"/>
                <a:cs typeface="Times New Roman"/>
                <a:sym typeface="Times New Roman"/>
              </a:defRPr>
            </a:lvl1pPr>
          </a:lstStyle>
          <a:p>
            <a:r>
              <a:rPr lang="en-GB" sz="2539" dirty="0">
                <a:solidFill>
                  <a:schemeClr val="bg1"/>
                </a:solidFill>
              </a:rPr>
              <a:t>NEGOTIATION</a:t>
            </a:r>
          </a:p>
        </p:txBody>
      </p:sp>
      <p:pic>
        <p:nvPicPr>
          <p:cNvPr id="7" name="Picture 6">
            <a:extLst>
              <a:ext uri="{FF2B5EF4-FFF2-40B4-BE49-F238E27FC236}">
                <a16:creationId xmlns:a16="http://schemas.microsoft.com/office/drawing/2014/main" id="{8FD76D03-F3C8-4FB5-874E-7765D081D6A0}"/>
              </a:ext>
            </a:extLst>
          </p:cNvPr>
          <p:cNvPicPr>
            <a:picLocks noChangeAspect="1"/>
          </p:cNvPicPr>
          <p:nvPr/>
        </p:nvPicPr>
        <p:blipFill>
          <a:blip r:embed="rId2"/>
          <a:stretch>
            <a:fillRect/>
          </a:stretch>
        </p:blipFill>
        <p:spPr>
          <a:xfrm>
            <a:off x="1870211" y="2253656"/>
            <a:ext cx="6727987" cy="3482853"/>
          </a:xfrm>
          <a:prstGeom prst="rect">
            <a:avLst/>
          </a:prstGeom>
        </p:spPr>
      </p:pic>
    </p:spTree>
    <p:extLst>
      <p:ext uri="{BB962C8B-B14F-4D97-AF65-F5344CB8AC3E}">
        <p14:creationId xmlns:p14="http://schemas.microsoft.com/office/powerpoint/2010/main" val="714686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EGOTIATION Cross Cultural Negotiation">
            <a:extLst>
              <a:ext uri="{FF2B5EF4-FFF2-40B4-BE49-F238E27FC236}">
                <a16:creationId xmlns:a16="http://schemas.microsoft.com/office/drawing/2014/main" id="{6820E5E1-27A4-49E4-85AB-9464B9C79894}"/>
              </a:ext>
            </a:extLst>
          </p:cNvPr>
          <p:cNvSpPr txBox="1">
            <a:spLocks/>
          </p:cNvSpPr>
          <p:nvPr/>
        </p:nvSpPr>
        <p:spPr>
          <a:xfrm>
            <a:off x="1870211" y="498084"/>
            <a:ext cx="7048021" cy="774476"/>
          </a:xfrm>
          <a:prstGeom prst="rect">
            <a:avLst/>
          </a:prstGeom>
        </p:spPr>
        <p:txBody>
          <a:bodyPr lIns="41458" tIns="41458" rIns="41458" bIns="41458"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sz="2800" b="1">
                <a:solidFill>
                  <a:srgbClr val="C00000"/>
                </a:solidFill>
                <a:latin typeface="Times New Roman"/>
                <a:ea typeface="Times New Roman"/>
                <a:cs typeface="Times New Roman"/>
                <a:sym typeface="Times New Roman"/>
              </a:defRPr>
            </a:pPr>
            <a:r>
              <a:rPr lang="en-GB" sz="2539" b="1" dirty="0">
                <a:solidFill>
                  <a:schemeClr val="bg1"/>
                </a:solidFill>
                <a:latin typeface="Times New Roman"/>
                <a:ea typeface="Times New Roman"/>
                <a:cs typeface="Times New Roman"/>
                <a:sym typeface="Times New Roman"/>
              </a:rPr>
              <a:t/>
            </a:r>
            <a:br>
              <a:rPr lang="en-GB" sz="2539" b="1" dirty="0">
                <a:solidFill>
                  <a:schemeClr val="bg1"/>
                </a:solidFill>
                <a:latin typeface="Times New Roman"/>
                <a:ea typeface="Times New Roman"/>
                <a:cs typeface="Times New Roman"/>
                <a:sym typeface="Times New Roman"/>
              </a:rPr>
            </a:br>
            <a:r>
              <a:rPr lang="en-GB" sz="2539" b="1" dirty="0">
                <a:solidFill>
                  <a:schemeClr val="bg1"/>
                </a:solidFill>
                <a:latin typeface="Times New Roman"/>
                <a:ea typeface="Times New Roman"/>
                <a:cs typeface="Times New Roman"/>
                <a:sym typeface="Times New Roman"/>
              </a:rPr>
              <a:t>Cross Cultural Negotiation</a:t>
            </a:r>
          </a:p>
        </p:txBody>
      </p:sp>
      <p:pic>
        <p:nvPicPr>
          <p:cNvPr id="6" name="Picture 5">
            <a:extLst>
              <a:ext uri="{FF2B5EF4-FFF2-40B4-BE49-F238E27FC236}">
                <a16:creationId xmlns:a16="http://schemas.microsoft.com/office/drawing/2014/main" id="{575539A0-49FD-407A-84E0-D69D09F5739D}"/>
              </a:ext>
            </a:extLst>
          </p:cNvPr>
          <p:cNvPicPr>
            <a:picLocks noChangeAspect="1"/>
          </p:cNvPicPr>
          <p:nvPr/>
        </p:nvPicPr>
        <p:blipFill>
          <a:blip r:embed="rId2"/>
          <a:stretch>
            <a:fillRect/>
          </a:stretch>
        </p:blipFill>
        <p:spPr>
          <a:xfrm>
            <a:off x="1590512" y="1796577"/>
            <a:ext cx="7639740" cy="4229178"/>
          </a:xfrm>
          <a:prstGeom prst="rect">
            <a:avLst/>
          </a:prstGeom>
        </p:spPr>
      </p:pic>
    </p:spTree>
    <p:extLst>
      <p:ext uri="{BB962C8B-B14F-4D97-AF65-F5344CB8AC3E}">
        <p14:creationId xmlns:p14="http://schemas.microsoft.com/office/powerpoint/2010/main" val="37968895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81FBA5-36A8-4009-A043-ED0D7795C272}"/>
              </a:ext>
            </a:extLst>
          </p:cNvPr>
          <p:cNvSpPr/>
          <p:nvPr/>
        </p:nvSpPr>
        <p:spPr>
          <a:xfrm>
            <a:off x="1670051" y="769249"/>
            <a:ext cx="8345233" cy="456215"/>
          </a:xfrm>
          <a:prstGeom prst="rect">
            <a:avLst/>
          </a:prstGeom>
        </p:spPr>
        <p:txBody>
          <a:bodyPr wrap="none">
            <a:spAutoFit/>
          </a:bodyPr>
          <a:lstStyle/>
          <a:p>
            <a:pPr marL="414589" lvl="1">
              <a:lnSpc>
                <a:spcPct val="80000"/>
              </a:lnSpc>
            </a:pPr>
            <a:r>
              <a:rPr lang="en-GB" sz="2902" dirty="0"/>
              <a:t>Stages of Negotiation in International Management</a:t>
            </a:r>
            <a:endParaRPr lang="en-GB" altLang="en-US" sz="2902" b="1" dirty="0">
              <a:latin typeface="Times New Roman" panose="02020603050405020304" pitchFamily="18" charset="0"/>
            </a:endParaRPr>
          </a:p>
        </p:txBody>
      </p:sp>
      <p:pic>
        <p:nvPicPr>
          <p:cNvPr id="5" name="Picture 4">
            <a:extLst>
              <a:ext uri="{FF2B5EF4-FFF2-40B4-BE49-F238E27FC236}">
                <a16:creationId xmlns:a16="http://schemas.microsoft.com/office/drawing/2014/main" id="{8F5A7C74-8499-4884-85DD-FCFCDE58F6C6}"/>
              </a:ext>
            </a:extLst>
          </p:cNvPr>
          <p:cNvPicPr>
            <a:picLocks noChangeAspect="1"/>
          </p:cNvPicPr>
          <p:nvPr/>
        </p:nvPicPr>
        <p:blipFill>
          <a:blip r:embed="rId2"/>
          <a:stretch>
            <a:fillRect/>
          </a:stretch>
        </p:blipFill>
        <p:spPr>
          <a:xfrm>
            <a:off x="2569966" y="1861874"/>
            <a:ext cx="6660287" cy="4328689"/>
          </a:xfrm>
          <a:prstGeom prst="rect">
            <a:avLst/>
          </a:prstGeom>
        </p:spPr>
      </p:pic>
    </p:spTree>
    <p:extLst>
      <p:ext uri="{BB962C8B-B14F-4D97-AF65-F5344CB8AC3E}">
        <p14:creationId xmlns:p14="http://schemas.microsoft.com/office/powerpoint/2010/main" val="27146914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81FBA5-36A8-4009-A043-ED0D7795C272}"/>
              </a:ext>
            </a:extLst>
          </p:cNvPr>
          <p:cNvSpPr/>
          <p:nvPr/>
        </p:nvSpPr>
        <p:spPr>
          <a:xfrm>
            <a:off x="1670051" y="769249"/>
            <a:ext cx="8345233" cy="456215"/>
          </a:xfrm>
          <a:prstGeom prst="rect">
            <a:avLst/>
          </a:prstGeom>
        </p:spPr>
        <p:txBody>
          <a:bodyPr wrap="none">
            <a:spAutoFit/>
          </a:bodyPr>
          <a:lstStyle/>
          <a:p>
            <a:pPr marL="414589" lvl="1">
              <a:lnSpc>
                <a:spcPct val="80000"/>
              </a:lnSpc>
            </a:pPr>
            <a:r>
              <a:rPr lang="en-GB" sz="2902" dirty="0"/>
              <a:t>Stages of Negotiation in International Management</a:t>
            </a:r>
            <a:endParaRPr lang="en-GB" altLang="en-US" sz="2902" b="1" dirty="0">
              <a:latin typeface="Times New Roman" panose="02020603050405020304" pitchFamily="18" charset="0"/>
            </a:endParaRPr>
          </a:p>
        </p:txBody>
      </p:sp>
      <p:pic>
        <p:nvPicPr>
          <p:cNvPr id="5" name="Picture 4">
            <a:extLst>
              <a:ext uri="{FF2B5EF4-FFF2-40B4-BE49-F238E27FC236}">
                <a16:creationId xmlns:a16="http://schemas.microsoft.com/office/drawing/2014/main" id="{414F5FF9-0E2F-4C53-B2D5-51D2949B7CA4}"/>
              </a:ext>
            </a:extLst>
          </p:cNvPr>
          <p:cNvPicPr>
            <a:picLocks noChangeAspect="1"/>
          </p:cNvPicPr>
          <p:nvPr/>
        </p:nvPicPr>
        <p:blipFill>
          <a:blip r:embed="rId2"/>
          <a:stretch>
            <a:fillRect/>
          </a:stretch>
        </p:blipFill>
        <p:spPr>
          <a:xfrm>
            <a:off x="1525215" y="1861874"/>
            <a:ext cx="8945679" cy="4041215"/>
          </a:xfrm>
          <a:prstGeom prst="rect">
            <a:avLst/>
          </a:prstGeom>
        </p:spPr>
      </p:pic>
    </p:spTree>
    <p:extLst>
      <p:ext uri="{BB962C8B-B14F-4D97-AF65-F5344CB8AC3E}">
        <p14:creationId xmlns:p14="http://schemas.microsoft.com/office/powerpoint/2010/main" val="3652233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81FBA5-36A8-4009-A043-ED0D7795C272}"/>
              </a:ext>
            </a:extLst>
          </p:cNvPr>
          <p:cNvSpPr/>
          <p:nvPr/>
        </p:nvSpPr>
        <p:spPr>
          <a:xfrm>
            <a:off x="1670050" y="769249"/>
            <a:ext cx="6411820" cy="456215"/>
          </a:xfrm>
          <a:prstGeom prst="rect">
            <a:avLst/>
          </a:prstGeom>
        </p:spPr>
        <p:txBody>
          <a:bodyPr wrap="none">
            <a:spAutoFit/>
          </a:bodyPr>
          <a:lstStyle/>
          <a:p>
            <a:pPr marL="414589" lvl="1">
              <a:lnSpc>
                <a:spcPct val="80000"/>
              </a:lnSpc>
            </a:pPr>
            <a:r>
              <a:rPr lang="en-GB" sz="2902" dirty="0"/>
              <a:t>Distributive vs. Integrative Negotiation</a:t>
            </a:r>
            <a:endParaRPr lang="en-GB" altLang="en-US" sz="2902" b="1" dirty="0">
              <a:latin typeface="Times New Roman" panose="02020603050405020304" pitchFamily="18" charset="0"/>
            </a:endParaRPr>
          </a:p>
        </p:txBody>
      </p:sp>
      <p:pic>
        <p:nvPicPr>
          <p:cNvPr id="2" name="Picture 1">
            <a:extLst>
              <a:ext uri="{FF2B5EF4-FFF2-40B4-BE49-F238E27FC236}">
                <a16:creationId xmlns:a16="http://schemas.microsoft.com/office/drawing/2014/main" id="{3669121C-4BBF-460E-AC23-4027A846C66F}"/>
              </a:ext>
            </a:extLst>
          </p:cNvPr>
          <p:cNvPicPr>
            <a:picLocks noChangeAspect="1"/>
          </p:cNvPicPr>
          <p:nvPr/>
        </p:nvPicPr>
        <p:blipFill>
          <a:blip r:embed="rId2"/>
          <a:stretch>
            <a:fillRect/>
          </a:stretch>
        </p:blipFill>
        <p:spPr>
          <a:xfrm>
            <a:off x="1493914" y="1992468"/>
            <a:ext cx="9042277" cy="3444154"/>
          </a:xfrm>
          <a:prstGeom prst="rect">
            <a:avLst/>
          </a:prstGeom>
        </p:spPr>
      </p:pic>
    </p:spTree>
    <p:extLst>
      <p:ext uri="{BB962C8B-B14F-4D97-AF65-F5344CB8AC3E}">
        <p14:creationId xmlns:p14="http://schemas.microsoft.com/office/powerpoint/2010/main" val="15034316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81FBA5-36A8-4009-A043-ED0D7795C272}"/>
              </a:ext>
            </a:extLst>
          </p:cNvPr>
          <p:cNvSpPr/>
          <p:nvPr/>
        </p:nvSpPr>
        <p:spPr>
          <a:xfrm>
            <a:off x="1670050" y="769249"/>
            <a:ext cx="7103124" cy="806888"/>
          </a:xfrm>
          <a:prstGeom prst="rect">
            <a:avLst/>
          </a:prstGeom>
        </p:spPr>
        <p:txBody>
          <a:bodyPr wrap="square">
            <a:spAutoFit/>
          </a:bodyPr>
          <a:lstStyle/>
          <a:p>
            <a:pPr marL="414589" lvl="1">
              <a:lnSpc>
                <a:spcPct val="80000"/>
              </a:lnSpc>
            </a:pPr>
            <a:r>
              <a:rPr lang="en-GB" sz="2902" b="1" dirty="0"/>
              <a:t>Cross Cultural Negotiation</a:t>
            </a:r>
            <a:br>
              <a:rPr lang="en-GB" sz="2902" b="1" dirty="0"/>
            </a:br>
            <a:r>
              <a:rPr lang="en-GB" sz="2902" b="1" dirty="0"/>
              <a:t>Cultural Types</a:t>
            </a:r>
            <a:endParaRPr lang="en-GB" altLang="en-US" sz="2902" b="1" dirty="0">
              <a:latin typeface="Times New Roman" panose="02020603050405020304" pitchFamily="18" charset="0"/>
            </a:endParaRPr>
          </a:p>
        </p:txBody>
      </p:sp>
      <p:pic>
        <p:nvPicPr>
          <p:cNvPr id="2" name="Picture 1">
            <a:extLst>
              <a:ext uri="{FF2B5EF4-FFF2-40B4-BE49-F238E27FC236}">
                <a16:creationId xmlns:a16="http://schemas.microsoft.com/office/drawing/2014/main" id="{C96B2515-5604-41DE-871C-AFC8BE9E0FA8}"/>
              </a:ext>
            </a:extLst>
          </p:cNvPr>
          <p:cNvPicPr>
            <a:picLocks noChangeAspect="1"/>
          </p:cNvPicPr>
          <p:nvPr/>
        </p:nvPicPr>
        <p:blipFill>
          <a:blip r:embed="rId2"/>
          <a:stretch>
            <a:fillRect/>
          </a:stretch>
        </p:blipFill>
        <p:spPr>
          <a:xfrm>
            <a:off x="1525215" y="1861874"/>
            <a:ext cx="8423304" cy="3731629"/>
          </a:xfrm>
          <a:prstGeom prst="rect">
            <a:avLst/>
          </a:prstGeom>
        </p:spPr>
      </p:pic>
      <p:pic>
        <p:nvPicPr>
          <p:cNvPr id="3" name="Picture 2">
            <a:extLst>
              <a:ext uri="{FF2B5EF4-FFF2-40B4-BE49-F238E27FC236}">
                <a16:creationId xmlns:a16="http://schemas.microsoft.com/office/drawing/2014/main" id="{F0FC8CCC-D350-451C-9E22-B0369782F540}"/>
              </a:ext>
            </a:extLst>
          </p:cNvPr>
          <p:cNvPicPr>
            <a:picLocks noChangeAspect="1"/>
          </p:cNvPicPr>
          <p:nvPr/>
        </p:nvPicPr>
        <p:blipFill>
          <a:blip r:embed="rId3"/>
          <a:stretch>
            <a:fillRect/>
          </a:stretch>
        </p:blipFill>
        <p:spPr>
          <a:xfrm>
            <a:off x="1525215" y="5638253"/>
            <a:ext cx="5799226" cy="348285"/>
          </a:xfrm>
          <a:prstGeom prst="rect">
            <a:avLst/>
          </a:prstGeom>
        </p:spPr>
      </p:pic>
    </p:spTree>
    <p:extLst>
      <p:ext uri="{BB962C8B-B14F-4D97-AF65-F5344CB8AC3E}">
        <p14:creationId xmlns:p14="http://schemas.microsoft.com/office/powerpoint/2010/main" val="7455748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81FBA5-36A8-4009-A043-ED0D7795C272}"/>
              </a:ext>
            </a:extLst>
          </p:cNvPr>
          <p:cNvSpPr/>
          <p:nvPr/>
        </p:nvSpPr>
        <p:spPr>
          <a:xfrm>
            <a:off x="1670051" y="769249"/>
            <a:ext cx="8345233" cy="449610"/>
          </a:xfrm>
          <a:prstGeom prst="rect">
            <a:avLst/>
          </a:prstGeom>
        </p:spPr>
        <p:txBody>
          <a:bodyPr wrap="none">
            <a:spAutoFit/>
          </a:bodyPr>
          <a:lstStyle/>
          <a:p>
            <a:pPr marL="414589" lvl="1">
              <a:lnSpc>
                <a:spcPct val="80000"/>
              </a:lnSpc>
            </a:pPr>
            <a:r>
              <a:rPr lang="en-GB" sz="2902" dirty="0">
                <a:solidFill>
                  <a:schemeClr val="bg1"/>
                </a:solidFill>
              </a:rPr>
              <a:t>Stages of Negotiation in International Management</a:t>
            </a:r>
            <a:endParaRPr lang="en-GB" altLang="en-US" sz="2902" b="1" dirty="0">
              <a:solidFill>
                <a:schemeClr val="bg1"/>
              </a:solidFill>
              <a:latin typeface="Times New Roman" panose="02020603050405020304" pitchFamily="18" charset="0"/>
            </a:endParaRPr>
          </a:p>
        </p:txBody>
      </p:sp>
      <p:pic>
        <p:nvPicPr>
          <p:cNvPr id="2" name="Picture 1">
            <a:extLst>
              <a:ext uri="{FF2B5EF4-FFF2-40B4-BE49-F238E27FC236}">
                <a16:creationId xmlns:a16="http://schemas.microsoft.com/office/drawing/2014/main" id="{CDA70689-BAA8-4B96-88E7-50E9F86A86CC}"/>
              </a:ext>
            </a:extLst>
          </p:cNvPr>
          <p:cNvPicPr>
            <a:picLocks noChangeAspect="1"/>
          </p:cNvPicPr>
          <p:nvPr/>
        </p:nvPicPr>
        <p:blipFill>
          <a:blip r:embed="rId2"/>
          <a:stretch>
            <a:fillRect/>
          </a:stretch>
        </p:blipFill>
        <p:spPr>
          <a:xfrm>
            <a:off x="1394622" y="98858"/>
            <a:ext cx="9402757" cy="6390078"/>
          </a:xfrm>
          <a:prstGeom prst="rect">
            <a:avLst/>
          </a:prstGeom>
        </p:spPr>
      </p:pic>
    </p:spTree>
    <p:extLst>
      <p:ext uri="{BB962C8B-B14F-4D97-AF65-F5344CB8AC3E}">
        <p14:creationId xmlns:p14="http://schemas.microsoft.com/office/powerpoint/2010/main" val="13390946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 name="Title 1"/>
          <p:cNvSpPr txBox="1">
            <a:spLocks noGrp="1"/>
          </p:cNvSpPr>
          <p:nvPr>
            <p:ph type="title"/>
          </p:nvPr>
        </p:nvSpPr>
        <p:spPr>
          <a:xfrm>
            <a:off x="1992313" y="333376"/>
            <a:ext cx="8229601" cy="647700"/>
          </a:xfrm>
          <a:prstGeom prst="rect">
            <a:avLst/>
          </a:prstGeom>
        </p:spPr>
        <p:txBody>
          <a:bodyPr/>
          <a:lstStyle>
            <a:lvl1pPr>
              <a:defRPr sz="3200"/>
            </a:lvl1pPr>
          </a:lstStyle>
          <a:p>
            <a:r>
              <a:rPr dirty="0"/>
              <a:t>References</a:t>
            </a:r>
          </a:p>
        </p:txBody>
      </p:sp>
      <p:sp>
        <p:nvSpPr>
          <p:cNvPr id="387" name="Content Placeholder 2"/>
          <p:cNvSpPr txBox="1">
            <a:spLocks noGrp="1"/>
          </p:cNvSpPr>
          <p:nvPr>
            <p:ph type="body" idx="1"/>
          </p:nvPr>
        </p:nvSpPr>
        <p:spPr>
          <a:xfrm>
            <a:off x="1721106" y="1796577"/>
            <a:ext cx="8229601" cy="5472117"/>
          </a:xfrm>
          <a:prstGeom prst="rect">
            <a:avLst/>
          </a:prstGeom>
        </p:spPr>
        <p:txBody>
          <a:bodyPr/>
          <a:lstStyle/>
          <a:p>
            <a:pPr marL="339477" indent="-339477" defTabSz="905272">
              <a:spcBef>
                <a:spcPts val="300"/>
              </a:spcBef>
              <a:defRPr sz="1300"/>
            </a:pPr>
            <a:r>
              <a:rPr dirty="0"/>
              <a:t>Bennis W. and </a:t>
            </a:r>
            <a:r>
              <a:rPr dirty="0" err="1"/>
              <a:t>Nanus</a:t>
            </a:r>
            <a:r>
              <a:rPr dirty="0"/>
              <a:t> B. </a:t>
            </a:r>
            <a:r>
              <a:rPr i="1" dirty="0"/>
              <a:t>(1985) Leaders: Strategies for Taking Charge. </a:t>
            </a:r>
            <a:r>
              <a:rPr dirty="0"/>
              <a:t>Harper and Row</a:t>
            </a:r>
          </a:p>
          <a:p>
            <a:pPr marL="339477" indent="-339477" defTabSz="905272">
              <a:spcBef>
                <a:spcPts val="300"/>
              </a:spcBef>
              <a:defRPr sz="1300"/>
            </a:pPr>
            <a:r>
              <a:rPr dirty="0" err="1"/>
              <a:t>Cushner</a:t>
            </a:r>
            <a:r>
              <a:rPr dirty="0"/>
              <a:t>, K. &amp; Landis, D.  (1996) The Intercultural Sensitizer : in Landis, D. &amp; Bhagat, R.  </a:t>
            </a:r>
            <a:r>
              <a:rPr i="1" dirty="0"/>
              <a:t>Handbook of Intercultural Training, </a:t>
            </a:r>
            <a:r>
              <a:rPr dirty="0"/>
              <a:t>2</a:t>
            </a:r>
            <a:r>
              <a:rPr baseline="29978" dirty="0"/>
              <a:t>nd</a:t>
            </a:r>
            <a:r>
              <a:rPr dirty="0"/>
              <a:t> ed. Thousand Oaks, </a:t>
            </a:r>
            <a:r>
              <a:rPr dirty="0" err="1"/>
              <a:t>CA:Sage</a:t>
            </a:r>
            <a:endParaRPr dirty="0"/>
          </a:p>
          <a:p>
            <a:pPr marL="339477" indent="-339477" defTabSz="905272">
              <a:spcBef>
                <a:spcPts val="300"/>
              </a:spcBef>
              <a:defRPr sz="1300"/>
            </a:pPr>
            <a:r>
              <a:rPr dirty="0"/>
              <a:t>Deal T. E. and Kennedy, A. A. (1982, 2000) </a:t>
            </a:r>
            <a:r>
              <a:rPr i="1" dirty="0"/>
              <a:t>Corporate Cultures: The Rites and Rituals of Corporate Life</a:t>
            </a:r>
            <a:r>
              <a:rPr dirty="0"/>
              <a:t>, Harmondsworth, Penguin Books, 1982; reissue Perseus Books, 2000</a:t>
            </a:r>
          </a:p>
          <a:p>
            <a:pPr marL="339477" indent="-339477" defTabSz="905272">
              <a:spcBef>
                <a:spcPts val="300"/>
              </a:spcBef>
              <a:defRPr sz="1300"/>
            </a:pPr>
            <a:r>
              <a:rPr dirty="0"/>
              <a:t>Flores, F. (1982) </a:t>
            </a:r>
            <a:r>
              <a:rPr i="1" dirty="0"/>
              <a:t>Management and Communication in the Office of the Future</a:t>
            </a:r>
            <a:r>
              <a:rPr dirty="0"/>
              <a:t>.  PhD Dissertation, University of California</a:t>
            </a:r>
          </a:p>
          <a:p>
            <a:pPr marL="339477" indent="-339477" defTabSz="905272">
              <a:spcBef>
                <a:spcPts val="300"/>
              </a:spcBef>
              <a:defRPr sz="1300"/>
            </a:pPr>
            <a:r>
              <a:rPr dirty="0"/>
              <a:t>Grey, C. (1999) ‘We are all Managers now : We always were’ – On the development and demise of Management. </a:t>
            </a:r>
            <a:r>
              <a:rPr i="1" dirty="0"/>
              <a:t>Journal of Management Studies. </a:t>
            </a:r>
            <a:r>
              <a:rPr dirty="0"/>
              <a:t> 36(5), 561-580</a:t>
            </a:r>
          </a:p>
          <a:p>
            <a:pPr marL="339477" indent="-339477" defTabSz="905272">
              <a:spcBef>
                <a:spcPts val="300"/>
              </a:spcBef>
              <a:defRPr sz="1300"/>
            </a:pPr>
            <a:r>
              <a:rPr dirty="0"/>
              <a:t>Hall, E.T. (1976) </a:t>
            </a:r>
            <a:r>
              <a:rPr i="1" dirty="0"/>
              <a:t>Beyond Culture. </a:t>
            </a:r>
            <a:r>
              <a:rPr dirty="0"/>
              <a:t>Anchor/Doubleday, NY</a:t>
            </a:r>
          </a:p>
          <a:p>
            <a:pPr marL="339477" indent="-339477" defTabSz="905272">
              <a:spcBef>
                <a:spcPts val="300"/>
              </a:spcBef>
              <a:defRPr sz="1300"/>
            </a:pPr>
            <a:r>
              <a:rPr dirty="0"/>
              <a:t>Hofstede, G. (1998) ‘Identifying Organizational Sub-cultures : An empirical approach. </a:t>
            </a:r>
            <a:r>
              <a:rPr i="1" dirty="0"/>
              <a:t>Journal of Management Studies. </a:t>
            </a:r>
            <a:r>
              <a:rPr dirty="0"/>
              <a:t>35(1), 1-12.</a:t>
            </a:r>
          </a:p>
          <a:p>
            <a:pPr marL="339477" indent="-339477" defTabSz="905272">
              <a:spcBef>
                <a:spcPts val="300"/>
              </a:spcBef>
              <a:defRPr sz="1300"/>
            </a:pPr>
            <a:r>
              <a:rPr dirty="0"/>
              <a:t>Hofstede, G. (2001) </a:t>
            </a:r>
            <a:r>
              <a:rPr i="1" dirty="0"/>
              <a:t>Culture’s Consequences (</a:t>
            </a:r>
            <a:r>
              <a:rPr dirty="0"/>
              <a:t>2</a:t>
            </a:r>
            <a:r>
              <a:rPr baseline="29978" dirty="0"/>
              <a:t>nd</a:t>
            </a:r>
            <a:r>
              <a:rPr dirty="0"/>
              <a:t> </a:t>
            </a:r>
            <a:r>
              <a:rPr dirty="0" err="1"/>
              <a:t>edn</a:t>
            </a:r>
            <a:r>
              <a:rPr dirty="0"/>
              <a:t>). Thousand Oaks, </a:t>
            </a:r>
            <a:r>
              <a:rPr dirty="0" err="1"/>
              <a:t>CA:Sage</a:t>
            </a:r>
            <a:endParaRPr dirty="0"/>
          </a:p>
          <a:p>
            <a:pPr marL="339477" indent="-339477" defTabSz="905272">
              <a:spcBef>
                <a:spcPts val="300"/>
              </a:spcBef>
              <a:defRPr sz="1300"/>
            </a:pPr>
            <a:r>
              <a:rPr dirty="0" err="1"/>
              <a:t>Hollinshead</a:t>
            </a:r>
            <a:r>
              <a:rPr dirty="0"/>
              <a:t> G. (2011) International and Comparative HRM. McGraw-Hill</a:t>
            </a:r>
          </a:p>
          <a:p>
            <a:pPr marL="339477" indent="-339477" defTabSz="905272">
              <a:spcBef>
                <a:spcPts val="300"/>
              </a:spcBef>
              <a:defRPr sz="1300"/>
            </a:pPr>
            <a:r>
              <a:rPr dirty="0"/>
              <a:t>House, R.J., </a:t>
            </a:r>
            <a:r>
              <a:rPr dirty="0" err="1"/>
              <a:t>Hanges</a:t>
            </a:r>
            <a:r>
              <a:rPr dirty="0"/>
              <a:t>, P.J., </a:t>
            </a:r>
            <a:r>
              <a:rPr dirty="0" err="1"/>
              <a:t>Javidan</a:t>
            </a:r>
            <a:r>
              <a:rPr dirty="0"/>
              <a:t>, M., Dorfman, P.W. &amp; Gupta, V.  (2004) </a:t>
            </a:r>
            <a:r>
              <a:rPr i="1" dirty="0"/>
              <a:t>Culture, Leadership and Organizations: The GLOBE Study of 62 </a:t>
            </a:r>
            <a:r>
              <a:rPr i="1" dirty="0" err="1"/>
              <a:t>Siocieties</a:t>
            </a:r>
            <a:r>
              <a:rPr i="1" dirty="0"/>
              <a:t>. </a:t>
            </a:r>
            <a:r>
              <a:rPr dirty="0"/>
              <a:t>Thousand Oaks, Sage. CA</a:t>
            </a:r>
          </a:p>
          <a:p>
            <a:pPr marL="339477" indent="-339477" defTabSz="905272">
              <a:spcBef>
                <a:spcPts val="300"/>
              </a:spcBef>
              <a:defRPr sz="1300"/>
            </a:pPr>
            <a:r>
              <a:rPr dirty="0"/>
              <a:t>Mullins, Laurie J. (2010) </a:t>
            </a:r>
            <a:r>
              <a:rPr i="1" dirty="0"/>
              <a:t>Management &amp; </a:t>
            </a:r>
            <a:r>
              <a:rPr i="1" dirty="0" err="1"/>
              <a:t>Organisational</a:t>
            </a:r>
            <a:r>
              <a:rPr i="1" dirty="0"/>
              <a:t> </a:t>
            </a:r>
            <a:r>
              <a:rPr i="1" dirty="0" err="1"/>
              <a:t>Behaviour</a:t>
            </a:r>
            <a:r>
              <a:rPr i="1" dirty="0"/>
              <a:t> </a:t>
            </a:r>
            <a:r>
              <a:rPr dirty="0"/>
              <a:t>(Ninth Edition). FT Prentice Hall</a:t>
            </a:r>
          </a:p>
          <a:p>
            <a:pPr marL="326903" indent="-282897" defTabSz="905272">
              <a:spcBef>
                <a:spcPts val="300"/>
              </a:spcBef>
              <a:defRPr sz="1300"/>
            </a:pPr>
            <a:r>
              <a:rPr dirty="0"/>
              <a:t>Schein, Edgar (1992) </a:t>
            </a:r>
            <a:r>
              <a:rPr i="1" dirty="0"/>
              <a:t>Organizational Culture and Leadership: A Dynamic View</a:t>
            </a:r>
            <a:r>
              <a:rPr dirty="0"/>
              <a:t>. San Francisco, CA: Jossey-Bass. </a:t>
            </a:r>
          </a:p>
          <a:p>
            <a:pPr marL="326903" indent="-282897" defTabSz="905272">
              <a:spcBef>
                <a:spcPts val="300"/>
              </a:spcBef>
              <a:defRPr sz="1300"/>
            </a:pPr>
            <a:r>
              <a:rPr dirty="0"/>
              <a:t>Trompenaars, F (1993) </a:t>
            </a:r>
            <a:r>
              <a:rPr i="1" dirty="0"/>
              <a:t>Riding the Waves of Culture: Understanding Diversity in Global Business. </a:t>
            </a:r>
            <a:r>
              <a:rPr dirty="0"/>
              <a:t>Economic Books, London.</a:t>
            </a:r>
          </a:p>
          <a:p>
            <a:pPr marL="326903" indent="-282897" defTabSz="905272">
              <a:spcBef>
                <a:spcPts val="300"/>
              </a:spcBef>
              <a:defRPr sz="1300"/>
            </a:pPr>
            <a:r>
              <a:rPr dirty="0" err="1"/>
              <a:t>Triandis</a:t>
            </a:r>
            <a:r>
              <a:rPr dirty="0"/>
              <a:t>, H.C. (1972) </a:t>
            </a:r>
            <a:r>
              <a:rPr i="1" dirty="0"/>
              <a:t>The Analysis of Subjective Culture. </a:t>
            </a:r>
            <a:r>
              <a:rPr dirty="0"/>
              <a:t>Wiley, New York.</a:t>
            </a:r>
          </a:p>
          <a:p>
            <a:pPr marL="326903" indent="-282897" defTabSz="905272">
              <a:spcBef>
                <a:spcPts val="300"/>
              </a:spcBef>
              <a:defRPr sz="1300"/>
            </a:pPr>
            <a:r>
              <a:rPr dirty="0" err="1"/>
              <a:t>Triandis</a:t>
            </a:r>
            <a:r>
              <a:rPr dirty="0"/>
              <a:t>, H. C. (1995) </a:t>
            </a:r>
            <a:r>
              <a:rPr i="1" dirty="0"/>
              <a:t>Individualism and Collectivism. </a:t>
            </a:r>
            <a:r>
              <a:rPr dirty="0"/>
              <a:t>Westview Press</a:t>
            </a:r>
          </a:p>
        </p:txBody>
      </p:sp>
    </p:spTree>
    <p:extLst>
      <p:ext uri="{BB962C8B-B14F-4D97-AF65-F5344CB8AC3E}">
        <p14:creationId xmlns:p14="http://schemas.microsoft.com/office/powerpoint/2010/main" val="15602043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1111</Words>
  <Application>Microsoft Office PowerPoint</Application>
  <PresentationFormat>Widescreen</PresentationFormat>
  <Paragraphs>170</Paragraphs>
  <Slides>33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Arial MT Lt</vt:lpstr>
      <vt:lpstr>Calibri</vt:lpstr>
      <vt:lpstr>Calibri Light</vt:lpstr>
      <vt:lpstr>Perpetua</vt:lpstr>
      <vt:lpstr>Times New Roman</vt:lpstr>
      <vt:lpstr>Wingdings</vt:lpstr>
      <vt:lpstr>Office Theme</vt:lpstr>
      <vt:lpstr>PowerPoint Presentation</vt:lpstr>
      <vt:lpstr>PowerPoint Presentation</vt:lpstr>
      <vt:lpstr>Factors that impact work organisation &amp; management</vt:lpstr>
      <vt:lpstr>Approaches to HRM</vt:lpstr>
      <vt:lpstr>Cultural intelligence</vt:lpstr>
      <vt:lpstr>Multi-cultural teams</vt:lpstr>
      <vt:lpstr>One right way?</vt:lpstr>
      <vt:lpstr>US definition</vt:lpstr>
      <vt:lpstr>EU Definition</vt:lpstr>
      <vt:lpstr>Convergence</vt:lpstr>
      <vt:lpstr>Constraints on convergence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University of Leicester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Pepple, Dennis G. (Dr.)</dc:creator>
  <cp:lastModifiedBy>Pepple, Dennis G. (Dr.)</cp:lastModifiedBy>
  <cp:revision>2</cp:revision>
  <dcterms:created xsi:type="dcterms:W3CDTF">2022-05-18T19:52:14Z</dcterms:created>
  <dcterms:modified xsi:type="dcterms:W3CDTF">2022-09-06T16:18:31Z</dcterms:modified>
</cp:coreProperties>
</file>