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4" r:id="rId11"/>
    <p:sldId id="266" r:id="rId12"/>
    <p:sldId id="273"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BF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diagrams/_rels/data7.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2.jpeg" /><Relationship Id="rId1" Type="http://schemas.openxmlformats.org/officeDocument/2006/relationships/image" Target="../media/image11.jpeg" /><Relationship Id="rId4" Type="http://schemas.openxmlformats.org/officeDocument/2006/relationships/image" Target="../media/image14.jpeg" /></Relationships>
</file>

<file path=ppt/diagrams/_rels/drawing7.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4.jpeg" /><Relationship Id="rId1" Type="http://schemas.openxmlformats.org/officeDocument/2006/relationships/image" Target="../media/image12.jpeg" /><Relationship Id="rId4" Type="http://schemas.openxmlformats.org/officeDocument/2006/relationships/image" Target="../media/image13.jpe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FFB78A-816C-BE44-B549-9857802079A6}" type="doc">
      <dgm:prSet loTypeId="urn:microsoft.com/office/officeart/2005/8/layout/hProcess7" loCatId="list" qsTypeId="urn:microsoft.com/office/officeart/2005/8/quickstyle/simple1" qsCatId="simple" csTypeId="urn:microsoft.com/office/officeart/2005/8/colors/colorful2" csCatId="colorful" phldr="1"/>
      <dgm:spPr/>
      <dgm:t>
        <a:bodyPr/>
        <a:lstStyle/>
        <a:p>
          <a:endParaRPr lang="en-GB"/>
        </a:p>
      </dgm:t>
    </dgm:pt>
    <dgm:pt modelId="{18F58FC0-4BAF-C148-9447-9E849AC34A5F}">
      <dgm:prSet phldrT="[Text]" phldr="0"/>
      <dgm:spPr/>
      <dgm:t>
        <a:bodyPr/>
        <a:lstStyle/>
        <a:p>
          <a:r>
            <a:rPr lang="en-GB" dirty="0"/>
            <a:t>•</a:t>
          </a:r>
        </a:p>
      </dgm:t>
    </dgm:pt>
    <dgm:pt modelId="{79AA0433-C464-AA45-86F0-B8B2793B72E3}" type="parTrans" cxnId="{07DF2FE7-353E-2942-8A75-825E7AD3B9C3}">
      <dgm:prSet/>
      <dgm:spPr/>
      <dgm:t>
        <a:bodyPr/>
        <a:lstStyle/>
        <a:p>
          <a:endParaRPr lang="en-GB"/>
        </a:p>
      </dgm:t>
    </dgm:pt>
    <dgm:pt modelId="{8CC90CC2-3CED-9F47-9A8C-AB21FC35D14E}" type="sibTrans" cxnId="{07DF2FE7-353E-2942-8A75-825E7AD3B9C3}">
      <dgm:prSet/>
      <dgm:spPr/>
      <dgm:t>
        <a:bodyPr/>
        <a:lstStyle/>
        <a:p>
          <a:endParaRPr lang="en-GB"/>
        </a:p>
      </dgm:t>
    </dgm:pt>
    <dgm:pt modelId="{819239B8-5A92-6B4A-B29E-B636C2BD0668}">
      <dgm:prSet phldrT="[Text]" phldr="0"/>
      <dgm:spPr/>
      <dgm:t>
        <a:bodyPr/>
        <a:lstStyle/>
        <a:p>
          <a:r>
            <a:rPr lang="en-GB">
              <a:solidFill>
                <a:schemeClr val="tx1"/>
              </a:solidFill>
              <a:latin typeface="Arial" panose="020B0604020202020204" pitchFamily="34" charset="0"/>
              <a:cs typeface="Arial" panose="020B0604020202020204" pitchFamily="34" charset="0"/>
            </a:rPr>
            <a:t>Health and social care services are increasingly required to address complex health needs that extend beyond medical treatment alone. Modern healthcare recognises that physical health is closely linked with mental wellbeing, social circumstances and environmental conditions. As a result, there has been growing emphasis on integrating health, wellbeing and sustainable development within service planning and delivery.</a:t>
          </a:r>
        </a:p>
      </dgm:t>
    </dgm:pt>
    <dgm:pt modelId="{7191C6A0-FA90-7545-8EBC-9498111D1D21}" type="parTrans" cxnId="{31BDBE84-DD47-764E-85AD-B6E78ACB4AA0}">
      <dgm:prSet/>
      <dgm:spPr/>
      <dgm:t>
        <a:bodyPr/>
        <a:lstStyle/>
        <a:p>
          <a:endParaRPr lang="en-GB"/>
        </a:p>
      </dgm:t>
    </dgm:pt>
    <dgm:pt modelId="{8E5D4495-A905-6443-8050-5B1D99FE491A}" type="sibTrans" cxnId="{31BDBE84-DD47-764E-85AD-B6E78ACB4AA0}">
      <dgm:prSet/>
      <dgm:spPr/>
      <dgm:t>
        <a:bodyPr/>
        <a:lstStyle/>
        <a:p>
          <a:endParaRPr lang="en-GB"/>
        </a:p>
      </dgm:t>
    </dgm:pt>
    <dgm:pt modelId="{4764C7EF-5436-BB47-952B-CBBA3857E373}">
      <dgm:prSet phldrT="[Text]" phldr="0"/>
      <dgm:spPr/>
      <dgm:t>
        <a:bodyPr/>
        <a:lstStyle/>
        <a:p>
          <a:r>
            <a:rPr lang="en-GB" dirty="0"/>
            <a:t>•</a:t>
          </a:r>
        </a:p>
      </dgm:t>
    </dgm:pt>
    <dgm:pt modelId="{DFC0153C-5C4D-F74A-BD99-7D4FFC5AC23F}" type="parTrans" cxnId="{3F9BE491-52BA-2E49-BA29-F100526EA2CC}">
      <dgm:prSet/>
      <dgm:spPr/>
      <dgm:t>
        <a:bodyPr/>
        <a:lstStyle/>
        <a:p>
          <a:endParaRPr lang="en-GB"/>
        </a:p>
      </dgm:t>
    </dgm:pt>
    <dgm:pt modelId="{CBDE8111-BE60-5E4C-8832-BC6599A7E508}" type="sibTrans" cxnId="{3F9BE491-52BA-2E49-BA29-F100526EA2CC}">
      <dgm:prSet/>
      <dgm:spPr/>
      <dgm:t>
        <a:bodyPr/>
        <a:lstStyle/>
        <a:p>
          <a:endParaRPr lang="en-GB"/>
        </a:p>
      </dgm:t>
    </dgm:pt>
    <dgm:pt modelId="{A99FFDC6-F4E7-544C-8A66-5FC8350A8848}">
      <dgm:prSet phldrT="[Text]" phldr="0" custT="1"/>
      <dgm:spPr/>
      <dgm:t>
        <a:bodyPr/>
        <a:lstStyle/>
        <a:p>
          <a:endParaRPr lang="en-GB" sz="16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Sustainable healthcare promotes preventative approaches, reduces health inequalities and supports long-term population health improvement. The World Health Organisation highlights that effective healthcare systems must adopt holistic and collaborative approaches to meet both current and future health demands (WHO, 1948; WHO, 2013).</a:t>
          </a:r>
        </a:p>
      </dgm:t>
    </dgm:pt>
    <dgm:pt modelId="{9039F50D-946C-0D4A-8E43-F3EBF9BA9519}" type="parTrans" cxnId="{8674CD1E-081B-E94A-9BE0-16DBC1DBD3EE}">
      <dgm:prSet/>
      <dgm:spPr/>
      <dgm:t>
        <a:bodyPr/>
        <a:lstStyle/>
        <a:p>
          <a:endParaRPr lang="en-GB"/>
        </a:p>
      </dgm:t>
    </dgm:pt>
    <dgm:pt modelId="{20D7A033-0AC5-0147-8231-8ABEFE065600}" type="sibTrans" cxnId="{8674CD1E-081B-E94A-9BE0-16DBC1DBD3EE}">
      <dgm:prSet/>
      <dgm:spPr/>
      <dgm:t>
        <a:bodyPr/>
        <a:lstStyle/>
        <a:p>
          <a:endParaRPr lang="en-GB"/>
        </a:p>
      </dgm:t>
    </dgm:pt>
    <dgm:pt modelId="{3A9ADC61-05B2-794C-9A9E-7BD1448FF408}">
      <dgm:prSet phldrT="[Text]" phldr="0"/>
      <dgm:spPr/>
      <dgm:t>
        <a:bodyPr/>
        <a:lstStyle/>
        <a:p>
          <a:r>
            <a:rPr lang="en-GB" dirty="0"/>
            <a:t>•</a:t>
          </a:r>
        </a:p>
      </dgm:t>
    </dgm:pt>
    <dgm:pt modelId="{85F360C2-B3FF-1149-8261-58A5D3A459D4}" type="parTrans" cxnId="{DB487888-AAF5-4D43-9273-AB3B9C6FA358}">
      <dgm:prSet/>
      <dgm:spPr/>
      <dgm:t>
        <a:bodyPr/>
        <a:lstStyle/>
        <a:p>
          <a:endParaRPr lang="en-GB"/>
        </a:p>
      </dgm:t>
    </dgm:pt>
    <dgm:pt modelId="{E372DC88-A32A-8046-ADFE-CBDCAD9814D1}" type="sibTrans" cxnId="{DB487888-AAF5-4D43-9273-AB3B9C6FA358}">
      <dgm:prSet/>
      <dgm:spPr/>
      <dgm:t>
        <a:bodyPr/>
        <a:lstStyle/>
        <a:p>
          <a:endParaRPr lang="en-GB"/>
        </a:p>
      </dgm:t>
    </dgm:pt>
    <dgm:pt modelId="{652A9325-EE6B-FF47-BB64-AD33B8AE972B}">
      <dgm:prSet phldrT="[Text]" phldr="0" custT="1"/>
      <dgm:spPr/>
      <dgm:t>
        <a:bodyPr/>
        <a:lstStyle/>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This presentation will critically examine how these concepts are integrated into UK health and social care practice, using theoretical models, policy frameworks and practical healthcare initiatives to evaluate their impact on service delivery and patient outcomes.</a:t>
          </a:r>
        </a:p>
      </dgm:t>
    </dgm:pt>
    <dgm:pt modelId="{53F42F6F-3CA2-1C45-A70B-B9B8E8C287E7}" type="parTrans" cxnId="{5B5A10D8-6104-374E-B36A-BEA79517B8C6}">
      <dgm:prSet/>
      <dgm:spPr/>
      <dgm:t>
        <a:bodyPr/>
        <a:lstStyle/>
        <a:p>
          <a:endParaRPr lang="en-GB"/>
        </a:p>
      </dgm:t>
    </dgm:pt>
    <dgm:pt modelId="{72F02394-6C06-1943-8A10-61FC0DFF96A3}" type="sibTrans" cxnId="{5B5A10D8-6104-374E-B36A-BEA79517B8C6}">
      <dgm:prSet/>
      <dgm:spPr/>
      <dgm:t>
        <a:bodyPr/>
        <a:lstStyle/>
        <a:p>
          <a:endParaRPr lang="en-GB"/>
        </a:p>
      </dgm:t>
    </dgm:pt>
    <dgm:pt modelId="{28EDD91E-F7C1-2946-BBDE-825198EDD30E}" type="pres">
      <dgm:prSet presAssocID="{14FFB78A-816C-BE44-B549-9857802079A6}" presName="Name0" presStyleCnt="0">
        <dgm:presLayoutVars>
          <dgm:dir/>
          <dgm:animLvl val="lvl"/>
          <dgm:resizeHandles val="exact"/>
        </dgm:presLayoutVars>
      </dgm:prSet>
      <dgm:spPr/>
    </dgm:pt>
    <dgm:pt modelId="{63A4D0CF-FA4F-6649-8D3A-52A40BF9D02E}" type="pres">
      <dgm:prSet presAssocID="{18F58FC0-4BAF-C148-9447-9E849AC34A5F}" presName="compositeNode" presStyleCnt="0">
        <dgm:presLayoutVars>
          <dgm:bulletEnabled val="1"/>
        </dgm:presLayoutVars>
      </dgm:prSet>
      <dgm:spPr/>
    </dgm:pt>
    <dgm:pt modelId="{2DD0F5DA-320C-E643-8A7D-9F93420236E1}" type="pres">
      <dgm:prSet presAssocID="{18F58FC0-4BAF-C148-9447-9E849AC34A5F}" presName="bgRect" presStyleLbl="node1" presStyleIdx="0" presStyleCnt="3"/>
      <dgm:spPr/>
    </dgm:pt>
    <dgm:pt modelId="{534CCC71-1A15-BD45-8E18-C3C0EE59F24E}" type="pres">
      <dgm:prSet presAssocID="{18F58FC0-4BAF-C148-9447-9E849AC34A5F}" presName="parentNode" presStyleLbl="node1" presStyleIdx="0" presStyleCnt="3">
        <dgm:presLayoutVars>
          <dgm:chMax val="0"/>
          <dgm:bulletEnabled val="1"/>
        </dgm:presLayoutVars>
      </dgm:prSet>
      <dgm:spPr/>
    </dgm:pt>
    <dgm:pt modelId="{46364BB7-F8C1-F247-880B-2278574F63F9}" type="pres">
      <dgm:prSet presAssocID="{18F58FC0-4BAF-C148-9447-9E849AC34A5F}" presName="childNode" presStyleLbl="node1" presStyleIdx="0" presStyleCnt="3">
        <dgm:presLayoutVars>
          <dgm:bulletEnabled val="1"/>
        </dgm:presLayoutVars>
      </dgm:prSet>
      <dgm:spPr/>
    </dgm:pt>
    <dgm:pt modelId="{9F326EC7-E22A-2248-A91D-FAD0D88478E6}" type="pres">
      <dgm:prSet presAssocID="{8CC90CC2-3CED-9F47-9A8C-AB21FC35D14E}" presName="hSp" presStyleCnt="0"/>
      <dgm:spPr/>
    </dgm:pt>
    <dgm:pt modelId="{21B67A5C-7FED-6640-82D7-F2E4BA5DD5A1}" type="pres">
      <dgm:prSet presAssocID="{8CC90CC2-3CED-9F47-9A8C-AB21FC35D14E}" presName="vProcSp" presStyleCnt="0"/>
      <dgm:spPr/>
    </dgm:pt>
    <dgm:pt modelId="{66C002D3-0EEA-D041-9BAB-80592FB6DE1B}" type="pres">
      <dgm:prSet presAssocID="{8CC90CC2-3CED-9F47-9A8C-AB21FC35D14E}" presName="vSp1" presStyleCnt="0"/>
      <dgm:spPr/>
    </dgm:pt>
    <dgm:pt modelId="{A431D36F-1060-4540-B61D-4C3159259C35}" type="pres">
      <dgm:prSet presAssocID="{8CC90CC2-3CED-9F47-9A8C-AB21FC35D14E}" presName="simulatedConn" presStyleLbl="solidFgAcc1" presStyleIdx="0" presStyleCnt="2"/>
      <dgm:spPr/>
    </dgm:pt>
    <dgm:pt modelId="{B2998566-9436-1542-95F8-E86F8F5B7588}" type="pres">
      <dgm:prSet presAssocID="{8CC90CC2-3CED-9F47-9A8C-AB21FC35D14E}" presName="vSp2" presStyleCnt="0"/>
      <dgm:spPr/>
    </dgm:pt>
    <dgm:pt modelId="{638F0C2A-B098-D848-B053-16033FA2871E}" type="pres">
      <dgm:prSet presAssocID="{8CC90CC2-3CED-9F47-9A8C-AB21FC35D14E}" presName="sibTrans" presStyleCnt="0"/>
      <dgm:spPr/>
    </dgm:pt>
    <dgm:pt modelId="{D0379627-0C05-0C43-9978-D3BCC9CB5661}" type="pres">
      <dgm:prSet presAssocID="{4764C7EF-5436-BB47-952B-CBBA3857E373}" presName="compositeNode" presStyleCnt="0">
        <dgm:presLayoutVars>
          <dgm:bulletEnabled val="1"/>
        </dgm:presLayoutVars>
      </dgm:prSet>
      <dgm:spPr/>
    </dgm:pt>
    <dgm:pt modelId="{4BE95F56-45B1-0648-9663-C9FE908707D2}" type="pres">
      <dgm:prSet presAssocID="{4764C7EF-5436-BB47-952B-CBBA3857E373}" presName="bgRect" presStyleLbl="node1" presStyleIdx="1" presStyleCnt="3"/>
      <dgm:spPr/>
    </dgm:pt>
    <dgm:pt modelId="{42C06BFB-CB86-0F43-AD4B-4865C2806024}" type="pres">
      <dgm:prSet presAssocID="{4764C7EF-5436-BB47-952B-CBBA3857E373}" presName="parentNode" presStyleLbl="node1" presStyleIdx="1" presStyleCnt="3">
        <dgm:presLayoutVars>
          <dgm:chMax val="0"/>
          <dgm:bulletEnabled val="1"/>
        </dgm:presLayoutVars>
      </dgm:prSet>
      <dgm:spPr/>
    </dgm:pt>
    <dgm:pt modelId="{72EE078A-7713-5541-8E4C-93AD850ADEAF}" type="pres">
      <dgm:prSet presAssocID="{4764C7EF-5436-BB47-952B-CBBA3857E373}" presName="childNode" presStyleLbl="node1" presStyleIdx="1" presStyleCnt="3">
        <dgm:presLayoutVars>
          <dgm:bulletEnabled val="1"/>
        </dgm:presLayoutVars>
      </dgm:prSet>
      <dgm:spPr/>
    </dgm:pt>
    <dgm:pt modelId="{43B9154A-24A9-944A-9C0B-85D04FC538FE}" type="pres">
      <dgm:prSet presAssocID="{CBDE8111-BE60-5E4C-8832-BC6599A7E508}" presName="hSp" presStyleCnt="0"/>
      <dgm:spPr/>
    </dgm:pt>
    <dgm:pt modelId="{F3EA487E-344A-0941-8665-B593490ABA63}" type="pres">
      <dgm:prSet presAssocID="{CBDE8111-BE60-5E4C-8832-BC6599A7E508}" presName="vProcSp" presStyleCnt="0"/>
      <dgm:spPr/>
    </dgm:pt>
    <dgm:pt modelId="{DC1124F7-9885-2A4A-A06B-E1E3E3DF836E}" type="pres">
      <dgm:prSet presAssocID="{CBDE8111-BE60-5E4C-8832-BC6599A7E508}" presName="vSp1" presStyleCnt="0"/>
      <dgm:spPr/>
    </dgm:pt>
    <dgm:pt modelId="{3D5A3E17-AB09-314C-B34A-884C2C86CA06}" type="pres">
      <dgm:prSet presAssocID="{CBDE8111-BE60-5E4C-8832-BC6599A7E508}" presName="simulatedConn" presStyleLbl="solidFgAcc1" presStyleIdx="1" presStyleCnt="2"/>
      <dgm:spPr/>
    </dgm:pt>
    <dgm:pt modelId="{7204EBC2-AA8A-404E-8BFC-DDF2792DAC95}" type="pres">
      <dgm:prSet presAssocID="{CBDE8111-BE60-5E4C-8832-BC6599A7E508}" presName="vSp2" presStyleCnt="0"/>
      <dgm:spPr/>
    </dgm:pt>
    <dgm:pt modelId="{243EBCF1-8B68-3D4C-B69A-AC18D8281E44}" type="pres">
      <dgm:prSet presAssocID="{CBDE8111-BE60-5E4C-8832-BC6599A7E508}" presName="sibTrans" presStyleCnt="0"/>
      <dgm:spPr/>
    </dgm:pt>
    <dgm:pt modelId="{73771FAC-C19C-9140-AB6D-12A4B2633CAF}" type="pres">
      <dgm:prSet presAssocID="{3A9ADC61-05B2-794C-9A9E-7BD1448FF408}" presName="compositeNode" presStyleCnt="0">
        <dgm:presLayoutVars>
          <dgm:bulletEnabled val="1"/>
        </dgm:presLayoutVars>
      </dgm:prSet>
      <dgm:spPr/>
    </dgm:pt>
    <dgm:pt modelId="{D2E57AEE-CD5D-7045-92FD-5455C91E44D3}" type="pres">
      <dgm:prSet presAssocID="{3A9ADC61-05B2-794C-9A9E-7BD1448FF408}" presName="bgRect" presStyleLbl="node1" presStyleIdx="2" presStyleCnt="3"/>
      <dgm:spPr/>
    </dgm:pt>
    <dgm:pt modelId="{1B25DB2B-8BBD-A14F-A631-5193B66B884B}" type="pres">
      <dgm:prSet presAssocID="{3A9ADC61-05B2-794C-9A9E-7BD1448FF408}" presName="parentNode" presStyleLbl="node1" presStyleIdx="2" presStyleCnt="3">
        <dgm:presLayoutVars>
          <dgm:chMax val="0"/>
          <dgm:bulletEnabled val="1"/>
        </dgm:presLayoutVars>
      </dgm:prSet>
      <dgm:spPr/>
    </dgm:pt>
    <dgm:pt modelId="{5D4CE530-789A-D041-BE9C-D883B29D2612}" type="pres">
      <dgm:prSet presAssocID="{3A9ADC61-05B2-794C-9A9E-7BD1448FF408}" presName="childNode" presStyleLbl="node1" presStyleIdx="2" presStyleCnt="3">
        <dgm:presLayoutVars>
          <dgm:bulletEnabled val="1"/>
        </dgm:presLayoutVars>
      </dgm:prSet>
      <dgm:spPr/>
    </dgm:pt>
  </dgm:ptLst>
  <dgm:cxnLst>
    <dgm:cxn modelId="{E0006102-4C7F-A441-A7A2-FD373AF3E5CD}" type="presOf" srcId="{A99FFDC6-F4E7-544C-8A66-5FC8350A8848}" destId="{72EE078A-7713-5541-8E4C-93AD850ADEAF}" srcOrd="0" destOrd="0" presId="urn:microsoft.com/office/officeart/2005/8/layout/hProcess7"/>
    <dgm:cxn modelId="{8674CD1E-081B-E94A-9BE0-16DBC1DBD3EE}" srcId="{4764C7EF-5436-BB47-952B-CBBA3857E373}" destId="{A99FFDC6-F4E7-544C-8A66-5FC8350A8848}" srcOrd="0" destOrd="0" parTransId="{9039F50D-946C-0D4A-8E43-F3EBF9BA9519}" sibTransId="{20D7A033-0AC5-0147-8231-8ABEFE065600}"/>
    <dgm:cxn modelId="{75BEC831-0708-F04F-BAAC-DFCC3A1E087A}" type="presOf" srcId="{4764C7EF-5436-BB47-952B-CBBA3857E373}" destId="{42C06BFB-CB86-0F43-AD4B-4865C2806024}" srcOrd="1" destOrd="0" presId="urn:microsoft.com/office/officeart/2005/8/layout/hProcess7"/>
    <dgm:cxn modelId="{E0DD703B-E81F-4240-A63F-6C73EF53E289}" type="presOf" srcId="{819239B8-5A92-6B4A-B29E-B636C2BD0668}" destId="{46364BB7-F8C1-F247-880B-2278574F63F9}" srcOrd="0" destOrd="0" presId="urn:microsoft.com/office/officeart/2005/8/layout/hProcess7"/>
    <dgm:cxn modelId="{35003165-2F7D-444C-A4A0-A2A6E8C35AEC}" type="presOf" srcId="{3A9ADC61-05B2-794C-9A9E-7BD1448FF408}" destId="{D2E57AEE-CD5D-7045-92FD-5455C91E44D3}" srcOrd="0" destOrd="0" presId="urn:microsoft.com/office/officeart/2005/8/layout/hProcess7"/>
    <dgm:cxn modelId="{31BDBE84-DD47-764E-85AD-B6E78ACB4AA0}" srcId="{18F58FC0-4BAF-C148-9447-9E849AC34A5F}" destId="{819239B8-5A92-6B4A-B29E-B636C2BD0668}" srcOrd="0" destOrd="0" parTransId="{7191C6A0-FA90-7545-8EBC-9498111D1D21}" sibTransId="{8E5D4495-A905-6443-8050-5B1D99FE491A}"/>
    <dgm:cxn modelId="{DB487888-AAF5-4D43-9273-AB3B9C6FA358}" srcId="{14FFB78A-816C-BE44-B549-9857802079A6}" destId="{3A9ADC61-05B2-794C-9A9E-7BD1448FF408}" srcOrd="2" destOrd="0" parTransId="{85F360C2-B3FF-1149-8261-58A5D3A459D4}" sibTransId="{E372DC88-A32A-8046-ADFE-CBDCAD9814D1}"/>
    <dgm:cxn modelId="{E3103E91-20A5-E541-A965-D09A6BF44F2D}" type="presOf" srcId="{3A9ADC61-05B2-794C-9A9E-7BD1448FF408}" destId="{1B25DB2B-8BBD-A14F-A631-5193B66B884B}" srcOrd="1" destOrd="0" presId="urn:microsoft.com/office/officeart/2005/8/layout/hProcess7"/>
    <dgm:cxn modelId="{3F9BE491-52BA-2E49-BA29-F100526EA2CC}" srcId="{14FFB78A-816C-BE44-B549-9857802079A6}" destId="{4764C7EF-5436-BB47-952B-CBBA3857E373}" srcOrd="1" destOrd="0" parTransId="{DFC0153C-5C4D-F74A-BD99-7D4FFC5AC23F}" sibTransId="{CBDE8111-BE60-5E4C-8832-BC6599A7E508}"/>
    <dgm:cxn modelId="{95BB0DA9-ED06-DC41-8D74-7ABF44644904}" type="presOf" srcId="{18F58FC0-4BAF-C148-9447-9E849AC34A5F}" destId="{534CCC71-1A15-BD45-8E18-C3C0EE59F24E}" srcOrd="1" destOrd="0" presId="urn:microsoft.com/office/officeart/2005/8/layout/hProcess7"/>
    <dgm:cxn modelId="{F2470DB3-2047-F849-8806-9E29ADF40CDA}" type="presOf" srcId="{18F58FC0-4BAF-C148-9447-9E849AC34A5F}" destId="{2DD0F5DA-320C-E643-8A7D-9F93420236E1}" srcOrd="0" destOrd="0" presId="urn:microsoft.com/office/officeart/2005/8/layout/hProcess7"/>
    <dgm:cxn modelId="{F59972C3-CCD3-8B43-AF11-1854D0A1FAF5}" type="presOf" srcId="{14FFB78A-816C-BE44-B549-9857802079A6}" destId="{28EDD91E-F7C1-2946-BBDE-825198EDD30E}" srcOrd="0" destOrd="0" presId="urn:microsoft.com/office/officeart/2005/8/layout/hProcess7"/>
    <dgm:cxn modelId="{9BFA2BC8-984E-1146-9B9F-912F9A79F112}" type="presOf" srcId="{4764C7EF-5436-BB47-952B-CBBA3857E373}" destId="{4BE95F56-45B1-0648-9663-C9FE908707D2}" srcOrd="0" destOrd="0" presId="urn:microsoft.com/office/officeart/2005/8/layout/hProcess7"/>
    <dgm:cxn modelId="{5B5A10D8-6104-374E-B36A-BEA79517B8C6}" srcId="{3A9ADC61-05B2-794C-9A9E-7BD1448FF408}" destId="{652A9325-EE6B-FF47-BB64-AD33B8AE972B}" srcOrd="0" destOrd="0" parTransId="{53F42F6F-3CA2-1C45-A70B-B9B8E8C287E7}" sibTransId="{72F02394-6C06-1943-8A10-61FC0DFF96A3}"/>
    <dgm:cxn modelId="{58701EE4-B531-374E-9178-C8B8937C49C2}" type="presOf" srcId="{652A9325-EE6B-FF47-BB64-AD33B8AE972B}" destId="{5D4CE530-789A-D041-BE9C-D883B29D2612}" srcOrd="0" destOrd="0" presId="urn:microsoft.com/office/officeart/2005/8/layout/hProcess7"/>
    <dgm:cxn modelId="{07DF2FE7-353E-2942-8A75-825E7AD3B9C3}" srcId="{14FFB78A-816C-BE44-B549-9857802079A6}" destId="{18F58FC0-4BAF-C148-9447-9E849AC34A5F}" srcOrd="0" destOrd="0" parTransId="{79AA0433-C464-AA45-86F0-B8B2793B72E3}" sibTransId="{8CC90CC2-3CED-9F47-9A8C-AB21FC35D14E}"/>
    <dgm:cxn modelId="{A0DB071D-3EC7-9C43-A7E3-F034371EBE15}" type="presParOf" srcId="{28EDD91E-F7C1-2946-BBDE-825198EDD30E}" destId="{63A4D0CF-FA4F-6649-8D3A-52A40BF9D02E}" srcOrd="0" destOrd="0" presId="urn:microsoft.com/office/officeart/2005/8/layout/hProcess7"/>
    <dgm:cxn modelId="{48FE3EA3-0042-AD45-8ACA-59A01ABDAC43}" type="presParOf" srcId="{63A4D0CF-FA4F-6649-8D3A-52A40BF9D02E}" destId="{2DD0F5DA-320C-E643-8A7D-9F93420236E1}" srcOrd="0" destOrd="0" presId="urn:microsoft.com/office/officeart/2005/8/layout/hProcess7"/>
    <dgm:cxn modelId="{CE82C2FC-17D0-C746-8F1F-ABDD92725032}" type="presParOf" srcId="{63A4D0CF-FA4F-6649-8D3A-52A40BF9D02E}" destId="{534CCC71-1A15-BD45-8E18-C3C0EE59F24E}" srcOrd="1" destOrd="0" presId="urn:microsoft.com/office/officeart/2005/8/layout/hProcess7"/>
    <dgm:cxn modelId="{EE060D97-8BCB-1D4D-ACBE-C577AF41D7E2}" type="presParOf" srcId="{63A4D0CF-FA4F-6649-8D3A-52A40BF9D02E}" destId="{46364BB7-F8C1-F247-880B-2278574F63F9}" srcOrd="2" destOrd="0" presId="urn:microsoft.com/office/officeart/2005/8/layout/hProcess7"/>
    <dgm:cxn modelId="{942DDE66-B547-E64A-B455-FCEF254C6E6F}" type="presParOf" srcId="{28EDD91E-F7C1-2946-BBDE-825198EDD30E}" destId="{9F326EC7-E22A-2248-A91D-FAD0D88478E6}" srcOrd="1" destOrd="0" presId="urn:microsoft.com/office/officeart/2005/8/layout/hProcess7"/>
    <dgm:cxn modelId="{2C8B4E04-7015-124F-A5B3-7978F3C5E63B}" type="presParOf" srcId="{28EDD91E-F7C1-2946-BBDE-825198EDD30E}" destId="{21B67A5C-7FED-6640-82D7-F2E4BA5DD5A1}" srcOrd="2" destOrd="0" presId="urn:microsoft.com/office/officeart/2005/8/layout/hProcess7"/>
    <dgm:cxn modelId="{31C77345-90CC-3D4F-BABD-587AA6147315}" type="presParOf" srcId="{21B67A5C-7FED-6640-82D7-F2E4BA5DD5A1}" destId="{66C002D3-0EEA-D041-9BAB-80592FB6DE1B}" srcOrd="0" destOrd="0" presId="urn:microsoft.com/office/officeart/2005/8/layout/hProcess7"/>
    <dgm:cxn modelId="{DAE5E7B7-7C8E-A243-B619-044AE7AD055C}" type="presParOf" srcId="{21B67A5C-7FED-6640-82D7-F2E4BA5DD5A1}" destId="{A431D36F-1060-4540-B61D-4C3159259C35}" srcOrd="1" destOrd="0" presId="urn:microsoft.com/office/officeart/2005/8/layout/hProcess7"/>
    <dgm:cxn modelId="{00F22323-6CAB-944E-8C88-3D63E2FBF56D}" type="presParOf" srcId="{21B67A5C-7FED-6640-82D7-F2E4BA5DD5A1}" destId="{B2998566-9436-1542-95F8-E86F8F5B7588}" srcOrd="2" destOrd="0" presId="urn:microsoft.com/office/officeart/2005/8/layout/hProcess7"/>
    <dgm:cxn modelId="{F45D094E-0A4F-B647-A032-481D96DB41CD}" type="presParOf" srcId="{28EDD91E-F7C1-2946-BBDE-825198EDD30E}" destId="{638F0C2A-B098-D848-B053-16033FA2871E}" srcOrd="3" destOrd="0" presId="urn:microsoft.com/office/officeart/2005/8/layout/hProcess7"/>
    <dgm:cxn modelId="{0B168967-E980-A946-88B9-DBE1E2F1EED4}" type="presParOf" srcId="{28EDD91E-F7C1-2946-BBDE-825198EDD30E}" destId="{D0379627-0C05-0C43-9978-D3BCC9CB5661}" srcOrd="4" destOrd="0" presId="urn:microsoft.com/office/officeart/2005/8/layout/hProcess7"/>
    <dgm:cxn modelId="{80842A28-2FF2-4C42-BD50-61FA0411027D}" type="presParOf" srcId="{D0379627-0C05-0C43-9978-D3BCC9CB5661}" destId="{4BE95F56-45B1-0648-9663-C9FE908707D2}" srcOrd="0" destOrd="0" presId="urn:microsoft.com/office/officeart/2005/8/layout/hProcess7"/>
    <dgm:cxn modelId="{D4E44F22-78E7-DF42-8452-C1B62CDBEF40}" type="presParOf" srcId="{D0379627-0C05-0C43-9978-D3BCC9CB5661}" destId="{42C06BFB-CB86-0F43-AD4B-4865C2806024}" srcOrd="1" destOrd="0" presId="urn:microsoft.com/office/officeart/2005/8/layout/hProcess7"/>
    <dgm:cxn modelId="{6BD5D244-2B17-2241-B687-487BB7811BF5}" type="presParOf" srcId="{D0379627-0C05-0C43-9978-D3BCC9CB5661}" destId="{72EE078A-7713-5541-8E4C-93AD850ADEAF}" srcOrd="2" destOrd="0" presId="urn:microsoft.com/office/officeart/2005/8/layout/hProcess7"/>
    <dgm:cxn modelId="{FE8D0EE3-924F-174B-A4D9-C49AE0C279FE}" type="presParOf" srcId="{28EDD91E-F7C1-2946-BBDE-825198EDD30E}" destId="{43B9154A-24A9-944A-9C0B-85D04FC538FE}" srcOrd="5" destOrd="0" presId="urn:microsoft.com/office/officeart/2005/8/layout/hProcess7"/>
    <dgm:cxn modelId="{E36F309F-8CD1-C543-85B2-5C216F5C1F09}" type="presParOf" srcId="{28EDD91E-F7C1-2946-BBDE-825198EDD30E}" destId="{F3EA487E-344A-0941-8665-B593490ABA63}" srcOrd="6" destOrd="0" presId="urn:microsoft.com/office/officeart/2005/8/layout/hProcess7"/>
    <dgm:cxn modelId="{414080A9-9559-9046-99C4-D04771AB88B5}" type="presParOf" srcId="{F3EA487E-344A-0941-8665-B593490ABA63}" destId="{DC1124F7-9885-2A4A-A06B-E1E3E3DF836E}" srcOrd="0" destOrd="0" presId="urn:microsoft.com/office/officeart/2005/8/layout/hProcess7"/>
    <dgm:cxn modelId="{7768B25A-A21C-7F44-93DF-1A194D8E7B47}" type="presParOf" srcId="{F3EA487E-344A-0941-8665-B593490ABA63}" destId="{3D5A3E17-AB09-314C-B34A-884C2C86CA06}" srcOrd="1" destOrd="0" presId="urn:microsoft.com/office/officeart/2005/8/layout/hProcess7"/>
    <dgm:cxn modelId="{3AE669B9-3CCF-8C41-9A7C-AA5F6DDB0FEB}" type="presParOf" srcId="{F3EA487E-344A-0941-8665-B593490ABA63}" destId="{7204EBC2-AA8A-404E-8BFC-DDF2792DAC95}" srcOrd="2" destOrd="0" presId="urn:microsoft.com/office/officeart/2005/8/layout/hProcess7"/>
    <dgm:cxn modelId="{F45470C4-A356-CE42-B5EE-B67A9A9E0DBE}" type="presParOf" srcId="{28EDD91E-F7C1-2946-BBDE-825198EDD30E}" destId="{243EBCF1-8B68-3D4C-B69A-AC18D8281E44}" srcOrd="7" destOrd="0" presId="urn:microsoft.com/office/officeart/2005/8/layout/hProcess7"/>
    <dgm:cxn modelId="{5130886E-87DA-2640-A5CB-B9B475BE7490}" type="presParOf" srcId="{28EDD91E-F7C1-2946-BBDE-825198EDD30E}" destId="{73771FAC-C19C-9140-AB6D-12A4B2633CAF}" srcOrd="8" destOrd="0" presId="urn:microsoft.com/office/officeart/2005/8/layout/hProcess7"/>
    <dgm:cxn modelId="{2362EF20-3374-3E4E-8523-3BBFA2F1A5EB}" type="presParOf" srcId="{73771FAC-C19C-9140-AB6D-12A4B2633CAF}" destId="{D2E57AEE-CD5D-7045-92FD-5455C91E44D3}" srcOrd="0" destOrd="0" presId="urn:microsoft.com/office/officeart/2005/8/layout/hProcess7"/>
    <dgm:cxn modelId="{C6DE6A6B-0C12-6449-BBC1-2AAD18E8F047}" type="presParOf" srcId="{73771FAC-C19C-9140-AB6D-12A4B2633CAF}" destId="{1B25DB2B-8BBD-A14F-A631-5193B66B884B}" srcOrd="1" destOrd="0" presId="urn:microsoft.com/office/officeart/2005/8/layout/hProcess7"/>
    <dgm:cxn modelId="{4289964A-5749-9249-BA7D-E37704CF6192}" type="presParOf" srcId="{73771FAC-C19C-9140-AB6D-12A4B2633CAF}" destId="{5D4CE530-789A-D041-BE9C-D883B29D2612}"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850C30-87B5-6742-A2B4-D1B38D474F08}"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GB"/>
        </a:p>
      </dgm:t>
    </dgm:pt>
    <dgm:pt modelId="{5C4579C9-8F6E-0740-8BF5-629B722EE9EA}">
      <dgm:prSet phldrT="[Text]" phldr="0"/>
      <dgm:spPr/>
      <dgm:t>
        <a:bodyPr/>
        <a:lstStyle/>
        <a:p>
          <a:r>
            <a:rPr lang="en-GB" b="1"/>
            <a:t>Biopsychosocial Model</a:t>
          </a:r>
          <a:r>
            <a:rPr lang="en-GB"/>
            <a:t>:</a:t>
          </a:r>
        </a:p>
      </dgm:t>
    </dgm:pt>
    <dgm:pt modelId="{67AFCF4F-B030-A14C-975E-3480BC7EE373}" type="parTrans" cxnId="{B3653678-4398-9E49-A7A9-CE32F2445D58}">
      <dgm:prSet/>
      <dgm:spPr/>
      <dgm:t>
        <a:bodyPr/>
        <a:lstStyle/>
        <a:p>
          <a:endParaRPr lang="en-GB"/>
        </a:p>
      </dgm:t>
    </dgm:pt>
    <dgm:pt modelId="{DC82BB76-B510-F54B-B9CB-F85A0087C551}" type="sibTrans" cxnId="{B3653678-4398-9E49-A7A9-CE32F2445D58}">
      <dgm:prSet/>
      <dgm:spPr/>
      <dgm:t>
        <a:bodyPr/>
        <a:lstStyle/>
        <a:p>
          <a:endParaRPr lang="en-GB"/>
        </a:p>
      </dgm:t>
    </dgm:pt>
    <dgm:pt modelId="{A5D5E5A5-7002-3F4F-9A8E-1F4E6D0EC318}">
      <dgm:prSet phldrT="[Text]" phldr="0"/>
      <dgm:spPr/>
      <dgm:t>
        <a:bodyPr/>
        <a:lstStyle/>
        <a:p>
          <a:r>
            <a:rPr lang="en-GB" dirty="0">
              <a:latin typeface="Arial" panose="020B0604020202020204" pitchFamily="34" charset="0"/>
              <a:cs typeface="Arial" panose="020B0604020202020204" pitchFamily="34" charset="0"/>
            </a:rPr>
            <a:t>Health outcomes result from interactions between biology, mental health and social circumstances (Engel, 1977).</a:t>
          </a:r>
        </a:p>
      </dgm:t>
    </dgm:pt>
    <dgm:pt modelId="{38151EB2-CEF5-8A40-A441-260ECF136FAD}" type="parTrans" cxnId="{662413D0-7F12-0448-A4B6-3E9EF9B1CC77}">
      <dgm:prSet/>
      <dgm:spPr/>
      <dgm:t>
        <a:bodyPr/>
        <a:lstStyle/>
        <a:p>
          <a:endParaRPr lang="en-GB"/>
        </a:p>
      </dgm:t>
    </dgm:pt>
    <dgm:pt modelId="{4B021373-7AAA-8E45-85E4-1E41D196FE83}" type="sibTrans" cxnId="{662413D0-7F12-0448-A4B6-3E9EF9B1CC77}">
      <dgm:prSet/>
      <dgm:spPr/>
      <dgm:t>
        <a:bodyPr/>
        <a:lstStyle/>
        <a:p>
          <a:endParaRPr lang="en-GB"/>
        </a:p>
      </dgm:t>
    </dgm:pt>
    <dgm:pt modelId="{B762A024-C537-EF48-8016-70E64BB58D00}">
      <dgm:prSet phldrT="[Text]" phldr="0"/>
      <dgm:spPr/>
      <dgm:t>
        <a:bodyPr/>
        <a:lstStyle/>
        <a:p>
          <a:r>
            <a:rPr lang="en-GB" b="1"/>
            <a:t>Holistic Model</a:t>
          </a:r>
          <a:r>
            <a:rPr lang="en-GB"/>
            <a:t>: </a:t>
          </a:r>
        </a:p>
      </dgm:t>
    </dgm:pt>
    <dgm:pt modelId="{7DB39A4A-FBC0-2548-8FA4-5DBED9A0D07B}" type="parTrans" cxnId="{0A358675-D332-6346-843B-11E3860FFD71}">
      <dgm:prSet/>
      <dgm:spPr/>
      <dgm:t>
        <a:bodyPr/>
        <a:lstStyle/>
        <a:p>
          <a:endParaRPr lang="en-GB"/>
        </a:p>
      </dgm:t>
    </dgm:pt>
    <dgm:pt modelId="{965466C2-ACD3-AD43-AEB9-8F3C64B657E8}" type="sibTrans" cxnId="{0A358675-D332-6346-843B-11E3860FFD71}">
      <dgm:prSet/>
      <dgm:spPr/>
      <dgm:t>
        <a:bodyPr/>
        <a:lstStyle/>
        <a:p>
          <a:endParaRPr lang="en-GB"/>
        </a:p>
      </dgm:t>
    </dgm:pt>
    <dgm:pt modelId="{EFA22C66-4604-DD45-8D44-2F3DC6E7A93F}">
      <dgm:prSet phldrT="[Text]" phldr="0" custT="1"/>
      <dgm:spPr/>
      <dgm:t>
        <a:bodyPr/>
        <a:lstStyle/>
        <a:p>
          <a:r>
            <a:rPr lang="en-GB" sz="1600" dirty="0">
              <a:latin typeface="Arial" panose="020B0604020202020204" pitchFamily="34" charset="0"/>
              <a:cs typeface="Arial" panose="020B0604020202020204" pitchFamily="34" charset="0"/>
            </a:rPr>
            <a:t>Focuses on the whole person, including emotional, social and cultural dimensions (</a:t>
          </a:r>
          <a:r>
            <a:rPr lang="en-GB" sz="1600" dirty="0" err="1">
              <a:latin typeface="Arial" panose="020B0604020202020204" pitchFamily="34" charset="0"/>
              <a:cs typeface="Arial" panose="020B0604020202020204" pitchFamily="34" charset="0"/>
            </a:rPr>
            <a:t>Dossey</a:t>
          </a:r>
          <a:r>
            <a:rPr lang="en-GB" sz="1600" dirty="0">
              <a:latin typeface="Arial" panose="020B0604020202020204" pitchFamily="34" charset="0"/>
              <a:cs typeface="Arial" panose="020B0604020202020204" pitchFamily="34" charset="0"/>
            </a:rPr>
            <a:t> &amp; Keegan, 2016).</a:t>
          </a:r>
        </a:p>
      </dgm:t>
    </dgm:pt>
    <dgm:pt modelId="{8965563E-9FA3-2240-9A78-466127BE2EE3}" type="parTrans" cxnId="{D3784BE2-7EBF-2A41-9435-AF389896ED76}">
      <dgm:prSet/>
      <dgm:spPr/>
      <dgm:t>
        <a:bodyPr/>
        <a:lstStyle/>
        <a:p>
          <a:endParaRPr lang="en-GB"/>
        </a:p>
      </dgm:t>
    </dgm:pt>
    <dgm:pt modelId="{0D915308-0FEB-314A-B83D-3EF8FEB48C47}" type="sibTrans" cxnId="{D3784BE2-7EBF-2A41-9435-AF389896ED76}">
      <dgm:prSet/>
      <dgm:spPr/>
      <dgm:t>
        <a:bodyPr/>
        <a:lstStyle/>
        <a:p>
          <a:endParaRPr lang="en-GB"/>
        </a:p>
      </dgm:t>
    </dgm:pt>
    <dgm:pt modelId="{5D585978-0377-1A4B-826C-B8D10EC7B943}">
      <dgm:prSet phldrT="[Text]" phldr="0" custT="1"/>
      <dgm:spPr/>
      <dgm:t>
        <a:bodyPr/>
        <a:lstStyle/>
        <a:p>
          <a:endParaRPr lang="en-GB" sz="1600" dirty="0">
            <a:latin typeface="Arial" panose="020B0604020202020204" pitchFamily="34" charset="0"/>
            <a:cs typeface="Arial" panose="020B0604020202020204" pitchFamily="34" charset="0"/>
          </a:endParaRPr>
        </a:p>
      </dgm:t>
    </dgm:pt>
    <dgm:pt modelId="{58ABA8A4-C1FF-2142-88E7-C1C2EA16076B}" type="parTrans" cxnId="{A3BAF0FF-B3E5-A849-B54A-75C7242CC6BD}">
      <dgm:prSet/>
      <dgm:spPr/>
      <dgm:t>
        <a:bodyPr/>
        <a:lstStyle/>
        <a:p>
          <a:endParaRPr lang="en-GB"/>
        </a:p>
      </dgm:t>
    </dgm:pt>
    <dgm:pt modelId="{69B4070D-C80A-864C-900C-DEC28062EE94}" type="sibTrans" cxnId="{A3BAF0FF-B3E5-A849-B54A-75C7242CC6BD}">
      <dgm:prSet/>
      <dgm:spPr/>
      <dgm:t>
        <a:bodyPr/>
        <a:lstStyle/>
        <a:p>
          <a:endParaRPr lang="en-GB"/>
        </a:p>
      </dgm:t>
    </dgm:pt>
    <dgm:pt modelId="{317D7098-76C6-7F4B-B398-626D460285D2}">
      <dgm:prSet phldrT="[Text]" phldr="0"/>
      <dgm:spPr/>
      <dgm:t>
        <a:bodyPr/>
        <a:lstStyle/>
        <a:p>
          <a:r>
            <a:rPr lang="en-GB" b="1"/>
            <a:t>Dahlgren &amp; Whitehead Model (1991)</a:t>
          </a:r>
          <a:r>
            <a:rPr lang="en-GB"/>
            <a:t>:</a:t>
          </a:r>
        </a:p>
      </dgm:t>
    </dgm:pt>
    <dgm:pt modelId="{F48A5F9E-C684-3A4B-A7C2-E7BBBCFCFAFE}" type="parTrans" cxnId="{9B3EFD86-17AC-7D45-9661-7CD66050E5E6}">
      <dgm:prSet/>
      <dgm:spPr/>
      <dgm:t>
        <a:bodyPr/>
        <a:lstStyle/>
        <a:p>
          <a:endParaRPr lang="en-GB"/>
        </a:p>
      </dgm:t>
    </dgm:pt>
    <dgm:pt modelId="{948493CD-47B4-F646-B530-33C9A74298E0}" type="sibTrans" cxnId="{9B3EFD86-17AC-7D45-9661-7CD66050E5E6}">
      <dgm:prSet/>
      <dgm:spPr/>
      <dgm:t>
        <a:bodyPr/>
        <a:lstStyle/>
        <a:p>
          <a:endParaRPr lang="en-GB"/>
        </a:p>
      </dgm:t>
    </dgm:pt>
    <dgm:pt modelId="{A5D9BDC5-165E-A54C-B129-11E3A3B8F6F1}">
      <dgm:prSet phldrT="[Text]" phldr="0" custT="1"/>
      <dgm:spPr/>
      <dgm:t>
        <a:bodyPr/>
        <a:lstStyle/>
        <a:p>
          <a:r>
            <a:rPr lang="en-GB" sz="1600" dirty="0">
              <a:latin typeface="Arial" panose="020B0604020202020204" pitchFamily="34" charset="0"/>
              <a:cs typeface="Arial" panose="020B0604020202020204" pitchFamily="34" charset="0"/>
            </a:rPr>
            <a:t>Illustrates layers of influence on health, including individual lifestyle, social networks, living and working conditions, and broader socioeconomic factors.</a:t>
          </a:r>
        </a:p>
      </dgm:t>
    </dgm:pt>
    <dgm:pt modelId="{F4CEE10E-4DEF-5A4B-BE1F-71416ED70E46}" type="parTrans" cxnId="{6C2B7FF5-43EE-0447-B442-CB5377212D31}">
      <dgm:prSet/>
      <dgm:spPr/>
      <dgm:t>
        <a:bodyPr/>
        <a:lstStyle/>
        <a:p>
          <a:endParaRPr lang="en-GB"/>
        </a:p>
      </dgm:t>
    </dgm:pt>
    <dgm:pt modelId="{DBDA7EAC-3675-D947-B2D0-2A9EA6EA91DF}" type="sibTrans" cxnId="{6C2B7FF5-43EE-0447-B442-CB5377212D31}">
      <dgm:prSet/>
      <dgm:spPr/>
      <dgm:t>
        <a:bodyPr/>
        <a:lstStyle/>
        <a:p>
          <a:endParaRPr lang="en-GB"/>
        </a:p>
      </dgm:t>
    </dgm:pt>
    <dgm:pt modelId="{B415A905-8685-8C45-99DB-7E70BC2BB0D9}">
      <dgm:prSet phldrT="[Text]" phldr="0" custT="1"/>
      <dgm:spPr/>
      <dgm:t>
        <a:bodyPr/>
        <a:lstStyle/>
        <a:p>
          <a:r>
            <a:rPr lang="en-GB" sz="1600" dirty="0">
              <a:latin typeface="Arial" panose="020B0604020202020204" pitchFamily="34" charset="0"/>
              <a:cs typeface="Arial" panose="020B0604020202020204" pitchFamily="34" charset="0"/>
            </a:rPr>
            <a:t>Supports person-centred care and prevention strategies.</a:t>
          </a:r>
        </a:p>
      </dgm:t>
    </dgm:pt>
    <dgm:pt modelId="{8795A5B3-9327-CC4C-BD05-9B164149A6D2}" type="parTrans" cxnId="{F965575B-5662-AC4E-9BFC-80BBD8F91AB5}">
      <dgm:prSet/>
      <dgm:spPr/>
      <dgm:t>
        <a:bodyPr/>
        <a:lstStyle/>
        <a:p>
          <a:endParaRPr lang="en-GB"/>
        </a:p>
      </dgm:t>
    </dgm:pt>
    <dgm:pt modelId="{F242A42A-2656-B748-85BC-AE172810154E}" type="sibTrans" cxnId="{F965575B-5662-AC4E-9BFC-80BBD8F91AB5}">
      <dgm:prSet/>
      <dgm:spPr/>
      <dgm:t>
        <a:bodyPr/>
        <a:lstStyle/>
        <a:p>
          <a:endParaRPr lang="en-GB"/>
        </a:p>
      </dgm:t>
    </dgm:pt>
    <dgm:pt modelId="{3F009689-F7A8-5B48-AE3A-712C15ED017D}" type="pres">
      <dgm:prSet presAssocID="{AD850C30-87B5-6742-A2B4-D1B38D474F08}" presName="Name0" presStyleCnt="0">
        <dgm:presLayoutVars>
          <dgm:dir/>
          <dgm:animLvl val="lvl"/>
          <dgm:resizeHandles val="exact"/>
        </dgm:presLayoutVars>
      </dgm:prSet>
      <dgm:spPr/>
    </dgm:pt>
    <dgm:pt modelId="{1FBC046A-8B59-3645-A3C6-8D974F480ED6}" type="pres">
      <dgm:prSet presAssocID="{AD850C30-87B5-6742-A2B4-D1B38D474F08}" presName="tSp" presStyleCnt="0"/>
      <dgm:spPr/>
    </dgm:pt>
    <dgm:pt modelId="{DCF91F63-09FC-5140-A358-D625B94C11DF}" type="pres">
      <dgm:prSet presAssocID="{AD850C30-87B5-6742-A2B4-D1B38D474F08}" presName="bSp" presStyleCnt="0"/>
      <dgm:spPr/>
    </dgm:pt>
    <dgm:pt modelId="{C5F870AB-A966-9444-BB75-F87831F5B0E2}" type="pres">
      <dgm:prSet presAssocID="{AD850C30-87B5-6742-A2B4-D1B38D474F08}" presName="process" presStyleCnt="0"/>
      <dgm:spPr/>
    </dgm:pt>
    <dgm:pt modelId="{DF714591-A39E-1442-8983-415BF210CE70}" type="pres">
      <dgm:prSet presAssocID="{5C4579C9-8F6E-0740-8BF5-629B722EE9EA}" presName="composite1" presStyleCnt="0"/>
      <dgm:spPr/>
    </dgm:pt>
    <dgm:pt modelId="{3EE93DE2-50C8-7A4E-B6EB-404C0CFEC741}" type="pres">
      <dgm:prSet presAssocID="{5C4579C9-8F6E-0740-8BF5-629B722EE9EA}" presName="dummyNode1" presStyleLbl="node1" presStyleIdx="0" presStyleCnt="3"/>
      <dgm:spPr/>
    </dgm:pt>
    <dgm:pt modelId="{5FDEE6CF-B20F-DF4F-885D-94A1D33DB6F3}" type="pres">
      <dgm:prSet presAssocID="{5C4579C9-8F6E-0740-8BF5-629B722EE9EA}" presName="childNode1" presStyleLbl="bgAcc1" presStyleIdx="0" presStyleCnt="3">
        <dgm:presLayoutVars>
          <dgm:bulletEnabled val="1"/>
        </dgm:presLayoutVars>
      </dgm:prSet>
      <dgm:spPr/>
    </dgm:pt>
    <dgm:pt modelId="{3C9CA142-D8E9-8E4B-AD5A-E7A43A5E81F9}" type="pres">
      <dgm:prSet presAssocID="{5C4579C9-8F6E-0740-8BF5-629B722EE9EA}" presName="childNode1tx" presStyleLbl="bgAcc1" presStyleIdx="0" presStyleCnt="3">
        <dgm:presLayoutVars>
          <dgm:bulletEnabled val="1"/>
        </dgm:presLayoutVars>
      </dgm:prSet>
      <dgm:spPr/>
    </dgm:pt>
    <dgm:pt modelId="{A7A9C415-C201-3E4D-BB0D-9F7E65A2C76C}" type="pres">
      <dgm:prSet presAssocID="{5C4579C9-8F6E-0740-8BF5-629B722EE9EA}" presName="parentNode1" presStyleLbl="node1" presStyleIdx="0" presStyleCnt="3">
        <dgm:presLayoutVars>
          <dgm:chMax val="1"/>
          <dgm:bulletEnabled val="1"/>
        </dgm:presLayoutVars>
      </dgm:prSet>
      <dgm:spPr/>
    </dgm:pt>
    <dgm:pt modelId="{5AE25AD2-2974-194A-82CA-19D3E0030179}" type="pres">
      <dgm:prSet presAssocID="{5C4579C9-8F6E-0740-8BF5-629B722EE9EA}" presName="connSite1" presStyleCnt="0"/>
      <dgm:spPr/>
    </dgm:pt>
    <dgm:pt modelId="{3A96976F-0A0A-D44C-8740-8967F4C8E356}" type="pres">
      <dgm:prSet presAssocID="{DC82BB76-B510-F54B-B9CB-F85A0087C551}" presName="Name9" presStyleLbl="sibTrans2D1" presStyleIdx="0" presStyleCnt="2"/>
      <dgm:spPr/>
    </dgm:pt>
    <dgm:pt modelId="{4320A6FC-F7EE-1444-94CD-378D5558C98E}" type="pres">
      <dgm:prSet presAssocID="{B762A024-C537-EF48-8016-70E64BB58D00}" presName="composite2" presStyleCnt="0"/>
      <dgm:spPr/>
    </dgm:pt>
    <dgm:pt modelId="{A580DF14-3FB8-DD4C-ADF8-4091FDB19A24}" type="pres">
      <dgm:prSet presAssocID="{B762A024-C537-EF48-8016-70E64BB58D00}" presName="dummyNode2" presStyleLbl="node1" presStyleIdx="0" presStyleCnt="3"/>
      <dgm:spPr/>
    </dgm:pt>
    <dgm:pt modelId="{960DC693-727B-9249-8CCC-20AB5DB33F13}" type="pres">
      <dgm:prSet presAssocID="{B762A024-C537-EF48-8016-70E64BB58D00}" presName="childNode2" presStyleLbl="bgAcc1" presStyleIdx="1" presStyleCnt="3">
        <dgm:presLayoutVars>
          <dgm:bulletEnabled val="1"/>
        </dgm:presLayoutVars>
      </dgm:prSet>
      <dgm:spPr/>
    </dgm:pt>
    <dgm:pt modelId="{F16352A7-E6AC-5E40-99C2-0288AD026650}" type="pres">
      <dgm:prSet presAssocID="{B762A024-C537-EF48-8016-70E64BB58D00}" presName="childNode2tx" presStyleLbl="bgAcc1" presStyleIdx="1" presStyleCnt="3">
        <dgm:presLayoutVars>
          <dgm:bulletEnabled val="1"/>
        </dgm:presLayoutVars>
      </dgm:prSet>
      <dgm:spPr/>
    </dgm:pt>
    <dgm:pt modelId="{48BA9CE8-B8AA-764A-A4D3-F65C1F5320F4}" type="pres">
      <dgm:prSet presAssocID="{B762A024-C537-EF48-8016-70E64BB58D00}" presName="parentNode2" presStyleLbl="node1" presStyleIdx="1" presStyleCnt="3">
        <dgm:presLayoutVars>
          <dgm:chMax val="0"/>
          <dgm:bulletEnabled val="1"/>
        </dgm:presLayoutVars>
      </dgm:prSet>
      <dgm:spPr/>
    </dgm:pt>
    <dgm:pt modelId="{7E0631D2-7EF7-824B-AB66-0427ADAFBF48}" type="pres">
      <dgm:prSet presAssocID="{B762A024-C537-EF48-8016-70E64BB58D00}" presName="connSite2" presStyleCnt="0"/>
      <dgm:spPr/>
    </dgm:pt>
    <dgm:pt modelId="{E982B019-A1B4-9F4B-847E-CAE7A6EA67BB}" type="pres">
      <dgm:prSet presAssocID="{965466C2-ACD3-AD43-AEB9-8F3C64B657E8}" presName="Name18" presStyleLbl="sibTrans2D1" presStyleIdx="1" presStyleCnt="2"/>
      <dgm:spPr/>
    </dgm:pt>
    <dgm:pt modelId="{377366DF-19D1-3543-B3C5-CD6BC87D6FBC}" type="pres">
      <dgm:prSet presAssocID="{317D7098-76C6-7F4B-B398-626D460285D2}" presName="composite1" presStyleCnt="0"/>
      <dgm:spPr/>
    </dgm:pt>
    <dgm:pt modelId="{FBCDA1C6-52FC-D44C-9360-49E10B09A72D}" type="pres">
      <dgm:prSet presAssocID="{317D7098-76C6-7F4B-B398-626D460285D2}" presName="dummyNode1" presStyleLbl="node1" presStyleIdx="1" presStyleCnt="3"/>
      <dgm:spPr/>
    </dgm:pt>
    <dgm:pt modelId="{1754F96D-7215-4E44-9C20-0191093E2F46}" type="pres">
      <dgm:prSet presAssocID="{317D7098-76C6-7F4B-B398-626D460285D2}" presName="childNode1" presStyleLbl="bgAcc1" presStyleIdx="2" presStyleCnt="3">
        <dgm:presLayoutVars>
          <dgm:bulletEnabled val="1"/>
        </dgm:presLayoutVars>
      </dgm:prSet>
      <dgm:spPr/>
    </dgm:pt>
    <dgm:pt modelId="{39B0A206-F70F-B646-A806-6D9DF672D399}" type="pres">
      <dgm:prSet presAssocID="{317D7098-76C6-7F4B-B398-626D460285D2}" presName="childNode1tx" presStyleLbl="bgAcc1" presStyleIdx="2" presStyleCnt="3">
        <dgm:presLayoutVars>
          <dgm:bulletEnabled val="1"/>
        </dgm:presLayoutVars>
      </dgm:prSet>
      <dgm:spPr/>
    </dgm:pt>
    <dgm:pt modelId="{B2FFD37C-35DD-D543-8654-BDF75E01800A}" type="pres">
      <dgm:prSet presAssocID="{317D7098-76C6-7F4B-B398-626D460285D2}" presName="parentNode1" presStyleLbl="node1" presStyleIdx="2" presStyleCnt="3">
        <dgm:presLayoutVars>
          <dgm:chMax val="1"/>
          <dgm:bulletEnabled val="1"/>
        </dgm:presLayoutVars>
      </dgm:prSet>
      <dgm:spPr/>
    </dgm:pt>
    <dgm:pt modelId="{B5BD85C8-96F0-BC47-A368-F3DFE790F140}" type="pres">
      <dgm:prSet presAssocID="{317D7098-76C6-7F4B-B398-626D460285D2}" presName="connSite1" presStyleCnt="0"/>
      <dgm:spPr/>
    </dgm:pt>
  </dgm:ptLst>
  <dgm:cxnLst>
    <dgm:cxn modelId="{9F6AFF06-7627-4142-A2E1-AFDAC7F481E8}" type="presOf" srcId="{5C4579C9-8F6E-0740-8BF5-629B722EE9EA}" destId="{A7A9C415-C201-3E4D-BB0D-9F7E65A2C76C}" srcOrd="0" destOrd="0" presId="urn:microsoft.com/office/officeart/2005/8/layout/hProcess4"/>
    <dgm:cxn modelId="{F965575B-5662-AC4E-9BFC-80BBD8F91AB5}" srcId="{B762A024-C537-EF48-8016-70E64BB58D00}" destId="{B415A905-8685-8C45-99DB-7E70BC2BB0D9}" srcOrd="1" destOrd="0" parTransId="{8795A5B3-9327-CC4C-BD05-9B164149A6D2}" sibTransId="{F242A42A-2656-B748-85BC-AE172810154E}"/>
    <dgm:cxn modelId="{78C10941-8B39-1943-A323-FBE687C7B9ED}" type="presOf" srcId="{A5D5E5A5-7002-3F4F-9A8E-1F4E6D0EC318}" destId="{3C9CA142-D8E9-8E4B-AD5A-E7A43A5E81F9}" srcOrd="1" destOrd="0" presId="urn:microsoft.com/office/officeart/2005/8/layout/hProcess4"/>
    <dgm:cxn modelId="{0EE37B43-F25B-2C47-8825-7D46F4BCD9EB}" type="presOf" srcId="{A5D9BDC5-165E-A54C-B129-11E3A3B8F6F1}" destId="{39B0A206-F70F-B646-A806-6D9DF672D399}" srcOrd="1" destOrd="0" presId="urn:microsoft.com/office/officeart/2005/8/layout/hProcess4"/>
    <dgm:cxn modelId="{2A61FF67-8CF1-004D-BD73-44B4E8A1F372}" type="presOf" srcId="{AD850C30-87B5-6742-A2B4-D1B38D474F08}" destId="{3F009689-F7A8-5B48-AE3A-712C15ED017D}" srcOrd="0" destOrd="0" presId="urn:microsoft.com/office/officeart/2005/8/layout/hProcess4"/>
    <dgm:cxn modelId="{5106B06B-1993-9B4F-81AE-EFC5B0CFB0CE}" type="presOf" srcId="{317D7098-76C6-7F4B-B398-626D460285D2}" destId="{B2FFD37C-35DD-D543-8654-BDF75E01800A}" srcOrd="0" destOrd="0" presId="urn:microsoft.com/office/officeart/2005/8/layout/hProcess4"/>
    <dgm:cxn modelId="{8224746E-CE1F-C044-B093-7B845FEFCBE2}" type="presOf" srcId="{965466C2-ACD3-AD43-AEB9-8F3C64B657E8}" destId="{E982B019-A1B4-9F4B-847E-CAE7A6EA67BB}" srcOrd="0" destOrd="0" presId="urn:microsoft.com/office/officeart/2005/8/layout/hProcess4"/>
    <dgm:cxn modelId="{C3823E51-107D-0642-A65F-180EEEEC1D42}" type="presOf" srcId="{EFA22C66-4604-DD45-8D44-2F3DC6E7A93F}" destId="{F16352A7-E6AC-5E40-99C2-0288AD026650}" srcOrd="1" destOrd="0" presId="urn:microsoft.com/office/officeart/2005/8/layout/hProcess4"/>
    <dgm:cxn modelId="{2399BE71-76A5-9042-A4FE-8CFBB0B81E2D}" type="presOf" srcId="{A5D5E5A5-7002-3F4F-9A8E-1F4E6D0EC318}" destId="{5FDEE6CF-B20F-DF4F-885D-94A1D33DB6F3}" srcOrd="0" destOrd="0" presId="urn:microsoft.com/office/officeart/2005/8/layout/hProcess4"/>
    <dgm:cxn modelId="{0A358675-D332-6346-843B-11E3860FFD71}" srcId="{AD850C30-87B5-6742-A2B4-D1B38D474F08}" destId="{B762A024-C537-EF48-8016-70E64BB58D00}" srcOrd="1" destOrd="0" parTransId="{7DB39A4A-FBC0-2548-8FA4-5DBED9A0D07B}" sibTransId="{965466C2-ACD3-AD43-AEB9-8F3C64B657E8}"/>
    <dgm:cxn modelId="{B3653678-4398-9E49-A7A9-CE32F2445D58}" srcId="{AD850C30-87B5-6742-A2B4-D1B38D474F08}" destId="{5C4579C9-8F6E-0740-8BF5-629B722EE9EA}" srcOrd="0" destOrd="0" parTransId="{67AFCF4F-B030-A14C-975E-3480BC7EE373}" sibTransId="{DC82BB76-B510-F54B-B9CB-F85A0087C551}"/>
    <dgm:cxn modelId="{9B3EFD86-17AC-7D45-9661-7CD66050E5E6}" srcId="{AD850C30-87B5-6742-A2B4-D1B38D474F08}" destId="{317D7098-76C6-7F4B-B398-626D460285D2}" srcOrd="2" destOrd="0" parTransId="{F48A5F9E-C684-3A4B-A7C2-E7BBBCFCFAFE}" sibTransId="{948493CD-47B4-F646-B530-33C9A74298E0}"/>
    <dgm:cxn modelId="{DC11B1A0-08A9-484B-B5BE-D0CECC08EA93}" type="presOf" srcId="{5D585978-0377-1A4B-826C-B8D10EC7B943}" destId="{F16352A7-E6AC-5E40-99C2-0288AD026650}" srcOrd="1" destOrd="2" presId="urn:microsoft.com/office/officeart/2005/8/layout/hProcess4"/>
    <dgm:cxn modelId="{6852BAA6-C027-7546-A258-BBAD3FE54755}" type="presOf" srcId="{5D585978-0377-1A4B-826C-B8D10EC7B943}" destId="{960DC693-727B-9249-8CCC-20AB5DB33F13}" srcOrd="0" destOrd="2" presId="urn:microsoft.com/office/officeart/2005/8/layout/hProcess4"/>
    <dgm:cxn modelId="{163CB1B2-E9A5-3F40-9E06-2A0827028C53}" type="presOf" srcId="{DC82BB76-B510-F54B-B9CB-F85A0087C551}" destId="{3A96976F-0A0A-D44C-8740-8967F4C8E356}" srcOrd="0" destOrd="0" presId="urn:microsoft.com/office/officeart/2005/8/layout/hProcess4"/>
    <dgm:cxn modelId="{647D0AB8-420B-0C49-97F8-F895E781A622}" type="presOf" srcId="{EFA22C66-4604-DD45-8D44-2F3DC6E7A93F}" destId="{960DC693-727B-9249-8CCC-20AB5DB33F13}" srcOrd="0" destOrd="0" presId="urn:microsoft.com/office/officeart/2005/8/layout/hProcess4"/>
    <dgm:cxn modelId="{5E0E93C6-AFAA-2349-BEE0-68757E03BAFD}" type="presOf" srcId="{B415A905-8685-8C45-99DB-7E70BC2BB0D9}" destId="{960DC693-727B-9249-8CCC-20AB5DB33F13}" srcOrd="0" destOrd="1" presId="urn:microsoft.com/office/officeart/2005/8/layout/hProcess4"/>
    <dgm:cxn modelId="{F5E5D2C7-D758-AA4B-A712-BCD53B7741F1}" type="presOf" srcId="{B762A024-C537-EF48-8016-70E64BB58D00}" destId="{48BA9CE8-B8AA-764A-A4D3-F65C1F5320F4}" srcOrd="0" destOrd="0" presId="urn:microsoft.com/office/officeart/2005/8/layout/hProcess4"/>
    <dgm:cxn modelId="{662413D0-7F12-0448-A4B6-3E9EF9B1CC77}" srcId="{5C4579C9-8F6E-0740-8BF5-629B722EE9EA}" destId="{A5D5E5A5-7002-3F4F-9A8E-1F4E6D0EC318}" srcOrd="0" destOrd="0" parTransId="{38151EB2-CEF5-8A40-A441-260ECF136FAD}" sibTransId="{4B021373-7AAA-8E45-85E4-1E41D196FE83}"/>
    <dgm:cxn modelId="{6DE4F4D7-5F23-7047-9E3D-07DE9473DBB0}" type="presOf" srcId="{A5D9BDC5-165E-A54C-B129-11E3A3B8F6F1}" destId="{1754F96D-7215-4E44-9C20-0191093E2F46}" srcOrd="0" destOrd="0" presId="urn:microsoft.com/office/officeart/2005/8/layout/hProcess4"/>
    <dgm:cxn modelId="{47F97AD8-6B4F-8B43-BD2A-1732EC3FFF9A}" type="presOf" srcId="{B415A905-8685-8C45-99DB-7E70BC2BB0D9}" destId="{F16352A7-E6AC-5E40-99C2-0288AD026650}" srcOrd="1" destOrd="1" presId="urn:microsoft.com/office/officeart/2005/8/layout/hProcess4"/>
    <dgm:cxn modelId="{D3784BE2-7EBF-2A41-9435-AF389896ED76}" srcId="{B762A024-C537-EF48-8016-70E64BB58D00}" destId="{EFA22C66-4604-DD45-8D44-2F3DC6E7A93F}" srcOrd="0" destOrd="0" parTransId="{8965563E-9FA3-2240-9A78-466127BE2EE3}" sibTransId="{0D915308-0FEB-314A-B83D-3EF8FEB48C47}"/>
    <dgm:cxn modelId="{6C2B7FF5-43EE-0447-B442-CB5377212D31}" srcId="{317D7098-76C6-7F4B-B398-626D460285D2}" destId="{A5D9BDC5-165E-A54C-B129-11E3A3B8F6F1}" srcOrd="0" destOrd="0" parTransId="{F4CEE10E-4DEF-5A4B-BE1F-71416ED70E46}" sibTransId="{DBDA7EAC-3675-D947-B2D0-2A9EA6EA91DF}"/>
    <dgm:cxn modelId="{A3BAF0FF-B3E5-A849-B54A-75C7242CC6BD}" srcId="{B762A024-C537-EF48-8016-70E64BB58D00}" destId="{5D585978-0377-1A4B-826C-B8D10EC7B943}" srcOrd="2" destOrd="0" parTransId="{58ABA8A4-C1FF-2142-88E7-C1C2EA16076B}" sibTransId="{69B4070D-C80A-864C-900C-DEC28062EE94}"/>
    <dgm:cxn modelId="{FE33F8F3-91C3-AE41-A96A-30723BF44ED8}" type="presParOf" srcId="{3F009689-F7A8-5B48-AE3A-712C15ED017D}" destId="{1FBC046A-8B59-3645-A3C6-8D974F480ED6}" srcOrd="0" destOrd="0" presId="urn:microsoft.com/office/officeart/2005/8/layout/hProcess4"/>
    <dgm:cxn modelId="{9AA0B4A5-3468-FD4C-ADF6-E12F58990B9C}" type="presParOf" srcId="{3F009689-F7A8-5B48-AE3A-712C15ED017D}" destId="{DCF91F63-09FC-5140-A358-D625B94C11DF}" srcOrd="1" destOrd="0" presId="urn:microsoft.com/office/officeart/2005/8/layout/hProcess4"/>
    <dgm:cxn modelId="{2F7BA1B0-651A-E341-B84B-AAA5DF9C59B7}" type="presParOf" srcId="{3F009689-F7A8-5B48-AE3A-712C15ED017D}" destId="{C5F870AB-A966-9444-BB75-F87831F5B0E2}" srcOrd="2" destOrd="0" presId="urn:microsoft.com/office/officeart/2005/8/layout/hProcess4"/>
    <dgm:cxn modelId="{628809E2-6A00-994F-A206-E02C1CF1E0AB}" type="presParOf" srcId="{C5F870AB-A966-9444-BB75-F87831F5B0E2}" destId="{DF714591-A39E-1442-8983-415BF210CE70}" srcOrd="0" destOrd="0" presId="urn:microsoft.com/office/officeart/2005/8/layout/hProcess4"/>
    <dgm:cxn modelId="{0F29DCCC-264E-9745-B845-40045D560446}" type="presParOf" srcId="{DF714591-A39E-1442-8983-415BF210CE70}" destId="{3EE93DE2-50C8-7A4E-B6EB-404C0CFEC741}" srcOrd="0" destOrd="0" presId="urn:microsoft.com/office/officeart/2005/8/layout/hProcess4"/>
    <dgm:cxn modelId="{2875A93D-80AE-5F4D-ADAD-7B7CF317127B}" type="presParOf" srcId="{DF714591-A39E-1442-8983-415BF210CE70}" destId="{5FDEE6CF-B20F-DF4F-885D-94A1D33DB6F3}" srcOrd="1" destOrd="0" presId="urn:microsoft.com/office/officeart/2005/8/layout/hProcess4"/>
    <dgm:cxn modelId="{9B042DD8-4366-0946-B8D6-FB720B30E84B}" type="presParOf" srcId="{DF714591-A39E-1442-8983-415BF210CE70}" destId="{3C9CA142-D8E9-8E4B-AD5A-E7A43A5E81F9}" srcOrd="2" destOrd="0" presId="urn:microsoft.com/office/officeart/2005/8/layout/hProcess4"/>
    <dgm:cxn modelId="{60B16E1F-F6D2-1A4A-A804-6205059DBC33}" type="presParOf" srcId="{DF714591-A39E-1442-8983-415BF210CE70}" destId="{A7A9C415-C201-3E4D-BB0D-9F7E65A2C76C}" srcOrd="3" destOrd="0" presId="urn:microsoft.com/office/officeart/2005/8/layout/hProcess4"/>
    <dgm:cxn modelId="{8933176E-0DD0-4B47-A3CD-B7347BA72D7F}" type="presParOf" srcId="{DF714591-A39E-1442-8983-415BF210CE70}" destId="{5AE25AD2-2974-194A-82CA-19D3E0030179}" srcOrd="4" destOrd="0" presId="urn:microsoft.com/office/officeart/2005/8/layout/hProcess4"/>
    <dgm:cxn modelId="{C1E3F9B5-4E09-7242-BD6B-F783D0310DAF}" type="presParOf" srcId="{C5F870AB-A966-9444-BB75-F87831F5B0E2}" destId="{3A96976F-0A0A-D44C-8740-8967F4C8E356}" srcOrd="1" destOrd="0" presId="urn:microsoft.com/office/officeart/2005/8/layout/hProcess4"/>
    <dgm:cxn modelId="{C3F2EDFB-8DCB-2C4E-B258-9E440B3BBD4F}" type="presParOf" srcId="{C5F870AB-A966-9444-BB75-F87831F5B0E2}" destId="{4320A6FC-F7EE-1444-94CD-378D5558C98E}" srcOrd="2" destOrd="0" presId="urn:microsoft.com/office/officeart/2005/8/layout/hProcess4"/>
    <dgm:cxn modelId="{6E0F173F-DE81-F143-8040-801EA7E0E489}" type="presParOf" srcId="{4320A6FC-F7EE-1444-94CD-378D5558C98E}" destId="{A580DF14-3FB8-DD4C-ADF8-4091FDB19A24}" srcOrd="0" destOrd="0" presId="urn:microsoft.com/office/officeart/2005/8/layout/hProcess4"/>
    <dgm:cxn modelId="{04BEC4D2-0229-0D4B-9320-2397711EFCAA}" type="presParOf" srcId="{4320A6FC-F7EE-1444-94CD-378D5558C98E}" destId="{960DC693-727B-9249-8CCC-20AB5DB33F13}" srcOrd="1" destOrd="0" presId="urn:microsoft.com/office/officeart/2005/8/layout/hProcess4"/>
    <dgm:cxn modelId="{8B624B1E-AC2F-AA48-816E-473BF388D058}" type="presParOf" srcId="{4320A6FC-F7EE-1444-94CD-378D5558C98E}" destId="{F16352A7-E6AC-5E40-99C2-0288AD026650}" srcOrd="2" destOrd="0" presId="urn:microsoft.com/office/officeart/2005/8/layout/hProcess4"/>
    <dgm:cxn modelId="{1B78DF0C-DF8C-4F4F-A904-ACB60637C89D}" type="presParOf" srcId="{4320A6FC-F7EE-1444-94CD-378D5558C98E}" destId="{48BA9CE8-B8AA-764A-A4D3-F65C1F5320F4}" srcOrd="3" destOrd="0" presId="urn:microsoft.com/office/officeart/2005/8/layout/hProcess4"/>
    <dgm:cxn modelId="{4DB69CB3-D8FD-C642-8B22-70503AD139EA}" type="presParOf" srcId="{4320A6FC-F7EE-1444-94CD-378D5558C98E}" destId="{7E0631D2-7EF7-824B-AB66-0427ADAFBF48}" srcOrd="4" destOrd="0" presId="urn:microsoft.com/office/officeart/2005/8/layout/hProcess4"/>
    <dgm:cxn modelId="{EB31CD77-2BB8-564F-ABA0-10249AA643B4}" type="presParOf" srcId="{C5F870AB-A966-9444-BB75-F87831F5B0E2}" destId="{E982B019-A1B4-9F4B-847E-CAE7A6EA67BB}" srcOrd="3" destOrd="0" presId="urn:microsoft.com/office/officeart/2005/8/layout/hProcess4"/>
    <dgm:cxn modelId="{94E6B860-3155-434C-A02A-3B6182037768}" type="presParOf" srcId="{C5F870AB-A966-9444-BB75-F87831F5B0E2}" destId="{377366DF-19D1-3543-B3C5-CD6BC87D6FBC}" srcOrd="4" destOrd="0" presId="urn:microsoft.com/office/officeart/2005/8/layout/hProcess4"/>
    <dgm:cxn modelId="{E7314DEC-5896-874B-8AD7-617DDC3B1E45}" type="presParOf" srcId="{377366DF-19D1-3543-B3C5-CD6BC87D6FBC}" destId="{FBCDA1C6-52FC-D44C-9360-49E10B09A72D}" srcOrd="0" destOrd="0" presId="urn:microsoft.com/office/officeart/2005/8/layout/hProcess4"/>
    <dgm:cxn modelId="{08D91127-582C-F344-B5C4-FEF8448C5D6A}" type="presParOf" srcId="{377366DF-19D1-3543-B3C5-CD6BC87D6FBC}" destId="{1754F96D-7215-4E44-9C20-0191093E2F46}" srcOrd="1" destOrd="0" presId="urn:microsoft.com/office/officeart/2005/8/layout/hProcess4"/>
    <dgm:cxn modelId="{E51FF557-748F-5F4D-9506-B456B8CFA03F}" type="presParOf" srcId="{377366DF-19D1-3543-B3C5-CD6BC87D6FBC}" destId="{39B0A206-F70F-B646-A806-6D9DF672D399}" srcOrd="2" destOrd="0" presId="urn:microsoft.com/office/officeart/2005/8/layout/hProcess4"/>
    <dgm:cxn modelId="{C9FCB425-98E8-1545-B167-F8454D38BFA9}" type="presParOf" srcId="{377366DF-19D1-3543-B3C5-CD6BC87D6FBC}" destId="{B2FFD37C-35DD-D543-8654-BDF75E01800A}" srcOrd="3" destOrd="0" presId="urn:microsoft.com/office/officeart/2005/8/layout/hProcess4"/>
    <dgm:cxn modelId="{46F3ACE6-764D-854D-A9C8-D9674B9ABBA8}" type="presParOf" srcId="{377366DF-19D1-3543-B3C5-CD6BC87D6FBC}" destId="{B5BD85C8-96F0-BC47-A368-F3DFE790F140}"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5E85F2-C984-DB4C-9C39-F88984C28C12}"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GB"/>
        </a:p>
      </dgm:t>
    </dgm:pt>
    <dgm:pt modelId="{4E9F8F8C-A506-164C-B37C-8AAE6AF1376C}">
      <dgm:prSet phldrT="[Text]" phldr="0"/>
      <dgm:spPr/>
      <dgm:t>
        <a:bodyPr/>
        <a:lstStyle/>
        <a:p>
          <a:r>
            <a:rPr lang="en-GB" b="1" dirty="0"/>
            <a:t>Marmot Review (2020)</a:t>
          </a:r>
          <a:endParaRPr lang="en-GB" dirty="0"/>
        </a:p>
      </dgm:t>
    </dgm:pt>
    <dgm:pt modelId="{CE54259A-1E3C-3A4E-AE54-A6B84858DF5A}" type="parTrans" cxnId="{56488E67-3FBC-5A43-9D49-504F982CC1D2}">
      <dgm:prSet/>
      <dgm:spPr/>
      <dgm:t>
        <a:bodyPr/>
        <a:lstStyle/>
        <a:p>
          <a:endParaRPr lang="en-GB"/>
        </a:p>
      </dgm:t>
    </dgm:pt>
    <dgm:pt modelId="{A5943614-7EFD-5E45-B540-8D2B2CA1805F}" type="sibTrans" cxnId="{56488E67-3FBC-5A43-9D49-504F982CC1D2}">
      <dgm:prSet/>
      <dgm:spPr/>
      <dgm:t>
        <a:bodyPr/>
        <a:lstStyle/>
        <a:p>
          <a:endParaRPr lang="en-GB"/>
        </a:p>
      </dgm:t>
    </dgm:pt>
    <dgm:pt modelId="{23D002C9-FF9E-3C45-A130-B016D481EE93}">
      <dgm:prSet phldrT="[Text]" phldr="0"/>
      <dgm:spPr/>
      <dgm:t>
        <a:bodyPr/>
        <a:lstStyle/>
        <a:p>
          <a:r>
            <a:rPr lang="en-GB" dirty="0">
              <a:latin typeface="Arial" panose="020B0604020202020204" pitchFamily="34" charset="0"/>
              <a:cs typeface="Arial" panose="020B0604020202020204" pitchFamily="34" charset="0"/>
            </a:rPr>
            <a:t>Highlights health inequalities linked to social determinants; recommends early intervention, education, housing and employment improvements.</a:t>
          </a:r>
        </a:p>
      </dgm:t>
    </dgm:pt>
    <dgm:pt modelId="{76DD0CCA-0869-E843-91B0-2400D48D43B1}" type="parTrans" cxnId="{2B523362-C1F4-A744-9275-38165DBD5286}">
      <dgm:prSet/>
      <dgm:spPr/>
      <dgm:t>
        <a:bodyPr/>
        <a:lstStyle/>
        <a:p>
          <a:endParaRPr lang="en-GB"/>
        </a:p>
      </dgm:t>
    </dgm:pt>
    <dgm:pt modelId="{36809F1B-EE11-6349-A4D3-40CE891F2C76}" type="sibTrans" cxnId="{2B523362-C1F4-A744-9275-38165DBD5286}">
      <dgm:prSet/>
      <dgm:spPr/>
      <dgm:t>
        <a:bodyPr/>
        <a:lstStyle/>
        <a:p>
          <a:endParaRPr lang="en-GB"/>
        </a:p>
      </dgm:t>
    </dgm:pt>
    <dgm:pt modelId="{2522CDD9-EE8A-1E41-9CF8-1845AF44B1A2}">
      <dgm:prSet phldrT="[Text]" phldr="0"/>
      <dgm:spPr/>
      <dgm:t>
        <a:bodyPr/>
        <a:lstStyle/>
        <a:p>
          <a:r>
            <a:rPr lang="en-GB" dirty="0">
              <a:latin typeface="Arial" panose="020B0604020202020204" pitchFamily="34" charset="0"/>
              <a:cs typeface="Arial" panose="020B0604020202020204" pitchFamily="34" charset="0"/>
            </a:rPr>
            <a:t>Supports policies targeting social and environmental determinants to reduce health inequities.</a:t>
          </a:r>
        </a:p>
      </dgm:t>
    </dgm:pt>
    <dgm:pt modelId="{84A94EB2-6EF5-8B42-9DF6-5BA049B5A8F0}" type="parTrans" cxnId="{20F2CF46-6BA6-3546-9C7A-8F70DA80D64E}">
      <dgm:prSet/>
      <dgm:spPr/>
      <dgm:t>
        <a:bodyPr/>
        <a:lstStyle/>
        <a:p>
          <a:endParaRPr lang="en-GB"/>
        </a:p>
      </dgm:t>
    </dgm:pt>
    <dgm:pt modelId="{83556323-5431-B942-A481-E0E6E955BFEA}" type="sibTrans" cxnId="{20F2CF46-6BA6-3546-9C7A-8F70DA80D64E}">
      <dgm:prSet/>
      <dgm:spPr/>
      <dgm:t>
        <a:bodyPr/>
        <a:lstStyle/>
        <a:p>
          <a:endParaRPr lang="en-GB"/>
        </a:p>
      </dgm:t>
    </dgm:pt>
    <dgm:pt modelId="{805D43B3-5CB9-3641-84BF-B077DBF186F7}" type="pres">
      <dgm:prSet presAssocID="{F35E85F2-C984-DB4C-9C39-F88984C28C12}" presName="Name0" presStyleCnt="0">
        <dgm:presLayoutVars>
          <dgm:dir/>
          <dgm:animLvl val="lvl"/>
          <dgm:resizeHandles val="exact"/>
        </dgm:presLayoutVars>
      </dgm:prSet>
      <dgm:spPr/>
    </dgm:pt>
    <dgm:pt modelId="{7E5B2F7A-EEB2-4E49-9AB3-E27A4FBF4CB0}" type="pres">
      <dgm:prSet presAssocID="{F35E85F2-C984-DB4C-9C39-F88984C28C12}" presName="tSp" presStyleCnt="0"/>
      <dgm:spPr/>
    </dgm:pt>
    <dgm:pt modelId="{75808FFD-DC84-1343-A4A5-2143C2E66769}" type="pres">
      <dgm:prSet presAssocID="{F35E85F2-C984-DB4C-9C39-F88984C28C12}" presName="bSp" presStyleCnt="0"/>
      <dgm:spPr/>
    </dgm:pt>
    <dgm:pt modelId="{186F284D-7A00-4843-930A-77FACDDD2D5B}" type="pres">
      <dgm:prSet presAssocID="{F35E85F2-C984-DB4C-9C39-F88984C28C12}" presName="process" presStyleCnt="0"/>
      <dgm:spPr/>
    </dgm:pt>
    <dgm:pt modelId="{08046974-BAC8-3F4B-AF20-7E6D412813A1}" type="pres">
      <dgm:prSet presAssocID="{4E9F8F8C-A506-164C-B37C-8AAE6AF1376C}" presName="composite1" presStyleCnt="0"/>
      <dgm:spPr/>
    </dgm:pt>
    <dgm:pt modelId="{699EA06F-637C-894E-9637-CD4C5A01F5DE}" type="pres">
      <dgm:prSet presAssocID="{4E9F8F8C-A506-164C-B37C-8AAE6AF1376C}" presName="dummyNode1" presStyleLbl="node1" presStyleIdx="0" presStyleCnt="1"/>
      <dgm:spPr/>
    </dgm:pt>
    <dgm:pt modelId="{F693DB70-9C23-F545-9C78-D6B09B4ED314}" type="pres">
      <dgm:prSet presAssocID="{4E9F8F8C-A506-164C-B37C-8AAE6AF1376C}" presName="childNode1" presStyleLbl="bgAcc1" presStyleIdx="0" presStyleCnt="1">
        <dgm:presLayoutVars>
          <dgm:bulletEnabled val="1"/>
        </dgm:presLayoutVars>
      </dgm:prSet>
      <dgm:spPr/>
    </dgm:pt>
    <dgm:pt modelId="{9B62EEB4-BC38-884E-92A6-39343DF97FDA}" type="pres">
      <dgm:prSet presAssocID="{4E9F8F8C-A506-164C-B37C-8AAE6AF1376C}" presName="childNode1tx" presStyleLbl="bgAcc1" presStyleIdx="0" presStyleCnt="1">
        <dgm:presLayoutVars>
          <dgm:bulletEnabled val="1"/>
        </dgm:presLayoutVars>
      </dgm:prSet>
      <dgm:spPr/>
    </dgm:pt>
    <dgm:pt modelId="{D005988E-C269-5544-A2C5-05315336A1D3}" type="pres">
      <dgm:prSet presAssocID="{4E9F8F8C-A506-164C-B37C-8AAE6AF1376C}" presName="parentNode1" presStyleLbl="node1" presStyleIdx="0" presStyleCnt="1">
        <dgm:presLayoutVars>
          <dgm:chMax val="1"/>
          <dgm:bulletEnabled val="1"/>
        </dgm:presLayoutVars>
      </dgm:prSet>
      <dgm:spPr/>
    </dgm:pt>
    <dgm:pt modelId="{AEC37463-57F0-CA4F-87BB-18A3F54CE3B5}" type="pres">
      <dgm:prSet presAssocID="{4E9F8F8C-A506-164C-B37C-8AAE6AF1376C}" presName="connSite1" presStyleCnt="0"/>
      <dgm:spPr/>
    </dgm:pt>
  </dgm:ptLst>
  <dgm:cxnLst>
    <dgm:cxn modelId="{EDCFC80A-20EC-D249-A97E-23FA4B4328FE}" type="presOf" srcId="{23D002C9-FF9E-3C45-A130-B016D481EE93}" destId="{F693DB70-9C23-F545-9C78-D6B09B4ED314}" srcOrd="0" destOrd="0" presId="urn:microsoft.com/office/officeart/2005/8/layout/hProcess4"/>
    <dgm:cxn modelId="{FEA1402C-C04F-2347-9B80-E6694A6E2203}" type="presOf" srcId="{2522CDD9-EE8A-1E41-9CF8-1845AF44B1A2}" destId="{9B62EEB4-BC38-884E-92A6-39343DF97FDA}" srcOrd="1" destOrd="1" presId="urn:microsoft.com/office/officeart/2005/8/layout/hProcess4"/>
    <dgm:cxn modelId="{2B523362-C1F4-A744-9275-38165DBD5286}" srcId="{4E9F8F8C-A506-164C-B37C-8AAE6AF1376C}" destId="{23D002C9-FF9E-3C45-A130-B016D481EE93}" srcOrd="0" destOrd="0" parTransId="{76DD0CCA-0869-E843-91B0-2400D48D43B1}" sibTransId="{36809F1B-EE11-6349-A4D3-40CE891F2C76}"/>
    <dgm:cxn modelId="{D62C7245-7C03-AF4D-8CD0-239F7471694E}" type="presOf" srcId="{2522CDD9-EE8A-1E41-9CF8-1845AF44B1A2}" destId="{F693DB70-9C23-F545-9C78-D6B09B4ED314}" srcOrd="0" destOrd="1" presId="urn:microsoft.com/office/officeart/2005/8/layout/hProcess4"/>
    <dgm:cxn modelId="{20F2CF46-6BA6-3546-9C7A-8F70DA80D64E}" srcId="{4E9F8F8C-A506-164C-B37C-8AAE6AF1376C}" destId="{2522CDD9-EE8A-1E41-9CF8-1845AF44B1A2}" srcOrd="1" destOrd="0" parTransId="{84A94EB2-6EF5-8B42-9DF6-5BA049B5A8F0}" sibTransId="{83556323-5431-B942-A481-E0E6E955BFEA}"/>
    <dgm:cxn modelId="{56488E67-3FBC-5A43-9D49-504F982CC1D2}" srcId="{F35E85F2-C984-DB4C-9C39-F88984C28C12}" destId="{4E9F8F8C-A506-164C-B37C-8AAE6AF1376C}" srcOrd="0" destOrd="0" parTransId="{CE54259A-1E3C-3A4E-AE54-A6B84858DF5A}" sibTransId="{A5943614-7EFD-5E45-B540-8D2B2CA1805F}"/>
    <dgm:cxn modelId="{13B62657-2898-434E-A5FF-DABC901FE9FB}" type="presOf" srcId="{F35E85F2-C984-DB4C-9C39-F88984C28C12}" destId="{805D43B3-5CB9-3641-84BF-B077DBF186F7}" srcOrd="0" destOrd="0" presId="urn:microsoft.com/office/officeart/2005/8/layout/hProcess4"/>
    <dgm:cxn modelId="{3F9F1C94-6A98-6A4F-9B76-3CDD8DB68819}" type="presOf" srcId="{23D002C9-FF9E-3C45-A130-B016D481EE93}" destId="{9B62EEB4-BC38-884E-92A6-39343DF97FDA}" srcOrd="1" destOrd="0" presId="urn:microsoft.com/office/officeart/2005/8/layout/hProcess4"/>
    <dgm:cxn modelId="{35299AFF-3A73-3848-95CD-4E89D3E43023}" type="presOf" srcId="{4E9F8F8C-A506-164C-B37C-8AAE6AF1376C}" destId="{D005988E-C269-5544-A2C5-05315336A1D3}" srcOrd="0" destOrd="0" presId="urn:microsoft.com/office/officeart/2005/8/layout/hProcess4"/>
    <dgm:cxn modelId="{97B1216B-3D7D-E243-ABD5-668087043E0D}" type="presParOf" srcId="{805D43B3-5CB9-3641-84BF-B077DBF186F7}" destId="{7E5B2F7A-EEB2-4E49-9AB3-E27A4FBF4CB0}" srcOrd="0" destOrd="0" presId="urn:microsoft.com/office/officeart/2005/8/layout/hProcess4"/>
    <dgm:cxn modelId="{7B1093BC-9767-3A4E-8CDA-1C0E0756F49C}" type="presParOf" srcId="{805D43B3-5CB9-3641-84BF-B077DBF186F7}" destId="{75808FFD-DC84-1343-A4A5-2143C2E66769}" srcOrd="1" destOrd="0" presId="urn:microsoft.com/office/officeart/2005/8/layout/hProcess4"/>
    <dgm:cxn modelId="{746476CE-0013-C94C-9094-6EBBBCC64568}" type="presParOf" srcId="{805D43B3-5CB9-3641-84BF-B077DBF186F7}" destId="{186F284D-7A00-4843-930A-77FACDDD2D5B}" srcOrd="2" destOrd="0" presId="urn:microsoft.com/office/officeart/2005/8/layout/hProcess4"/>
    <dgm:cxn modelId="{697EDA6D-2564-1B4B-AF00-BF2E6F6D3035}" type="presParOf" srcId="{186F284D-7A00-4843-930A-77FACDDD2D5B}" destId="{08046974-BAC8-3F4B-AF20-7E6D412813A1}" srcOrd="0" destOrd="0" presId="urn:microsoft.com/office/officeart/2005/8/layout/hProcess4"/>
    <dgm:cxn modelId="{ADC87317-A983-2946-908A-D5E6B5DE6B12}" type="presParOf" srcId="{08046974-BAC8-3F4B-AF20-7E6D412813A1}" destId="{699EA06F-637C-894E-9637-CD4C5A01F5DE}" srcOrd="0" destOrd="0" presId="urn:microsoft.com/office/officeart/2005/8/layout/hProcess4"/>
    <dgm:cxn modelId="{85517232-47CB-804F-B3CD-13E54BE14AC3}" type="presParOf" srcId="{08046974-BAC8-3F4B-AF20-7E6D412813A1}" destId="{F693DB70-9C23-F545-9C78-D6B09B4ED314}" srcOrd="1" destOrd="0" presId="urn:microsoft.com/office/officeart/2005/8/layout/hProcess4"/>
    <dgm:cxn modelId="{B300020C-0940-F545-A110-3B35B38A1061}" type="presParOf" srcId="{08046974-BAC8-3F4B-AF20-7E6D412813A1}" destId="{9B62EEB4-BC38-884E-92A6-39343DF97FDA}" srcOrd="2" destOrd="0" presId="urn:microsoft.com/office/officeart/2005/8/layout/hProcess4"/>
    <dgm:cxn modelId="{8DE34DB3-9560-B94E-A0F5-09D46BBD33E1}" type="presParOf" srcId="{08046974-BAC8-3F4B-AF20-7E6D412813A1}" destId="{D005988E-C269-5544-A2C5-05315336A1D3}" srcOrd="3" destOrd="0" presId="urn:microsoft.com/office/officeart/2005/8/layout/hProcess4"/>
    <dgm:cxn modelId="{075482B6-C04F-284C-8D0C-5B1DD6A68D16}" type="presParOf" srcId="{08046974-BAC8-3F4B-AF20-7E6D412813A1}" destId="{AEC37463-57F0-CA4F-87BB-18A3F54CE3B5}"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1B077-2B56-CA46-8984-94295FB3718B}"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C8063448-BEB2-BE43-9C71-5FDA73DE83C6}">
      <dgm:prSet phldrT="[Text]" phldr="0" custT="1"/>
      <dgm:spPr/>
      <dgm:t>
        <a:bodyPr/>
        <a:lstStyle/>
        <a:p>
          <a:r>
            <a:rPr lang="en-GB" sz="1600">
              <a:solidFill>
                <a:schemeClr val="tx1"/>
              </a:solidFill>
              <a:latin typeface="Arial" panose="020B0604020202020204" pitchFamily="34" charset="0"/>
              <a:cs typeface="Arial" panose="020B0604020202020204" pitchFamily="34" charset="0"/>
            </a:rPr>
            <a:t>Health inequalities refer to avoidable and unfair differences in health outcomes between different population groups.</a:t>
          </a:r>
        </a:p>
      </dgm:t>
    </dgm:pt>
    <dgm:pt modelId="{8E676B7E-4B07-A74B-AC1D-296801C90A26}" type="parTrans" cxnId="{B2E2ED4D-0832-CA4F-AF5B-65F79ACAFF24}">
      <dgm:prSet/>
      <dgm:spPr/>
      <dgm:t>
        <a:bodyPr/>
        <a:lstStyle/>
        <a:p>
          <a:endParaRPr lang="en-GB"/>
        </a:p>
      </dgm:t>
    </dgm:pt>
    <dgm:pt modelId="{B175B69B-5C45-C44F-B3F8-F408C830450F}" type="sibTrans" cxnId="{B2E2ED4D-0832-CA4F-AF5B-65F79ACAFF24}">
      <dgm:prSet/>
      <dgm:spPr/>
      <dgm:t>
        <a:bodyPr/>
        <a:lstStyle/>
        <a:p>
          <a:endParaRPr lang="en-GB"/>
        </a:p>
      </dgm:t>
    </dgm:pt>
    <dgm:pt modelId="{61532D6A-C9C1-0B40-819B-FEEBD5580E89}">
      <dgm:prSet phldrT="[Text]" phldr="0"/>
      <dgm:spPr/>
      <dgm:t>
        <a:bodyPr/>
        <a:lstStyle/>
        <a:p>
          <a:r>
            <a:rPr lang="en-GB" dirty="0">
              <a:solidFill>
                <a:schemeClr val="tx1"/>
              </a:solidFill>
            </a:rPr>
            <a:t>In the UK, individuals living in deprived areas experience significantly poorer health outcomes and reduced life expectancy. The Marmot Review identified that people in the most deprived areas can live up to </a:t>
          </a:r>
          <a:r>
            <a:rPr lang="en-GB" b="1" dirty="0">
              <a:solidFill>
                <a:schemeClr val="tx1"/>
              </a:solidFill>
            </a:rPr>
            <a:t>10 years fewer in good health</a:t>
          </a:r>
          <a:r>
            <a:rPr lang="en-GB" dirty="0">
              <a:solidFill>
                <a:schemeClr val="tx1"/>
              </a:solidFill>
            </a:rPr>
            <a:t> compared to those in affluent areas (Marmot et al., 2020).</a:t>
          </a:r>
        </a:p>
      </dgm:t>
    </dgm:pt>
    <dgm:pt modelId="{23FEF53B-8DE1-2C4A-9C6B-1DCF4CA01F40}" type="parTrans" cxnId="{75CC009A-DBEB-1A45-A5A9-8D7A2489231A}">
      <dgm:prSet/>
      <dgm:spPr/>
      <dgm:t>
        <a:bodyPr/>
        <a:lstStyle/>
        <a:p>
          <a:endParaRPr lang="en-GB"/>
        </a:p>
      </dgm:t>
    </dgm:pt>
    <dgm:pt modelId="{9B1BF625-1267-C642-9335-C3026E9FC1AE}" type="sibTrans" cxnId="{75CC009A-DBEB-1A45-A5A9-8D7A2489231A}">
      <dgm:prSet/>
      <dgm:spPr/>
      <dgm:t>
        <a:bodyPr/>
        <a:lstStyle/>
        <a:p>
          <a:endParaRPr lang="en-GB"/>
        </a:p>
      </dgm:t>
    </dgm:pt>
    <dgm:pt modelId="{E15D609C-F494-9946-9042-CE946CBC7695}">
      <dgm:prSet phldrT="[Text]" phldr="0"/>
      <dgm:spPr/>
      <dgm:t>
        <a:bodyPr/>
        <a:lstStyle/>
        <a:p>
          <a:r>
            <a:rPr lang="en-GB" dirty="0">
              <a:solidFill>
                <a:schemeClr val="tx1"/>
              </a:solidFill>
              <a:latin typeface="Arial" panose="020B0604020202020204" pitchFamily="34" charset="0"/>
              <a:cs typeface="Arial" panose="020B0604020202020204" pitchFamily="34" charset="0"/>
            </a:rPr>
            <a:t>Health inequalities are influenced by social determinants such as income, education, housing, employment and environmental conditions. The </a:t>
          </a:r>
          <a:r>
            <a:rPr lang="en-GB" b="1" dirty="0">
              <a:solidFill>
                <a:schemeClr val="tx1"/>
              </a:solidFill>
              <a:latin typeface="Arial" panose="020B0604020202020204" pitchFamily="34" charset="0"/>
              <a:cs typeface="Arial" panose="020B0604020202020204" pitchFamily="34" charset="0"/>
            </a:rPr>
            <a:t>Dahlgren and Whitehead Model</a:t>
          </a:r>
          <a:r>
            <a:rPr lang="en-GB" dirty="0">
              <a:solidFill>
                <a:schemeClr val="tx1"/>
              </a:solidFill>
              <a:latin typeface="Arial" panose="020B0604020202020204" pitchFamily="34" charset="0"/>
              <a:cs typeface="Arial" panose="020B0604020202020204" pitchFamily="34" charset="0"/>
            </a:rPr>
            <a:t> demonstrates how these wider social and economic factors shape health outcomes (Dahlgren and Whitehead, 1991).</a:t>
          </a:r>
        </a:p>
      </dgm:t>
    </dgm:pt>
    <dgm:pt modelId="{F34ECD7C-4721-8649-B4A7-90A464DE4894}" type="parTrans" cxnId="{1D6A6841-CFB0-B844-8490-4BF02FFD8F53}">
      <dgm:prSet/>
      <dgm:spPr/>
      <dgm:t>
        <a:bodyPr/>
        <a:lstStyle/>
        <a:p>
          <a:endParaRPr lang="en-GB"/>
        </a:p>
      </dgm:t>
    </dgm:pt>
    <dgm:pt modelId="{44CD0287-DE7F-C148-BACA-3FCB7722F982}" type="sibTrans" cxnId="{1D6A6841-CFB0-B844-8490-4BF02FFD8F53}">
      <dgm:prSet/>
      <dgm:spPr/>
      <dgm:t>
        <a:bodyPr/>
        <a:lstStyle/>
        <a:p>
          <a:endParaRPr lang="en-GB"/>
        </a:p>
      </dgm:t>
    </dgm:pt>
    <dgm:pt modelId="{FC5600EF-7E90-5944-9E8D-EDBBB30E7FDE}">
      <dgm:prSet custT="1"/>
      <dgm:spPr/>
      <dgm:t>
        <a:bodyPr/>
        <a:lstStyle/>
        <a:p>
          <a:r>
            <a:rPr lang="en-GB" sz="1600">
              <a:latin typeface="Arial" panose="020B0604020202020204" pitchFamily="34" charset="0"/>
              <a:cs typeface="Arial" panose="020B0604020202020204" pitchFamily="34" charset="0"/>
            </a:rPr>
            <a:t>Reducing health inequalities is essential for achieving sustainable and equitable healthcare systems.</a:t>
          </a:r>
        </a:p>
      </dgm:t>
    </dgm:pt>
    <dgm:pt modelId="{149FF5E8-E45E-1146-94A0-A4C7AE657B55}" type="parTrans" cxnId="{74EB6779-D165-8449-B416-113017E32EC0}">
      <dgm:prSet/>
      <dgm:spPr/>
      <dgm:t>
        <a:bodyPr/>
        <a:lstStyle/>
        <a:p>
          <a:endParaRPr lang="en-GB"/>
        </a:p>
      </dgm:t>
    </dgm:pt>
    <dgm:pt modelId="{8D738E28-4473-D041-BF12-8681FC162EAD}" type="sibTrans" cxnId="{74EB6779-D165-8449-B416-113017E32EC0}">
      <dgm:prSet/>
      <dgm:spPr/>
      <dgm:t>
        <a:bodyPr/>
        <a:lstStyle/>
        <a:p>
          <a:endParaRPr lang="en-GB"/>
        </a:p>
      </dgm:t>
    </dgm:pt>
    <dgm:pt modelId="{FCB136E2-C1FC-234E-BC02-B8A96FAFD5B5}" type="pres">
      <dgm:prSet presAssocID="{C421B077-2B56-CA46-8984-94295FB3718B}" presName="Name0" presStyleCnt="0">
        <dgm:presLayoutVars>
          <dgm:chMax val="7"/>
          <dgm:chPref val="7"/>
          <dgm:dir/>
        </dgm:presLayoutVars>
      </dgm:prSet>
      <dgm:spPr/>
    </dgm:pt>
    <dgm:pt modelId="{C131AE6A-3972-8C4A-A36D-10172014716C}" type="pres">
      <dgm:prSet presAssocID="{C421B077-2B56-CA46-8984-94295FB3718B}" presName="Name1" presStyleCnt="0"/>
      <dgm:spPr/>
    </dgm:pt>
    <dgm:pt modelId="{DE08D10D-01D4-1C46-9206-E95DBA943BC9}" type="pres">
      <dgm:prSet presAssocID="{C421B077-2B56-CA46-8984-94295FB3718B}" presName="cycle" presStyleCnt="0"/>
      <dgm:spPr/>
    </dgm:pt>
    <dgm:pt modelId="{AC513B2A-76A1-E542-9B76-B65EE8FC8FFB}" type="pres">
      <dgm:prSet presAssocID="{C421B077-2B56-CA46-8984-94295FB3718B}" presName="srcNode" presStyleLbl="node1" presStyleIdx="0" presStyleCnt="4"/>
      <dgm:spPr/>
    </dgm:pt>
    <dgm:pt modelId="{86816379-5FD1-0249-9979-7EECC039DA2F}" type="pres">
      <dgm:prSet presAssocID="{C421B077-2B56-CA46-8984-94295FB3718B}" presName="conn" presStyleLbl="parChTrans1D2" presStyleIdx="0" presStyleCnt="1"/>
      <dgm:spPr/>
    </dgm:pt>
    <dgm:pt modelId="{038D5022-1CD9-4648-82D8-9E0D5DDA7D83}" type="pres">
      <dgm:prSet presAssocID="{C421B077-2B56-CA46-8984-94295FB3718B}" presName="extraNode" presStyleLbl="node1" presStyleIdx="0" presStyleCnt="4"/>
      <dgm:spPr/>
    </dgm:pt>
    <dgm:pt modelId="{C23F061C-1289-F144-BF9F-9A3CBBB378DE}" type="pres">
      <dgm:prSet presAssocID="{C421B077-2B56-CA46-8984-94295FB3718B}" presName="dstNode" presStyleLbl="node1" presStyleIdx="0" presStyleCnt="4"/>
      <dgm:spPr/>
    </dgm:pt>
    <dgm:pt modelId="{BE6210C2-E8AF-2B4E-94BE-2423302BAA13}" type="pres">
      <dgm:prSet presAssocID="{C8063448-BEB2-BE43-9C71-5FDA73DE83C6}" presName="text_1" presStyleLbl="node1" presStyleIdx="0" presStyleCnt="4">
        <dgm:presLayoutVars>
          <dgm:bulletEnabled val="1"/>
        </dgm:presLayoutVars>
      </dgm:prSet>
      <dgm:spPr/>
    </dgm:pt>
    <dgm:pt modelId="{7A3719DE-F141-C540-95AA-E72C9EFF9C04}" type="pres">
      <dgm:prSet presAssocID="{C8063448-BEB2-BE43-9C71-5FDA73DE83C6}" presName="accent_1" presStyleCnt="0"/>
      <dgm:spPr/>
    </dgm:pt>
    <dgm:pt modelId="{6E72D584-ED1F-4A4E-8F38-4427F0748A59}" type="pres">
      <dgm:prSet presAssocID="{C8063448-BEB2-BE43-9C71-5FDA73DE83C6}" presName="accentRepeatNode" presStyleLbl="solidFgAcc1" presStyleIdx="0" presStyleCnt="4"/>
      <dgm:spPr/>
    </dgm:pt>
    <dgm:pt modelId="{1F8549A6-91C1-ED40-ADD0-65B939FC9D4B}" type="pres">
      <dgm:prSet presAssocID="{61532D6A-C9C1-0B40-819B-FEEBD5580E89}" presName="text_2" presStyleLbl="node1" presStyleIdx="1" presStyleCnt="4">
        <dgm:presLayoutVars>
          <dgm:bulletEnabled val="1"/>
        </dgm:presLayoutVars>
      </dgm:prSet>
      <dgm:spPr/>
    </dgm:pt>
    <dgm:pt modelId="{111D0573-D155-104D-9798-C1951D7AE269}" type="pres">
      <dgm:prSet presAssocID="{61532D6A-C9C1-0B40-819B-FEEBD5580E89}" presName="accent_2" presStyleCnt="0"/>
      <dgm:spPr/>
    </dgm:pt>
    <dgm:pt modelId="{CD366BB0-60D3-DB49-B05F-3FCC5C4B5B45}" type="pres">
      <dgm:prSet presAssocID="{61532D6A-C9C1-0B40-819B-FEEBD5580E89}" presName="accentRepeatNode" presStyleLbl="solidFgAcc1" presStyleIdx="1" presStyleCnt="4"/>
      <dgm:spPr/>
    </dgm:pt>
    <dgm:pt modelId="{4D03EEE4-2515-E746-A246-85C8FE063647}" type="pres">
      <dgm:prSet presAssocID="{E15D609C-F494-9946-9042-CE946CBC7695}" presName="text_3" presStyleLbl="node1" presStyleIdx="2" presStyleCnt="4">
        <dgm:presLayoutVars>
          <dgm:bulletEnabled val="1"/>
        </dgm:presLayoutVars>
      </dgm:prSet>
      <dgm:spPr/>
    </dgm:pt>
    <dgm:pt modelId="{50F674E6-EE26-7645-93E5-0DEC3A385117}" type="pres">
      <dgm:prSet presAssocID="{E15D609C-F494-9946-9042-CE946CBC7695}" presName="accent_3" presStyleCnt="0"/>
      <dgm:spPr/>
    </dgm:pt>
    <dgm:pt modelId="{A4AF4F17-4B3C-AF4E-A4FC-AFEFABB55440}" type="pres">
      <dgm:prSet presAssocID="{E15D609C-F494-9946-9042-CE946CBC7695}" presName="accentRepeatNode" presStyleLbl="solidFgAcc1" presStyleIdx="2" presStyleCnt="4"/>
      <dgm:spPr/>
    </dgm:pt>
    <dgm:pt modelId="{0E6E9B0C-2C4E-514B-A254-31A1F635A953}" type="pres">
      <dgm:prSet presAssocID="{FC5600EF-7E90-5944-9E8D-EDBBB30E7FDE}" presName="text_4" presStyleLbl="node1" presStyleIdx="3" presStyleCnt="4">
        <dgm:presLayoutVars>
          <dgm:bulletEnabled val="1"/>
        </dgm:presLayoutVars>
      </dgm:prSet>
      <dgm:spPr/>
    </dgm:pt>
    <dgm:pt modelId="{852D65A9-85A2-134C-B31B-0FA93C1FF3F1}" type="pres">
      <dgm:prSet presAssocID="{FC5600EF-7E90-5944-9E8D-EDBBB30E7FDE}" presName="accent_4" presStyleCnt="0"/>
      <dgm:spPr/>
    </dgm:pt>
    <dgm:pt modelId="{0A7A109A-9975-B242-B32D-A645BA034233}" type="pres">
      <dgm:prSet presAssocID="{FC5600EF-7E90-5944-9E8D-EDBBB30E7FDE}" presName="accentRepeatNode" presStyleLbl="solidFgAcc1" presStyleIdx="3" presStyleCnt="4"/>
      <dgm:spPr/>
    </dgm:pt>
  </dgm:ptLst>
  <dgm:cxnLst>
    <dgm:cxn modelId="{398FB002-DFDD-9F41-B840-5F68BCAC8930}" type="presOf" srcId="{B175B69B-5C45-C44F-B3F8-F408C830450F}" destId="{86816379-5FD1-0249-9979-7EECC039DA2F}" srcOrd="0" destOrd="0" presId="urn:microsoft.com/office/officeart/2008/layout/VerticalCurvedList"/>
    <dgm:cxn modelId="{31CEBA17-60DC-244B-B3EC-8ACA7B684100}" type="presOf" srcId="{FC5600EF-7E90-5944-9E8D-EDBBB30E7FDE}" destId="{0E6E9B0C-2C4E-514B-A254-31A1F635A953}" srcOrd="0" destOrd="0" presId="urn:microsoft.com/office/officeart/2008/layout/VerticalCurvedList"/>
    <dgm:cxn modelId="{1D6A6841-CFB0-B844-8490-4BF02FFD8F53}" srcId="{C421B077-2B56-CA46-8984-94295FB3718B}" destId="{E15D609C-F494-9946-9042-CE946CBC7695}" srcOrd="2" destOrd="0" parTransId="{F34ECD7C-4721-8649-B4A7-90A464DE4894}" sibTransId="{44CD0287-DE7F-C148-BACA-3FCB7722F982}"/>
    <dgm:cxn modelId="{B2E2ED4D-0832-CA4F-AF5B-65F79ACAFF24}" srcId="{C421B077-2B56-CA46-8984-94295FB3718B}" destId="{C8063448-BEB2-BE43-9C71-5FDA73DE83C6}" srcOrd="0" destOrd="0" parTransId="{8E676B7E-4B07-A74B-AC1D-296801C90A26}" sibTransId="{B175B69B-5C45-C44F-B3F8-F408C830450F}"/>
    <dgm:cxn modelId="{E6182856-9315-BF4D-B1BC-5AD5C76EA7B1}" type="presOf" srcId="{C8063448-BEB2-BE43-9C71-5FDA73DE83C6}" destId="{BE6210C2-E8AF-2B4E-94BE-2423302BAA13}" srcOrd="0" destOrd="0" presId="urn:microsoft.com/office/officeart/2008/layout/VerticalCurvedList"/>
    <dgm:cxn modelId="{74EB6779-D165-8449-B416-113017E32EC0}" srcId="{C421B077-2B56-CA46-8984-94295FB3718B}" destId="{FC5600EF-7E90-5944-9E8D-EDBBB30E7FDE}" srcOrd="3" destOrd="0" parTransId="{149FF5E8-E45E-1146-94A0-A4C7AE657B55}" sibTransId="{8D738E28-4473-D041-BF12-8681FC162EAD}"/>
    <dgm:cxn modelId="{75CC009A-DBEB-1A45-A5A9-8D7A2489231A}" srcId="{C421B077-2B56-CA46-8984-94295FB3718B}" destId="{61532D6A-C9C1-0B40-819B-FEEBD5580E89}" srcOrd="1" destOrd="0" parTransId="{23FEF53B-8DE1-2C4A-9C6B-1DCF4CA01F40}" sibTransId="{9B1BF625-1267-C642-9335-C3026E9FC1AE}"/>
    <dgm:cxn modelId="{9DFFF2AC-EA44-3A42-B6B0-A1E100EBD08B}" type="presOf" srcId="{61532D6A-C9C1-0B40-819B-FEEBD5580E89}" destId="{1F8549A6-91C1-ED40-ADD0-65B939FC9D4B}" srcOrd="0" destOrd="0" presId="urn:microsoft.com/office/officeart/2008/layout/VerticalCurvedList"/>
    <dgm:cxn modelId="{7DBC07C4-0E48-C44D-8D1C-0CF6FE80C344}" type="presOf" srcId="{C421B077-2B56-CA46-8984-94295FB3718B}" destId="{FCB136E2-C1FC-234E-BC02-B8A96FAFD5B5}" srcOrd="0" destOrd="0" presId="urn:microsoft.com/office/officeart/2008/layout/VerticalCurvedList"/>
    <dgm:cxn modelId="{AF92D6FD-38C3-7E48-A7A5-038BF7D6FBA0}" type="presOf" srcId="{E15D609C-F494-9946-9042-CE946CBC7695}" destId="{4D03EEE4-2515-E746-A246-85C8FE063647}" srcOrd="0" destOrd="0" presId="urn:microsoft.com/office/officeart/2008/layout/VerticalCurvedList"/>
    <dgm:cxn modelId="{FA60E067-5B7C-5046-8288-5424E1E2CB08}" type="presParOf" srcId="{FCB136E2-C1FC-234E-BC02-B8A96FAFD5B5}" destId="{C131AE6A-3972-8C4A-A36D-10172014716C}" srcOrd="0" destOrd="0" presId="urn:microsoft.com/office/officeart/2008/layout/VerticalCurvedList"/>
    <dgm:cxn modelId="{2694F3AB-BBCE-C448-BE8C-8CB9B373CD76}" type="presParOf" srcId="{C131AE6A-3972-8C4A-A36D-10172014716C}" destId="{DE08D10D-01D4-1C46-9206-E95DBA943BC9}" srcOrd="0" destOrd="0" presId="urn:microsoft.com/office/officeart/2008/layout/VerticalCurvedList"/>
    <dgm:cxn modelId="{8CA79707-9987-FA44-8159-8D900D87639A}" type="presParOf" srcId="{DE08D10D-01D4-1C46-9206-E95DBA943BC9}" destId="{AC513B2A-76A1-E542-9B76-B65EE8FC8FFB}" srcOrd="0" destOrd="0" presId="urn:microsoft.com/office/officeart/2008/layout/VerticalCurvedList"/>
    <dgm:cxn modelId="{E3485103-3D3F-BD4A-9319-380D68DD548D}" type="presParOf" srcId="{DE08D10D-01D4-1C46-9206-E95DBA943BC9}" destId="{86816379-5FD1-0249-9979-7EECC039DA2F}" srcOrd="1" destOrd="0" presId="urn:microsoft.com/office/officeart/2008/layout/VerticalCurvedList"/>
    <dgm:cxn modelId="{0968695E-35D9-9C4D-8189-C0546F6721FF}" type="presParOf" srcId="{DE08D10D-01D4-1C46-9206-E95DBA943BC9}" destId="{038D5022-1CD9-4648-82D8-9E0D5DDA7D83}" srcOrd="2" destOrd="0" presId="urn:microsoft.com/office/officeart/2008/layout/VerticalCurvedList"/>
    <dgm:cxn modelId="{69689BD4-18E4-BF46-A24D-B3E11F06FBD3}" type="presParOf" srcId="{DE08D10D-01D4-1C46-9206-E95DBA943BC9}" destId="{C23F061C-1289-F144-BF9F-9A3CBBB378DE}" srcOrd="3" destOrd="0" presId="urn:microsoft.com/office/officeart/2008/layout/VerticalCurvedList"/>
    <dgm:cxn modelId="{B2543CA7-6D2B-2742-86F0-EF94344547E5}" type="presParOf" srcId="{C131AE6A-3972-8C4A-A36D-10172014716C}" destId="{BE6210C2-E8AF-2B4E-94BE-2423302BAA13}" srcOrd="1" destOrd="0" presId="urn:microsoft.com/office/officeart/2008/layout/VerticalCurvedList"/>
    <dgm:cxn modelId="{050E14B8-0B6E-BA44-BD81-5DD131BD0782}" type="presParOf" srcId="{C131AE6A-3972-8C4A-A36D-10172014716C}" destId="{7A3719DE-F141-C540-95AA-E72C9EFF9C04}" srcOrd="2" destOrd="0" presId="urn:microsoft.com/office/officeart/2008/layout/VerticalCurvedList"/>
    <dgm:cxn modelId="{0B5D8686-D15A-F347-B645-43D9BDCD8449}" type="presParOf" srcId="{7A3719DE-F141-C540-95AA-E72C9EFF9C04}" destId="{6E72D584-ED1F-4A4E-8F38-4427F0748A59}" srcOrd="0" destOrd="0" presId="urn:microsoft.com/office/officeart/2008/layout/VerticalCurvedList"/>
    <dgm:cxn modelId="{F4563D7D-0FBD-AC4D-A05E-98FA265130CC}" type="presParOf" srcId="{C131AE6A-3972-8C4A-A36D-10172014716C}" destId="{1F8549A6-91C1-ED40-ADD0-65B939FC9D4B}" srcOrd="3" destOrd="0" presId="urn:microsoft.com/office/officeart/2008/layout/VerticalCurvedList"/>
    <dgm:cxn modelId="{EE99493D-0317-A845-92BC-45CB4CF237F1}" type="presParOf" srcId="{C131AE6A-3972-8C4A-A36D-10172014716C}" destId="{111D0573-D155-104D-9798-C1951D7AE269}" srcOrd="4" destOrd="0" presId="urn:microsoft.com/office/officeart/2008/layout/VerticalCurvedList"/>
    <dgm:cxn modelId="{972A60FC-37EE-C242-A113-F81B5306A4F0}" type="presParOf" srcId="{111D0573-D155-104D-9798-C1951D7AE269}" destId="{CD366BB0-60D3-DB49-B05F-3FCC5C4B5B45}" srcOrd="0" destOrd="0" presId="urn:microsoft.com/office/officeart/2008/layout/VerticalCurvedList"/>
    <dgm:cxn modelId="{24E02CED-F9D1-5645-9E04-D3CE4C336EAA}" type="presParOf" srcId="{C131AE6A-3972-8C4A-A36D-10172014716C}" destId="{4D03EEE4-2515-E746-A246-85C8FE063647}" srcOrd="5" destOrd="0" presId="urn:microsoft.com/office/officeart/2008/layout/VerticalCurvedList"/>
    <dgm:cxn modelId="{1E028EED-4756-864C-978F-DE0AA1FA9D68}" type="presParOf" srcId="{C131AE6A-3972-8C4A-A36D-10172014716C}" destId="{50F674E6-EE26-7645-93E5-0DEC3A385117}" srcOrd="6" destOrd="0" presId="urn:microsoft.com/office/officeart/2008/layout/VerticalCurvedList"/>
    <dgm:cxn modelId="{7B5B94E7-0283-C648-BF50-277B4D19B9C8}" type="presParOf" srcId="{50F674E6-EE26-7645-93E5-0DEC3A385117}" destId="{A4AF4F17-4B3C-AF4E-A4FC-AFEFABB55440}" srcOrd="0" destOrd="0" presId="urn:microsoft.com/office/officeart/2008/layout/VerticalCurvedList"/>
    <dgm:cxn modelId="{336EB504-7467-8249-8058-8825E354D331}" type="presParOf" srcId="{C131AE6A-3972-8C4A-A36D-10172014716C}" destId="{0E6E9B0C-2C4E-514B-A254-31A1F635A953}" srcOrd="7" destOrd="0" presId="urn:microsoft.com/office/officeart/2008/layout/VerticalCurvedList"/>
    <dgm:cxn modelId="{6D6C5728-12B5-8445-B489-B86326DEDEF9}" type="presParOf" srcId="{C131AE6A-3972-8C4A-A36D-10172014716C}" destId="{852D65A9-85A2-134C-B31B-0FA93C1FF3F1}" srcOrd="8" destOrd="0" presId="urn:microsoft.com/office/officeart/2008/layout/VerticalCurvedList"/>
    <dgm:cxn modelId="{CBE87AC6-B424-AD48-84E7-B495BEC2DE31}" type="presParOf" srcId="{852D65A9-85A2-134C-B31B-0FA93C1FF3F1}" destId="{0A7A109A-9975-B242-B32D-A645BA034233}"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5BE59D-5C4F-0E48-AC83-5E2972B55EE0}" type="doc">
      <dgm:prSet loTypeId="urn:microsoft.com/office/officeart/2005/8/layout/hierarchy4" loCatId="relationship" qsTypeId="urn:microsoft.com/office/officeart/2005/8/quickstyle/simple1" qsCatId="simple" csTypeId="urn:microsoft.com/office/officeart/2005/8/colors/colorful1" csCatId="colorful" phldr="1"/>
      <dgm:spPr/>
      <dgm:t>
        <a:bodyPr/>
        <a:lstStyle/>
        <a:p>
          <a:endParaRPr lang="en-GB"/>
        </a:p>
      </dgm:t>
    </dgm:pt>
    <dgm:pt modelId="{43A78A84-ED61-F249-8BFB-0E0B6521A91F}">
      <dgm:prSet phldrT="[Text]" phldr="0"/>
      <dgm:spPr/>
      <dgm:t>
        <a:bodyPr/>
        <a:lstStyle/>
        <a:p>
          <a:r>
            <a:rPr lang="en-GB" dirty="0">
              <a:latin typeface="Arial" panose="020B0604020202020204" pitchFamily="34" charset="0"/>
              <a:cs typeface="Arial" panose="020B0604020202020204" pitchFamily="34" charset="0"/>
            </a:rPr>
            <a:t>The United Nations Sustainable Development Goals (SDGs) provide a global framework for improving health and wellbeing through sustainable and equitable development (United Nations, 2015).</a:t>
          </a:r>
        </a:p>
      </dgm:t>
    </dgm:pt>
    <dgm:pt modelId="{108591C7-E08E-3C49-B31D-B466CB141141}" type="parTrans" cxnId="{F5342EBB-D995-4647-95F8-311D85039839}">
      <dgm:prSet/>
      <dgm:spPr/>
      <dgm:t>
        <a:bodyPr/>
        <a:lstStyle/>
        <a:p>
          <a:endParaRPr lang="en-GB"/>
        </a:p>
      </dgm:t>
    </dgm:pt>
    <dgm:pt modelId="{485B46CF-64F7-2141-B31B-DBC2F0A47985}" type="sibTrans" cxnId="{F5342EBB-D995-4647-95F8-311D85039839}">
      <dgm:prSet/>
      <dgm:spPr/>
      <dgm:t>
        <a:bodyPr/>
        <a:lstStyle/>
        <a:p>
          <a:endParaRPr lang="en-GB"/>
        </a:p>
      </dgm:t>
    </dgm:pt>
    <dgm:pt modelId="{57B42A09-4FA2-574A-AD3B-B0AEEECD2C6F}">
      <dgm:prSet phldrT="[Text]" phldr="0" custT="1"/>
      <dgm:spPr/>
      <dgm:t>
        <a:bodyPr/>
        <a:lstStyle/>
        <a:p>
          <a:r>
            <a:rPr lang="en-GB" sz="2000" b="1" dirty="0">
              <a:solidFill>
                <a:schemeClr val="tx1"/>
              </a:solidFill>
              <a:latin typeface="Arial" panose="020B0604020202020204" pitchFamily="34" charset="0"/>
              <a:cs typeface="Arial" panose="020B0604020202020204" pitchFamily="34" charset="0"/>
            </a:rPr>
            <a:t>SDG 3 – Good Health and Wellbeing</a:t>
          </a:r>
          <a:r>
            <a:rPr lang="en-GB" sz="2000" dirty="0">
              <a:solidFill>
                <a:schemeClr val="tx1"/>
              </a:solidFill>
              <a:latin typeface="Arial" panose="020B0604020202020204" pitchFamily="34" charset="0"/>
              <a:cs typeface="Arial" panose="020B0604020202020204" pitchFamily="34" charset="0"/>
            </a:rPr>
            <a:t> aims to ensure healthy lives and promote wellbeing for all at all ages.</a:t>
          </a:r>
        </a:p>
      </dgm:t>
    </dgm:pt>
    <dgm:pt modelId="{2F4C62F3-1AED-C044-A6DC-F6AF1F49C488}" type="parTrans" cxnId="{18A432BE-D461-9442-AD4C-A09F39EDE8B7}">
      <dgm:prSet/>
      <dgm:spPr/>
      <dgm:t>
        <a:bodyPr/>
        <a:lstStyle/>
        <a:p>
          <a:endParaRPr lang="en-GB"/>
        </a:p>
      </dgm:t>
    </dgm:pt>
    <dgm:pt modelId="{5AE212CC-1409-BE4E-81AE-A6475466CE94}" type="sibTrans" cxnId="{18A432BE-D461-9442-AD4C-A09F39EDE8B7}">
      <dgm:prSet/>
      <dgm:spPr/>
      <dgm:t>
        <a:bodyPr/>
        <a:lstStyle/>
        <a:p>
          <a:endParaRPr lang="en-GB"/>
        </a:p>
      </dgm:t>
    </dgm:pt>
    <dgm:pt modelId="{E786EB83-DA9F-9D4C-9E6D-0B0FA1E57954}">
      <dgm:prSet phldrT="[Text]" phldr="0"/>
      <dgm:spPr/>
      <dgm:t>
        <a:bodyPr/>
        <a:lstStyle/>
        <a:p>
          <a:r>
            <a:rPr lang="en-GB" dirty="0">
              <a:latin typeface="Arial" panose="020B0604020202020204" pitchFamily="34" charset="0"/>
              <a:cs typeface="Arial" panose="020B0604020202020204" pitchFamily="34" charset="0"/>
            </a:rPr>
            <a:t>In the UK, SDG principles influence public health strategies such as the NHS Long Term Plan and national prevention programmes (NHS England, 2019).</a:t>
          </a:r>
        </a:p>
      </dgm:t>
    </dgm:pt>
    <dgm:pt modelId="{162028EA-2E13-884B-BF7E-58E45B6AA1AA}" type="parTrans" cxnId="{E08040CF-2C9B-F143-890D-E85207B608EA}">
      <dgm:prSet/>
      <dgm:spPr/>
      <dgm:t>
        <a:bodyPr/>
        <a:lstStyle/>
        <a:p>
          <a:endParaRPr lang="en-GB"/>
        </a:p>
      </dgm:t>
    </dgm:pt>
    <dgm:pt modelId="{232B0454-8129-5F40-B282-94A74E704050}" type="sibTrans" cxnId="{E08040CF-2C9B-F143-890D-E85207B608EA}">
      <dgm:prSet/>
      <dgm:spPr/>
      <dgm:t>
        <a:bodyPr/>
        <a:lstStyle/>
        <a:p>
          <a:endParaRPr lang="en-GB"/>
        </a:p>
      </dgm:t>
    </dgm:pt>
    <dgm:pt modelId="{29625DFA-AF54-464F-AEA6-D2D1B41A155F}">
      <dgm:prSet phldrT="[Text]" phldr="0"/>
      <dgm:spPr/>
      <dgm:t>
        <a:bodyPr/>
        <a:lstStyle/>
        <a:p>
          <a:r>
            <a:rPr lang="en-GB">
              <a:latin typeface="Arial" panose="020B0604020202020204" pitchFamily="34" charset="0"/>
              <a:cs typeface="Arial" panose="020B0604020202020204" pitchFamily="34" charset="0"/>
            </a:rPr>
            <a:t>Sustainable healthcare promotes long-term health improvements while balancing social, economic and environmental priorities.</a:t>
          </a:r>
        </a:p>
      </dgm:t>
    </dgm:pt>
    <dgm:pt modelId="{0196A8D3-AB29-4540-B6FD-C3D62906D82E}" type="parTrans" cxnId="{CCE3531A-B25B-CE43-A7AD-BD544EBCB59D}">
      <dgm:prSet/>
      <dgm:spPr/>
      <dgm:t>
        <a:bodyPr/>
        <a:lstStyle/>
        <a:p>
          <a:endParaRPr lang="en-GB"/>
        </a:p>
      </dgm:t>
    </dgm:pt>
    <dgm:pt modelId="{9C35AAF8-08A5-5746-A526-C2B806E1D380}" type="sibTrans" cxnId="{CCE3531A-B25B-CE43-A7AD-BD544EBCB59D}">
      <dgm:prSet/>
      <dgm:spPr/>
      <dgm:t>
        <a:bodyPr/>
        <a:lstStyle/>
        <a:p>
          <a:endParaRPr lang="en-GB"/>
        </a:p>
      </dgm:t>
    </dgm:pt>
    <dgm:pt modelId="{35A8F241-BC21-E847-81DE-79A7DD52619E}">
      <dgm:prSet phldrT="[Text]" phldr="0"/>
      <dgm:spPr/>
      <dgm:t>
        <a:bodyPr/>
        <a:lstStyle/>
        <a:p>
          <a:r>
            <a:rPr lang="en-GB" dirty="0">
              <a:solidFill>
                <a:schemeClr val="tx1"/>
              </a:solidFill>
              <a:latin typeface="Arial" panose="020B0604020202020204" pitchFamily="34" charset="0"/>
              <a:cs typeface="Arial" panose="020B0604020202020204" pitchFamily="34" charset="0"/>
            </a:rPr>
            <a:t>SDG 3 focuses on prevention, reducing health inequalities, improving mental health support, and strengthening healthcare systems  (WHO, 2021).</a:t>
          </a:r>
        </a:p>
      </dgm:t>
    </dgm:pt>
    <dgm:pt modelId="{84F7D665-808A-3D41-AC55-FC4EF86E9220}" type="parTrans" cxnId="{953D578A-983A-5B49-9A3E-AD581343033E}">
      <dgm:prSet/>
      <dgm:spPr/>
      <dgm:t>
        <a:bodyPr/>
        <a:lstStyle/>
        <a:p>
          <a:endParaRPr lang="en-GB"/>
        </a:p>
      </dgm:t>
    </dgm:pt>
    <dgm:pt modelId="{1D68E0DA-41AB-394D-8412-A2961E966854}" type="sibTrans" cxnId="{953D578A-983A-5B49-9A3E-AD581343033E}">
      <dgm:prSet/>
      <dgm:spPr/>
      <dgm:t>
        <a:bodyPr/>
        <a:lstStyle/>
        <a:p>
          <a:endParaRPr lang="en-GB"/>
        </a:p>
      </dgm:t>
    </dgm:pt>
    <dgm:pt modelId="{DE6D83B9-340C-CA45-AF74-A289476A90EF}" type="pres">
      <dgm:prSet presAssocID="{B05BE59D-5C4F-0E48-AC83-5E2972B55EE0}" presName="Name0" presStyleCnt="0">
        <dgm:presLayoutVars>
          <dgm:chPref val="1"/>
          <dgm:dir/>
          <dgm:animOne val="branch"/>
          <dgm:animLvl val="lvl"/>
          <dgm:resizeHandles/>
        </dgm:presLayoutVars>
      </dgm:prSet>
      <dgm:spPr/>
    </dgm:pt>
    <dgm:pt modelId="{0E8AF66B-ECE1-4B43-BC8B-B8F81F9B835E}" type="pres">
      <dgm:prSet presAssocID="{43A78A84-ED61-F249-8BFB-0E0B6521A91F}" presName="vertOne" presStyleCnt="0"/>
      <dgm:spPr/>
    </dgm:pt>
    <dgm:pt modelId="{9C3F9FE5-EF6A-544D-9B78-253CC3636DB5}" type="pres">
      <dgm:prSet presAssocID="{43A78A84-ED61-F249-8BFB-0E0B6521A91F}" presName="txOne" presStyleLbl="node0" presStyleIdx="0" presStyleCnt="1">
        <dgm:presLayoutVars>
          <dgm:chPref val="3"/>
        </dgm:presLayoutVars>
      </dgm:prSet>
      <dgm:spPr/>
    </dgm:pt>
    <dgm:pt modelId="{0D74C8F3-63C5-CC4D-AA92-79C227F8B811}" type="pres">
      <dgm:prSet presAssocID="{43A78A84-ED61-F249-8BFB-0E0B6521A91F}" presName="parTransOne" presStyleCnt="0"/>
      <dgm:spPr/>
    </dgm:pt>
    <dgm:pt modelId="{F02E274C-38B7-F64B-9EEC-94D479BDC49B}" type="pres">
      <dgm:prSet presAssocID="{43A78A84-ED61-F249-8BFB-0E0B6521A91F}" presName="horzOne" presStyleCnt="0"/>
      <dgm:spPr/>
    </dgm:pt>
    <dgm:pt modelId="{E732FF4A-63B5-CE4D-8B52-DDD7645485A3}" type="pres">
      <dgm:prSet presAssocID="{57B42A09-4FA2-574A-AD3B-B0AEEECD2C6F}" presName="vertTwo" presStyleCnt="0"/>
      <dgm:spPr/>
    </dgm:pt>
    <dgm:pt modelId="{F30C8549-6338-AF4C-B6ED-62E0D3C4E8FB}" type="pres">
      <dgm:prSet presAssocID="{57B42A09-4FA2-574A-AD3B-B0AEEECD2C6F}" presName="txTwo" presStyleLbl="node2" presStyleIdx="0" presStyleCnt="2">
        <dgm:presLayoutVars>
          <dgm:chPref val="3"/>
        </dgm:presLayoutVars>
      </dgm:prSet>
      <dgm:spPr/>
    </dgm:pt>
    <dgm:pt modelId="{559E30BC-C81A-554D-B3A0-6DB4088D784F}" type="pres">
      <dgm:prSet presAssocID="{57B42A09-4FA2-574A-AD3B-B0AEEECD2C6F}" presName="parTransTwo" presStyleCnt="0"/>
      <dgm:spPr/>
    </dgm:pt>
    <dgm:pt modelId="{B246949E-0272-0645-8BF2-694BA899AFEF}" type="pres">
      <dgm:prSet presAssocID="{57B42A09-4FA2-574A-AD3B-B0AEEECD2C6F}" presName="horzTwo" presStyleCnt="0"/>
      <dgm:spPr/>
    </dgm:pt>
    <dgm:pt modelId="{4491E42A-429D-534A-A854-1CDEAA9DEF99}" type="pres">
      <dgm:prSet presAssocID="{E786EB83-DA9F-9D4C-9E6D-0B0FA1E57954}" presName="vertThree" presStyleCnt="0"/>
      <dgm:spPr/>
    </dgm:pt>
    <dgm:pt modelId="{9E4B300E-AF7F-964A-B564-39F91DD317C7}" type="pres">
      <dgm:prSet presAssocID="{E786EB83-DA9F-9D4C-9E6D-0B0FA1E57954}" presName="txThree" presStyleLbl="node3" presStyleIdx="0" presStyleCnt="2">
        <dgm:presLayoutVars>
          <dgm:chPref val="3"/>
        </dgm:presLayoutVars>
      </dgm:prSet>
      <dgm:spPr/>
    </dgm:pt>
    <dgm:pt modelId="{0E6F1015-5E4C-3544-9EB2-2FB7C0BFF92B}" type="pres">
      <dgm:prSet presAssocID="{E786EB83-DA9F-9D4C-9E6D-0B0FA1E57954}" presName="horzThree" presStyleCnt="0"/>
      <dgm:spPr/>
    </dgm:pt>
    <dgm:pt modelId="{431DA4CB-78AC-BD46-9916-16721314A9EC}" type="pres">
      <dgm:prSet presAssocID="{232B0454-8129-5F40-B282-94A74E704050}" presName="sibSpaceThree" presStyleCnt="0"/>
      <dgm:spPr/>
    </dgm:pt>
    <dgm:pt modelId="{B76D1BDA-1A0C-0D46-9ED3-E0DB478408EE}" type="pres">
      <dgm:prSet presAssocID="{29625DFA-AF54-464F-AEA6-D2D1B41A155F}" presName="vertThree" presStyleCnt="0"/>
      <dgm:spPr/>
    </dgm:pt>
    <dgm:pt modelId="{5D6CB789-7F52-8844-A4E6-90E9BFE66A19}" type="pres">
      <dgm:prSet presAssocID="{29625DFA-AF54-464F-AEA6-D2D1B41A155F}" presName="txThree" presStyleLbl="node3" presStyleIdx="1" presStyleCnt="2">
        <dgm:presLayoutVars>
          <dgm:chPref val="3"/>
        </dgm:presLayoutVars>
      </dgm:prSet>
      <dgm:spPr/>
    </dgm:pt>
    <dgm:pt modelId="{E9B36B8E-2634-C04C-A7E0-9CF7912D6BD0}" type="pres">
      <dgm:prSet presAssocID="{29625DFA-AF54-464F-AEA6-D2D1B41A155F}" presName="horzThree" presStyleCnt="0"/>
      <dgm:spPr/>
    </dgm:pt>
    <dgm:pt modelId="{85460D80-E48B-514C-BC69-D9BDE36ECC72}" type="pres">
      <dgm:prSet presAssocID="{5AE212CC-1409-BE4E-81AE-A6475466CE94}" presName="sibSpaceTwo" presStyleCnt="0"/>
      <dgm:spPr/>
    </dgm:pt>
    <dgm:pt modelId="{49E65941-2344-7841-B322-C0F967D7B8D3}" type="pres">
      <dgm:prSet presAssocID="{35A8F241-BC21-E847-81DE-79A7DD52619E}" presName="vertTwo" presStyleCnt="0"/>
      <dgm:spPr/>
    </dgm:pt>
    <dgm:pt modelId="{E58E24C4-B4EF-064C-B5AF-F9F27305FBD0}" type="pres">
      <dgm:prSet presAssocID="{35A8F241-BC21-E847-81DE-79A7DD52619E}" presName="txTwo" presStyleLbl="node2" presStyleIdx="1" presStyleCnt="2">
        <dgm:presLayoutVars>
          <dgm:chPref val="3"/>
        </dgm:presLayoutVars>
      </dgm:prSet>
      <dgm:spPr/>
    </dgm:pt>
    <dgm:pt modelId="{6397B0F1-91FB-3F44-80DD-E983DA7A3C34}" type="pres">
      <dgm:prSet presAssocID="{35A8F241-BC21-E847-81DE-79A7DD52619E}" presName="horzTwo" presStyleCnt="0"/>
      <dgm:spPr/>
    </dgm:pt>
  </dgm:ptLst>
  <dgm:cxnLst>
    <dgm:cxn modelId="{CCE3531A-B25B-CE43-A7AD-BD544EBCB59D}" srcId="{57B42A09-4FA2-574A-AD3B-B0AEEECD2C6F}" destId="{29625DFA-AF54-464F-AEA6-D2D1B41A155F}" srcOrd="1" destOrd="0" parTransId="{0196A8D3-AB29-4540-B6FD-C3D62906D82E}" sibTransId="{9C35AAF8-08A5-5746-A526-C2B806E1D380}"/>
    <dgm:cxn modelId="{B4C55F1B-4865-1447-B1E8-9677DEF1EB09}" type="presOf" srcId="{57B42A09-4FA2-574A-AD3B-B0AEEECD2C6F}" destId="{F30C8549-6338-AF4C-B6ED-62E0D3C4E8FB}" srcOrd="0" destOrd="0" presId="urn:microsoft.com/office/officeart/2005/8/layout/hierarchy4"/>
    <dgm:cxn modelId="{6018EF1D-A6CE-8946-894D-5F64FE76E75F}" type="presOf" srcId="{35A8F241-BC21-E847-81DE-79A7DD52619E}" destId="{E58E24C4-B4EF-064C-B5AF-F9F27305FBD0}" srcOrd="0" destOrd="0" presId="urn:microsoft.com/office/officeart/2005/8/layout/hierarchy4"/>
    <dgm:cxn modelId="{C1DB1146-87AF-7B42-BDDC-8E632902C62C}" type="presOf" srcId="{29625DFA-AF54-464F-AEA6-D2D1B41A155F}" destId="{5D6CB789-7F52-8844-A4E6-90E9BFE66A19}" srcOrd="0" destOrd="0" presId="urn:microsoft.com/office/officeart/2005/8/layout/hierarchy4"/>
    <dgm:cxn modelId="{2B373B7F-9B36-4845-BF16-5A4685C5445F}" type="presOf" srcId="{B05BE59D-5C4F-0E48-AC83-5E2972B55EE0}" destId="{DE6D83B9-340C-CA45-AF74-A289476A90EF}" srcOrd="0" destOrd="0" presId="urn:microsoft.com/office/officeart/2005/8/layout/hierarchy4"/>
    <dgm:cxn modelId="{953D578A-983A-5B49-9A3E-AD581343033E}" srcId="{43A78A84-ED61-F249-8BFB-0E0B6521A91F}" destId="{35A8F241-BC21-E847-81DE-79A7DD52619E}" srcOrd="1" destOrd="0" parTransId="{84F7D665-808A-3D41-AC55-FC4EF86E9220}" sibTransId="{1D68E0DA-41AB-394D-8412-A2961E966854}"/>
    <dgm:cxn modelId="{F183C9A2-3243-4849-A34C-2DFF7FD69CFA}" type="presOf" srcId="{E786EB83-DA9F-9D4C-9E6D-0B0FA1E57954}" destId="{9E4B300E-AF7F-964A-B564-39F91DD317C7}" srcOrd="0" destOrd="0" presId="urn:microsoft.com/office/officeart/2005/8/layout/hierarchy4"/>
    <dgm:cxn modelId="{F5342EBB-D995-4647-95F8-311D85039839}" srcId="{B05BE59D-5C4F-0E48-AC83-5E2972B55EE0}" destId="{43A78A84-ED61-F249-8BFB-0E0B6521A91F}" srcOrd="0" destOrd="0" parTransId="{108591C7-E08E-3C49-B31D-B466CB141141}" sibTransId="{485B46CF-64F7-2141-B31B-DBC2F0A47985}"/>
    <dgm:cxn modelId="{18A432BE-D461-9442-AD4C-A09F39EDE8B7}" srcId="{43A78A84-ED61-F249-8BFB-0E0B6521A91F}" destId="{57B42A09-4FA2-574A-AD3B-B0AEEECD2C6F}" srcOrd="0" destOrd="0" parTransId="{2F4C62F3-1AED-C044-A6DC-F6AF1F49C488}" sibTransId="{5AE212CC-1409-BE4E-81AE-A6475466CE94}"/>
    <dgm:cxn modelId="{2042A1C5-3B9C-8E49-870E-07B99A9DCFDF}" type="presOf" srcId="{43A78A84-ED61-F249-8BFB-0E0B6521A91F}" destId="{9C3F9FE5-EF6A-544D-9B78-253CC3636DB5}" srcOrd="0" destOrd="0" presId="urn:microsoft.com/office/officeart/2005/8/layout/hierarchy4"/>
    <dgm:cxn modelId="{E08040CF-2C9B-F143-890D-E85207B608EA}" srcId="{57B42A09-4FA2-574A-AD3B-B0AEEECD2C6F}" destId="{E786EB83-DA9F-9D4C-9E6D-0B0FA1E57954}" srcOrd="0" destOrd="0" parTransId="{162028EA-2E13-884B-BF7E-58E45B6AA1AA}" sibTransId="{232B0454-8129-5F40-B282-94A74E704050}"/>
    <dgm:cxn modelId="{9DA509DE-6E6B-224E-B569-5AB8184C76DB}" type="presParOf" srcId="{DE6D83B9-340C-CA45-AF74-A289476A90EF}" destId="{0E8AF66B-ECE1-4B43-BC8B-B8F81F9B835E}" srcOrd="0" destOrd="0" presId="urn:microsoft.com/office/officeart/2005/8/layout/hierarchy4"/>
    <dgm:cxn modelId="{9EE3EE0B-9897-3B46-981F-7A2589D17A57}" type="presParOf" srcId="{0E8AF66B-ECE1-4B43-BC8B-B8F81F9B835E}" destId="{9C3F9FE5-EF6A-544D-9B78-253CC3636DB5}" srcOrd="0" destOrd="0" presId="urn:microsoft.com/office/officeart/2005/8/layout/hierarchy4"/>
    <dgm:cxn modelId="{DC70A439-4FDC-DD4C-956C-0606EBB67914}" type="presParOf" srcId="{0E8AF66B-ECE1-4B43-BC8B-B8F81F9B835E}" destId="{0D74C8F3-63C5-CC4D-AA92-79C227F8B811}" srcOrd="1" destOrd="0" presId="urn:microsoft.com/office/officeart/2005/8/layout/hierarchy4"/>
    <dgm:cxn modelId="{8CF1BAAA-E88B-A644-9188-D1335DB07804}" type="presParOf" srcId="{0E8AF66B-ECE1-4B43-BC8B-B8F81F9B835E}" destId="{F02E274C-38B7-F64B-9EEC-94D479BDC49B}" srcOrd="2" destOrd="0" presId="urn:microsoft.com/office/officeart/2005/8/layout/hierarchy4"/>
    <dgm:cxn modelId="{C8C320AF-C354-8E45-8796-0D7BBE2D97A8}" type="presParOf" srcId="{F02E274C-38B7-F64B-9EEC-94D479BDC49B}" destId="{E732FF4A-63B5-CE4D-8B52-DDD7645485A3}" srcOrd="0" destOrd="0" presId="urn:microsoft.com/office/officeart/2005/8/layout/hierarchy4"/>
    <dgm:cxn modelId="{346F0FEF-805A-9340-BD63-48A91167E3D5}" type="presParOf" srcId="{E732FF4A-63B5-CE4D-8B52-DDD7645485A3}" destId="{F30C8549-6338-AF4C-B6ED-62E0D3C4E8FB}" srcOrd="0" destOrd="0" presId="urn:microsoft.com/office/officeart/2005/8/layout/hierarchy4"/>
    <dgm:cxn modelId="{BA90381A-1F1B-9249-B43E-9B495742FC19}" type="presParOf" srcId="{E732FF4A-63B5-CE4D-8B52-DDD7645485A3}" destId="{559E30BC-C81A-554D-B3A0-6DB4088D784F}" srcOrd="1" destOrd="0" presId="urn:microsoft.com/office/officeart/2005/8/layout/hierarchy4"/>
    <dgm:cxn modelId="{593101E4-A494-804B-A59E-8D69E20BD862}" type="presParOf" srcId="{E732FF4A-63B5-CE4D-8B52-DDD7645485A3}" destId="{B246949E-0272-0645-8BF2-694BA899AFEF}" srcOrd="2" destOrd="0" presId="urn:microsoft.com/office/officeart/2005/8/layout/hierarchy4"/>
    <dgm:cxn modelId="{06E958B3-3AC0-C54E-8075-EB5B10196AA8}" type="presParOf" srcId="{B246949E-0272-0645-8BF2-694BA899AFEF}" destId="{4491E42A-429D-534A-A854-1CDEAA9DEF99}" srcOrd="0" destOrd="0" presId="urn:microsoft.com/office/officeart/2005/8/layout/hierarchy4"/>
    <dgm:cxn modelId="{9BEB691F-72AE-F14A-8348-0701BD548D0F}" type="presParOf" srcId="{4491E42A-429D-534A-A854-1CDEAA9DEF99}" destId="{9E4B300E-AF7F-964A-B564-39F91DD317C7}" srcOrd="0" destOrd="0" presId="urn:microsoft.com/office/officeart/2005/8/layout/hierarchy4"/>
    <dgm:cxn modelId="{5E6DC67A-0BA7-EF42-8DB0-361C97F9AD40}" type="presParOf" srcId="{4491E42A-429D-534A-A854-1CDEAA9DEF99}" destId="{0E6F1015-5E4C-3544-9EB2-2FB7C0BFF92B}" srcOrd="1" destOrd="0" presId="urn:microsoft.com/office/officeart/2005/8/layout/hierarchy4"/>
    <dgm:cxn modelId="{FEF24B36-6B19-1B47-A648-204D79B8A9D8}" type="presParOf" srcId="{B246949E-0272-0645-8BF2-694BA899AFEF}" destId="{431DA4CB-78AC-BD46-9916-16721314A9EC}" srcOrd="1" destOrd="0" presId="urn:microsoft.com/office/officeart/2005/8/layout/hierarchy4"/>
    <dgm:cxn modelId="{B94F1C81-DD42-FA41-A326-83BFBBDB1C83}" type="presParOf" srcId="{B246949E-0272-0645-8BF2-694BA899AFEF}" destId="{B76D1BDA-1A0C-0D46-9ED3-E0DB478408EE}" srcOrd="2" destOrd="0" presId="urn:microsoft.com/office/officeart/2005/8/layout/hierarchy4"/>
    <dgm:cxn modelId="{69600F40-6BDE-CE4D-BC44-F0DEC3CB6685}" type="presParOf" srcId="{B76D1BDA-1A0C-0D46-9ED3-E0DB478408EE}" destId="{5D6CB789-7F52-8844-A4E6-90E9BFE66A19}" srcOrd="0" destOrd="0" presId="urn:microsoft.com/office/officeart/2005/8/layout/hierarchy4"/>
    <dgm:cxn modelId="{CCEEC105-36F2-F042-A8C7-11CB8BE1FEFD}" type="presParOf" srcId="{B76D1BDA-1A0C-0D46-9ED3-E0DB478408EE}" destId="{E9B36B8E-2634-C04C-A7E0-9CF7912D6BD0}" srcOrd="1" destOrd="0" presId="urn:microsoft.com/office/officeart/2005/8/layout/hierarchy4"/>
    <dgm:cxn modelId="{26BDE756-B189-B047-A48B-1D8C2966FFFC}" type="presParOf" srcId="{F02E274C-38B7-F64B-9EEC-94D479BDC49B}" destId="{85460D80-E48B-514C-BC69-D9BDE36ECC72}" srcOrd="1" destOrd="0" presId="urn:microsoft.com/office/officeart/2005/8/layout/hierarchy4"/>
    <dgm:cxn modelId="{908260E9-1578-AA4F-99ED-845961E78D43}" type="presParOf" srcId="{F02E274C-38B7-F64B-9EEC-94D479BDC49B}" destId="{49E65941-2344-7841-B322-C0F967D7B8D3}" srcOrd="2" destOrd="0" presId="urn:microsoft.com/office/officeart/2005/8/layout/hierarchy4"/>
    <dgm:cxn modelId="{AD9B0E46-B218-F84D-B90B-4A71C8C8BD4D}" type="presParOf" srcId="{49E65941-2344-7841-B322-C0F967D7B8D3}" destId="{E58E24C4-B4EF-064C-B5AF-F9F27305FBD0}" srcOrd="0" destOrd="0" presId="urn:microsoft.com/office/officeart/2005/8/layout/hierarchy4"/>
    <dgm:cxn modelId="{A6E22411-5AA3-6C42-BE8F-388CC5758C42}" type="presParOf" srcId="{49E65941-2344-7841-B322-C0F967D7B8D3}" destId="{6397B0F1-91FB-3F44-80DD-E983DA7A3C3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4E390B-15E1-8F49-BEE9-B76C53B87666}" type="doc">
      <dgm:prSet loTypeId="urn:microsoft.com/office/officeart/2005/8/layout/radial4" loCatId="relationship" qsTypeId="urn:microsoft.com/office/officeart/2005/8/quickstyle/simple1" qsCatId="simple" csTypeId="urn:microsoft.com/office/officeart/2005/8/colors/colorful2" csCatId="colorful" phldr="1"/>
      <dgm:spPr/>
      <dgm:t>
        <a:bodyPr/>
        <a:lstStyle/>
        <a:p>
          <a:endParaRPr lang="en-GB"/>
        </a:p>
      </dgm:t>
    </dgm:pt>
    <dgm:pt modelId="{6F6165C7-A7BF-2745-9798-78E1A43367EF}">
      <dgm:prSet phldrT="[Text]" phldr="0" custT="1"/>
      <dgm:spPr/>
      <dgm:t>
        <a:bodyPr/>
        <a:lstStyle/>
        <a:p>
          <a:r>
            <a:rPr lang="en-GB" sz="1200">
              <a:latin typeface="Arial" panose="020B0604020202020204" pitchFamily="34" charset="0"/>
              <a:cs typeface="Arial" panose="020B0604020202020204" pitchFamily="34" charset="0"/>
            </a:rPr>
            <a:t>The implementation of </a:t>
          </a:r>
          <a:r>
            <a:rPr lang="en-GB" sz="1200" b="1">
              <a:latin typeface="Arial" panose="020B0604020202020204" pitchFamily="34" charset="0"/>
              <a:cs typeface="Arial" panose="020B0604020202020204" pitchFamily="34" charset="0"/>
            </a:rPr>
            <a:t>SDG 3</a:t>
          </a:r>
          <a:r>
            <a:rPr lang="en-GB" sz="1200">
              <a:latin typeface="Arial" panose="020B0604020202020204" pitchFamily="34" charset="0"/>
              <a:cs typeface="Arial" panose="020B0604020202020204" pitchFamily="34" charset="0"/>
            </a:rPr>
            <a:t> in the UK is supported through national healthcare policies and legislation that promote prevention, integration and equality in healthcare delivery.</a:t>
          </a:r>
        </a:p>
      </dgm:t>
    </dgm:pt>
    <dgm:pt modelId="{30443C88-B38F-0C4E-BDFF-DD1A2C4EBFC1}" type="parTrans" cxnId="{02AC42E9-080D-6049-8CB5-51EEA889A13A}">
      <dgm:prSet/>
      <dgm:spPr/>
      <dgm:t>
        <a:bodyPr/>
        <a:lstStyle/>
        <a:p>
          <a:endParaRPr lang="en-GB"/>
        </a:p>
      </dgm:t>
    </dgm:pt>
    <dgm:pt modelId="{331858E8-81D1-3645-96CB-2B279911792F}" type="sibTrans" cxnId="{02AC42E9-080D-6049-8CB5-51EEA889A13A}">
      <dgm:prSet/>
      <dgm:spPr/>
      <dgm:t>
        <a:bodyPr/>
        <a:lstStyle/>
        <a:p>
          <a:endParaRPr lang="en-GB"/>
        </a:p>
      </dgm:t>
    </dgm:pt>
    <dgm:pt modelId="{C3ACB17C-84E0-2C46-B7EB-B216A5C1D931}">
      <dgm:prSet phldrT="[Text]" phldr="0"/>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NHS Long Term Plan</a:t>
          </a:r>
          <a:r>
            <a:rPr lang="en-GB">
              <a:latin typeface="Arial" panose="020B0604020202020204" pitchFamily="34" charset="0"/>
              <a:cs typeface="Arial" panose="020B0604020202020204" pitchFamily="34" charset="0"/>
            </a:rPr>
            <a:t> prioritises early diagnosis, community-based care and digital health technologies to improve accessibility and reduce health inequalities.</a:t>
          </a:r>
        </a:p>
      </dgm:t>
    </dgm:pt>
    <dgm:pt modelId="{E0D57B03-F6E0-604D-BDF0-97FFC449398B}" type="parTrans" cxnId="{74D4C300-97BF-B24B-AD27-FA4B7DE31997}">
      <dgm:prSet/>
      <dgm:spPr/>
      <dgm:t>
        <a:bodyPr/>
        <a:lstStyle/>
        <a:p>
          <a:endParaRPr lang="en-GB"/>
        </a:p>
      </dgm:t>
    </dgm:pt>
    <dgm:pt modelId="{143D2AB0-8873-3643-849F-AE6228D5D26F}" type="sibTrans" cxnId="{74D4C300-97BF-B24B-AD27-FA4B7DE31997}">
      <dgm:prSet/>
      <dgm:spPr/>
      <dgm:t>
        <a:bodyPr/>
        <a:lstStyle/>
        <a:p>
          <a:endParaRPr lang="en-GB"/>
        </a:p>
      </dgm:t>
    </dgm:pt>
    <dgm:pt modelId="{32815F60-9689-5F45-A0BC-CFAFBA921CA9}">
      <dgm:prSet phldrT="[Text]" phldr="0"/>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Health and Social Care Act 2012</a:t>
          </a:r>
          <a:r>
            <a:rPr lang="en-GB">
              <a:latin typeface="Arial" panose="020B0604020202020204" pitchFamily="34" charset="0"/>
              <a:cs typeface="Arial" panose="020B0604020202020204" pitchFamily="34" charset="0"/>
            </a:rPr>
            <a:t> introduced integrated care systems, encouraging collaboration between healthcare providers, local authorities and social care organisations.</a:t>
          </a:r>
        </a:p>
      </dgm:t>
    </dgm:pt>
    <dgm:pt modelId="{2F5C70E3-63E1-4B42-BF2E-5A445950433D}" type="parTrans" cxnId="{9DBAAD24-2C9F-7745-9FBE-0F892433B624}">
      <dgm:prSet/>
      <dgm:spPr/>
      <dgm:t>
        <a:bodyPr/>
        <a:lstStyle/>
        <a:p>
          <a:endParaRPr lang="en-GB"/>
        </a:p>
      </dgm:t>
    </dgm:pt>
    <dgm:pt modelId="{31E6369E-1246-674D-B191-8E8ED292E4EA}" type="sibTrans" cxnId="{9DBAAD24-2C9F-7745-9FBE-0F892433B624}">
      <dgm:prSet/>
      <dgm:spPr/>
      <dgm:t>
        <a:bodyPr/>
        <a:lstStyle/>
        <a:p>
          <a:endParaRPr lang="en-GB"/>
        </a:p>
      </dgm:t>
    </dgm:pt>
    <dgm:pt modelId="{25858BF2-AF0D-3643-ACC9-F644BC7D7E31}">
      <dgm:prSet phldrT="[Text]" phldr="0"/>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Equality Act 2010</a:t>
          </a:r>
          <a:r>
            <a:rPr lang="en-GB">
              <a:latin typeface="Arial" panose="020B0604020202020204" pitchFamily="34" charset="0"/>
              <a:cs typeface="Arial" panose="020B0604020202020204" pitchFamily="34" charset="0"/>
            </a:rPr>
            <a:t> protects individuals from discrimination and ensures healthcare services are accessible to diverse population groups, supporting fair and inclusive service delivery.</a:t>
          </a:r>
        </a:p>
      </dgm:t>
    </dgm:pt>
    <dgm:pt modelId="{35D81621-58E4-7648-904E-3B82D24F3C48}" type="parTrans" cxnId="{A3896C3F-7545-B240-9233-A8A3547FA820}">
      <dgm:prSet/>
      <dgm:spPr/>
      <dgm:t>
        <a:bodyPr/>
        <a:lstStyle/>
        <a:p>
          <a:endParaRPr lang="en-GB"/>
        </a:p>
      </dgm:t>
    </dgm:pt>
    <dgm:pt modelId="{8E726B4E-3D76-864E-93CF-7C9125C588B0}" type="sibTrans" cxnId="{A3896C3F-7545-B240-9233-A8A3547FA820}">
      <dgm:prSet/>
      <dgm:spPr/>
      <dgm:t>
        <a:bodyPr/>
        <a:lstStyle/>
        <a:p>
          <a:endParaRPr lang="en-GB"/>
        </a:p>
      </dgm:t>
    </dgm:pt>
    <dgm:pt modelId="{5A355838-D8C1-8D47-9462-C7F474E5C935}">
      <dgm:prSet custT="1"/>
      <dgm:spPr/>
      <dgm:t>
        <a:bodyPr/>
        <a:lstStyle/>
        <a:p>
          <a:r>
            <a:rPr lang="en-GB" sz="1400" b="1">
              <a:latin typeface="Arial" panose="020B0604020202020204" pitchFamily="34" charset="0"/>
              <a:cs typeface="Arial" panose="020B0604020202020204" pitchFamily="34" charset="0"/>
            </a:rPr>
            <a:t>Impact</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Reduces inequalities</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Improves integration</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Supports prevention</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Promotes sustainability</a:t>
          </a:r>
        </a:p>
      </dgm:t>
    </dgm:pt>
    <dgm:pt modelId="{1BF6F420-58A0-A242-9EDE-216A8CF4F9F6}" type="parTrans" cxnId="{7573BCDA-D595-E446-A0B3-F9149769F50B}">
      <dgm:prSet/>
      <dgm:spPr/>
      <dgm:t>
        <a:bodyPr/>
        <a:lstStyle/>
        <a:p>
          <a:endParaRPr lang="en-GB"/>
        </a:p>
      </dgm:t>
    </dgm:pt>
    <dgm:pt modelId="{B76F3990-5F4B-B348-A2B7-CA2FC206980D}" type="sibTrans" cxnId="{7573BCDA-D595-E446-A0B3-F9149769F50B}">
      <dgm:prSet/>
      <dgm:spPr/>
      <dgm:t>
        <a:bodyPr/>
        <a:lstStyle/>
        <a:p>
          <a:endParaRPr lang="en-GB"/>
        </a:p>
      </dgm:t>
    </dgm:pt>
    <dgm:pt modelId="{BE552113-888A-A540-9FA2-E32B4E2134C8}">
      <dgm:prSet/>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Health in All Policies (HiAP)</a:t>
          </a:r>
          <a:r>
            <a:rPr lang="en-GB">
              <a:latin typeface="Arial" panose="020B0604020202020204" pitchFamily="34" charset="0"/>
              <a:cs typeface="Arial" panose="020B0604020202020204" pitchFamily="34" charset="0"/>
            </a:rPr>
            <a:t> framework promotes partnership working across sectors such as housing, education and employment to address social determinants of health and support long-term healthcare sustainability.</a:t>
          </a:r>
        </a:p>
      </dgm:t>
    </dgm:pt>
    <dgm:pt modelId="{7238807A-A023-A24C-A8E2-483984CFF898}" type="parTrans" cxnId="{699AB50C-620B-BC4E-BF67-66B3AB37717A}">
      <dgm:prSet/>
      <dgm:spPr/>
      <dgm:t>
        <a:bodyPr/>
        <a:lstStyle/>
        <a:p>
          <a:endParaRPr lang="en-GB"/>
        </a:p>
      </dgm:t>
    </dgm:pt>
    <dgm:pt modelId="{77AC8148-46E4-E043-A735-E60C2531B69A}" type="sibTrans" cxnId="{699AB50C-620B-BC4E-BF67-66B3AB37717A}">
      <dgm:prSet/>
      <dgm:spPr/>
      <dgm:t>
        <a:bodyPr/>
        <a:lstStyle/>
        <a:p>
          <a:endParaRPr lang="en-GB"/>
        </a:p>
      </dgm:t>
    </dgm:pt>
    <dgm:pt modelId="{6C0D75B0-E63B-0444-AF5B-C9AC1ED28C4F}" type="pres">
      <dgm:prSet presAssocID="{384E390B-15E1-8F49-BEE9-B76C53B87666}" presName="cycle" presStyleCnt="0">
        <dgm:presLayoutVars>
          <dgm:chMax val="1"/>
          <dgm:dir/>
          <dgm:animLvl val="ctr"/>
          <dgm:resizeHandles val="exact"/>
        </dgm:presLayoutVars>
      </dgm:prSet>
      <dgm:spPr/>
    </dgm:pt>
    <dgm:pt modelId="{C4BCD020-1AB3-1C4A-8FE5-CC1B6A04798E}" type="pres">
      <dgm:prSet presAssocID="{6F6165C7-A7BF-2745-9798-78E1A43367EF}" presName="centerShape" presStyleLbl="node0" presStyleIdx="0" presStyleCnt="1"/>
      <dgm:spPr/>
    </dgm:pt>
    <dgm:pt modelId="{8020A8B3-EF46-104E-95D0-DC28D72113AE}" type="pres">
      <dgm:prSet presAssocID="{E0D57B03-F6E0-604D-BDF0-97FFC449398B}" presName="parTrans" presStyleLbl="bgSibTrans2D1" presStyleIdx="0" presStyleCnt="5"/>
      <dgm:spPr/>
    </dgm:pt>
    <dgm:pt modelId="{FE14DD29-CB4F-E646-A734-DB054FD0BB67}" type="pres">
      <dgm:prSet presAssocID="{C3ACB17C-84E0-2C46-B7EB-B216A5C1D931}" presName="node" presStyleLbl="node1" presStyleIdx="0" presStyleCnt="5">
        <dgm:presLayoutVars>
          <dgm:bulletEnabled val="1"/>
        </dgm:presLayoutVars>
      </dgm:prSet>
      <dgm:spPr/>
    </dgm:pt>
    <dgm:pt modelId="{C32485A9-40A4-444F-B0C9-E6019BECE973}" type="pres">
      <dgm:prSet presAssocID="{7238807A-A023-A24C-A8E2-483984CFF898}" presName="parTrans" presStyleLbl="bgSibTrans2D1" presStyleIdx="1" presStyleCnt="5"/>
      <dgm:spPr/>
    </dgm:pt>
    <dgm:pt modelId="{EF8F7EF5-BA53-8D4E-B6F5-3651722A6690}" type="pres">
      <dgm:prSet presAssocID="{BE552113-888A-A540-9FA2-E32B4E2134C8}" presName="node" presStyleLbl="node1" presStyleIdx="1" presStyleCnt="5">
        <dgm:presLayoutVars>
          <dgm:bulletEnabled val="1"/>
        </dgm:presLayoutVars>
      </dgm:prSet>
      <dgm:spPr/>
    </dgm:pt>
    <dgm:pt modelId="{19128121-0B0F-B541-8FAE-D94E22C8E561}" type="pres">
      <dgm:prSet presAssocID="{2F5C70E3-63E1-4B42-BF2E-5A445950433D}" presName="parTrans" presStyleLbl="bgSibTrans2D1" presStyleIdx="2" presStyleCnt="5"/>
      <dgm:spPr/>
    </dgm:pt>
    <dgm:pt modelId="{F58B7468-6487-6045-83F8-2CDABD49CE0E}" type="pres">
      <dgm:prSet presAssocID="{32815F60-9689-5F45-A0BC-CFAFBA921CA9}" presName="node" presStyleLbl="node1" presStyleIdx="2" presStyleCnt="5">
        <dgm:presLayoutVars>
          <dgm:bulletEnabled val="1"/>
        </dgm:presLayoutVars>
      </dgm:prSet>
      <dgm:spPr/>
    </dgm:pt>
    <dgm:pt modelId="{58F14BD2-0165-A040-95A6-821D47235FBA}" type="pres">
      <dgm:prSet presAssocID="{35D81621-58E4-7648-904E-3B82D24F3C48}" presName="parTrans" presStyleLbl="bgSibTrans2D1" presStyleIdx="3" presStyleCnt="5"/>
      <dgm:spPr/>
    </dgm:pt>
    <dgm:pt modelId="{08852737-B904-3A46-A203-DF36FEE469A9}" type="pres">
      <dgm:prSet presAssocID="{25858BF2-AF0D-3643-ACC9-F644BC7D7E31}" presName="node" presStyleLbl="node1" presStyleIdx="3" presStyleCnt="5">
        <dgm:presLayoutVars>
          <dgm:bulletEnabled val="1"/>
        </dgm:presLayoutVars>
      </dgm:prSet>
      <dgm:spPr/>
    </dgm:pt>
    <dgm:pt modelId="{6E5FF638-6D8F-1341-BB48-17FAC8F25398}" type="pres">
      <dgm:prSet presAssocID="{1BF6F420-58A0-A242-9EDE-216A8CF4F9F6}" presName="parTrans" presStyleLbl="bgSibTrans2D1" presStyleIdx="4" presStyleCnt="5"/>
      <dgm:spPr/>
    </dgm:pt>
    <dgm:pt modelId="{61DD139E-24D5-B147-9F47-47E2C5F28681}" type="pres">
      <dgm:prSet presAssocID="{5A355838-D8C1-8D47-9462-C7F474E5C935}" presName="node" presStyleLbl="node1" presStyleIdx="4" presStyleCnt="5">
        <dgm:presLayoutVars>
          <dgm:bulletEnabled val="1"/>
        </dgm:presLayoutVars>
      </dgm:prSet>
      <dgm:spPr/>
    </dgm:pt>
  </dgm:ptLst>
  <dgm:cxnLst>
    <dgm:cxn modelId="{74D4C300-97BF-B24B-AD27-FA4B7DE31997}" srcId="{6F6165C7-A7BF-2745-9798-78E1A43367EF}" destId="{C3ACB17C-84E0-2C46-B7EB-B216A5C1D931}" srcOrd="0" destOrd="0" parTransId="{E0D57B03-F6E0-604D-BDF0-97FFC449398B}" sibTransId="{143D2AB0-8873-3643-849F-AE6228D5D26F}"/>
    <dgm:cxn modelId="{3C8A7302-51D2-1D44-AE4D-65DEF54EFCDF}" type="presOf" srcId="{6F6165C7-A7BF-2745-9798-78E1A43367EF}" destId="{C4BCD020-1AB3-1C4A-8FE5-CC1B6A04798E}" srcOrd="0" destOrd="0" presId="urn:microsoft.com/office/officeart/2005/8/layout/radial4"/>
    <dgm:cxn modelId="{2E9F0B03-BD05-F341-AC39-27713C69378F}" type="presOf" srcId="{384E390B-15E1-8F49-BEE9-B76C53B87666}" destId="{6C0D75B0-E63B-0444-AF5B-C9AC1ED28C4F}" srcOrd="0" destOrd="0" presId="urn:microsoft.com/office/officeart/2005/8/layout/radial4"/>
    <dgm:cxn modelId="{699AB50C-620B-BC4E-BF67-66B3AB37717A}" srcId="{6F6165C7-A7BF-2745-9798-78E1A43367EF}" destId="{BE552113-888A-A540-9FA2-E32B4E2134C8}" srcOrd="1" destOrd="0" parTransId="{7238807A-A023-A24C-A8E2-483984CFF898}" sibTransId="{77AC8148-46E4-E043-A735-E60C2531B69A}"/>
    <dgm:cxn modelId="{9DBAAD24-2C9F-7745-9FBE-0F892433B624}" srcId="{6F6165C7-A7BF-2745-9798-78E1A43367EF}" destId="{32815F60-9689-5F45-A0BC-CFAFBA921CA9}" srcOrd="2" destOrd="0" parTransId="{2F5C70E3-63E1-4B42-BF2E-5A445950433D}" sibTransId="{31E6369E-1246-674D-B191-8E8ED292E4EA}"/>
    <dgm:cxn modelId="{A3896C3F-7545-B240-9233-A8A3547FA820}" srcId="{6F6165C7-A7BF-2745-9798-78E1A43367EF}" destId="{25858BF2-AF0D-3643-ACC9-F644BC7D7E31}" srcOrd="3" destOrd="0" parTransId="{35D81621-58E4-7648-904E-3B82D24F3C48}" sibTransId="{8E726B4E-3D76-864E-93CF-7C9125C588B0}"/>
    <dgm:cxn modelId="{E16CB74B-FABC-7B4B-86BA-165A300B0FE7}" type="presOf" srcId="{BE552113-888A-A540-9FA2-E32B4E2134C8}" destId="{EF8F7EF5-BA53-8D4E-B6F5-3651722A6690}" srcOrd="0" destOrd="0" presId="urn:microsoft.com/office/officeart/2005/8/layout/radial4"/>
    <dgm:cxn modelId="{E8E89D6D-C898-834D-A866-E0AA3C6BBB19}" type="presOf" srcId="{25858BF2-AF0D-3643-ACC9-F644BC7D7E31}" destId="{08852737-B904-3A46-A203-DF36FEE469A9}" srcOrd="0" destOrd="0" presId="urn:microsoft.com/office/officeart/2005/8/layout/radial4"/>
    <dgm:cxn modelId="{F4024B52-3E26-D047-8D4D-06C5599CFE79}" type="presOf" srcId="{C3ACB17C-84E0-2C46-B7EB-B216A5C1D931}" destId="{FE14DD29-CB4F-E646-A734-DB054FD0BB67}" srcOrd="0" destOrd="0" presId="urn:microsoft.com/office/officeart/2005/8/layout/radial4"/>
    <dgm:cxn modelId="{057EF155-8273-194E-802F-0766862895B7}" type="presOf" srcId="{35D81621-58E4-7648-904E-3B82D24F3C48}" destId="{58F14BD2-0165-A040-95A6-821D47235FBA}" srcOrd="0" destOrd="0" presId="urn:microsoft.com/office/officeart/2005/8/layout/radial4"/>
    <dgm:cxn modelId="{0BF78F80-EE5A-4A44-9E6B-D99DAF487841}" type="presOf" srcId="{1BF6F420-58A0-A242-9EDE-216A8CF4F9F6}" destId="{6E5FF638-6D8F-1341-BB48-17FAC8F25398}" srcOrd="0" destOrd="0" presId="urn:microsoft.com/office/officeart/2005/8/layout/radial4"/>
    <dgm:cxn modelId="{C88CFB9E-1A8B-194C-96AA-28E40F5B6C06}" type="presOf" srcId="{2F5C70E3-63E1-4B42-BF2E-5A445950433D}" destId="{19128121-0B0F-B541-8FAE-D94E22C8E561}" srcOrd="0" destOrd="0" presId="urn:microsoft.com/office/officeart/2005/8/layout/radial4"/>
    <dgm:cxn modelId="{ADB5B6D2-8F80-574B-BFB0-383C1F2B69F4}" type="presOf" srcId="{5A355838-D8C1-8D47-9462-C7F474E5C935}" destId="{61DD139E-24D5-B147-9F47-47E2C5F28681}" srcOrd="0" destOrd="0" presId="urn:microsoft.com/office/officeart/2005/8/layout/radial4"/>
    <dgm:cxn modelId="{7573BCDA-D595-E446-A0B3-F9149769F50B}" srcId="{6F6165C7-A7BF-2745-9798-78E1A43367EF}" destId="{5A355838-D8C1-8D47-9462-C7F474E5C935}" srcOrd="4" destOrd="0" parTransId="{1BF6F420-58A0-A242-9EDE-216A8CF4F9F6}" sibTransId="{B76F3990-5F4B-B348-A2B7-CA2FC206980D}"/>
    <dgm:cxn modelId="{02AC42E9-080D-6049-8CB5-51EEA889A13A}" srcId="{384E390B-15E1-8F49-BEE9-B76C53B87666}" destId="{6F6165C7-A7BF-2745-9798-78E1A43367EF}" srcOrd="0" destOrd="0" parTransId="{30443C88-B38F-0C4E-BDFF-DD1A2C4EBFC1}" sibTransId="{331858E8-81D1-3645-96CB-2B279911792F}"/>
    <dgm:cxn modelId="{0462F4EF-57A3-934F-BDC6-9A5EB8F54709}" type="presOf" srcId="{E0D57B03-F6E0-604D-BDF0-97FFC449398B}" destId="{8020A8B3-EF46-104E-95D0-DC28D72113AE}" srcOrd="0" destOrd="0" presId="urn:microsoft.com/office/officeart/2005/8/layout/radial4"/>
    <dgm:cxn modelId="{2CBB72F3-BE95-964F-AE43-479D28F1B919}" type="presOf" srcId="{7238807A-A023-A24C-A8E2-483984CFF898}" destId="{C32485A9-40A4-444F-B0C9-E6019BECE973}" srcOrd="0" destOrd="0" presId="urn:microsoft.com/office/officeart/2005/8/layout/radial4"/>
    <dgm:cxn modelId="{31240BF5-07D0-E04E-863E-7D1A6E9BEEEC}" type="presOf" srcId="{32815F60-9689-5F45-A0BC-CFAFBA921CA9}" destId="{F58B7468-6487-6045-83F8-2CDABD49CE0E}" srcOrd="0" destOrd="0" presId="urn:microsoft.com/office/officeart/2005/8/layout/radial4"/>
    <dgm:cxn modelId="{A414F696-FE13-0048-BB9C-AD95F359EDDD}" type="presParOf" srcId="{6C0D75B0-E63B-0444-AF5B-C9AC1ED28C4F}" destId="{C4BCD020-1AB3-1C4A-8FE5-CC1B6A04798E}" srcOrd="0" destOrd="0" presId="urn:microsoft.com/office/officeart/2005/8/layout/radial4"/>
    <dgm:cxn modelId="{584AC106-5CD4-4749-9462-6C99A969DDAD}" type="presParOf" srcId="{6C0D75B0-E63B-0444-AF5B-C9AC1ED28C4F}" destId="{8020A8B3-EF46-104E-95D0-DC28D72113AE}" srcOrd="1" destOrd="0" presId="urn:microsoft.com/office/officeart/2005/8/layout/radial4"/>
    <dgm:cxn modelId="{1836CE92-4DAC-1D48-989A-AD8BCEDF900A}" type="presParOf" srcId="{6C0D75B0-E63B-0444-AF5B-C9AC1ED28C4F}" destId="{FE14DD29-CB4F-E646-A734-DB054FD0BB67}" srcOrd="2" destOrd="0" presId="urn:microsoft.com/office/officeart/2005/8/layout/radial4"/>
    <dgm:cxn modelId="{7807FB17-10E0-4B4E-B0D4-06EF3FA375A6}" type="presParOf" srcId="{6C0D75B0-E63B-0444-AF5B-C9AC1ED28C4F}" destId="{C32485A9-40A4-444F-B0C9-E6019BECE973}" srcOrd="3" destOrd="0" presId="urn:microsoft.com/office/officeart/2005/8/layout/radial4"/>
    <dgm:cxn modelId="{3F68841B-5D8F-A647-82FF-0C977134CB2A}" type="presParOf" srcId="{6C0D75B0-E63B-0444-AF5B-C9AC1ED28C4F}" destId="{EF8F7EF5-BA53-8D4E-B6F5-3651722A6690}" srcOrd="4" destOrd="0" presId="urn:microsoft.com/office/officeart/2005/8/layout/radial4"/>
    <dgm:cxn modelId="{45D66B84-5507-1A4E-BE91-EF29EB83E9FA}" type="presParOf" srcId="{6C0D75B0-E63B-0444-AF5B-C9AC1ED28C4F}" destId="{19128121-0B0F-B541-8FAE-D94E22C8E561}" srcOrd="5" destOrd="0" presId="urn:microsoft.com/office/officeart/2005/8/layout/radial4"/>
    <dgm:cxn modelId="{8946279C-5932-C248-8640-33A4DEDFFE4C}" type="presParOf" srcId="{6C0D75B0-E63B-0444-AF5B-C9AC1ED28C4F}" destId="{F58B7468-6487-6045-83F8-2CDABD49CE0E}" srcOrd="6" destOrd="0" presId="urn:microsoft.com/office/officeart/2005/8/layout/radial4"/>
    <dgm:cxn modelId="{4C73763D-2A6E-AB46-BB5F-276D147C1F5D}" type="presParOf" srcId="{6C0D75B0-E63B-0444-AF5B-C9AC1ED28C4F}" destId="{58F14BD2-0165-A040-95A6-821D47235FBA}" srcOrd="7" destOrd="0" presId="urn:microsoft.com/office/officeart/2005/8/layout/radial4"/>
    <dgm:cxn modelId="{85153307-1616-CE49-A36D-594E4C0730F7}" type="presParOf" srcId="{6C0D75B0-E63B-0444-AF5B-C9AC1ED28C4F}" destId="{08852737-B904-3A46-A203-DF36FEE469A9}" srcOrd="8" destOrd="0" presId="urn:microsoft.com/office/officeart/2005/8/layout/radial4"/>
    <dgm:cxn modelId="{310EC8B7-9D6D-0740-8741-502684BB1DF5}" type="presParOf" srcId="{6C0D75B0-E63B-0444-AF5B-C9AC1ED28C4F}" destId="{6E5FF638-6D8F-1341-BB48-17FAC8F25398}" srcOrd="9" destOrd="0" presId="urn:microsoft.com/office/officeart/2005/8/layout/radial4"/>
    <dgm:cxn modelId="{72D8C123-28D5-D14A-A4BF-440F5E17F05B}" type="presParOf" srcId="{6C0D75B0-E63B-0444-AF5B-C9AC1ED28C4F}" destId="{61DD139E-24D5-B147-9F47-47E2C5F28681}"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BF18CBF-272D-7F40-9E89-472BB931110D}" type="doc">
      <dgm:prSet loTypeId="urn:microsoft.com/office/officeart/2008/layout/HexagonCluster" loCatId="relationship" qsTypeId="urn:microsoft.com/office/officeart/2005/8/quickstyle/simple1" qsCatId="simple" csTypeId="urn:microsoft.com/office/officeart/2005/8/colors/colorful2" csCatId="colorful" phldr="1"/>
      <dgm:spPr/>
      <dgm:t>
        <a:bodyPr/>
        <a:lstStyle/>
        <a:p>
          <a:endParaRPr lang="en-GB"/>
        </a:p>
      </dgm:t>
    </dgm:pt>
    <dgm:pt modelId="{1C5D6B07-7115-1E46-BFEA-FD211D2AE049}">
      <dgm:prSet phldrT="[Text]" phldr="0" custT="1"/>
      <dgm:spPr/>
      <dgm:t>
        <a:bodyPr/>
        <a:lstStyle/>
        <a:p>
          <a:r>
            <a:rPr lang="en-GB" sz="1200" dirty="0">
              <a:latin typeface="Arial" panose="020B0604020202020204" pitchFamily="34" charset="0"/>
              <a:cs typeface="Arial" panose="020B0604020202020204" pitchFamily="34" charset="0"/>
            </a:rPr>
            <a:t>The </a:t>
          </a:r>
          <a:r>
            <a:rPr lang="en-GB" sz="1200" b="1" dirty="0">
              <a:latin typeface="Arial" panose="020B0604020202020204" pitchFamily="34" charset="0"/>
              <a:cs typeface="Arial" panose="020B0604020202020204" pitchFamily="34" charset="0"/>
            </a:rPr>
            <a:t>NHS Diabetes Prevention Programme</a:t>
          </a:r>
          <a:r>
            <a:rPr lang="en-GB" sz="1200" dirty="0">
              <a:latin typeface="Arial" panose="020B0604020202020204" pitchFamily="34" charset="0"/>
              <a:cs typeface="Arial" panose="020B0604020202020204" pitchFamily="34" charset="0"/>
            </a:rPr>
            <a:t> provides community-based lifestyle support aimed at reducing the risk of Type 2 diabetes through behavioural change and early intervention (NHS England, 2020).</a:t>
          </a:r>
        </a:p>
      </dgm:t>
    </dgm:pt>
    <dgm:pt modelId="{FB7DB274-0105-A04D-B2FA-64847B9BB011}" type="parTrans" cxnId="{48D55F28-C0D9-C548-A3D1-0A214A5B7802}">
      <dgm:prSet/>
      <dgm:spPr/>
      <dgm:t>
        <a:bodyPr/>
        <a:lstStyle/>
        <a:p>
          <a:endParaRPr lang="en-GB"/>
        </a:p>
      </dgm:t>
    </dgm:pt>
    <dgm:pt modelId="{EF870CD2-82C0-914F-8BDF-D377369FBF64}" type="sibTrans" cxnId="{48D55F28-C0D9-C548-A3D1-0A214A5B7802}">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35000" r="-35000"/>
          </a:stretch>
        </a:blipFill>
      </dgm:spPr>
      <dgm:t>
        <a:bodyPr/>
        <a:lstStyle/>
        <a:p>
          <a:endParaRPr lang="en-GB"/>
        </a:p>
      </dgm:t>
    </dgm:pt>
    <dgm:pt modelId="{0BF974F4-EF31-E646-A97B-C9336871CF35}">
      <dgm:prSet custT="1"/>
      <dgm:spPr/>
      <dgm:t>
        <a:bodyPr/>
        <a:lstStyle/>
        <a:p>
          <a:r>
            <a:rPr lang="en-GB" sz="1400" dirty="0">
              <a:latin typeface="Arial" panose="020B0604020202020204" pitchFamily="34" charset="0"/>
              <a:cs typeface="Arial" panose="020B0604020202020204" pitchFamily="34" charset="0"/>
            </a:rPr>
            <a:t>Integrated service delivery supports prevention, improves patient engagement and promotes sustainable healthcare systems (Barron et al., 2018; Cohn et al., 2020)</a:t>
          </a:r>
        </a:p>
      </dgm:t>
    </dgm:pt>
    <dgm:pt modelId="{F5422A96-E17A-964F-97FB-F33B68C6F032}" type="parTrans" cxnId="{05370EF3-2DA2-FD47-BE1C-F40B4C2900AC}">
      <dgm:prSet/>
      <dgm:spPr/>
      <dgm:t>
        <a:bodyPr/>
        <a:lstStyle/>
        <a:p>
          <a:endParaRPr lang="en-GB"/>
        </a:p>
      </dgm:t>
    </dgm:pt>
    <dgm:pt modelId="{BE605810-3C9A-CB4B-98BB-C933FE816796}" type="sibTrans" cxnId="{05370EF3-2DA2-FD47-BE1C-F40B4C2900AC}">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dgm:spPr>
      <dgm:t>
        <a:bodyPr/>
        <a:lstStyle/>
        <a:p>
          <a:endParaRPr lang="en-GB"/>
        </a:p>
      </dgm:t>
    </dgm:pt>
    <dgm:pt modelId="{841570DC-D3C4-6C47-A2DF-FCDA7AE1CF9F}">
      <dgm:prSet custT="1"/>
      <dgm:spPr/>
      <dgm:t>
        <a:bodyPr/>
        <a:lstStyle/>
        <a:p>
          <a:r>
            <a:rPr lang="en-GB" sz="1200" b="1" dirty="0">
              <a:latin typeface="Arial" panose="020B0604020202020204" pitchFamily="34" charset="0"/>
              <a:cs typeface="Arial" panose="020B0604020202020204" pitchFamily="34" charset="0"/>
            </a:rPr>
            <a:t>Making Every Contact Count (MECC)</a:t>
          </a:r>
          <a:r>
            <a:rPr lang="en-GB" sz="1200" dirty="0">
              <a:latin typeface="Arial" panose="020B0604020202020204" pitchFamily="34" charset="0"/>
              <a:cs typeface="Arial" panose="020B0604020202020204" pitchFamily="34" charset="0"/>
            </a:rPr>
            <a:t> encourages healthcare professionals to use routine patient interactions to promote healthy lifestyle choices and preventative healthcare behaviours (Public Health England, 2016).</a:t>
          </a:r>
        </a:p>
      </dgm:t>
    </dgm:pt>
    <dgm:pt modelId="{08E323CC-1ED8-C544-B1F1-54544F448BE2}" type="parTrans" cxnId="{1F5B163B-D9C1-D84B-95D1-2353B5118471}">
      <dgm:prSet/>
      <dgm:spPr/>
      <dgm:t>
        <a:bodyPr/>
        <a:lstStyle/>
        <a:p>
          <a:endParaRPr lang="en-GB"/>
        </a:p>
      </dgm:t>
    </dgm:pt>
    <dgm:pt modelId="{356696C8-952F-7546-BE3A-FE65315B4FEB}" type="sibTrans" cxnId="{1F5B163B-D9C1-D84B-95D1-2353B5118471}">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t="-7000" b="-7000"/>
          </a:stretch>
        </a:blipFill>
      </dgm:spPr>
      <dgm:t>
        <a:bodyPr/>
        <a:lstStyle/>
        <a:p>
          <a:endParaRPr lang="en-GB"/>
        </a:p>
      </dgm:t>
    </dgm:pt>
    <dgm:pt modelId="{A9E7278C-1E2A-F145-94BE-8FCAD696D93D}">
      <dgm:prSet custT="1"/>
      <dgm:spPr/>
      <dgm:t>
        <a:bodyPr/>
        <a:lstStyle/>
        <a:p>
          <a:r>
            <a:rPr lang="en-GB" sz="1200">
              <a:solidFill>
                <a:schemeClr val="tx1"/>
              </a:solidFill>
              <a:latin typeface="Arial" panose="020B0604020202020204" pitchFamily="34" charset="0"/>
              <a:cs typeface="Arial" panose="020B0604020202020204" pitchFamily="34" charset="0"/>
            </a:rPr>
            <a:t>Digital health services and telehealth technologies are increasingly used to improve accessibility, particularly for individuals living in rural areas or experiencing social disadvantage.</a:t>
          </a:r>
        </a:p>
      </dgm:t>
    </dgm:pt>
    <dgm:pt modelId="{86060558-E764-7548-B330-1AFE3D2D0ED6}" type="parTrans" cxnId="{6F0812AB-65C0-C246-BC85-0788FC63DA15}">
      <dgm:prSet/>
      <dgm:spPr/>
      <dgm:t>
        <a:bodyPr/>
        <a:lstStyle/>
        <a:p>
          <a:endParaRPr lang="en-GB"/>
        </a:p>
      </dgm:t>
    </dgm:pt>
    <dgm:pt modelId="{F9A4C641-1E43-9C47-991F-5E033D77B053}" type="sibTrans" cxnId="{6F0812AB-65C0-C246-BC85-0788FC63DA15}">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t="-8000" b="-8000"/>
          </a:stretch>
        </a:blipFill>
      </dgm:spPr>
      <dgm:t>
        <a:bodyPr/>
        <a:lstStyle/>
        <a:p>
          <a:endParaRPr lang="en-GB"/>
        </a:p>
      </dgm:t>
    </dgm:pt>
    <dgm:pt modelId="{97CCECA3-475F-7F44-A94C-7DE697A34A23}" type="pres">
      <dgm:prSet presAssocID="{1BF18CBF-272D-7F40-9E89-472BB931110D}" presName="Name0" presStyleCnt="0">
        <dgm:presLayoutVars>
          <dgm:chMax val="21"/>
          <dgm:chPref val="21"/>
        </dgm:presLayoutVars>
      </dgm:prSet>
      <dgm:spPr/>
    </dgm:pt>
    <dgm:pt modelId="{38B93D74-0514-F149-B04C-BBEB40C11308}" type="pres">
      <dgm:prSet presAssocID="{0BF974F4-EF31-E646-A97B-C9336871CF35}" presName="text1" presStyleCnt="0"/>
      <dgm:spPr/>
    </dgm:pt>
    <dgm:pt modelId="{ED76C288-5538-8742-AAE1-2CA7A1FE21D9}" type="pres">
      <dgm:prSet presAssocID="{0BF974F4-EF31-E646-A97B-C9336871CF35}" presName="textRepeatNode" presStyleLbl="alignNode1" presStyleIdx="0" presStyleCnt="4">
        <dgm:presLayoutVars>
          <dgm:chMax val="0"/>
          <dgm:chPref val="0"/>
          <dgm:bulletEnabled val="1"/>
        </dgm:presLayoutVars>
      </dgm:prSet>
      <dgm:spPr/>
    </dgm:pt>
    <dgm:pt modelId="{4D630E86-AFE9-BD4E-BE75-75A7947576D9}" type="pres">
      <dgm:prSet presAssocID="{0BF974F4-EF31-E646-A97B-C9336871CF35}" presName="textaccent1" presStyleCnt="0"/>
      <dgm:spPr/>
    </dgm:pt>
    <dgm:pt modelId="{9C404E41-D9FD-B141-9143-A92F15EDC00D}" type="pres">
      <dgm:prSet presAssocID="{0BF974F4-EF31-E646-A97B-C9336871CF35}" presName="accentRepeatNode" presStyleLbl="solidAlignAcc1" presStyleIdx="0" presStyleCnt="8"/>
      <dgm:spPr/>
    </dgm:pt>
    <dgm:pt modelId="{55EF9F2F-6B0E-5C43-A422-7BB3904474A6}" type="pres">
      <dgm:prSet presAssocID="{BE605810-3C9A-CB4B-98BB-C933FE816796}" presName="image1" presStyleCnt="0"/>
      <dgm:spPr/>
    </dgm:pt>
    <dgm:pt modelId="{9C36C040-C662-0242-B919-0F51BA8C6923}" type="pres">
      <dgm:prSet presAssocID="{BE605810-3C9A-CB4B-98BB-C933FE816796}" presName="imageRepeatNode" presStyleLbl="alignAcc1" presStyleIdx="0" presStyleCnt="4"/>
      <dgm:spPr/>
    </dgm:pt>
    <dgm:pt modelId="{8D76BBFD-0D1D-3C46-8ACF-5A30AB1C7FDF}" type="pres">
      <dgm:prSet presAssocID="{BE605810-3C9A-CB4B-98BB-C933FE816796}" presName="imageaccent1" presStyleCnt="0"/>
      <dgm:spPr/>
    </dgm:pt>
    <dgm:pt modelId="{073901F7-4EA1-7244-A91B-AA03CCF22054}" type="pres">
      <dgm:prSet presAssocID="{BE605810-3C9A-CB4B-98BB-C933FE816796}" presName="accentRepeatNode" presStyleLbl="solidAlignAcc1" presStyleIdx="1" presStyleCnt="8"/>
      <dgm:spPr/>
    </dgm:pt>
    <dgm:pt modelId="{3E0548F3-0F20-534A-AE1D-2C658E469FB0}" type="pres">
      <dgm:prSet presAssocID="{A9E7278C-1E2A-F145-94BE-8FCAD696D93D}" presName="text2" presStyleCnt="0"/>
      <dgm:spPr/>
    </dgm:pt>
    <dgm:pt modelId="{1EEC084A-C0EC-6545-B639-E374F0FF940F}" type="pres">
      <dgm:prSet presAssocID="{A9E7278C-1E2A-F145-94BE-8FCAD696D93D}" presName="textRepeatNode" presStyleLbl="alignNode1" presStyleIdx="1" presStyleCnt="4">
        <dgm:presLayoutVars>
          <dgm:chMax val="0"/>
          <dgm:chPref val="0"/>
          <dgm:bulletEnabled val="1"/>
        </dgm:presLayoutVars>
      </dgm:prSet>
      <dgm:spPr/>
    </dgm:pt>
    <dgm:pt modelId="{6069762C-E9C6-5947-B2B5-AC2FE4523EE3}" type="pres">
      <dgm:prSet presAssocID="{A9E7278C-1E2A-F145-94BE-8FCAD696D93D}" presName="textaccent2" presStyleCnt="0"/>
      <dgm:spPr/>
    </dgm:pt>
    <dgm:pt modelId="{4D77CD91-0B7B-8343-B8E4-52000EC11E7F}" type="pres">
      <dgm:prSet presAssocID="{A9E7278C-1E2A-F145-94BE-8FCAD696D93D}" presName="accentRepeatNode" presStyleLbl="solidAlignAcc1" presStyleIdx="2" presStyleCnt="8"/>
      <dgm:spPr/>
    </dgm:pt>
    <dgm:pt modelId="{EDBF4D81-1B2E-D746-A27C-7A15193199F9}" type="pres">
      <dgm:prSet presAssocID="{F9A4C641-1E43-9C47-991F-5E033D77B053}" presName="image2" presStyleCnt="0"/>
      <dgm:spPr/>
    </dgm:pt>
    <dgm:pt modelId="{33201E24-7659-2E42-8EA9-5ADF2D900690}" type="pres">
      <dgm:prSet presAssocID="{F9A4C641-1E43-9C47-991F-5E033D77B053}" presName="imageRepeatNode" presStyleLbl="alignAcc1" presStyleIdx="1" presStyleCnt="4"/>
      <dgm:spPr/>
    </dgm:pt>
    <dgm:pt modelId="{196611FE-82CD-2343-B421-77DB06738546}" type="pres">
      <dgm:prSet presAssocID="{F9A4C641-1E43-9C47-991F-5E033D77B053}" presName="imageaccent2" presStyleCnt="0"/>
      <dgm:spPr/>
    </dgm:pt>
    <dgm:pt modelId="{42B85EDA-8E3C-DA4F-8D4E-BB633F484C12}" type="pres">
      <dgm:prSet presAssocID="{F9A4C641-1E43-9C47-991F-5E033D77B053}" presName="accentRepeatNode" presStyleLbl="solidAlignAcc1" presStyleIdx="3" presStyleCnt="8"/>
      <dgm:spPr/>
    </dgm:pt>
    <dgm:pt modelId="{53118A62-D39B-F941-9790-A655CB35904B}" type="pres">
      <dgm:prSet presAssocID="{1C5D6B07-7115-1E46-BFEA-FD211D2AE049}" presName="text3" presStyleCnt="0"/>
      <dgm:spPr/>
    </dgm:pt>
    <dgm:pt modelId="{074A554C-71C0-D241-BE99-B7E48C507774}" type="pres">
      <dgm:prSet presAssocID="{1C5D6B07-7115-1E46-BFEA-FD211D2AE049}" presName="textRepeatNode" presStyleLbl="alignNode1" presStyleIdx="2" presStyleCnt="4">
        <dgm:presLayoutVars>
          <dgm:chMax val="0"/>
          <dgm:chPref val="0"/>
          <dgm:bulletEnabled val="1"/>
        </dgm:presLayoutVars>
      </dgm:prSet>
      <dgm:spPr/>
    </dgm:pt>
    <dgm:pt modelId="{06DD4443-4C89-0D4F-93EF-7823A0309D6A}" type="pres">
      <dgm:prSet presAssocID="{1C5D6B07-7115-1E46-BFEA-FD211D2AE049}" presName="textaccent3" presStyleCnt="0"/>
      <dgm:spPr/>
    </dgm:pt>
    <dgm:pt modelId="{8674D311-565D-3D4A-9AC6-FB43A5450991}" type="pres">
      <dgm:prSet presAssocID="{1C5D6B07-7115-1E46-BFEA-FD211D2AE049}" presName="accentRepeatNode" presStyleLbl="solidAlignAcc1" presStyleIdx="4" presStyleCnt="8"/>
      <dgm:spPr/>
    </dgm:pt>
    <dgm:pt modelId="{1FBA6AC3-74D5-6642-A5A6-361EC3FFA691}" type="pres">
      <dgm:prSet presAssocID="{EF870CD2-82C0-914F-8BDF-D377369FBF64}" presName="image3" presStyleCnt="0"/>
      <dgm:spPr/>
    </dgm:pt>
    <dgm:pt modelId="{91B01626-AA51-884A-B5C6-C76634C8CFC4}" type="pres">
      <dgm:prSet presAssocID="{EF870CD2-82C0-914F-8BDF-D377369FBF64}" presName="imageRepeatNode" presStyleLbl="alignAcc1" presStyleIdx="2" presStyleCnt="4"/>
      <dgm:spPr/>
    </dgm:pt>
    <dgm:pt modelId="{C3453FD7-7517-814C-99E1-A609F65846CB}" type="pres">
      <dgm:prSet presAssocID="{EF870CD2-82C0-914F-8BDF-D377369FBF64}" presName="imageaccent3" presStyleCnt="0"/>
      <dgm:spPr/>
    </dgm:pt>
    <dgm:pt modelId="{02CC2A2A-202B-9A42-88DC-F1E65BB664E5}" type="pres">
      <dgm:prSet presAssocID="{EF870CD2-82C0-914F-8BDF-D377369FBF64}" presName="accentRepeatNode" presStyleLbl="solidAlignAcc1" presStyleIdx="5" presStyleCnt="8"/>
      <dgm:spPr/>
    </dgm:pt>
    <dgm:pt modelId="{2F6ED58D-EBA4-F946-82BE-7E9C6FAECC7C}" type="pres">
      <dgm:prSet presAssocID="{841570DC-D3C4-6C47-A2DF-FCDA7AE1CF9F}" presName="text4" presStyleCnt="0"/>
      <dgm:spPr/>
    </dgm:pt>
    <dgm:pt modelId="{7E9392C2-2AC4-C545-98F2-30EBD59FF723}" type="pres">
      <dgm:prSet presAssocID="{841570DC-D3C4-6C47-A2DF-FCDA7AE1CF9F}" presName="textRepeatNode" presStyleLbl="alignNode1" presStyleIdx="3" presStyleCnt="4">
        <dgm:presLayoutVars>
          <dgm:chMax val="0"/>
          <dgm:chPref val="0"/>
          <dgm:bulletEnabled val="1"/>
        </dgm:presLayoutVars>
      </dgm:prSet>
      <dgm:spPr/>
    </dgm:pt>
    <dgm:pt modelId="{0E6F1CD7-E150-8044-8263-C19B6C8E5A3A}" type="pres">
      <dgm:prSet presAssocID="{841570DC-D3C4-6C47-A2DF-FCDA7AE1CF9F}" presName="textaccent4" presStyleCnt="0"/>
      <dgm:spPr/>
    </dgm:pt>
    <dgm:pt modelId="{53B0F5E1-BF48-7345-A958-9D9329DBAB47}" type="pres">
      <dgm:prSet presAssocID="{841570DC-D3C4-6C47-A2DF-FCDA7AE1CF9F}" presName="accentRepeatNode" presStyleLbl="solidAlignAcc1" presStyleIdx="6" presStyleCnt="8"/>
      <dgm:spPr/>
    </dgm:pt>
    <dgm:pt modelId="{ADA3F253-07DD-2D45-A4CD-9E7AC69452D8}" type="pres">
      <dgm:prSet presAssocID="{356696C8-952F-7546-BE3A-FE65315B4FEB}" presName="image4" presStyleCnt="0"/>
      <dgm:spPr/>
    </dgm:pt>
    <dgm:pt modelId="{09554A3E-B3F2-4747-83EE-9EE635237F96}" type="pres">
      <dgm:prSet presAssocID="{356696C8-952F-7546-BE3A-FE65315B4FEB}" presName="imageRepeatNode" presStyleLbl="alignAcc1" presStyleIdx="3" presStyleCnt="4"/>
      <dgm:spPr/>
    </dgm:pt>
    <dgm:pt modelId="{2896ABAD-1341-4645-A911-D6010F91B854}" type="pres">
      <dgm:prSet presAssocID="{356696C8-952F-7546-BE3A-FE65315B4FEB}" presName="imageaccent4" presStyleCnt="0"/>
      <dgm:spPr/>
    </dgm:pt>
    <dgm:pt modelId="{008A6500-EE84-794E-9F88-069A3F3BC663}" type="pres">
      <dgm:prSet presAssocID="{356696C8-952F-7546-BE3A-FE65315B4FEB}" presName="accentRepeatNode" presStyleLbl="solidAlignAcc1" presStyleIdx="7" presStyleCnt="8"/>
      <dgm:spPr/>
    </dgm:pt>
  </dgm:ptLst>
  <dgm:cxnLst>
    <dgm:cxn modelId="{E740281F-ACA3-EE45-8557-77915E0BB99D}" type="presOf" srcId="{BE605810-3C9A-CB4B-98BB-C933FE816796}" destId="{9C36C040-C662-0242-B919-0F51BA8C6923}" srcOrd="0" destOrd="0" presId="urn:microsoft.com/office/officeart/2008/layout/HexagonCluster"/>
    <dgm:cxn modelId="{48D55F28-C0D9-C548-A3D1-0A214A5B7802}" srcId="{1BF18CBF-272D-7F40-9E89-472BB931110D}" destId="{1C5D6B07-7115-1E46-BFEA-FD211D2AE049}" srcOrd="2" destOrd="0" parTransId="{FB7DB274-0105-A04D-B2FA-64847B9BB011}" sibTransId="{EF870CD2-82C0-914F-8BDF-D377369FBF64}"/>
    <dgm:cxn modelId="{1F5B163B-D9C1-D84B-95D1-2353B5118471}" srcId="{1BF18CBF-272D-7F40-9E89-472BB931110D}" destId="{841570DC-D3C4-6C47-A2DF-FCDA7AE1CF9F}" srcOrd="3" destOrd="0" parTransId="{08E323CC-1ED8-C544-B1F1-54544F448BE2}" sibTransId="{356696C8-952F-7546-BE3A-FE65315B4FEB}"/>
    <dgm:cxn modelId="{CE7C5B65-34AC-864C-A91A-13E5DC69AC0E}" type="presOf" srcId="{F9A4C641-1E43-9C47-991F-5E033D77B053}" destId="{33201E24-7659-2E42-8EA9-5ADF2D900690}" srcOrd="0" destOrd="0" presId="urn:microsoft.com/office/officeart/2008/layout/HexagonCluster"/>
    <dgm:cxn modelId="{38DEC946-8DAD-3349-B423-7B33768ADCA7}" type="presOf" srcId="{841570DC-D3C4-6C47-A2DF-FCDA7AE1CF9F}" destId="{7E9392C2-2AC4-C545-98F2-30EBD59FF723}" srcOrd="0" destOrd="0" presId="urn:microsoft.com/office/officeart/2008/layout/HexagonCluster"/>
    <dgm:cxn modelId="{57F68272-2444-0F49-8539-85DE1B71A75C}" type="presOf" srcId="{A9E7278C-1E2A-F145-94BE-8FCAD696D93D}" destId="{1EEC084A-C0EC-6545-B639-E374F0FF940F}" srcOrd="0" destOrd="0" presId="urn:microsoft.com/office/officeart/2008/layout/HexagonCluster"/>
    <dgm:cxn modelId="{F8F3E17C-2FBC-BA40-8186-D82CAFC1ACD3}" type="presOf" srcId="{0BF974F4-EF31-E646-A97B-C9336871CF35}" destId="{ED76C288-5538-8742-AAE1-2CA7A1FE21D9}" srcOrd="0" destOrd="0" presId="urn:microsoft.com/office/officeart/2008/layout/HexagonCluster"/>
    <dgm:cxn modelId="{654FBD7E-3444-544E-8637-F585F840B45C}" type="presOf" srcId="{EF870CD2-82C0-914F-8BDF-D377369FBF64}" destId="{91B01626-AA51-884A-B5C6-C76634C8CFC4}" srcOrd="0" destOrd="0" presId="urn:microsoft.com/office/officeart/2008/layout/HexagonCluster"/>
    <dgm:cxn modelId="{6F0812AB-65C0-C246-BC85-0788FC63DA15}" srcId="{1BF18CBF-272D-7F40-9E89-472BB931110D}" destId="{A9E7278C-1E2A-F145-94BE-8FCAD696D93D}" srcOrd="1" destOrd="0" parTransId="{86060558-E764-7548-B330-1AFE3D2D0ED6}" sibTransId="{F9A4C641-1E43-9C47-991F-5E033D77B053}"/>
    <dgm:cxn modelId="{7F21D2AD-9C8C-0B4C-8B20-5FB2DC2D6EE8}" type="presOf" srcId="{1BF18CBF-272D-7F40-9E89-472BB931110D}" destId="{97CCECA3-475F-7F44-A94C-7DE697A34A23}" srcOrd="0" destOrd="0" presId="urn:microsoft.com/office/officeart/2008/layout/HexagonCluster"/>
    <dgm:cxn modelId="{068CB3EA-0A63-EB47-8FC3-9F966F0CEE86}" type="presOf" srcId="{356696C8-952F-7546-BE3A-FE65315B4FEB}" destId="{09554A3E-B3F2-4747-83EE-9EE635237F96}" srcOrd="0" destOrd="0" presId="urn:microsoft.com/office/officeart/2008/layout/HexagonCluster"/>
    <dgm:cxn modelId="{840A36EB-7E02-6A45-90BA-C68A84242A3F}" type="presOf" srcId="{1C5D6B07-7115-1E46-BFEA-FD211D2AE049}" destId="{074A554C-71C0-D241-BE99-B7E48C507774}" srcOrd="0" destOrd="0" presId="urn:microsoft.com/office/officeart/2008/layout/HexagonCluster"/>
    <dgm:cxn modelId="{05370EF3-2DA2-FD47-BE1C-F40B4C2900AC}" srcId="{1BF18CBF-272D-7F40-9E89-472BB931110D}" destId="{0BF974F4-EF31-E646-A97B-C9336871CF35}" srcOrd="0" destOrd="0" parTransId="{F5422A96-E17A-964F-97FB-F33B68C6F032}" sibTransId="{BE605810-3C9A-CB4B-98BB-C933FE816796}"/>
    <dgm:cxn modelId="{A74C17F7-D069-4346-A726-EFC88F1579C7}" type="presParOf" srcId="{97CCECA3-475F-7F44-A94C-7DE697A34A23}" destId="{38B93D74-0514-F149-B04C-BBEB40C11308}" srcOrd="0" destOrd="0" presId="urn:microsoft.com/office/officeart/2008/layout/HexagonCluster"/>
    <dgm:cxn modelId="{020C2A5A-ECA7-6142-9A5A-D7ADA5BF7193}" type="presParOf" srcId="{38B93D74-0514-F149-B04C-BBEB40C11308}" destId="{ED76C288-5538-8742-AAE1-2CA7A1FE21D9}" srcOrd="0" destOrd="0" presId="urn:microsoft.com/office/officeart/2008/layout/HexagonCluster"/>
    <dgm:cxn modelId="{CF7CA11B-6C50-1946-857C-747603BF4348}" type="presParOf" srcId="{97CCECA3-475F-7F44-A94C-7DE697A34A23}" destId="{4D630E86-AFE9-BD4E-BE75-75A7947576D9}" srcOrd="1" destOrd="0" presId="urn:microsoft.com/office/officeart/2008/layout/HexagonCluster"/>
    <dgm:cxn modelId="{A2D93E0A-A90E-AE47-8157-A8D8FDFF6C49}" type="presParOf" srcId="{4D630E86-AFE9-BD4E-BE75-75A7947576D9}" destId="{9C404E41-D9FD-B141-9143-A92F15EDC00D}" srcOrd="0" destOrd="0" presId="urn:microsoft.com/office/officeart/2008/layout/HexagonCluster"/>
    <dgm:cxn modelId="{B9F6B153-FECD-7541-B690-E93BD596E8F0}" type="presParOf" srcId="{97CCECA3-475F-7F44-A94C-7DE697A34A23}" destId="{55EF9F2F-6B0E-5C43-A422-7BB3904474A6}" srcOrd="2" destOrd="0" presId="urn:microsoft.com/office/officeart/2008/layout/HexagonCluster"/>
    <dgm:cxn modelId="{9978BC73-1141-EA4D-8708-4BBDF8E8B26E}" type="presParOf" srcId="{55EF9F2F-6B0E-5C43-A422-7BB3904474A6}" destId="{9C36C040-C662-0242-B919-0F51BA8C6923}" srcOrd="0" destOrd="0" presId="urn:microsoft.com/office/officeart/2008/layout/HexagonCluster"/>
    <dgm:cxn modelId="{442BD62D-FB3F-7D41-99EE-94BAEE511911}" type="presParOf" srcId="{97CCECA3-475F-7F44-A94C-7DE697A34A23}" destId="{8D76BBFD-0D1D-3C46-8ACF-5A30AB1C7FDF}" srcOrd="3" destOrd="0" presId="urn:microsoft.com/office/officeart/2008/layout/HexagonCluster"/>
    <dgm:cxn modelId="{62672B6A-2D39-8C4C-A9D0-0AE7D223E470}" type="presParOf" srcId="{8D76BBFD-0D1D-3C46-8ACF-5A30AB1C7FDF}" destId="{073901F7-4EA1-7244-A91B-AA03CCF22054}" srcOrd="0" destOrd="0" presId="urn:microsoft.com/office/officeart/2008/layout/HexagonCluster"/>
    <dgm:cxn modelId="{346EBFFF-0DA3-A54F-B305-778A087BD3BA}" type="presParOf" srcId="{97CCECA3-475F-7F44-A94C-7DE697A34A23}" destId="{3E0548F3-0F20-534A-AE1D-2C658E469FB0}" srcOrd="4" destOrd="0" presId="urn:microsoft.com/office/officeart/2008/layout/HexagonCluster"/>
    <dgm:cxn modelId="{C819C441-F199-004E-AD67-C7A6DE20E177}" type="presParOf" srcId="{3E0548F3-0F20-534A-AE1D-2C658E469FB0}" destId="{1EEC084A-C0EC-6545-B639-E374F0FF940F}" srcOrd="0" destOrd="0" presId="urn:microsoft.com/office/officeart/2008/layout/HexagonCluster"/>
    <dgm:cxn modelId="{7327D073-303D-B24C-8457-DCC082896336}" type="presParOf" srcId="{97CCECA3-475F-7F44-A94C-7DE697A34A23}" destId="{6069762C-E9C6-5947-B2B5-AC2FE4523EE3}" srcOrd="5" destOrd="0" presId="urn:microsoft.com/office/officeart/2008/layout/HexagonCluster"/>
    <dgm:cxn modelId="{05654120-2015-444E-8624-B1FEFBA222B0}" type="presParOf" srcId="{6069762C-E9C6-5947-B2B5-AC2FE4523EE3}" destId="{4D77CD91-0B7B-8343-B8E4-52000EC11E7F}" srcOrd="0" destOrd="0" presId="urn:microsoft.com/office/officeart/2008/layout/HexagonCluster"/>
    <dgm:cxn modelId="{4F54CE15-9E1E-974E-9EC3-E89BDF418383}" type="presParOf" srcId="{97CCECA3-475F-7F44-A94C-7DE697A34A23}" destId="{EDBF4D81-1B2E-D746-A27C-7A15193199F9}" srcOrd="6" destOrd="0" presId="urn:microsoft.com/office/officeart/2008/layout/HexagonCluster"/>
    <dgm:cxn modelId="{4280D950-3C4D-504E-9A6E-EBA472A50F32}" type="presParOf" srcId="{EDBF4D81-1B2E-D746-A27C-7A15193199F9}" destId="{33201E24-7659-2E42-8EA9-5ADF2D900690}" srcOrd="0" destOrd="0" presId="urn:microsoft.com/office/officeart/2008/layout/HexagonCluster"/>
    <dgm:cxn modelId="{1D614CF9-FF12-2040-8AF9-C20C682123B8}" type="presParOf" srcId="{97CCECA3-475F-7F44-A94C-7DE697A34A23}" destId="{196611FE-82CD-2343-B421-77DB06738546}" srcOrd="7" destOrd="0" presId="urn:microsoft.com/office/officeart/2008/layout/HexagonCluster"/>
    <dgm:cxn modelId="{6FEB5503-833E-CF41-9D8D-D76E20EC2733}" type="presParOf" srcId="{196611FE-82CD-2343-B421-77DB06738546}" destId="{42B85EDA-8E3C-DA4F-8D4E-BB633F484C12}" srcOrd="0" destOrd="0" presId="urn:microsoft.com/office/officeart/2008/layout/HexagonCluster"/>
    <dgm:cxn modelId="{E2D7F521-18A2-0E40-A7FD-2A9B82025FC0}" type="presParOf" srcId="{97CCECA3-475F-7F44-A94C-7DE697A34A23}" destId="{53118A62-D39B-F941-9790-A655CB35904B}" srcOrd="8" destOrd="0" presId="urn:microsoft.com/office/officeart/2008/layout/HexagonCluster"/>
    <dgm:cxn modelId="{03E4345F-963E-0447-B05D-FD3C232879C0}" type="presParOf" srcId="{53118A62-D39B-F941-9790-A655CB35904B}" destId="{074A554C-71C0-D241-BE99-B7E48C507774}" srcOrd="0" destOrd="0" presId="urn:microsoft.com/office/officeart/2008/layout/HexagonCluster"/>
    <dgm:cxn modelId="{702D727F-5EB7-C24D-8C39-11E1ED5CB7B1}" type="presParOf" srcId="{97CCECA3-475F-7F44-A94C-7DE697A34A23}" destId="{06DD4443-4C89-0D4F-93EF-7823A0309D6A}" srcOrd="9" destOrd="0" presId="urn:microsoft.com/office/officeart/2008/layout/HexagonCluster"/>
    <dgm:cxn modelId="{510E1049-1DF7-5340-A023-FFBAA20CFAB5}" type="presParOf" srcId="{06DD4443-4C89-0D4F-93EF-7823A0309D6A}" destId="{8674D311-565D-3D4A-9AC6-FB43A5450991}" srcOrd="0" destOrd="0" presId="urn:microsoft.com/office/officeart/2008/layout/HexagonCluster"/>
    <dgm:cxn modelId="{6F36A183-7C0E-C84B-BFAC-E4D186127E36}" type="presParOf" srcId="{97CCECA3-475F-7F44-A94C-7DE697A34A23}" destId="{1FBA6AC3-74D5-6642-A5A6-361EC3FFA691}" srcOrd="10" destOrd="0" presId="urn:microsoft.com/office/officeart/2008/layout/HexagonCluster"/>
    <dgm:cxn modelId="{C7883421-BBE0-D641-A181-25B1F38F6B38}" type="presParOf" srcId="{1FBA6AC3-74D5-6642-A5A6-361EC3FFA691}" destId="{91B01626-AA51-884A-B5C6-C76634C8CFC4}" srcOrd="0" destOrd="0" presId="urn:microsoft.com/office/officeart/2008/layout/HexagonCluster"/>
    <dgm:cxn modelId="{0DE1598B-5C42-654E-AA78-8ED72EECC913}" type="presParOf" srcId="{97CCECA3-475F-7F44-A94C-7DE697A34A23}" destId="{C3453FD7-7517-814C-99E1-A609F65846CB}" srcOrd="11" destOrd="0" presId="urn:microsoft.com/office/officeart/2008/layout/HexagonCluster"/>
    <dgm:cxn modelId="{77061CE1-FB63-624F-B342-5E2990C1E912}" type="presParOf" srcId="{C3453FD7-7517-814C-99E1-A609F65846CB}" destId="{02CC2A2A-202B-9A42-88DC-F1E65BB664E5}" srcOrd="0" destOrd="0" presId="urn:microsoft.com/office/officeart/2008/layout/HexagonCluster"/>
    <dgm:cxn modelId="{0DE6E8F4-A35C-B440-AF12-BD546F1A5FF1}" type="presParOf" srcId="{97CCECA3-475F-7F44-A94C-7DE697A34A23}" destId="{2F6ED58D-EBA4-F946-82BE-7E9C6FAECC7C}" srcOrd="12" destOrd="0" presId="urn:microsoft.com/office/officeart/2008/layout/HexagonCluster"/>
    <dgm:cxn modelId="{75345EFB-79B4-B846-A8E8-08EED0E0EC03}" type="presParOf" srcId="{2F6ED58D-EBA4-F946-82BE-7E9C6FAECC7C}" destId="{7E9392C2-2AC4-C545-98F2-30EBD59FF723}" srcOrd="0" destOrd="0" presId="urn:microsoft.com/office/officeart/2008/layout/HexagonCluster"/>
    <dgm:cxn modelId="{3E53E722-87BF-1749-BB68-F762E7421774}" type="presParOf" srcId="{97CCECA3-475F-7F44-A94C-7DE697A34A23}" destId="{0E6F1CD7-E150-8044-8263-C19B6C8E5A3A}" srcOrd="13" destOrd="0" presId="urn:microsoft.com/office/officeart/2008/layout/HexagonCluster"/>
    <dgm:cxn modelId="{11407ADB-503A-8A48-82E2-C6E0C6459EFE}" type="presParOf" srcId="{0E6F1CD7-E150-8044-8263-C19B6C8E5A3A}" destId="{53B0F5E1-BF48-7345-A958-9D9329DBAB47}" srcOrd="0" destOrd="0" presId="urn:microsoft.com/office/officeart/2008/layout/HexagonCluster"/>
    <dgm:cxn modelId="{07C3E775-8877-AE40-9480-F275749B3448}" type="presParOf" srcId="{97CCECA3-475F-7F44-A94C-7DE697A34A23}" destId="{ADA3F253-07DD-2D45-A4CD-9E7AC69452D8}" srcOrd="14" destOrd="0" presId="urn:microsoft.com/office/officeart/2008/layout/HexagonCluster"/>
    <dgm:cxn modelId="{24B633E0-F91B-9B40-A500-6841F491DA66}" type="presParOf" srcId="{ADA3F253-07DD-2D45-A4CD-9E7AC69452D8}" destId="{09554A3E-B3F2-4747-83EE-9EE635237F96}" srcOrd="0" destOrd="0" presId="urn:microsoft.com/office/officeart/2008/layout/HexagonCluster"/>
    <dgm:cxn modelId="{9F979CB0-F07C-4E4B-A2D3-F34A04AF47D7}" type="presParOf" srcId="{97CCECA3-475F-7F44-A94C-7DE697A34A23}" destId="{2896ABAD-1341-4645-A911-D6010F91B854}" srcOrd="15" destOrd="0" presId="urn:microsoft.com/office/officeart/2008/layout/HexagonCluster"/>
    <dgm:cxn modelId="{0B1647A2-CB14-524A-A579-41FBCF807AAE}" type="presParOf" srcId="{2896ABAD-1341-4645-A911-D6010F91B854}" destId="{008A6500-EE84-794E-9F88-069A3F3BC663}"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812EE4-6AA6-FD41-B534-90883EF6BF77}" type="doc">
      <dgm:prSet loTypeId="urn:microsoft.com/office/officeart/2009/3/layout/PlusandMinus" loCatId="relationship" qsTypeId="urn:microsoft.com/office/officeart/2005/8/quickstyle/simple1" qsCatId="simple" csTypeId="urn:microsoft.com/office/officeart/2005/8/colors/colorful5" csCatId="colorful" phldr="1"/>
      <dgm:spPr/>
      <dgm:t>
        <a:bodyPr/>
        <a:lstStyle/>
        <a:p>
          <a:endParaRPr lang="en-GB"/>
        </a:p>
      </dgm:t>
    </dgm:pt>
    <dgm:pt modelId="{3553B22C-CE73-1B4D-92DF-1C3440CE7343}">
      <dgm:prSet phldrT="[Text]" phldr="0" custT="1"/>
      <dgm:spPr/>
      <dgm:t>
        <a:bodyPr/>
        <a:lstStyle/>
        <a:p>
          <a:r>
            <a:rPr lang="en-GB" sz="1050" b="1" dirty="0">
              <a:latin typeface="Arial" panose="020B0604020202020204" pitchFamily="34" charset="0"/>
              <a:cs typeface="Arial" panose="020B0604020202020204" pitchFamily="34" charset="0"/>
            </a:rPr>
            <a:t>NHS Diabetes Prevention Programme (NHS DPP)</a:t>
          </a:r>
        </a:p>
        <a:p>
          <a:r>
            <a:rPr lang="en-GB" sz="1050" dirty="0">
              <a:latin typeface="Arial" panose="020B0604020202020204" pitchFamily="34" charset="0"/>
              <a:cs typeface="Arial" panose="020B0604020202020204" pitchFamily="34" charset="0"/>
            </a:rPr>
            <a:t>•Targets individuals at high risk of Type 2 diabetes</a:t>
          </a:r>
        </a:p>
        <a:p>
          <a:r>
            <a:rPr lang="en-GB" sz="1050" dirty="0">
              <a:latin typeface="Arial" panose="020B0604020202020204" pitchFamily="34" charset="0"/>
              <a:cs typeface="Arial" panose="020B0604020202020204" pitchFamily="34" charset="0"/>
            </a:rPr>
            <a:t>•Provides structured lifestyle intervention (diet, exercise, behavioural coaching)</a:t>
          </a:r>
        </a:p>
        <a:p>
          <a:r>
            <a:rPr lang="en-GB" sz="1050" dirty="0">
              <a:latin typeface="Arial" panose="020B0604020202020204" pitchFamily="34" charset="0"/>
              <a:cs typeface="Arial" panose="020B0604020202020204" pitchFamily="34" charset="0"/>
            </a:rPr>
            <a:t>•Barron et al. (2018) found significant weight reduction among participants</a:t>
          </a:r>
        </a:p>
        <a:p>
          <a:r>
            <a:rPr lang="en-GB" sz="1050" dirty="0">
              <a:latin typeface="Arial" panose="020B0604020202020204" pitchFamily="34" charset="0"/>
              <a:cs typeface="Arial" panose="020B0604020202020204" pitchFamily="34" charset="0"/>
            </a:rPr>
            <a:t>•Reduces long-term costs linked to complications (renal failure, CVD, amputations)</a:t>
          </a:r>
        </a:p>
        <a:p>
          <a:r>
            <a:rPr lang="en-GB" sz="1050" dirty="0">
              <a:latin typeface="Arial" panose="020B0604020202020204" pitchFamily="34" charset="0"/>
              <a:cs typeface="Arial" panose="020B0604020202020204" pitchFamily="34" charset="0"/>
            </a:rPr>
            <a:t>•Supports sustainability through early intervention</a:t>
          </a:r>
        </a:p>
      </dgm:t>
    </dgm:pt>
    <dgm:pt modelId="{A230D7CF-C77A-6C4C-96F8-B56A54F46AD3}" type="parTrans" cxnId="{A283EF2F-215B-2041-B8CC-93D99C2E330A}">
      <dgm:prSet/>
      <dgm:spPr/>
      <dgm:t>
        <a:bodyPr/>
        <a:lstStyle/>
        <a:p>
          <a:endParaRPr lang="en-GB"/>
        </a:p>
      </dgm:t>
    </dgm:pt>
    <dgm:pt modelId="{F7506C17-1149-5D42-BA52-990A11105599}" type="sibTrans" cxnId="{A283EF2F-215B-2041-B8CC-93D99C2E330A}">
      <dgm:prSet/>
      <dgm:spPr/>
      <dgm:t>
        <a:bodyPr/>
        <a:lstStyle/>
        <a:p>
          <a:endParaRPr lang="en-GB"/>
        </a:p>
      </dgm:t>
    </dgm:pt>
    <dgm:pt modelId="{8462E9EE-6BA1-0E41-B9A0-5696DB04D3BE}">
      <dgm:prSet phldrT="[Text]" phldr="0" custT="1"/>
      <dgm:spPr/>
      <dgm:t>
        <a:bodyPr/>
        <a:lstStyle/>
        <a:p>
          <a:r>
            <a:rPr lang="en-GB" sz="1050" b="1" dirty="0">
              <a:latin typeface="Arial" panose="020B0604020202020204" pitchFamily="34" charset="0"/>
              <a:cs typeface="Arial" panose="020B0604020202020204" pitchFamily="34" charset="0"/>
            </a:rPr>
            <a:t>Limitations:</a:t>
          </a:r>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•Lower engagement in deprived communities</a:t>
          </a:r>
        </a:p>
        <a:p>
          <a:r>
            <a:rPr lang="en-GB" sz="1050" dirty="0">
              <a:latin typeface="Arial" panose="020B0604020202020204" pitchFamily="34" charset="0"/>
              <a:cs typeface="Arial" panose="020B0604020202020204" pitchFamily="34" charset="0"/>
            </a:rPr>
            <a:t>•Behaviour change influenced by social determinants (Marmot et al., 2020)</a:t>
          </a:r>
        </a:p>
        <a:p>
          <a:r>
            <a:rPr lang="en-GB" sz="1050" dirty="0">
              <a:latin typeface="Arial" panose="020B0604020202020204" pitchFamily="34" charset="0"/>
              <a:cs typeface="Arial" panose="020B0604020202020204" pitchFamily="34" charset="0"/>
            </a:rPr>
            <a:t>•Requires long-term adherence for sustained impact</a:t>
          </a:r>
        </a:p>
      </dgm:t>
    </dgm:pt>
    <dgm:pt modelId="{DFA79601-E702-EC49-BE61-DBF006D966A9}" type="parTrans" cxnId="{846D5126-4BB9-5942-A02D-ABB5237C9DCF}">
      <dgm:prSet/>
      <dgm:spPr/>
      <dgm:t>
        <a:bodyPr/>
        <a:lstStyle/>
        <a:p>
          <a:endParaRPr lang="en-GB"/>
        </a:p>
      </dgm:t>
    </dgm:pt>
    <dgm:pt modelId="{3D6D5D35-A495-504C-9C4D-AF549640CAF7}" type="sibTrans" cxnId="{846D5126-4BB9-5942-A02D-ABB5237C9DCF}">
      <dgm:prSet/>
      <dgm:spPr/>
      <dgm:t>
        <a:bodyPr/>
        <a:lstStyle/>
        <a:p>
          <a:endParaRPr lang="en-GB"/>
        </a:p>
      </dgm:t>
    </dgm:pt>
    <dgm:pt modelId="{07CB6557-43B5-3D4E-B52B-756FE4097078}">
      <dgm:prSet custT="1"/>
      <dgm:spPr/>
      <dgm:t>
        <a:bodyPr/>
        <a:lstStyle/>
        <a:p>
          <a:endParaRPr lang="en-GB" sz="1050">
            <a:latin typeface="Arial" panose="020B0604020202020204" pitchFamily="34" charset="0"/>
            <a:cs typeface="Arial" panose="020B0604020202020204" pitchFamily="34" charset="0"/>
          </a:endParaRPr>
        </a:p>
      </dgm:t>
    </dgm:pt>
    <dgm:pt modelId="{F49432C7-1D1F-B042-950A-57B4E6E79457}" type="parTrans" cxnId="{0696AA12-EFAD-DD49-B940-75C295CD9AF2}">
      <dgm:prSet/>
      <dgm:spPr/>
      <dgm:t>
        <a:bodyPr/>
        <a:lstStyle/>
        <a:p>
          <a:endParaRPr lang="en-GB"/>
        </a:p>
      </dgm:t>
    </dgm:pt>
    <dgm:pt modelId="{1632DFF2-0F9B-CA47-A46D-E0EFF9CE1986}" type="sibTrans" cxnId="{0696AA12-EFAD-DD49-B940-75C295CD9AF2}">
      <dgm:prSet/>
      <dgm:spPr/>
      <dgm:t>
        <a:bodyPr/>
        <a:lstStyle/>
        <a:p>
          <a:endParaRPr lang="en-GB"/>
        </a:p>
      </dgm:t>
    </dgm:pt>
    <dgm:pt modelId="{315D7F63-262A-104A-A77B-761EFFD217B9}" type="pres">
      <dgm:prSet presAssocID="{9A812EE4-6AA6-FD41-B534-90883EF6BF77}" presName="Name0" presStyleCnt="0">
        <dgm:presLayoutVars>
          <dgm:chMax val="2"/>
          <dgm:chPref val="2"/>
          <dgm:dir/>
          <dgm:animOne/>
          <dgm:resizeHandles val="exact"/>
        </dgm:presLayoutVars>
      </dgm:prSet>
      <dgm:spPr/>
    </dgm:pt>
    <dgm:pt modelId="{DB33F453-DDB7-8646-BD5E-F90FA1E1121A}" type="pres">
      <dgm:prSet presAssocID="{9A812EE4-6AA6-FD41-B534-90883EF6BF77}" presName="Background" presStyleLbl="bgImgPlace1" presStyleIdx="0" presStyleCnt="1"/>
      <dgm:spPr/>
    </dgm:pt>
    <dgm:pt modelId="{56F4529D-9E48-5147-8E0F-1F1AD41CC95C}" type="pres">
      <dgm:prSet presAssocID="{9A812EE4-6AA6-FD41-B534-90883EF6BF77}" presName="ParentText1" presStyleLbl="revTx" presStyleIdx="0" presStyleCnt="2">
        <dgm:presLayoutVars>
          <dgm:chMax val="0"/>
          <dgm:chPref val="0"/>
          <dgm:bulletEnabled val="1"/>
        </dgm:presLayoutVars>
      </dgm:prSet>
      <dgm:spPr/>
    </dgm:pt>
    <dgm:pt modelId="{DC609972-6CFB-0D40-9C0F-4A51F323ABBC}" type="pres">
      <dgm:prSet presAssocID="{9A812EE4-6AA6-FD41-B534-90883EF6BF77}" presName="ParentText2" presStyleLbl="revTx" presStyleIdx="1" presStyleCnt="2">
        <dgm:presLayoutVars>
          <dgm:chMax val="0"/>
          <dgm:chPref val="0"/>
          <dgm:bulletEnabled val="1"/>
        </dgm:presLayoutVars>
      </dgm:prSet>
      <dgm:spPr/>
    </dgm:pt>
    <dgm:pt modelId="{C2644E64-958F-D843-B444-B0AB6FB0AEFC}" type="pres">
      <dgm:prSet presAssocID="{9A812EE4-6AA6-FD41-B534-90883EF6BF77}" presName="Plus" presStyleLbl="alignNode1" presStyleIdx="0" presStyleCnt="2"/>
      <dgm:spPr/>
    </dgm:pt>
    <dgm:pt modelId="{B328A9D8-5C60-EC40-9082-84CE844F015C}" type="pres">
      <dgm:prSet presAssocID="{9A812EE4-6AA6-FD41-B534-90883EF6BF77}" presName="Minus" presStyleLbl="alignNode1" presStyleIdx="1" presStyleCnt="2"/>
      <dgm:spPr/>
    </dgm:pt>
    <dgm:pt modelId="{53BC66E9-EC57-D04C-A51A-CD7CB59A5737}" type="pres">
      <dgm:prSet presAssocID="{9A812EE4-6AA6-FD41-B534-90883EF6BF77}" presName="Divider" presStyleLbl="parChTrans1D1" presStyleIdx="0" presStyleCnt="1"/>
      <dgm:spPr/>
    </dgm:pt>
  </dgm:ptLst>
  <dgm:cxnLst>
    <dgm:cxn modelId="{0696AA12-EFAD-DD49-B940-75C295CD9AF2}" srcId="{3553B22C-CE73-1B4D-92DF-1C3440CE7343}" destId="{07CB6557-43B5-3D4E-B52B-756FE4097078}" srcOrd="0" destOrd="0" parTransId="{F49432C7-1D1F-B042-950A-57B4E6E79457}" sibTransId="{1632DFF2-0F9B-CA47-A46D-E0EFF9CE1986}"/>
    <dgm:cxn modelId="{846D5126-4BB9-5942-A02D-ABB5237C9DCF}" srcId="{9A812EE4-6AA6-FD41-B534-90883EF6BF77}" destId="{8462E9EE-6BA1-0E41-B9A0-5696DB04D3BE}" srcOrd="1" destOrd="0" parTransId="{DFA79601-E702-EC49-BE61-DBF006D966A9}" sibTransId="{3D6D5D35-A495-504C-9C4D-AF549640CAF7}"/>
    <dgm:cxn modelId="{A283EF2F-215B-2041-B8CC-93D99C2E330A}" srcId="{9A812EE4-6AA6-FD41-B534-90883EF6BF77}" destId="{3553B22C-CE73-1B4D-92DF-1C3440CE7343}" srcOrd="0" destOrd="0" parTransId="{A230D7CF-C77A-6C4C-96F8-B56A54F46AD3}" sibTransId="{F7506C17-1149-5D42-BA52-990A11105599}"/>
    <dgm:cxn modelId="{0C0F3951-6E90-E743-8FA7-75C20AE743E5}" type="presOf" srcId="{9A812EE4-6AA6-FD41-B534-90883EF6BF77}" destId="{315D7F63-262A-104A-A77B-761EFFD217B9}" srcOrd="0" destOrd="0" presId="urn:microsoft.com/office/officeart/2009/3/layout/PlusandMinus"/>
    <dgm:cxn modelId="{9A495783-ECBE-5B4A-AD90-C23D325E49A1}" type="presOf" srcId="{8462E9EE-6BA1-0E41-B9A0-5696DB04D3BE}" destId="{DC609972-6CFB-0D40-9C0F-4A51F323ABBC}" srcOrd="0" destOrd="0" presId="urn:microsoft.com/office/officeart/2009/3/layout/PlusandMinus"/>
    <dgm:cxn modelId="{33E9D5B5-6050-4241-AEBE-48052C22A6F8}" type="presOf" srcId="{3553B22C-CE73-1B4D-92DF-1C3440CE7343}" destId="{56F4529D-9E48-5147-8E0F-1F1AD41CC95C}" srcOrd="0" destOrd="0" presId="urn:microsoft.com/office/officeart/2009/3/layout/PlusandMinus"/>
    <dgm:cxn modelId="{364BA6E5-058C-2740-BCE1-A73C45BF6410}" type="presOf" srcId="{07CB6557-43B5-3D4E-B52B-756FE4097078}" destId="{56F4529D-9E48-5147-8E0F-1F1AD41CC95C}" srcOrd="0" destOrd="1" presId="urn:microsoft.com/office/officeart/2009/3/layout/PlusandMinus"/>
    <dgm:cxn modelId="{669FEE4E-7691-3046-9B35-5639C8996289}" type="presParOf" srcId="{315D7F63-262A-104A-A77B-761EFFD217B9}" destId="{DB33F453-DDB7-8646-BD5E-F90FA1E1121A}" srcOrd="0" destOrd="0" presId="urn:microsoft.com/office/officeart/2009/3/layout/PlusandMinus"/>
    <dgm:cxn modelId="{7EDC50B4-CDE7-C644-98A1-CAE552513732}" type="presParOf" srcId="{315D7F63-262A-104A-A77B-761EFFD217B9}" destId="{56F4529D-9E48-5147-8E0F-1F1AD41CC95C}" srcOrd="1" destOrd="0" presId="urn:microsoft.com/office/officeart/2009/3/layout/PlusandMinus"/>
    <dgm:cxn modelId="{C2AF4BFC-DC39-4F4C-9789-D42E05E2521A}" type="presParOf" srcId="{315D7F63-262A-104A-A77B-761EFFD217B9}" destId="{DC609972-6CFB-0D40-9C0F-4A51F323ABBC}" srcOrd="2" destOrd="0" presId="urn:microsoft.com/office/officeart/2009/3/layout/PlusandMinus"/>
    <dgm:cxn modelId="{B33F8E58-4EFB-B049-B3A4-5FE8D958493B}" type="presParOf" srcId="{315D7F63-262A-104A-A77B-761EFFD217B9}" destId="{C2644E64-958F-D843-B444-B0AB6FB0AEFC}" srcOrd="3" destOrd="0" presId="urn:microsoft.com/office/officeart/2009/3/layout/PlusandMinus"/>
    <dgm:cxn modelId="{FE6D441D-1066-2440-8392-315110892BF1}" type="presParOf" srcId="{315D7F63-262A-104A-A77B-761EFFD217B9}" destId="{B328A9D8-5C60-EC40-9082-84CE844F015C}" srcOrd="4" destOrd="0" presId="urn:microsoft.com/office/officeart/2009/3/layout/PlusandMinus"/>
    <dgm:cxn modelId="{C854AA93-3543-624C-9B0B-623CA562D4D2}" type="presParOf" srcId="{315D7F63-262A-104A-A77B-761EFFD217B9}" destId="{53BC66E9-EC57-D04C-A51A-CD7CB59A5737}"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8EAAC8-4A54-8141-8BAD-23E60F23B373}" type="doc">
      <dgm:prSet loTypeId="urn:microsoft.com/office/officeart/2009/3/layout/PlusandMinus" loCatId="relationship" qsTypeId="urn:microsoft.com/office/officeart/2005/8/quickstyle/simple1" qsCatId="simple" csTypeId="urn:microsoft.com/office/officeart/2005/8/colors/colorful2" csCatId="colorful" phldr="1"/>
      <dgm:spPr/>
      <dgm:t>
        <a:bodyPr/>
        <a:lstStyle/>
        <a:p>
          <a:endParaRPr lang="en-GB"/>
        </a:p>
      </dgm:t>
    </dgm:pt>
    <dgm:pt modelId="{AC7B5EC1-D5ED-BD45-B042-C45E706A2FB6}">
      <dgm:prSet phldrT="[Text]" phldr="0"/>
      <dgm:spPr/>
      <dgm:t>
        <a:bodyPr/>
        <a:lstStyle/>
        <a:p>
          <a:r>
            <a:rPr lang="en-GB" b="1" dirty="0">
              <a:latin typeface="Arial" panose="020B0604020202020204" pitchFamily="34" charset="0"/>
              <a:cs typeface="Arial" panose="020B0604020202020204" pitchFamily="34" charset="0"/>
            </a:rPr>
            <a:t>Making Every Contact Count (MECC)</a:t>
          </a:r>
        </a:p>
        <a:p>
          <a:r>
            <a:rPr lang="en-GB" dirty="0">
              <a:latin typeface="Arial" panose="020B0604020202020204" pitchFamily="34" charset="0"/>
              <a:cs typeface="Arial" panose="020B0604020202020204" pitchFamily="34" charset="0"/>
            </a:rPr>
            <a:t>•Encourages brief health promotion conversations in routine appointments</a:t>
          </a:r>
        </a:p>
        <a:p>
          <a:r>
            <a:rPr lang="en-GB" dirty="0">
              <a:latin typeface="Arial" panose="020B0604020202020204" pitchFamily="34" charset="0"/>
              <a:cs typeface="Arial" panose="020B0604020202020204" pitchFamily="34" charset="0"/>
            </a:rPr>
            <a:t>•Cost-effective – no new infrastructure required</a:t>
          </a:r>
        </a:p>
        <a:p>
          <a:r>
            <a:rPr lang="en-GB" dirty="0">
              <a:latin typeface="Arial" panose="020B0604020202020204" pitchFamily="34" charset="0"/>
              <a:cs typeface="Arial" panose="020B0604020202020204" pitchFamily="34" charset="0"/>
            </a:rPr>
            <a:t>•Nelson et al. (2013) found brief interventions increase smoking cessation rates</a:t>
          </a:r>
        </a:p>
        <a:p>
          <a:r>
            <a:rPr lang="en-GB" dirty="0">
              <a:latin typeface="Arial" panose="020B0604020202020204" pitchFamily="34" charset="0"/>
              <a:cs typeface="Arial" panose="020B0604020202020204" pitchFamily="34" charset="0"/>
            </a:rPr>
            <a:t>•Embeds prevention into everyday clinical practice</a:t>
          </a:r>
        </a:p>
      </dgm:t>
    </dgm:pt>
    <dgm:pt modelId="{29CAD4B6-580E-2D47-9854-1B40B1883157}" type="parTrans" cxnId="{16175268-8000-6046-B1F8-EF0E31D2ED11}">
      <dgm:prSet/>
      <dgm:spPr/>
      <dgm:t>
        <a:bodyPr/>
        <a:lstStyle/>
        <a:p>
          <a:endParaRPr lang="en-GB"/>
        </a:p>
      </dgm:t>
    </dgm:pt>
    <dgm:pt modelId="{67689DB6-ED59-B84D-A24F-97BE984CFF1D}" type="sibTrans" cxnId="{16175268-8000-6046-B1F8-EF0E31D2ED11}">
      <dgm:prSet/>
      <dgm:spPr/>
      <dgm:t>
        <a:bodyPr/>
        <a:lstStyle/>
        <a:p>
          <a:endParaRPr lang="en-GB"/>
        </a:p>
      </dgm:t>
    </dgm:pt>
    <dgm:pt modelId="{F5577CCC-4B88-C44F-B61E-D8C117DBB385}">
      <dgm:prSet phldrT="[Text]" phldr="0" custT="1"/>
      <dgm:spPr/>
      <dgm:t>
        <a:bodyPr/>
        <a:lstStyle/>
        <a:p>
          <a:r>
            <a:rPr lang="en-GB" sz="1200" b="1" dirty="0">
              <a:latin typeface="Arial" panose="020B0604020202020204" pitchFamily="34" charset="0"/>
              <a:cs typeface="Arial" panose="020B0604020202020204" pitchFamily="34" charset="0"/>
            </a:rPr>
            <a:t>Limitations: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•Time constraints in consultations</a:t>
          </a:r>
        </a:p>
        <a:p>
          <a:r>
            <a:rPr lang="en-GB" sz="1200" dirty="0">
              <a:latin typeface="Arial" panose="020B0604020202020204" pitchFamily="34" charset="0"/>
              <a:cs typeface="Arial" panose="020B0604020202020204" pitchFamily="34" charset="0"/>
            </a:rPr>
            <a:t>•Impact depends on staff training and confidence</a:t>
          </a:r>
        </a:p>
        <a:p>
          <a:r>
            <a:rPr lang="en-GB" sz="1200" dirty="0">
              <a:latin typeface="Arial" panose="020B0604020202020204" pitchFamily="34" charset="0"/>
              <a:cs typeface="Arial" panose="020B0604020202020204" pitchFamily="34" charset="0"/>
            </a:rPr>
            <a:t>•May be inconsistent across services</a:t>
          </a:r>
        </a:p>
      </dgm:t>
    </dgm:pt>
    <dgm:pt modelId="{AA4ABB19-106E-F249-B998-EFD40161B107}" type="parTrans" cxnId="{5878ABA3-8068-5B41-AC96-9DABE64901B5}">
      <dgm:prSet/>
      <dgm:spPr/>
      <dgm:t>
        <a:bodyPr/>
        <a:lstStyle/>
        <a:p>
          <a:endParaRPr lang="en-GB"/>
        </a:p>
      </dgm:t>
    </dgm:pt>
    <dgm:pt modelId="{16AAFF84-E322-2344-BD2B-3BA9F4298B0C}" type="sibTrans" cxnId="{5878ABA3-8068-5B41-AC96-9DABE64901B5}">
      <dgm:prSet/>
      <dgm:spPr/>
      <dgm:t>
        <a:bodyPr/>
        <a:lstStyle/>
        <a:p>
          <a:endParaRPr lang="en-GB"/>
        </a:p>
      </dgm:t>
    </dgm:pt>
    <dgm:pt modelId="{356A00A0-313C-B44E-B2C2-1F9F2D216066}" type="pres">
      <dgm:prSet presAssocID="{CB8EAAC8-4A54-8141-8BAD-23E60F23B373}" presName="Name0" presStyleCnt="0">
        <dgm:presLayoutVars>
          <dgm:chMax val="2"/>
          <dgm:chPref val="2"/>
          <dgm:dir/>
          <dgm:animOne/>
          <dgm:resizeHandles val="exact"/>
        </dgm:presLayoutVars>
      </dgm:prSet>
      <dgm:spPr/>
    </dgm:pt>
    <dgm:pt modelId="{56EB7A31-4B87-CE45-A81E-2497AE15190C}" type="pres">
      <dgm:prSet presAssocID="{CB8EAAC8-4A54-8141-8BAD-23E60F23B373}" presName="Background" presStyleLbl="bgImgPlace1" presStyleIdx="0" presStyleCnt="1"/>
      <dgm:spPr/>
    </dgm:pt>
    <dgm:pt modelId="{C9005095-4420-854A-AE32-A50FABBCC409}" type="pres">
      <dgm:prSet presAssocID="{CB8EAAC8-4A54-8141-8BAD-23E60F23B373}" presName="ParentText1" presStyleLbl="revTx" presStyleIdx="0" presStyleCnt="2">
        <dgm:presLayoutVars>
          <dgm:chMax val="0"/>
          <dgm:chPref val="0"/>
          <dgm:bulletEnabled val="1"/>
        </dgm:presLayoutVars>
      </dgm:prSet>
      <dgm:spPr/>
    </dgm:pt>
    <dgm:pt modelId="{BE35EB41-4D18-0F46-8091-FFAE0891B676}" type="pres">
      <dgm:prSet presAssocID="{CB8EAAC8-4A54-8141-8BAD-23E60F23B373}" presName="ParentText2" presStyleLbl="revTx" presStyleIdx="1" presStyleCnt="2">
        <dgm:presLayoutVars>
          <dgm:chMax val="0"/>
          <dgm:chPref val="0"/>
          <dgm:bulletEnabled val="1"/>
        </dgm:presLayoutVars>
      </dgm:prSet>
      <dgm:spPr/>
    </dgm:pt>
    <dgm:pt modelId="{E239661E-1706-D440-A079-2026BC54D66C}" type="pres">
      <dgm:prSet presAssocID="{CB8EAAC8-4A54-8141-8BAD-23E60F23B373}" presName="Plus" presStyleLbl="alignNode1" presStyleIdx="0" presStyleCnt="2"/>
      <dgm:spPr/>
    </dgm:pt>
    <dgm:pt modelId="{96FAE02A-439F-2B4F-94FA-8F3772CF127B}" type="pres">
      <dgm:prSet presAssocID="{CB8EAAC8-4A54-8141-8BAD-23E60F23B373}" presName="Minus" presStyleLbl="alignNode1" presStyleIdx="1" presStyleCnt="2"/>
      <dgm:spPr/>
    </dgm:pt>
    <dgm:pt modelId="{2F9976BE-52FD-184C-81DC-70E9EBA9BC7A}" type="pres">
      <dgm:prSet presAssocID="{CB8EAAC8-4A54-8141-8BAD-23E60F23B373}" presName="Divider" presStyleLbl="parChTrans1D1" presStyleIdx="0" presStyleCnt="1"/>
      <dgm:spPr/>
    </dgm:pt>
  </dgm:ptLst>
  <dgm:cxnLst>
    <dgm:cxn modelId="{16175268-8000-6046-B1F8-EF0E31D2ED11}" srcId="{CB8EAAC8-4A54-8141-8BAD-23E60F23B373}" destId="{AC7B5EC1-D5ED-BD45-B042-C45E706A2FB6}" srcOrd="0" destOrd="0" parTransId="{29CAD4B6-580E-2D47-9854-1B40B1883157}" sibTransId="{67689DB6-ED59-B84D-A24F-97BE984CFF1D}"/>
    <dgm:cxn modelId="{A5220690-DA5D-B442-B31C-C09AA76C4E24}" type="presOf" srcId="{F5577CCC-4B88-C44F-B61E-D8C117DBB385}" destId="{BE35EB41-4D18-0F46-8091-FFAE0891B676}" srcOrd="0" destOrd="0" presId="urn:microsoft.com/office/officeart/2009/3/layout/PlusandMinus"/>
    <dgm:cxn modelId="{5878ABA3-8068-5B41-AC96-9DABE64901B5}" srcId="{CB8EAAC8-4A54-8141-8BAD-23E60F23B373}" destId="{F5577CCC-4B88-C44F-B61E-D8C117DBB385}" srcOrd="1" destOrd="0" parTransId="{AA4ABB19-106E-F249-B998-EFD40161B107}" sibTransId="{16AAFF84-E322-2344-BD2B-3BA9F4298B0C}"/>
    <dgm:cxn modelId="{42CDAFEF-5F54-5B4C-805F-1236EFF34189}" type="presOf" srcId="{CB8EAAC8-4A54-8141-8BAD-23E60F23B373}" destId="{356A00A0-313C-B44E-B2C2-1F9F2D216066}" srcOrd="0" destOrd="0" presId="urn:microsoft.com/office/officeart/2009/3/layout/PlusandMinus"/>
    <dgm:cxn modelId="{FB50D0FB-02B8-854C-ADD9-70BBBC9623F2}" type="presOf" srcId="{AC7B5EC1-D5ED-BD45-B042-C45E706A2FB6}" destId="{C9005095-4420-854A-AE32-A50FABBCC409}" srcOrd="0" destOrd="0" presId="urn:microsoft.com/office/officeart/2009/3/layout/PlusandMinus"/>
    <dgm:cxn modelId="{56CFABD3-947C-C348-97A6-7A385754A0B6}" type="presParOf" srcId="{356A00A0-313C-B44E-B2C2-1F9F2D216066}" destId="{56EB7A31-4B87-CE45-A81E-2497AE15190C}" srcOrd="0" destOrd="0" presId="urn:microsoft.com/office/officeart/2009/3/layout/PlusandMinus"/>
    <dgm:cxn modelId="{BE3BADC1-AF4C-A646-9645-441E6D48DABE}" type="presParOf" srcId="{356A00A0-313C-B44E-B2C2-1F9F2D216066}" destId="{C9005095-4420-854A-AE32-A50FABBCC409}" srcOrd="1" destOrd="0" presId="urn:microsoft.com/office/officeart/2009/3/layout/PlusandMinus"/>
    <dgm:cxn modelId="{8F36C467-5540-2C4D-8FA4-B686CE0365E9}" type="presParOf" srcId="{356A00A0-313C-B44E-B2C2-1F9F2D216066}" destId="{BE35EB41-4D18-0F46-8091-FFAE0891B676}" srcOrd="2" destOrd="0" presId="urn:microsoft.com/office/officeart/2009/3/layout/PlusandMinus"/>
    <dgm:cxn modelId="{FCEAE43A-5DF6-CF4A-AA88-880AC306B44A}" type="presParOf" srcId="{356A00A0-313C-B44E-B2C2-1F9F2D216066}" destId="{E239661E-1706-D440-A079-2026BC54D66C}" srcOrd="3" destOrd="0" presId="urn:microsoft.com/office/officeart/2009/3/layout/PlusandMinus"/>
    <dgm:cxn modelId="{0175094B-C534-DA4F-BA34-2E2E7528A1E4}" type="presParOf" srcId="{356A00A0-313C-B44E-B2C2-1F9F2D216066}" destId="{96FAE02A-439F-2B4F-94FA-8F3772CF127B}" srcOrd="4" destOrd="0" presId="urn:microsoft.com/office/officeart/2009/3/layout/PlusandMinus"/>
    <dgm:cxn modelId="{3DC5D2AA-C1C8-D94C-9B6C-8443376E2EC1}" type="presParOf" srcId="{356A00A0-313C-B44E-B2C2-1F9F2D216066}" destId="{2F9976BE-52FD-184C-81DC-70E9EBA9BC7A}" srcOrd="5" destOrd="0" presId="urn:microsoft.com/office/officeart/2009/3/layout/PlusandMinu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8A1E31-3EB0-8E44-A4AB-C0111B7B0603}" type="doc">
      <dgm:prSet loTypeId="urn:microsoft.com/office/officeart/2009/3/layout/PlusandMinus" loCatId="relationship" qsTypeId="urn:microsoft.com/office/officeart/2005/8/quickstyle/simple1" qsCatId="simple" csTypeId="urn:microsoft.com/office/officeart/2005/8/colors/colorful3" csCatId="colorful" phldr="1"/>
      <dgm:spPr/>
      <dgm:t>
        <a:bodyPr/>
        <a:lstStyle/>
        <a:p>
          <a:endParaRPr lang="en-GB"/>
        </a:p>
      </dgm:t>
    </dgm:pt>
    <dgm:pt modelId="{4601BC46-A1C9-9441-8E87-976B11D69D71}">
      <dgm:prSet phldrT="[Text]" phldr="0"/>
      <dgm:spPr/>
      <dgm:t>
        <a:bodyPr/>
        <a:lstStyle/>
        <a:p>
          <a:r>
            <a:rPr lang="en-GB" b="1" dirty="0">
              <a:latin typeface="Arial" panose="020B0604020202020204" pitchFamily="34" charset="0"/>
              <a:cs typeface="Arial" panose="020B0604020202020204" pitchFamily="34" charset="0"/>
            </a:rPr>
            <a:t>Digital Health &amp; Telehealth Services</a:t>
          </a:r>
        </a:p>
        <a:p>
          <a:r>
            <a:rPr lang="en-GB" dirty="0">
              <a:latin typeface="Arial" panose="020B0604020202020204" pitchFamily="34" charset="0"/>
              <a:cs typeface="Arial" panose="020B0604020202020204" pitchFamily="34" charset="0"/>
            </a:rPr>
            <a:t>•Increased remote consultations post-COVID</a:t>
          </a:r>
        </a:p>
        <a:p>
          <a:r>
            <a:rPr lang="en-GB" dirty="0">
              <a:latin typeface="Arial" panose="020B0604020202020204" pitchFamily="34" charset="0"/>
              <a:cs typeface="Arial" panose="020B0604020202020204" pitchFamily="34" charset="0"/>
            </a:rPr>
            <a:t>•Improves access for rural populations (Cohn et al., 2020)</a:t>
          </a:r>
        </a:p>
        <a:p>
          <a:r>
            <a:rPr lang="en-GB" dirty="0">
              <a:latin typeface="Arial" panose="020B0604020202020204" pitchFamily="34" charset="0"/>
              <a:cs typeface="Arial" panose="020B0604020202020204" pitchFamily="34" charset="0"/>
            </a:rPr>
            <a:t>•Reduces travel emissions – supports environmental sustainability</a:t>
          </a:r>
        </a:p>
        <a:p>
          <a:r>
            <a:rPr lang="en-GB" dirty="0">
              <a:latin typeface="Arial" panose="020B0604020202020204" pitchFamily="34" charset="0"/>
              <a:cs typeface="Arial" panose="020B0604020202020204" pitchFamily="34" charset="0"/>
            </a:rPr>
            <a:t>•Improves efficiency and appointment flexibility</a:t>
          </a:r>
        </a:p>
      </dgm:t>
    </dgm:pt>
    <dgm:pt modelId="{18E82131-58CB-DE42-81D5-9A3ED6C7076C}" type="parTrans" cxnId="{C6166B1B-9F5F-5943-8E59-21C6132FFC2F}">
      <dgm:prSet/>
      <dgm:spPr/>
      <dgm:t>
        <a:bodyPr/>
        <a:lstStyle/>
        <a:p>
          <a:endParaRPr lang="en-GB"/>
        </a:p>
      </dgm:t>
    </dgm:pt>
    <dgm:pt modelId="{03DAA367-FB92-7644-AEB8-F63F66E225C5}" type="sibTrans" cxnId="{C6166B1B-9F5F-5943-8E59-21C6132FFC2F}">
      <dgm:prSet/>
      <dgm:spPr/>
      <dgm:t>
        <a:bodyPr/>
        <a:lstStyle/>
        <a:p>
          <a:endParaRPr lang="en-GB"/>
        </a:p>
      </dgm:t>
    </dgm:pt>
    <dgm:pt modelId="{41FFDBCD-6A95-1C43-9A9A-4BCC8741CF84}">
      <dgm:prSet phldrT="[Text]" phldr="0"/>
      <dgm:spPr/>
      <dgm:t>
        <a:bodyPr/>
        <a:lstStyle/>
        <a:p>
          <a:r>
            <a:rPr lang="en-GB" b="1" dirty="0">
              <a:latin typeface="Arial" panose="020B0604020202020204" pitchFamily="34" charset="0"/>
              <a:cs typeface="Arial" panose="020B0604020202020204" pitchFamily="34" charset="0"/>
            </a:rPr>
            <a:t>Limitations:</a:t>
          </a:r>
          <a:r>
            <a:rPr lang="en-GB" dirty="0">
              <a:latin typeface="Arial" panose="020B0604020202020204" pitchFamily="34" charset="0"/>
              <a:cs typeface="Arial" panose="020B0604020202020204" pitchFamily="34" charset="0"/>
            </a:rPr>
            <a:t>
•Digital exclusion (</a:t>
          </a:r>
          <a:r>
            <a:rPr lang="en-GB" dirty="0" err="1">
              <a:latin typeface="Arial" panose="020B0604020202020204" pitchFamily="34" charset="0"/>
              <a:cs typeface="Arial" panose="020B0604020202020204" pitchFamily="34" charset="0"/>
            </a:rPr>
            <a:t>Greenhalgh</a:t>
          </a:r>
          <a:r>
            <a:rPr lang="en-GB" dirty="0">
              <a:latin typeface="Arial" panose="020B0604020202020204" pitchFamily="34" charset="0"/>
              <a:cs typeface="Arial" panose="020B0604020202020204" pitchFamily="34" charset="0"/>
            </a:rPr>
            <a:t> et al., 2020)
•Risk of widening health inequalities
•Older adults and low-income groups disproportionately affected</a:t>
          </a:r>
        </a:p>
      </dgm:t>
    </dgm:pt>
    <dgm:pt modelId="{CB929D72-4499-D148-B15C-383AC7B54189}" type="parTrans" cxnId="{EBE875CB-094A-A24C-988B-D6BEF99FE14A}">
      <dgm:prSet/>
      <dgm:spPr/>
      <dgm:t>
        <a:bodyPr/>
        <a:lstStyle/>
        <a:p>
          <a:endParaRPr lang="en-GB"/>
        </a:p>
      </dgm:t>
    </dgm:pt>
    <dgm:pt modelId="{F737CC93-76BB-DB41-99A0-E1D3A9C46C93}" type="sibTrans" cxnId="{EBE875CB-094A-A24C-988B-D6BEF99FE14A}">
      <dgm:prSet/>
      <dgm:spPr/>
      <dgm:t>
        <a:bodyPr/>
        <a:lstStyle/>
        <a:p>
          <a:endParaRPr lang="en-GB"/>
        </a:p>
      </dgm:t>
    </dgm:pt>
    <dgm:pt modelId="{4A3C0A56-38F6-B249-A2B9-285DA125104D}" type="pres">
      <dgm:prSet presAssocID="{888A1E31-3EB0-8E44-A4AB-C0111B7B0603}" presName="Name0" presStyleCnt="0">
        <dgm:presLayoutVars>
          <dgm:chMax val="2"/>
          <dgm:chPref val="2"/>
          <dgm:dir/>
          <dgm:animOne/>
          <dgm:resizeHandles val="exact"/>
        </dgm:presLayoutVars>
      </dgm:prSet>
      <dgm:spPr/>
    </dgm:pt>
    <dgm:pt modelId="{3C142A80-97FB-BB4D-931B-33CED6A71FFB}" type="pres">
      <dgm:prSet presAssocID="{888A1E31-3EB0-8E44-A4AB-C0111B7B0603}" presName="Background" presStyleLbl="bgImgPlace1" presStyleIdx="0" presStyleCnt="1"/>
      <dgm:spPr/>
    </dgm:pt>
    <dgm:pt modelId="{39708D9B-79C5-B946-8A0C-8763DE44E5AC}" type="pres">
      <dgm:prSet presAssocID="{888A1E31-3EB0-8E44-A4AB-C0111B7B0603}" presName="ParentText1" presStyleLbl="revTx" presStyleIdx="0" presStyleCnt="2">
        <dgm:presLayoutVars>
          <dgm:chMax val="0"/>
          <dgm:chPref val="0"/>
          <dgm:bulletEnabled val="1"/>
        </dgm:presLayoutVars>
      </dgm:prSet>
      <dgm:spPr/>
    </dgm:pt>
    <dgm:pt modelId="{0B44C54D-A36E-5B40-AC68-BC4CDA5AA98C}" type="pres">
      <dgm:prSet presAssocID="{888A1E31-3EB0-8E44-A4AB-C0111B7B0603}" presName="ParentText2" presStyleLbl="revTx" presStyleIdx="1" presStyleCnt="2">
        <dgm:presLayoutVars>
          <dgm:chMax val="0"/>
          <dgm:chPref val="0"/>
          <dgm:bulletEnabled val="1"/>
        </dgm:presLayoutVars>
      </dgm:prSet>
      <dgm:spPr/>
    </dgm:pt>
    <dgm:pt modelId="{790B28AF-C269-4741-AFB1-B61CD436C765}" type="pres">
      <dgm:prSet presAssocID="{888A1E31-3EB0-8E44-A4AB-C0111B7B0603}" presName="Plus" presStyleLbl="alignNode1" presStyleIdx="0" presStyleCnt="2"/>
      <dgm:spPr/>
    </dgm:pt>
    <dgm:pt modelId="{A7AC0ABD-586D-7C45-91FD-862FB36B623D}" type="pres">
      <dgm:prSet presAssocID="{888A1E31-3EB0-8E44-A4AB-C0111B7B0603}" presName="Minus" presStyleLbl="alignNode1" presStyleIdx="1" presStyleCnt="2"/>
      <dgm:spPr/>
    </dgm:pt>
    <dgm:pt modelId="{9D21E226-5238-9943-8C49-9F3595EE9CCC}" type="pres">
      <dgm:prSet presAssocID="{888A1E31-3EB0-8E44-A4AB-C0111B7B0603}" presName="Divider" presStyleLbl="parChTrans1D1" presStyleIdx="0" presStyleCnt="1"/>
      <dgm:spPr/>
    </dgm:pt>
  </dgm:ptLst>
  <dgm:cxnLst>
    <dgm:cxn modelId="{C6166B1B-9F5F-5943-8E59-21C6132FFC2F}" srcId="{888A1E31-3EB0-8E44-A4AB-C0111B7B0603}" destId="{4601BC46-A1C9-9441-8E87-976B11D69D71}" srcOrd="0" destOrd="0" parTransId="{18E82131-58CB-DE42-81D5-9A3ED6C7076C}" sibTransId="{03DAA367-FB92-7644-AEB8-F63F66E225C5}"/>
    <dgm:cxn modelId="{BA843326-CC4A-E647-B2F9-A989283808C7}" type="presOf" srcId="{41FFDBCD-6A95-1C43-9A9A-4BCC8741CF84}" destId="{0B44C54D-A36E-5B40-AC68-BC4CDA5AA98C}" srcOrd="0" destOrd="0" presId="urn:microsoft.com/office/officeart/2009/3/layout/PlusandMinus"/>
    <dgm:cxn modelId="{CCCC1792-B59C-754D-A060-8428A8192B4F}" type="presOf" srcId="{4601BC46-A1C9-9441-8E87-976B11D69D71}" destId="{39708D9B-79C5-B946-8A0C-8763DE44E5AC}" srcOrd="0" destOrd="0" presId="urn:microsoft.com/office/officeart/2009/3/layout/PlusandMinus"/>
    <dgm:cxn modelId="{EBE875CB-094A-A24C-988B-D6BEF99FE14A}" srcId="{888A1E31-3EB0-8E44-A4AB-C0111B7B0603}" destId="{41FFDBCD-6A95-1C43-9A9A-4BCC8741CF84}" srcOrd="1" destOrd="0" parTransId="{CB929D72-4499-D148-B15C-383AC7B54189}" sibTransId="{F737CC93-76BB-DB41-99A0-E1D3A9C46C93}"/>
    <dgm:cxn modelId="{4B459BDB-94A4-B246-BADE-9EE913756682}" type="presOf" srcId="{888A1E31-3EB0-8E44-A4AB-C0111B7B0603}" destId="{4A3C0A56-38F6-B249-A2B9-285DA125104D}" srcOrd="0" destOrd="0" presId="urn:microsoft.com/office/officeart/2009/3/layout/PlusandMinus"/>
    <dgm:cxn modelId="{EAB3752E-BE47-5947-89E7-3E700300B00C}" type="presParOf" srcId="{4A3C0A56-38F6-B249-A2B9-285DA125104D}" destId="{3C142A80-97FB-BB4D-931B-33CED6A71FFB}" srcOrd="0" destOrd="0" presId="urn:microsoft.com/office/officeart/2009/3/layout/PlusandMinus"/>
    <dgm:cxn modelId="{BDC96BE3-3637-8845-8B01-D287D46ECB93}" type="presParOf" srcId="{4A3C0A56-38F6-B249-A2B9-285DA125104D}" destId="{39708D9B-79C5-B946-8A0C-8763DE44E5AC}" srcOrd="1" destOrd="0" presId="urn:microsoft.com/office/officeart/2009/3/layout/PlusandMinus"/>
    <dgm:cxn modelId="{02598700-3A91-B748-B75D-AC3EFADA4126}" type="presParOf" srcId="{4A3C0A56-38F6-B249-A2B9-285DA125104D}" destId="{0B44C54D-A36E-5B40-AC68-BC4CDA5AA98C}" srcOrd="2" destOrd="0" presId="urn:microsoft.com/office/officeart/2009/3/layout/PlusandMinus"/>
    <dgm:cxn modelId="{C7E1E56C-CCF6-AB4E-85A4-F4ED3AD4B03C}" type="presParOf" srcId="{4A3C0A56-38F6-B249-A2B9-285DA125104D}" destId="{790B28AF-C269-4741-AFB1-B61CD436C765}" srcOrd="3" destOrd="0" presId="urn:microsoft.com/office/officeart/2009/3/layout/PlusandMinus"/>
    <dgm:cxn modelId="{DC7E777E-FE93-5E4F-B794-B2EDDA5AFE4C}" type="presParOf" srcId="{4A3C0A56-38F6-B249-A2B9-285DA125104D}" destId="{A7AC0ABD-586D-7C45-91FD-862FB36B623D}" srcOrd="4" destOrd="0" presId="urn:microsoft.com/office/officeart/2009/3/layout/PlusandMinus"/>
    <dgm:cxn modelId="{1715B228-AC28-A043-8C91-57D44F70674E}" type="presParOf" srcId="{4A3C0A56-38F6-B249-A2B9-285DA125104D}" destId="{9D21E226-5238-9943-8C49-9F3595EE9CCC}" srcOrd="5" destOrd="0" presId="urn:microsoft.com/office/officeart/2009/3/layout/PlusandMinu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BB1121-3824-DA49-8751-4D553AAC87ED}" type="doc">
      <dgm:prSet loTypeId="urn:microsoft.com/office/officeart/2005/8/layout/matrix1" loCatId="matrix" qsTypeId="urn:microsoft.com/office/officeart/2005/8/quickstyle/simple1" qsCatId="simple" csTypeId="urn:microsoft.com/office/officeart/2005/8/colors/colorful2" csCatId="colorful" phldr="1"/>
      <dgm:spPr/>
      <dgm:t>
        <a:bodyPr/>
        <a:lstStyle/>
        <a:p>
          <a:endParaRPr lang="en-GB"/>
        </a:p>
      </dgm:t>
    </dgm:pt>
    <dgm:pt modelId="{BEA14B33-7294-BA44-9C21-87948427FCE6}">
      <dgm:prSet phldrT="[Text]" phldr="0" custT="1"/>
      <dgm:spPr/>
      <dgm:t>
        <a:bodyPr/>
        <a:lstStyle/>
        <a:p>
          <a:r>
            <a:rPr lang="en-GB" sz="2400" b="1" dirty="0">
              <a:latin typeface="Arial" panose="020B0604020202020204" pitchFamily="34" charset="0"/>
              <a:cs typeface="Arial" panose="020B0604020202020204" pitchFamily="34" charset="0"/>
            </a:rPr>
            <a:t>Public Health Initiatives and Health Promotion</a:t>
          </a:r>
        </a:p>
      </dgm:t>
    </dgm:pt>
    <dgm:pt modelId="{957247BF-0A8F-1146-8B50-91A3CB44A5FA}" type="parTrans" cxnId="{B7CA556D-FBE4-7E45-8ECB-80DF63C03847}">
      <dgm:prSet/>
      <dgm:spPr/>
      <dgm:t>
        <a:bodyPr/>
        <a:lstStyle/>
        <a:p>
          <a:endParaRPr lang="en-GB"/>
        </a:p>
      </dgm:t>
    </dgm:pt>
    <dgm:pt modelId="{2626E976-6D6C-5B41-AF95-82EDCC1B565E}" type="sibTrans" cxnId="{B7CA556D-FBE4-7E45-8ECB-80DF63C03847}">
      <dgm:prSet/>
      <dgm:spPr/>
      <dgm:t>
        <a:bodyPr/>
        <a:lstStyle/>
        <a:p>
          <a:endParaRPr lang="en-GB"/>
        </a:p>
      </dgm:t>
    </dgm:pt>
    <dgm:pt modelId="{9D20D0F8-A5F9-EC48-BB19-10928177FF78}">
      <dgm:prSet phldrT="[Text]" phldr="0"/>
      <dgm:spPr/>
      <dgm:t>
        <a:bodyPr/>
        <a:lstStyle/>
        <a:p>
          <a:r>
            <a:rPr lang="en-GB">
              <a:solidFill>
                <a:schemeClr val="tx1"/>
              </a:solidFill>
              <a:latin typeface="Arial" panose="020B0604020202020204" pitchFamily="34" charset="0"/>
              <a:cs typeface="Arial" panose="020B0604020202020204" pitchFamily="34" charset="0"/>
            </a:rPr>
            <a:t>Public health initiatives aim to improve population health by promoting healthy lifestyles, preventing disease and reducing healthcare inequalities.</a:t>
          </a:r>
        </a:p>
      </dgm:t>
    </dgm:pt>
    <dgm:pt modelId="{2A0FE0FD-5D6C-B744-B0CA-31F0C4F89A94}" type="parTrans" cxnId="{35A550DE-5AF4-F64C-936B-DCCCEF274EEE}">
      <dgm:prSet/>
      <dgm:spPr/>
      <dgm:t>
        <a:bodyPr/>
        <a:lstStyle/>
        <a:p>
          <a:endParaRPr lang="en-GB"/>
        </a:p>
      </dgm:t>
    </dgm:pt>
    <dgm:pt modelId="{BFC3E24D-CAFB-9A40-9E69-D19619AAD13F}" type="sibTrans" cxnId="{35A550DE-5AF4-F64C-936B-DCCCEF274EEE}">
      <dgm:prSet/>
      <dgm:spPr/>
      <dgm:t>
        <a:bodyPr/>
        <a:lstStyle/>
        <a:p>
          <a:endParaRPr lang="en-GB"/>
        </a:p>
      </dgm:t>
    </dgm:pt>
    <dgm:pt modelId="{0321C1EC-B2DA-B049-A638-5C79E643B827}">
      <dgm:prSet phldrT="[Text]" phldr="0"/>
      <dgm:spPr/>
      <dgm:t>
        <a:bodyPr/>
        <a:lstStyle/>
        <a:p>
          <a:r>
            <a:rPr lang="en-GB" dirty="0">
              <a:solidFill>
                <a:schemeClr val="tx1"/>
              </a:solidFill>
              <a:latin typeface="Arial" panose="020B0604020202020204" pitchFamily="34" charset="0"/>
              <a:cs typeface="Arial" panose="020B0604020202020204" pitchFamily="34" charset="0"/>
            </a:rPr>
            <a:t>The </a:t>
          </a:r>
          <a:r>
            <a:rPr lang="en-GB" b="1" dirty="0">
              <a:solidFill>
                <a:schemeClr val="tx1"/>
              </a:solidFill>
              <a:latin typeface="Arial" panose="020B0604020202020204" pitchFamily="34" charset="0"/>
              <a:cs typeface="Arial" panose="020B0604020202020204" pitchFamily="34" charset="0"/>
            </a:rPr>
            <a:t>Change4Life campaign</a:t>
          </a:r>
          <a:r>
            <a:rPr lang="en-GB" dirty="0">
              <a:solidFill>
                <a:schemeClr val="tx1"/>
              </a:solidFill>
              <a:latin typeface="Arial" panose="020B0604020202020204" pitchFamily="34" charset="0"/>
              <a:cs typeface="Arial" panose="020B0604020202020204" pitchFamily="34" charset="0"/>
            </a:rPr>
            <a:t> encourages healthier diets, increased physical activity and obesity prevention through education and community engagement ((Public Health England, 2019).</a:t>
          </a:r>
        </a:p>
      </dgm:t>
    </dgm:pt>
    <dgm:pt modelId="{9A67A83E-0E4C-704E-A3A2-58DD5E9D8A41}" type="parTrans" cxnId="{460A59AC-7DC9-6745-BA02-73D6EA88A25B}">
      <dgm:prSet/>
      <dgm:spPr/>
      <dgm:t>
        <a:bodyPr/>
        <a:lstStyle/>
        <a:p>
          <a:endParaRPr lang="en-GB"/>
        </a:p>
      </dgm:t>
    </dgm:pt>
    <dgm:pt modelId="{E24B2E3A-360C-5046-98F8-055D17AB5918}" type="sibTrans" cxnId="{460A59AC-7DC9-6745-BA02-73D6EA88A25B}">
      <dgm:prSet/>
      <dgm:spPr/>
      <dgm:t>
        <a:bodyPr/>
        <a:lstStyle/>
        <a:p>
          <a:endParaRPr lang="en-GB"/>
        </a:p>
      </dgm:t>
    </dgm:pt>
    <dgm:pt modelId="{DCAA66F2-8407-824E-A383-660BDA3C3D34}">
      <dgm:prSet phldrT="[Text]" phldr="0" custT="1"/>
      <dgm:spPr/>
      <dgm:t>
        <a:bodyPr/>
        <a:lstStyle/>
        <a:p>
          <a:r>
            <a:rPr lang="en-GB" sz="1800" dirty="0">
              <a:solidFill>
                <a:schemeClr val="tx1"/>
              </a:solidFill>
              <a:latin typeface="Arial" panose="020B0604020202020204" pitchFamily="34" charset="0"/>
              <a:cs typeface="Arial" panose="020B0604020202020204" pitchFamily="34" charset="0"/>
            </a:rPr>
            <a:t>Vaccination campaigns </a:t>
          </a:r>
          <a:r>
            <a:rPr lang="en-GB" sz="1800" dirty="0" err="1">
              <a:solidFill>
                <a:schemeClr val="tx1"/>
              </a:solidFill>
              <a:latin typeface="Arial" panose="020B0604020202020204" pitchFamily="34" charset="0"/>
              <a:cs typeface="Arial" panose="020B0604020202020204" pitchFamily="34" charset="0"/>
            </a:rPr>
            <a:t>lile</a:t>
          </a:r>
          <a:r>
            <a:rPr lang="en-GB" sz="1800" dirty="0">
              <a:solidFill>
                <a:schemeClr val="tx1"/>
              </a:solidFill>
              <a:latin typeface="Arial" panose="020B0604020202020204" pitchFamily="34" charset="0"/>
              <a:cs typeface="Arial" panose="020B0604020202020204" pitchFamily="34" charset="0"/>
            </a:rPr>
            <a:t> the Covid-19 and mental health awareness programmes improve disease prevention and promote societal wellbeing.</a:t>
          </a:r>
        </a:p>
        <a:p>
          <a:r>
            <a:rPr lang="en-GB" sz="1800" dirty="0">
              <a:solidFill>
                <a:schemeClr val="tx1"/>
              </a:solidFill>
              <a:latin typeface="Arial" panose="020B0604020202020204" pitchFamily="34" charset="0"/>
              <a:cs typeface="Arial" panose="020B0604020202020204" pitchFamily="34" charset="0"/>
            </a:rPr>
            <a:t>Public health initiatives support sustainable healthcare systems by reducing long-term treatment costs and improving quality of life (WHO, 2022)</a:t>
          </a:r>
        </a:p>
      </dgm:t>
    </dgm:pt>
    <dgm:pt modelId="{F4C17B0E-E119-E74B-B88F-AC559D560110}" type="parTrans" cxnId="{AA75705E-1711-834A-9D34-AF7925156E9E}">
      <dgm:prSet/>
      <dgm:spPr/>
      <dgm:t>
        <a:bodyPr/>
        <a:lstStyle/>
        <a:p>
          <a:endParaRPr lang="en-GB"/>
        </a:p>
      </dgm:t>
    </dgm:pt>
    <dgm:pt modelId="{BE56C81D-607A-9848-970C-A21F204AB412}" type="sibTrans" cxnId="{AA75705E-1711-834A-9D34-AF7925156E9E}">
      <dgm:prSet/>
      <dgm:spPr/>
      <dgm:t>
        <a:bodyPr/>
        <a:lstStyle/>
        <a:p>
          <a:endParaRPr lang="en-GB"/>
        </a:p>
      </dgm:t>
    </dgm:pt>
    <dgm:pt modelId="{5255497F-C5CD-0342-B59F-09D5398DC4F7}">
      <dgm:prSet phldrT="[Text]" phldr="0"/>
      <dgm:spPr/>
      <dgm:t>
        <a:bodyPr/>
        <a:lstStyle/>
        <a:p>
          <a:r>
            <a:rPr lang="en-GB" dirty="0">
              <a:solidFill>
                <a:schemeClr val="bg1"/>
              </a:solidFill>
              <a:latin typeface="Arial" panose="020B0604020202020204" pitchFamily="34" charset="0"/>
              <a:cs typeface="Arial" panose="020B0604020202020204" pitchFamily="34" charset="0"/>
            </a:rPr>
            <a:t>The </a:t>
          </a:r>
          <a:r>
            <a:rPr lang="en-GB" b="1" dirty="0">
              <a:solidFill>
                <a:schemeClr val="bg1"/>
              </a:solidFill>
              <a:latin typeface="Arial" panose="020B0604020202020204" pitchFamily="34" charset="0"/>
              <a:cs typeface="Arial" panose="020B0604020202020204" pitchFamily="34" charset="0"/>
            </a:rPr>
            <a:t>NHS Health Check Programme</a:t>
          </a:r>
          <a:r>
            <a:rPr lang="en-GB" dirty="0">
              <a:solidFill>
                <a:schemeClr val="bg1"/>
              </a:solidFill>
              <a:latin typeface="Arial" panose="020B0604020202020204" pitchFamily="34" charset="0"/>
              <a:cs typeface="Arial" panose="020B0604020202020204" pitchFamily="34" charset="0"/>
            </a:rPr>
            <a:t> supports early identification of cardiovascular disease risks through screening and preventative interventions (NHS</a:t>
          </a:r>
          <a:r>
            <a:rPr lang="en-GB">
              <a:solidFill>
                <a:schemeClr val="bg1"/>
              </a:solidFill>
              <a:latin typeface="Arial" panose="020B0604020202020204" pitchFamily="34" charset="0"/>
              <a:cs typeface="Arial" panose="020B0604020202020204" pitchFamily="34" charset="0"/>
            </a:rPr>
            <a:t>,2021).</a:t>
          </a:r>
          <a:endParaRPr lang="en-GB" dirty="0">
            <a:solidFill>
              <a:schemeClr val="bg1"/>
            </a:solidFill>
            <a:latin typeface="Arial" panose="020B0604020202020204" pitchFamily="34" charset="0"/>
            <a:cs typeface="Arial" panose="020B0604020202020204" pitchFamily="34" charset="0"/>
          </a:endParaRPr>
        </a:p>
      </dgm:t>
    </dgm:pt>
    <dgm:pt modelId="{AB5D9E0D-71E5-B045-960D-FCFFE000E311}" type="parTrans" cxnId="{75E0270A-5613-8D40-80C6-DAC972F9D993}">
      <dgm:prSet/>
      <dgm:spPr/>
      <dgm:t>
        <a:bodyPr/>
        <a:lstStyle/>
        <a:p>
          <a:endParaRPr lang="en-GB"/>
        </a:p>
      </dgm:t>
    </dgm:pt>
    <dgm:pt modelId="{7798E072-B54F-674E-8D6A-2EC961874C36}" type="sibTrans" cxnId="{75E0270A-5613-8D40-80C6-DAC972F9D993}">
      <dgm:prSet/>
      <dgm:spPr/>
      <dgm:t>
        <a:bodyPr/>
        <a:lstStyle/>
        <a:p>
          <a:endParaRPr lang="en-GB"/>
        </a:p>
      </dgm:t>
    </dgm:pt>
    <dgm:pt modelId="{E3986496-084D-D34C-8810-8C9FD9063B21}" type="pres">
      <dgm:prSet presAssocID="{44BB1121-3824-DA49-8751-4D553AAC87ED}" presName="diagram" presStyleCnt="0">
        <dgm:presLayoutVars>
          <dgm:chMax val="1"/>
          <dgm:dir/>
          <dgm:animLvl val="ctr"/>
          <dgm:resizeHandles val="exact"/>
        </dgm:presLayoutVars>
      </dgm:prSet>
      <dgm:spPr/>
    </dgm:pt>
    <dgm:pt modelId="{9AC7F3AE-77CF-4248-ACBB-0BEC019AB8B0}" type="pres">
      <dgm:prSet presAssocID="{44BB1121-3824-DA49-8751-4D553AAC87ED}" presName="matrix" presStyleCnt="0"/>
      <dgm:spPr/>
    </dgm:pt>
    <dgm:pt modelId="{1A3933C0-F09F-A04E-BF9B-5F1B2C21B3F8}" type="pres">
      <dgm:prSet presAssocID="{44BB1121-3824-DA49-8751-4D553AAC87ED}" presName="tile1" presStyleLbl="node1" presStyleIdx="0" presStyleCnt="4"/>
      <dgm:spPr/>
    </dgm:pt>
    <dgm:pt modelId="{6E62B831-18C9-DF4F-B816-C5817B8EE7DC}" type="pres">
      <dgm:prSet presAssocID="{44BB1121-3824-DA49-8751-4D553AAC87ED}" presName="tile1text" presStyleLbl="node1" presStyleIdx="0" presStyleCnt="4">
        <dgm:presLayoutVars>
          <dgm:chMax val="0"/>
          <dgm:chPref val="0"/>
          <dgm:bulletEnabled val="1"/>
        </dgm:presLayoutVars>
      </dgm:prSet>
      <dgm:spPr/>
    </dgm:pt>
    <dgm:pt modelId="{95794BFD-E62A-5445-A2EE-3E6DA2FB9223}" type="pres">
      <dgm:prSet presAssocID="{44BB1121-3824-DA49-8751-4D553AAC87ED}" presName="tile2" presStyleLbl="node1" presStyleIdx="1" presStyleCnt="4"/>
      <dgm:spPr/>
    </dgm:pt>
    <dgm:pt modelId="{3DD2B436-BF55-E343-8A0E-BD2605E100A5}" type="pres">
      <dgm:prSet presAssocID="{44BB1121-3824-DA49-8751-4D553AAC87ED}" presName="tile2text" presStyleLbl="node1" presStyleIdx="1" presStyleCnt="4">
        <dgm:presLayoutVars>
          <dgm:chMax val="0"/>
          <dgm:chPref val="0"/>
          <dgm:bulletEnabled val="1"/>
        </dgm:presLayoutVars>
      </dgm:prSet>
      <dgm:spPr/>
    </dgm:pt>
    <dgm:pt modelId="{07E56FDC-96C3-E643-81B2-9A687A004146}" type="pres">
      <dgm:prSet presAssocID="{44BB1121-3824-DA49-8751-4D553AAC87ED}" presName="tile3" presStyleLbl="node1" presStyleIdx="2" presStyleCnt="4"/>
      <dgm:spPr/>
    </dgm:pt>
    <dgm:pt modelId="{0E96ECDA-5A37-A149-A5C7-9A9F0A47B188}" type="pres">
      <dgm:prSet presAssocID="{44BB1121-3824-DA49-8751-4D553AAC87ED}" presName="tile3text" presStyleLbl="node1" presStyleIdx="2" presStyleCnt="4">
        <dgm:presLayoutVars>
          <dgm:chMax val="0"/>
          <dgm:chPref val="0"/>
          <dgm:bulletEnabled val="1"/>
        </dgm:presLayoutVars>
      </dgm:prSet>
      <dgm:spPr/>
    </dgm:pt>
    <dgm:pt modelId="{CC722682-1FA0-F44F-9E0B-BD269640E5F8}" type="pres">
      <dgm:prSet presAssocID="{44BB1121-3824-DA49-8751-4D553AAC87ED}" presName="tile4" presStyleLbl="node1" presStyleIdx="3" presStyleCnt="4"/>
      <dgm:spPr/>
    </dgm:pt>
    <dgm:pt modelId="{C027C2E6-94AB-C441-BE84-50C9A639F411}" type="pres">
      <dgm:prSet presAssocID="{44BB1121-3824-DA49-8751-4D553AAC87ED}" presName="tile4text" presStyleLbl="node1" presStyleIdx="3" presStyleCnt="4">
        <dgm:presLayoutVars>
          <dgm:chMax val="0"/>
          <dgm:chPref val="0"/>
          <dgm:bulletEnabled val="1"/>
        </dgm:presLayoutVars>
      </dgm:prSet>
      <dgm:spPr/>
    </dgm:pt>
    <dgm:pt modelId="{4EDE56A4-1DA6-5242-B9AD-6102A6DEBE18}" type="pres">
      <dgm:prSet presAssocID="{44BB1121-3824-DA49-8751-4D553AAC87ED}" presName="centerTile" presStyleLbl="fgShp" presStyleIdx="0" presStyleCnt="1">
        <dgm:presLayoutVars>
          <dgm:chMax val="0"/>
          <dgm:chPref val="0"/>
        </dgm:presLayoutVars>
      </dgm:prSet>
      <dgm:spPr/>
    </dgm:pt>
  </dgm:ptLst>
  <dgm:cxnLst>
    <dgm:cxn modelId="{86D4C904-D4B4-6D44-B50A-4CC435B0E29F}" type="presOf" srcId="{9D20D0F8-A5F9-EC48-BB19-10928177FF78}" destId="{6E62B831-18C9-DF4F-B816-C5817B8EE7DC}" srcOrd="1" destOrd="0" presId="urn:microsoft.com/office/officeart/2005/8/layout/matrix1"/>
    <dgm:cxn modelId="{158F3A07-8384-4346-A3EB-9E64207E7409}" type="presOf" srcId="{BEA14B33-7294-BA44-9C21-87948427FCE6}" destId="{4EDE56A4-1DA6-5242-B9AD-6102A6DEBE18}" srcOrd="0" destOrd="0" presId="urn:microsoft.com/office/officeart/2005/8/layout/matrix1"/>
    <dgm:cxn modelId="{40ADB709-BC92-B349-9F12-FF84BE8A952E}" type="presOf" srcId="{0321C1EC-B2DA-B049-A638-5C79E643B827}" destId="{95794BFD-E62A-5445-A2EE-3E6DA2FB9223}" srcOrd="0" destOrd="0" presId="urn:microsoft.com/office/officeart/2005/8/layout/matrix1"/>
    <dgm:cxn modelId="{75E0270A-5613-8D40-80C6-DAC972F9D993}" srcId="{BEA14B33-7294-BA44-9C21-87948427FCE6}" destId="{5255497F-C5CD-0342-B59F-09D5398DC4F7}" srcOrd="3" destOrd="0" parTransId="{AB5D9E0D-71E5-B045-960D-FCFFE000E311}" sibTransId="{7798E072-B54F-674E-8D6A-2EC961874C36}"/>
    <dgm:cxn modelId="{631EE511-2EF2-8B4A-BDE3-DEBE9DD095C3}" type="presOf" srcId="{9D20D0F8-A5F9-EC48-BB19-10928177FF78}" destId="{1A3933C0-F09F-A04E-BF9B-5F1B2C21B3F8}" srcOrd="0" destOrd="0" presId="urn:microsoft.com/office/officeart/2005/8/layout/matrix1"/>
    <dgm:cxn modelId="{AA75705E-1711-834A-9D34-AF7925156E9E}" srcId="{BEA14B33-7294-BA44-9C21-87948427FCE6}" destId="{DCAA66F2-8407-824E-A383-660BDA3C3D34}" srcOrd="2" destOrd="0" parTransId="{F4C17B0E-E119-E74B-B88F-AC559D560110}" sibTransId="{BE56C81D-607A-9848-970C-A21F204AB412}"/>
    <dgm:cxn modelId="{E8B13769-A054-4747-AF3F-3A53F65E876C}" type="presOf" srcId="{0321C1EC-B2DA-B049-A638-5C79E643B827}" destId="{3DD2B436-BF55-E343-8A0E-BD2605E100A5}" srcOrd="1" destOrd="0" presId="urn:microsoft.com/office/officeart/2005/8/layout/matrix1"/>
    <dgm:cxn modelId="{B7CA556D-FBE4-7E45-8ECB-80DF63C03847}" srcId="{44BB1121-3824-DA49-8751-4D553AAC87ED}" destId="{BEA14B33-7294-BA44-9C21-87948427FCE6}" srcOrd="0" destOrd="0" parTransId="{957247BF-0A8F-1146-8B50-91A3CB44A5FA}" sibTransId="{2626E976-6D6C-5B41-AF95-82EDCC1B565E}"/>
    <dgm:cxn modelId="{4C13E56F-87B8-9A4E-B8FD-7D0295167C1E}" type="presOf" srcId="{5255497F-C5CD-0342-B59F-09D5398DC4F7}" destId="{C027C2E6-94AB-C441-BE84-50C9A639F411}" srcOrd="1" destOrd="0" presId="urn:microsoft.com/office/officeart/2005/8/layout/matrix1"/>
    <dgm:cxn modelId="{1B6DB589-467F-344C-B270-500B91287E67}" type="presOf" srcId="{44BB1121-3824-DA49-8751-4D553AAC87ED}" destId="{E3986496-084D-D34C-8810-8C9FD9063B21}" srcOrd="0" destOrd="0" presId="urn:microsoft.com/office/officeart/2005/8/layout/matrix1"/>
    <dgm:cxn modelId="{627423AB-2D85-8C49-8AB0-C2778494F6F1}" type="presOf" srcId="{DCAA66F2-8407-824E-A383-660BDA3C3D34}" destId="{07E56FDC-96C3-E643-81B2-9A687A004146}" srcOrd="0" destOrd="0" presId="urn:microsoft.com/office/officeart/2005/8/layout/matrix1"/>
    <dgm:cxn modelId="{460A59AC-7DC9-6745-BA02-73D6EA88A25B}" srcId="{BEA14B33-7294-BA44-9C21-87948427FCE6}" destId="{0321C1EC-B2DA-B049-A638-5C79E643B827}" srcOrd="1" destOrd="0" parTransId="{9A67A83E-0E4C-704E-A3A2-58DD5E9D8A41}" sibTransId="{E24B2E3A-360C-5046-98F8-055D17AB5918}"/>
    <dgm:cxn modelId="{44FB6FB1-D609-344D-87BA-1A4F1E6E675B}" type="presOf" srcId="{DCAA66F2-8407-824E-A383-660BDA3C3D34}" destId="{0E96ECDA-5A37-A149-A5C7-9A9F0A47B188}" srcOrd="1" destOrd="0" presId="urn:microsoft.com/office/officeart/2005/8/layout/matrix1"/>
    <dgm:cxn modelId="{F52561C7-CD71-7F4A-B86A-FA119DA91A73}" type="presOf" srcId="{5255497F-C5CD-0342-B59F-09D5398DC4F7}" destId="{CC722682-1FA0-F44F-9E0B-BD269640E5F8}" srcOrd="0" destOrd="0" presId="urn:microsoft.com/office/officeart/2005/8/layout/matrix1"/>
    <dgm:cxn modelId="{35A550DE-5AF4-F64C-936B-DCCCEF274EEE}" srcId="{BEA14B33-7294-BA44-9C21-87948427FCE6}" destId="{9D20D0F8-A5F9-EC48-BB19-10928177FF78}" srcOrd="0" destOrd="0" parTransId="{2A0FE0FD-5D6C-B744-B0CA-31F0C4F89A94}" sibTransId="{BFC3E24D-CAFB-9A40-9E69-D19619AAD13F}"/>
    <dgm:cxn modelId="{42E66C26-89A8-C348-9505-3629BC13DD5C}" type="presParOf" srcId="{E3986496-084D-D34C-8810-8C9FD9063B21}" destId="{9AC7F3AE-77CF-4248-ACBB-0BEC019AB8B0}" srcOrd="0" destOrd="0" presId="urn:microsoft.com/office/officeart/2005/8/layout/matrix1"/>
    <dgm:cxn modelId="{502784D9-FEEE-FA49-804C-E8D8C83B17E1}" type="presParOf" srcId="{9AC7F3AE-77CF-4248-ACBB-0BEC019AB8B0}" destId="{1A3933C0-F09F-A04E-BF9B-5F1B2C21B3F8}" srcOrd="0" destOrd="0" presId="urn:microsoft.com/office/officeart/2005/8/layout/matrix1"/>
    <dgm:cxn modelId="{00C47038-2A7A-9A46-A7B7-59A855F28B5F}" type="presParOf" srcId="{9AC7F3AE-77CF-4248-ACBB-0BEC019AB8B0}" destId="{6E62B831-18C9-DF4F-B816-C5817B8EE7DC}" srcOrd="1" destOrd="0" presId="urn:microsoft.com/office/officeart/2005/8/layout/matrix1"/>
    <dgm:cxn modelId="{1E82AA91-3A81-3E45-8AA0-7193C918138B}" type="presParOf" srcId="{9AC7F3AE-77CF-4248-ACBB-0BEC019AB8B0}" destId="{95794BFD-E62A-5445-A2EE-3E6DA2FB9223}" srcOrd="2" destOrd="0" presId="urn:microsoft.com/office/officeart/2005/8/layout/matrix1"/>
    <dgm:cxn modelId="{8E4F0CC5-3DA9-B643-A4A2-6AD0075B4E6B}" type="presParOf" srcId="{9AC7F3AE-77CF-4248-ACBB-0BEC019AB8B0}" destId="{3DD2B436-BF55-E343-8A0E-BD2605E100A5}" srcOrd="3" destOrd="0" presId="urn:microsoft.com/office/officeart/2005/8/layout/matrix1"/>
    <dgm:cxn modelId="{42F78CF8-E3EA-864F-BDF3-239623E7659F}" type="presParOf" srcId="{9AC7F3AE-77CF-4248-ACBB-0BEC019AB8B0}" destId="{07E56FDC-96C3-E643-81B2-9A687A004146}" srcOrd="4" destOrd="0" presId="urn:microsoft.com/office/officeart/2005/8/layout/matrix1"/>
    <dgm:cxn modelId="{ABF3C753-4E8E-2B43-82B7-9430001D8552}" type="presParOf" srcId="{9AC7F3AE-77CF-4248-ACBB-0BEC019AB8B0}" destId="{0E96ECDA-5A37-A149-A5C7-9A9F0A47B188}" srcOrd="5" destOrd="0" presId="urn:microsoft.com/office/officeart/2005/8/layout/matrix1"/>
    <dgm:cxn modelId="{A6A7FE11-77DA-E34A-B221-622008CB07A5}" type="presParOf" srcId="{9AC7F3AE-77CF-4248-ACBB-0BEC019AB8B0}" destId="{CC722682-1FA0-F44F-9E0B-BD269640E5F8}" srcOrd="6" destOrd="0" presId="urn:microsoft.com/office/officeart/2005/8/layout/matrix1"/>
    <dgm:cxn modelId="{2D9F2900-A846-BB4A-A98B-0A0E63DCAD69}" type="presParOf" srcId="{9AC7F3AE-77CF-4248-ACBB-0BEC019AB8B0}" destId="{C027C2E6-94AB-C441-BE84-50C9A639F411}" srcOrd="7" destOrd="0" presId="urn:microsoft.com/office/officeart/2005/8/layout/matrix1"/>
    <dgm:cxn modelId="{0FD76A3D-D992-F344-98A0-1DD284823EB8}" type="presParOf" srcId="{E3986496-084D-D34C-8810-8C9FD9063B21}" destId="{4EDE56A4-1DA6-5242-B9AD-6102A6DEBE18}"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0F5DA-320C-E643-8A7D-9F93420236E1}">
      <dsp:nvSpPr>
        <dsp:cNvPr id="0" name=""/>
        <dsp:cNvSpPr/>
      </dsp:nvSpPr>
      <dsp:spPr>
        <a:xfrm>
          <a:off x="730" y="1448426"/>
          <a:ext cx="3142205" cy="3770646"/>
        </a:xfrm>
        <a:prstGeom prst="roundRect">
          <a:avLst>
            <a:gd name="adj" fmla="val 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r>
            <a:rPr lang="en-GB" sz="3500" kern="1200" dirty="0"/>
            <a:t>•</a:t>
          </a:r>
        </a:p>
      </dsp:txBody>
      <dsp:txXfrm rot="16200000">
        <a:off x="-1231014" y="2680171"/>
        <a:ext cx="3091930" cy="628441"/>
      </dsp:txXfrm>
    </dsp:sp>
    <dsp:sp modelId="{46364BB7-F8C1-F247-880B-2278574F63F9}">
      <dsp:nvSpPr>
        <dsp:cNvPr id="0" name=""/>
        <dsp:cNvSpPr/>
      </dsp:nvSpPr>
      <dsp:spPr>
        <a:xfrm>
          <a:off x="629171" y="1448426"/>
          <a:ext cx="2340943" cy="37706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l" defTabSz="666750">
            <a:lnSpc>
              <a:spcPct val="90000"/>
            </a:lnSpc>
            <a:spcBef>
              <a:spcPct val="0"/>
            </a:spcBef>
            <a:spcAft>
              <a:spcPct val="35000"/>
            </a:spcAft>
            <a:buNone/>
          </a:pPr>
          <a:r>
            <a:rPr lang="en-GB" sz="1500" kern="1200">
              <a:solidFill>
                <a:schemeClr val="tx1"/>
              </a:solidFill>
              <a:latin typeface="Arial" panose="020B0604020202020204" pitchFamily="34" charset="0"/>
              <a:cs typeface="Arial" panose="020B0604020202020204" pitchFamily="34" charset="0"/>
            </a:rPr>
            <a:t>Health and social care services are increasingly required to address complex health needs that extend beyond medical treatment alone. Modern healthcare recognises that physical health is closely linked with mental wellbeing, social circumstances and environmental conditions. As a result, there has been growing emphasis on integrating health, wellbeing and sustainable development within service planning and delivery.</a:t>
          </a:r>
        </a:p>
      </dsp:txBody>
      <dsp:txXfrm>
        <a:off x="629171" y="1448426"/>
        <a:ext cx="2340943" cy="3770646"/>
      </dsp:txXfrm>
    </dsp:sp>
    <dsp:sp modelId="{4BE95F56-45B1-0648-9663-C9FE908707D2}">
      <dsp:nvSpPr>
        <dsp:cNvPr id="0" name=""/>
        <dsp:cNvSpPr/>
      </dsp:nvSpPr>
      <dsp:spPr>
        <a:xfrm>
          <a:off x="3252912" y="1448426"/>
          <a:ext cx="3142205" cy="3770646"/>
        </a:xfrm>
        <a:prstGeom prst="roundRect">
          <a:avLst>
            <a:gd name="adj" fmla="val 5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r>
            <a:rPr lang="en-GB" sz="3500" kern="1200" dirty="0"/>
            <a:t>•</a:t>
          </a:r>
        </a:p>
      </dsp:txBody>
      <dsp:txXfrm rot="16200000">
        <a:off x="2021168" y="2680171"/>
        <a:ext cx="3091930" cy="628441"/>
      </dsp:txXfrm>
    </dsp:sp>
    <dsp:sp modelId="{A431D36F-1060-4540-B61D-4C3159259C35}">
      <dsp:nvSpPr>
        <dsp:cNvPr id="0" name=""/>
        <dsp:cNvSpPr/>
      </dsp:nvSpPr>
      <dsp:spPr>
        <a:xfrm rot="5400000">
          <a:off x="2991730" y="4443178"/>
          <a:ext cx="553785" cy="471330"/>
        </a:xfrm>
        <a:prstGeom prst="flowChartExtra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EE078A-7713-5541-8E4C-93AD850ADEAF}">
      <dsp:nvSpPr>
        <dsp:cNvPr id="0" name=""/>
        <dsp:cNvSpPr/>
      </dsp:nvSpPr>
      <dsp:spPr>
        <a:xfrm>
          <a:off x="3881353" y="1448426"/>
          <a:ext cx="2340943" cy="37706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kern="1200" dirty="0">
            <a:solidFill>
              <a:schemeClr val="tx1"/>
            </a:solidFill>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Sustainable healthcare promotes preventative approaches, reduces health inequalities and supports long-term population health improvement. The World Health Organisation highlights that effective healthcare systems must adopt holistic and collaborative approaches to meet both current and future health demands (WHO, 1948; WHO, 2013).</a:t>
          </a:r>
        </a:p>
      </dsp:txBody>
      <dsp:txXfrm>
        <a:off x="3881353" y="1448426"/>
        <a:ext cx="2340943" cy="3770646"/>
      </dsp:txXfrm>
    </dsp:sp>
    <dsp:sp modelId="{D2E57AEE-CD5D-7045-92FD-5455C91E44D3}">
      <dsp:nvSpPr>
        <dsp:cNvPr id="0" name=""/>
        <dsp:cNvSpPr/>
      </dsp:nvSpPr>
      <dsp:spPr>
        <a:xfrm>
          <a:off x="6505095" y="1448426"/>
          <a:ext cx="3142205" cy="3770646"/>
        </a:xfrm>
        <a:prstGeom prst="roundRect">
          <a:avLst>
            <a:gd name="adj" fmla="val 5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r>
            <a:rPr lang="en-GB" sz="3500" kern="1200" dirty="0"/>
            <a:t>•</a:t>
          </a:r>
        </a:p>
      </dsp:txBody>
      <dsp:txXfrm rot="16200000">
        <a:off x="5273350" y="2680171"/>
        <a:ext cx="3091930" cy="628441"/>
      </dsp:txXfrm>
    </dsp:sp>
    <dsp:sp modelId="{3D5A3E17-AB09-314C-B34A-884C2C86CA06}">
      <dsp:nvSpPr>
        <dsp:cNvPr id="0" name=""/>
        <dsp:cNvSpPr/>
      </dsp:nvSpPr>
      <dsp:spPr>
        <a:xfrm rot="5400000">
          <a:off x="6243913" y="4443178"/>
          <a:ext cx="553785" cy="471330"/>
        </a:xfrm>
        <a:prstGeom prst="flowChartExtract">
          <a:avLst/>
        </a:prstGeom>
        <a:solidFill>
          <a:schemeClr val="lt1">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4CE530-789A-D041-BE9C-D883B29D2612}">
      <dsp:nvSpPr>
        <dsp:cNvPr id="0" name=""/>
        <dsp:cNvSpPr/>
      </dsp:nvSpPr>
      <dsp:spPr>
        <a:xfrm>
          <a:off x="7133536" y="1448426"/>
          <a:ext cx="2340943" cy="37706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This presentation will critically examine how these concepts are integrated into UK health and social care practice, using theoretical models, policy frameworks and practical healthcare initiatives to evaluate their impact on service delivery and patient outcomes.</a:t>
          </a:r>
        </a:p>
      </dsp:txBody>
      <dsp:txXfrm>
        <a:off x="7133536" y="1448426"/>
        <a:ext cx="2340943" cy="3770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EE6CF-B20F-DF4F-885D-94A1D33DB6F3}">
      <dsp:nvSpPr>
        <dsp:cNvPr id="0" name=""/>
        <dsp:cNvSpPr/>
      </dsp:nvSpPr>
      <dsp:spPr>
        <a:xfrm>
          <a:off x="423534" y="1164510"/>
          <a:ext cx="2713036" cy="223768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Health outcomes result from interactions between biology, mental health and social circumstances (Engel, 1977).</a:t>
          </a:r>
        </a:p>
      </dsp:txBody>
      <dsp:txXfrm>
        <a:off x="475029" y="1216005"/>
        <a:ext cx="2610046" cy="1655192"/>
      </dsp:txXfrm>
    </dsp:sp>
    <dsp:sp modelId="{3A96976F-0A0A-D44C-8740-8967F4C8E356}">
      <dsp:nvSpPr>
        <dsp:cNvPr id="0" name=""/>
        <dsp:cNvSpPr/>
      </dsp:nvSpPr>
      <dsp:spPr>
        <a:xfrm>
          <a:off x="1917922" y="1588752"/>
          <a:ext cx="3152565" cy="3152565"/>
        </a:xfrm>
        <a:prstGeom prst="leftCircularArrow">
          <a:avLst>
            <a:gd name="adj1" fmla="val 3660"/>
            <a:gd name="adj2" fmla="val 455886"/>
            <a:gd name="adj3" fmla="val 2231397"/>
            <a:gd name="adj4" fmla="val 9024489"/>
            <a:gd name="adj5" fmla="val 427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A9C415-C201-3E4D-BB0D-9F7E65A2C76C}">
      <dsp:nvSpPr>
        <dsp:cNvPr id="0" name=""/>
        <dsp:cNvSpPr/>
      </dsp:nvSpPr>
      <dsp:spPr>
        <a:xfrm>
          <a:off x="1026431" y="2922693"/>
          <a:ext cx="2411587" cy="95900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Biopsychosocial Model</a:t>
          </a:r>
          <a:r>
            <a:rPr lang="en-GB" sz="2000" kern="1200"/>
            <a:t>:</a:t>
          </a:r>
        </a:p>
      </dsp:txBody>
      <dsp:txXfrm>
        <a:off x="1054519" y="2950781"/>
        <a:ext cx="2355411" cy="902832"/>
      </dsp:txXfrm>
    </dsp:sp>
    <dsp:sp modelId="{960DC693-727B-9249-8CCC-20AB5DB33F13}">
      <dsp:nvSpPr>
        <dsp:cNvPr id="0" name=""/>
        <dsp:cNvSpPr/>
      </dsp:nvSpPr>
      <dsp:spPr>
        <a:xfrm>
          <a:off x="3987492" y="1164510"/>
          <a:ext cx="2713036" cy="223768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Focuses on the whole person, including emotional, social and cultural dimensions (</a:t>
          </a:r>
          <a:r>
            <a:rPr lang="en-GB" sz="1600" kern="1200" dirty="0" err="1">
              <a:latin typeface="Arial" panose="020B0604020202020204" pitchFamily="34" charset="0"/>
              <a:cs typeface="Arial" panose="020B0604020202020204" pitchFamily="34" charset="0"/>
            </a:rPr>
            <a:t>Dossey</a:t>
          </a:r>
          <a:r>
            <a:rPr lang="en-GB" sz="1600" kern="1200" dirty="0">
              <a:latin typeface="Arial" panose="020B0604020202020204" pitchFamily="34" charset="0"/>
              <a:cs typeface="Arial" panose="020B0604020202020204" pitchFamily="34" charset="0"/>
            </a:rPr>
            <a:t> &amp; Keegan, 2016).</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Supports person-centred care and prevention strategies.</a:t>
          </a:r>
        </a:p>
        <a:p>
          <a:pPr marL="171450" lvl="1" indent="-171450" algn="l"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dsp:txBody>
      <dsp:txXfrm>
        <a:off x="4038987" y="1695510"/>
        <a:ext cx="2610046" cy="1655192"/>
      </dsp:txXfrm>
    </dsp:sp>
    <dsp:sp modelId="{E982B019-A1B4-9F4B-847E-CAE7A6EA67BB}">
      <dsp:nvSpPr>
        <dsp:cNvPr id="0" name=""/>
        <dsp:cNvSpPr/>
      </dsp:nvSpPr>
      <dsp:spPr>
        <a:xfrm>
          <a:off x="5459272" y="-262347"/>
          <a:ext cx="3499231" cy="3499231"/>
        </a:xfrm>
        <a:prstGeom prst="circularArrow">
          <a:avLst>
            <a:gd name="adj1" fmla="val 3298"/>
            <a:gd name="adj2" fmla="val 407186"/>
            <a:gd name="adj3" fmla="val 19417303"/>
            <a:gd name="adj4" fmla="val 12575511"/>
            <a:gd name="adj5" fmla="val 3847"/>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BA9CE8-B8AA-764A-A4D3-F65C1F5320F4}">
      <dsp:nvSpPr>
        <dsp:cNvPr id="0" name=""/>
        <dsp:cNvSpPr/>
      </dsp:nvSpPr>
      <dsp:spPr>
        <a:xfrm>
          <a:off x="4590389" y="685006"/>
          <a:ext cx="2411587" cy="959008"/>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Holistic Model</a:t>
          </a:r>
          <a:r>
            <a:rPr lang="en-GB" sz="2000" kern="1200"/>
            <a:t>: </a:t>
          </a:r>
        </a:p>
      </dsp:txBody>
      <dsp:txXfrm>
        <a:off x="4618477" y="713094"/>
        <a:ext cx="2355411" cy="902832"/>
      </dsp:txXfrm>
    </dsp:sp>
    <dsp:sp modelId="{1754F96D-7215-4E44-9C20-0191093E2F46}">
      <dsp:nvSpPr>
        <dsp:cNvPr id="0" name=""/>
        <dsp:cNvSpPr/>
      </dsp:nvSpPr>
      <dsp:spPr>
        <a:xfrm>
          <a:off x="7551450" y="1164510"/>
          <a:ext cx="2713036" cy="223768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Illustrates layers of influence on health, including individual lifestyle, social networks, living and working conditions, and broader socioeconomic factors.</a:t>
          </a:r>
        </a:p>
      </dsp:txBody>
      <dsp:txXfrm>
        <a:off x="7602945" y="1216005"/>
        <a:ext cx="2610046" cy="1655192"/>
      </dsp:txXfrm>
    </dsp:sp>
    <dsp:sp modelId="{B2FFD37C-35DD-D543-8654-BDF75E01800A}">
      <dsp:nvSpPr>
        <dsp:cNvPr id="0" name=""/>
        <dsp:cNvSpPr/>
      </dsp:nvSpPr>
      <dsp:spPr>
        <a:xfrm>
          <a:off x="8154347" y="2922693"/>
          <a:ext cx="2411587" cy="959008"/>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Dahlgren &amp; Whitehead Model (1991)</a:t>
          </a:r>
          <a:r>
            <a:rPr lang="en-GB" sz="2000" kern="1200"/>
            <a:t>:</a:t>
          </a:r>
        </a:p>
      </dsp:txBody>
      <dsp:txXfrm>
        <a:off x="8182435" y="2950781"/>
        <a:ext cx="2355411" cy="9028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3DB70-9C23-F545-9C78-D6B09B4ED314}">
      <dsp:nvSpPr>
        <dsp:cNvPr id="0" name=""/>
        <dsp:cNvSpPr/>
      </dsp:nvSpPr>
      <dsp:spPr>
        <a:xfrm>
          <a:off x="1577004" y="1513661"/>
          <a:ext cx="3526476" cy="2908605"/>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Highlights health inequalities linked to social determinants; recommends early intervention, education, housing and employment improvements.</a:t>
          </a:r>
        </a:p>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Supports policies targeting social and environmental determinants to reduce health inequities.</a:t>
          </a:r>
        </a:p>
      </dsp:txBody>
      <dsp:txXfrm>
        <a:off x="1643939" y="1580596"/>
        <a:ext cx="3392606" cy="2151462"/>
      </dsp:txXfrm>
    </dsp:sp>
    <dsp:sp modelId="{D005988E-C269-5544-A2C5-05315336A1D3}">
      <dsp:nvSpPr>
        <dsp:cNvPr id="0" name=""/>
        <dsp:cNvSpPr/>
      </dsp:nvSpPr>
      <dsp:spPr>
        <a:xfrm>
          <a:off x="2360665" y="3798994"/>
          <a:ext cx="3134645" cy="124654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b="1" kern="1200" dirty="0"/>
            <a:t>Marmot Review (2020)</a:t>
          </a:r>
          <a:endParaRPr lang="en-GB" sz="3700" kern="1200" dirty="0"/>
        </a:p>
      </dsp:txBody>
      <dsp:txXfrm>
        <a:off x="2397175" y="3835504"/>
        <a:ext cx="3061625" cy="11735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16379-5FD1-0249-9979-7EECC039DA2F}">
      <dsp:nvSpPr>
        <dsp:cNvPr id="0" name=""/>
        <dsp:cNvSpPr/>
      </dsp:nvSpPr>
      <dsp:spPr>
        <a:xfrm>
          <a:off x="-6079085" y="-930129"/>
          <a:ext cx="7236591" cy="7236591"/>
        </a:xfrm>
        <a:prstGeom prst="blockArc">
          <a:avLst>
            <a:gd name="adj1" fmla="val 18900000"/>
            <a:gd name="adj2" fmla="val 2700000"/>
            <a:gd name="adj3" fmla="val 298"/>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6210C2-E8AF-2B4E-94BE-2423302BAA13}">
      <dsp:nvSpPr>
        <dsp:cNvPr id="0" name=""/>
        <dsp:cNvSpPr/>
      </dsp:nvSpPr>
      <dsp:spPr>
        <a:xfrm>
          <a:off x="605805" y="413332"/>
          <a:ext cx="8871061" cy="8270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Health inequalities refer to avoidable and unfair differences in health outcomes between different population groups.</a:t>
          </a:r>
        </a:p>
      </dsp:txBody>
      <dsp:txXfrm>
        <a:off x="605805" y="413332"/>
        <a:ext cx="8871061" cy="827095"/>
      </dsp:txXfrm>
    </dsp:sp>
    <dsp:sp modelId="{6E72D584-ED1F-4A4E-8F38-4427F0748A59}">
      <dsp:nvSpPr>
        <dsp:cNvPr id="0" name=""/>
        <dsp:cNvSpPr/>
      </dsp:nvSpPr>
      <dsp:spPr>
        <a:xfrm>
          <a:off x="88871" y="309945"/>
          <a:ext cx="1033868" cy="1033868"/>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8549A6-91C1-ED40-ADD0-65B939FC9D4B}">
      <dsp:nvSpPr>
        <dsp:cNvPr id="0" name=""/>
        <dsp:cNvSpPr/>
      </dsp:nvSpPr>
      <dsp:spPr>
        <a:xfrm>
          <a:off x="1079998" y="1654190"/>
          <a:ext cx="8396869" cy="827095"/>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In the UK, individuals living in deprived areas experience significantly poorer health outcomes and reduced life expectancy. The Marmot Review identified that people in the most deprived areas can live up to </a:t>
          </a:r>
          <a:r>
            <a:rPr lang="en-GB" sz="1400" b="1" kern="1200" dirty="0">
              <a:solidFill>
                <a:schemeClr val="tx1"/>
              </a:solidFill>
            </a:rPr>
            <a:t>10 years fewer in good health</a:t>
          </a:r>
          <a:r>
            <a:rPr lang="en-GB" sz="1400" kern="1200" dirty="0">
              <a:solidFill>
                <a:schemeClr val="tx1"/>
              </a:solidFill>
            </a:rPr>
            <a:t> compared to those in affluent areas (Marmot et al., 2020).</a:t>
          </a:r>
        </a:p>
      </dsp:txBody>
      <dsp:txXfrm>
        <a:off x="1079998" y="1654190"/>
        <a:ext cx="8396869" cy="827095"/>
      </dsp:txXfrm>
    </dsp:sp>
    <dsp:sp modelId="{CD366BB0-60D3-DB49-B05F-3FCC5C4B5B45}">
      <dsp:nvSpPr>
        <dsp:cNvPr id="0" name=""/>
        <dsp:cNvSpPr/>
      </dsp:nvSpPr>
      <dsp:spPr>
        <a:xfrm>
          <a:off x="563063" y="1550803"/>
          <a:ext cx="1033868" cy="1033868"/>
        </a:xfrm>
        <a:prstGeom prst="ellipse">
          <a:avLst/>
        </a:prstGeom>
        <a:solidFill>
          <a:schemeClr val="lt1">
            <a:hueOff val="0"/>
            <a:satOff val="0"/>
            <a:lumOff val="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03EEE4-2515-E746-A246-85C8FE063647}">
      <dsp:nvSpPr>
        <dsp:cNvPr id="0" name=""/>
        <dsp:cNvSpPr/>
      </dsp:nvSpPr>
      <dsp:spPr>
        <a:xfrm>
          <a:off x="1079998" y="2895047"/>
          <a:ext cx="8396869" cy="827095"/>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Health inequalities are influenced by social determinants such as income, education, housing, employment and environmental conditions. The </a:t>
          </a:r>
          <a:r>
            <a:rPr lang="en-GB" sz="1400" b="1" kern="1200" dirty="0">
              <a:solidFill>
                <a:schemeClr val="tx1"/>
              </a:solidFill>
              <a:latin typeface="Arial" panose="020B0604020202020204" pitchFamily="34" charset="0"/>
              <a:cs typeface="Arial" panose="020B0604020202020204" pitchFamily="34" charset="0"/>
            </a:rPr>
            <a:t>Dahlgren and Whitehead Model</a:t>
          </a:r>
          <a:r>
            <a:rPr lang="en-GB" sz="1400" kern="1200" dirty="0">
              <a:solidFill>
                <a:schemeClr val="tx1"/>
              </a:solidFill>
              <a:latin typeface="Arial" panose="020B0604020202020204" pitchFamily="34" charset="0"/>
              <a:cs typeface="Arial" panose="020B0604020202020204" pitchFamily="34" charset="0"/>
            </a:rPr>
            <a:t> demonstrates how these wider social and economic factors shape health outcomes (Dahlgren and Whitehead, 1991).</a:t>
          </a:r>
        </a:p>
      </dsp:txBody>
      <dsp:txXfrm>
        <a:off x="1079998" y="2895047"/>
        <a:ext cx="8396869" cy="827095"/>
      </dsp:txXfrm>
    </dsp:sp>
    <dsp:sp modelId="{A4AF4F17-4B3C-AF4E-A4FC-AFEFABB55440}">
      <dsp:nvSpPr>
        <dsp:cNvPr id="0" name=""/>
        <dsp:cNvSpPr/>
      </dsp:nvSpPr>
      <dsp:spPr>
        <a:xfrm>
          <a:off x="563063" y="2791660"/>
          <a:ext cx="1033868" cy="1033868"/>
        </a:xfrm>
        <a:prstGeom prst="ellipse">
          <a:avLst/>
        </a:prstGeom>
        <a:solidFill>
          <a:schemeClr val="lt1">
            <a:hueOff val="0"/>
            <a:satOff val="0"/>
            <a:lumOff val="0"/>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6E9B0C-2C4E-514B-A254-31A1F635A953}">
      <dsp:nvSpPr>
        <dsp:cNvPr id="0" name=""/>
        <dsp:cNvSpPr/>
      </dsp:nvSpPr>
      <dsp:spPr>
        <a:xfrm>
          <a:off x="605805" y="4135905"/>
          <a:ext cx="8871061" cy="827095"/>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Reducing health inequalities is essential for achieving sustainable and equitable healthcare systems.</a:t>
          </a:r>
        </a:p>
      </dsp:txBody>
      <dsp:txXfrm>
        <a:off x="605805" y="4135905"/>
        <a:ext cx="8871061" cy="827095"/>
      </dsp:txXfrm>
    </dsp:sp>
    <dsp:sp modelId="{0A7A109A-9975-B242-B32D-A645BA034233}">
      <dsp:nvSpPr>
        <dsp:cNvPr id="0" name=""/>
        <dsp:cNvSpPr/>
      </dsp:nvSpPr>
      <dsp:spPr>
        <a:xfrm>
          <a:off x="88871" y="4032518"/>
          <a:ext cx="1033868" cy="1033868"/>
        </a:xfrm>
        <a:prstGeom prst="ellipse">
          <a:avLst/>
        </a:prstGeom>
        <a:solidFill>
          <a:schemeClr val="lt1">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F9FE5-EF6A-544D-9B78-253CC3636DB5}">
      <dsp:nvSpPr>
        <dsp:cNvPr id="0" name=""/>
        <dsp:cNvSpPr/>
      </dsp:nvSpPr>
      <dsp:spPr>
        <a:xfrm>
          <a:off x="905" y="2598"/>
          <a:ext cx="7892032" cy="183369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The United Nations Sustainable Development Goals (SDGs) provide a global framework for improving health and wellbeing through sustainable and equitable development (United Nations, 2015).</a:t>
          </a:r>
        </a:p>
      </dsp:txBody>
      <dsp:txXfrm>
        <a:off x="54612" y="56305"/>
        <a:ext cx="7784618" cy="1726276"/>
      </dsp:txXfrm>
    </dsp:sp>
    <dsp:sp modelId="{F30C8549-6338-AF4C-B6ED-62E0D3C4E8FB}">
      <dsp:nvSpPr>
        <dsp:cNvPr id="0" name=""/>
        <dsp:cNvSpPr/>
      </dsp:nvSpPr>
      <dsp:spPr>
        <a:xfrm>
          <a:off x="905" y="1976373"/>
          <a:ext cx="5155319" cy="18336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rial" panose="020B0604020202020204" pitchFamily="34" charset="0"/>
              <a:cs typeface="Arial" panose="020B0604020202020204" pitchFamily="34" charset="0"/>
            </a:rPr>
            <a:t>SDG 3 – Good Health and Wellbeing</a:t>
          </a:r>
          <a:r>
            <a:rPr lang="en-GB" sz="2000" kern="1200" dirty="0">
              <a:solidFill>
                <a:schemeClr val="tx1"/>
              </a:solidFill>
              <a:latin typeface="Arial" panose="020B0604020202020204" pitchFamily="34" charset="0"/>
              <a:cs typeface="Arial" panose="020B0604020202020204" pitchFamily="34" charset="0"/>
            </a:rPr>
            <a:t> aims to ensure healthy lives and promote wellbeing for all at all ages.</a:t>
          </a:r>
        </a:p>
      </dsp:txBody>
      <dsp:txXfrm>
        <a:off x="54612" y="2030080"/>
        <a:ext cx="5047905" cy="1726276"/>
      </dsp:txXfrm>
    </dsp:sp>
    <dsp:sp modelId="{9E4B300E-AF7F-964A-B564-39F91DD317C7}">
      <dsp:nvSpPr>
        <dsp:cNvPr id="0" name=""/>
        <dsp:cNvSpPr/>
      </dsp:nvSpPr>
      <dsp:spPr>
        <a:xfrm>
          <a:off x="905" y="3950149"/>
          <a:ext cx="2524642" cy="183369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 the UK, SDG principles influence public health strategies such as the NHS Long Term Plan and national prevention programmes (NHS England, 2019).</a:t>
          </a:r>
        </a:p>
      </dsp:txBody>
      <dsp:txXfrm>
        <a:off x="54612" y="4003856"/>
        <a:ext cx="2417228" cy="1726276"/>
      </dsp:txXfrm>
    </dsp:sp>
    <dsp:sp modelId="{5D6CB789-7F52-8844-A4E6-90E9BFE66A19}">
      <dsp:nvSpPr>
        <dsp:cNvPr id="0" name=""/>
        <dsp:cNvSpPr/>
      </dsp:nvSpPr>
      <dsp:spPr>
        <a:xfrm>
          <a:off x="2631583" y="3950149"/>
          <a:ext cx="2524642" cy="183369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Sustainable healthcare promotes long-term health improvements while balancing social, economic and environmental priorities.</a:t>
          </a:r>
        </a:p>
      </dsp:txBody>
      <dsp:txXfrm>
        <a:off x="2685290" y="4003856"/>
        <a:ext cx="2417228" cy="1726276"/>
      </dsp:txXfrm>
    </dsp:sp>
    <dsp:sp modelId="{E58E24C4-B4EF-064C-B5AF-F9F27305FBD0}">
      <dsp:nvSpPr>
        <dsp:cNvPr id="0" name=""/>
        <dsp:cNvSpPr/>
      </dsp:nvSpPr>
      <dsp:spPr>
        <a:xfrm>
          <a:off x="5368295" y="1976373"/>
          <a:ext cx="2524642" cy="18336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SDG 3 focuses on prevention, reducing health inequalities, improving mental health support, and strengthening healthcare systems  (WHO, 2021).</a:t>
          </a:r>
        </a:p>
      </dsp:txBody>
      <dsp:txXfrm>
        <a:off x="5422002" y="2030080"/>
        <a:ext cx="2417228" cy="17262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CD020-1AB3-1C4A-8FE5-CC1B6A04798E}">
      <dsp:nvSpPr>
        <dsp:cNvPr id="0" name=""/>
        <dsp:cNvSpPr/>
      </dsp:nvSpPr>
      <dsp:spPr>
        <a:xfrm>
          <a:off x="3397209" y="3110612"/>
          <a:ext cx="2305924" cy="23059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implementation of </a:t>
          </a:r>
          <a:r>
            <a:rPr lang="en-GB" sz="1200" b="1" kern="1200">
              <a:latin typeface="Arial" panose="020B0604020202020204" pitchFamily="34" charset="0"/>
              <a:cs typeface="Arial" panose="020B0604020202020204" pitchFamily="34" charset="0"/>
            </a:rPr>
            <a:t>SDG 3</a:t>
          </a:r>
          <a:r>
            <a:rPr lang="en-GB" sz="1200" kern="1200">
              <a:latin typeface="Arial" panose="020B0604020202020204" pitchFamily="34" charset="0"/>
              <a:cs typeface="Arial" panose="020B0604020202020204" pitchFamily="34" charset="0"/>
            </a:rPr>
            <a:t> in the UK is supported through national healthcare policies and legislation that promote prevention, integration and equality in healthcare delivery.</a:t>
          </a:r>
        </a:p>
      </dsp:txBody>
      <dsp:txXfrm>
        <a:off x="3734904" y="3448307"/>
        <a:ext cx="1630534" cy="1630534"/>
      </dsp:txXfrm>
    </dsp:sp>
    <dsp:sp modelId="{8020A8B3-EF46-104E-95D0-DC28D72113AE}">
      <dsp:nvSpPr>
        <dsp:cNvPr id="0" name=""/>
        <dsp:cNvSpPr/>
      </dsp:nvSpPr>
      <dsp:spPr>
        <a:xfrm rot="10800000">
          <a:off x="1164979" y="3934980"/>
          <a:ext cx="2109457" cy="657188"/>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14DD29-CB4F-E646-A734-DB054FD0BB67}">
      <dsp:nvSpPr>
        <dsp:cNvPr id="0" name=""/>
        <dsp:cNvSpPr/>
      </dsp:nvSpPr>
      <dsp:spPr>
        <a:xfrm>
          <a:off x="69665" y="3387323"/>
          <a:ext cx="2190627" cy="17525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NHS Long Term Plan</a:t>
          </a:r>
          <a:r>
            <a:rPr lang="en-GB" sz="1200" kern="1200">
              <a:latin typeface="Arial" panose="020B0604020202020204" pitchFamily="34" charset="0"/>
              <a:cs typeface="Arial" panose="020B0604020202020204" pitchFamily="34" charset="0"/>
            </a:rPr>
            <a:t> prioritises early diagnosis, community-based care and digital health technologies to improve accessibility and reduce health inequalities.</a:t>
          </a:r>
        </a:p>
      </dsp:txBody>
      <dsp:txXfrm>
        <a:off x="120994" y="3438652"/>
        <a:ext cx="2087969" cy="1649844"/>
      </dsp:txXfrm>
    </dsp:sp>
    <dsp:sp modelId="{C32485A9-40A4-444F-B0C9-E6019BECE973}">
      <dsp:nvSpPr>
        <dsp:cNvPr id="0" name=""/>
        <dsp:cNvSpPr/>
      </dsp:nvSpPr>
      <dsp:spPr>
        <a:xfrm rot="13500000">
          <a:off x="1847556" y="2287093"/>
          <a:ext cx="2109457" cy="657188"/>
        </a:xfrm>
        <a:prstGeom prst="leftArrow">
          <a:avLst>
            <a:gd name="adj1" fmla="val 60000"/>
            <a:gd name="adj2" fmla="val 50000"/>
          </a:avLst>
        </a:prstGeom>
        <a:solidFill>
          <a:schemeClr val="accent2">
            <a:hueOff val="1610903"/>
            <a:satOff val="-4623"/>
            <a:lumOff val="-740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8F7EF5-BA53-8D4E-B6F5-3651722A6690}">
      <dsp:nvSpPr>
        <dsp:cNvPr id="0" name=""/>
        <dsp:cNvSpPr/>
      </dsp:nvSpPr>
      <dsp:spPr>
        <a:xfrm>
          <a:off x="1061165" y="993630"/>
          <a:ext cx="2190627" cy="1752502"/>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Health in All Policies (HiAP)</a:t>
          </a:r>
          <a:r>
            <a:rPr lang="en-GB" sz="1200" kern="1200">
              <a:latin typeface="Arial" panose="020B0604020202020204" pitchFamily="34" charset="0"/>
              <a:cs typeface="Arial" panose="020B0604020202020204" pitchFamily="34" charset="0"/>
            </a:rPr>
            <a:t> framework promotes partnership working across sectors such as housing, education and employment to address social determinants of health and support long-term healthcare sustainability.</a:t>
          </a:r>
        </a:p>
      </dsp:txBody>
      <dsp:txXfrm>
        <a:off x="1112494" y="1044959"/>
        <a:ext cx="2087969" cy="1649844"/>
      </dsp:txXfrm>
    </dsp:sp>
    <dsp:sp modelId="{19128121-0B0F-B541-8FAE-D94E22C8E561}">
      <dsp:nvSpPr>
        <dsp:cNvPr id="0" name=""/>
        <dsp:cNvSpPr/>
      </dsp:nvSpPr>
      <dsp:spPr>
        <a:xfrm rot="16200000">
          <a:off x="3495443" y="1604516"/>
          <a:ext cx="2109457" cy="657188"/>
        </a:xfrm>
        <a:prstGeom prst="leftArrow">
          <a:avLst>
            <a:gd name="adj1" fmla="val 60000"/>
            <a:gd name="adj2" fmla="val 50000"/>
          </a:avLst>
        </a:prstGeom>
        <a:solidFill>
          <a:schemeClr val="accent2">
            <a:hueOff val="3221806"/>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8B7468-6487-6045-83F8-2CDABD49CE0E}">
      <dsp:nvSpPr>
        <dsp:cNvPr id="0" name=""/>
        <dsp:cNvSpPr/>
      </dsp:nvSpPr>
      <dsp:spPr>
        <a:xfrm>
          <a:off x="3454858" y="2130"/>
          <a:ext cx="2190627" cy="1752502"/>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Health and Social Care Act 2012</a:t>
          </a:r>
          <a:r>
            <a:rPr lang="en-GB" sz="1200" kern="1200">
              <a:latin typeface="Arial" panose="020B0604020202020204" pitchFamily="34" charset="0"/>
              <a:cs typeface="Arial" panose="020B0604020202020204" pitchFamily="34" charset="0"/>
            </a:rPr>
            <a:t> introduced integrated care systems, encouraging collaboration between healthcare providers, local authorities and social care organisations.</a:t>
          </a:r>
        </a:p>
      </dsp:txBody>
      <dsp:txXfrm>
        <a:off x="3506187" y="53459"/>
        <a:ext cx="2087969" cy="1649844"/>
      </dsp:txXfrm>
    </dsp:sp>
    <dsp:sp modelId="{58F14BD2-0165-A040-95A6-821D47235FBA}">
      <dsp:nvSpPr>
        <dsp:cNvPr id="0" name=""/>
        <dsp:cNvSpPr/>
      </dsp:nvSpPr>
      <dsp:spPr>
        <a:xfrm rot="18900000">
          <a:off x="5143329" y="2287093"/>
          <a:ext cx="2109457" cy="657188"/>
        </a:xfrm>
        <a:prstGeom prst="leftArrow">
          <a:avLst>
            <a:gd name="adj1" fmla="val 60000"/>
            <a:gd name="adj2" fmla="val 50000"/>
          </a:avLst>
        </a:prstGeom>
        <a:solidFill>
          <a:schemeClr val="accent2">
            <a:hueOff val="4832709"/>
            <a:satOff val="-13870"/>
            <a:lumOff val="-222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852737-B904-3A46-A203-DF36FEE469A9}">
      <dsp:nvSpPr>
        <dsp:cNvPr id="0" name=""/>
        <dsp:cNvSpPr/>
      </dsp:nvSpPr>
      <dsp:spPr>
        <a:xfrm>
          <a:off x="5848550" y="993630"/>
          <a:ext cx="2190627" cy="1752502"/>
        </a:xfrm>
        <a:prstGeom prst="roundRect">
          <a:avLst>
            <a:gd name="adj" fmla="val 10000"/>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Equality Act 2010</a:t>
          </a:r>
          <a:r>
            <a:rPr lang="en-GB" sz="1200" kern="1200">
              <a:latin typeface="Arial" panose="020B0604020202020204" pitchFamily="34" charset="0"/>
              <a:cs typeface="Arial" panose="020B0604020202020204" pitchFamily="34" charset="0"/>
            </a:rPr>
            <a:t> protects individuals from discrimination and ensures healthcare services are accessible to diverse population groups, supporting fair and inclusive service delivery.</a:t>
          </a:r>
        </a:p>
      </dsp:txBody>
      <dsp:txXfrm>
        <a:off x="5899879" y="1044959"/>
        <a:ext cx="2087969" cy="1649844"/>
      </dsp:txXfrm>
    </dsp:sp>
    <dsp:sp modelId="{6E5FF638-6D8F-1341-BB48-17FAC8F25398}">
      <dsp:nvSpPr>
        <dsp:cNvPr id="0" name=""/>
        <dsp:cNvSpPr/>
      </dsp:nvSpPr>
      <dsp:spPr>
        <a:xfrm>
          <a:off x="5825906" y="3934980"/>
          <a:ext cx="2109457" cy="657188"/>
        </a:xfrm>
        <a:prstGeom prst="leftArrow">
          <a:avLst>
            <a:gd name="adj1" fmla="val 60000"/>
            <a:gd name="adj2" fmla="val 50000"/>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DD139E-24D5-B147-9F47-47E2C5F28681}">
      <dsp:nvSpPr>
        <dsp:cNvPr id="0" name=""/>
        <dsp:cNvSpPr/>
      </dsp:nvSpPr>
      <dsp:spPr>
        <a:xfrm>
          <a:off x="6840050" y="3387323"/>
          <a:ext cx="2190627" cy="1752502"/>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Impact</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Reduces inequalities</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Improves integration</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Supports prevention</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Promotes sustainability</a:t>
          </a:r>
        </a:p>
      </dsp:txBody>
      <dsp:txXfrm>
        <a:off x="6891379" y="3438652"/>
        <a:ext cx="2087969" cy="1649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6C288-5538-8742-AAE1-2CA7A1FE21D9}">
      <dsp:nvSpPr>
        <dsp:cNvPr id="0" name=""/>
        <dsp:cNvSpPr/>
      </dsp:nvSpPr>
      <dsp:spPr>
        <a:xfrm>
          <a:off x="2632001" y="3367159"/>
          <a:ext cx="2389962" cy="2051507"/>
        </a:xfrm>
        <a:prstGeom prst="hexagon">
          <a:avLst>
            <a:gd name="adj" fmla="val 25000"/>
            <a:gd name="vf" fmla="val 11547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7780" rIns="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Integrated service delivery supports prevention, improves patient engagement and promotes sustainable healthcare systems (Barron et al., 2018; Cohn et al., 2020)</a:t>
          </a:r>
        </a:p>
      </dsp:txBody>
      <dsp:txXfrm>
        <a:off x="3002123" y="3684866"/>
        <a:ext cx="1649718" cy="1416093"/>
      </dsp:txXfrm>
    </dsp:sp>
    <dsp:sp modelId="{9C404E41-D9FD-B141-9143-A92F15EDC00D}">
      <dsp:nvSpPr>
        <dsp:cNvPr id="0" name=""/>
        <dsp:cNvSpPr/>
      </dsp:nvSpPr>
      <dsp:spPr>
        <a:xfrm>
          <a:off x="2706753" y="4273702"/>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36C040-C662-0242-B919-0F51BA8C6923}">
      <dsp:nvSpPr>
        <dsp:cNvPr id="0" name=""/>
        <dsp:cNvSpPr/>
      </dsp:nvSpPr>
      <dsp:spPr>
        <a:xfrm>
          <a:off x="603165" y="2251998"/>
          <a:ext cx="2389962" cy="2051507"/>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901F7-4EA1-7244-A91B-AA03CCF22054}">
      <dsp:nvSpPr>
        <dsp:cNvPr id="0" name=""/>
        <dsp:cNvSpPr/>
      </dsp:nvSpPr>
      <dsp:spPr>
        <a:xfrm>
          <a:off x="2221391" y="4019025"/>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EC084A-C0EC-6545-B639-E374F0FF940F}">
      <dsp:nvSpPr>
        <dsp:cNvPr id="0" name=""/>
        <dsp:cNvSpPr/>
      </dsp:nvSpPr>
      <dsp:spPr>
        <a:xfrm>
          <a:off x="4658732" y="2236283"/>
          <a:ext cx="2389962" cy="2051507"/>
        </a:xfrm>
        <a:prstGeom prst="hexagon">
          <a:avLst>
            <a:gd name="adj" fmla="val 25000"/>
            <a:gd name="vf" fmla="val 115470"/>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latin typeface="Arial" panose="020B0604020202020204" pitchFamily="34" charset="0"/>
              <a:cs typeface="Arial" panose="020B0604020202020204" pitchFamily="34" charset="0"/>
            </a:rPr>
            <a:t>Digital health services and telehealth technologies are increasingly used to improve accessibility, particularly for individuals living in rural areas or experiencing social disadvantage.</a:t>
          </a:r>
        </a:p>
      </dsp:txBody>
      <dsp:txXfrm>
        <a:off x="5028854" y="2553990"/>
        <a:ext cx="1649718" cy="1416093"/>
      </dsp:txXfrm>
    </dsp:sp>
    <dsp:sp modelId="{4D77CD91-0B7B-8343-B8E4-52000EC11E7F}">
      <dsp:nvSpPr>
        <dsp:cNvPr id="0" name=""/>
        <dsp:cNvSpPr/>
      </dsp:nvSpPr>
      <dsp:spPr>
        <a:xfrm>
          <a:off x="6295909" y="4001143"/>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1841032"/>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201E24-7659-2E42-8EA9-5ADF2D900690}">
      <dsp:nvSpPr>
        <dsp:cNvPr id="0" name=""/>
        <dsp:cNvSpPr/>
      </dsp:nvSpPr>
      <dsp:spPr>
        <a:xfrm>
          <a:off x="6695991" y="3363908"/>
          <a:ext cx="2389962" cy="2051507"/>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B85EDA-8E3C-DA4F-8D4E-BB633F484C12}">
      <dsp:nvSpPr>
        <dsp:cNvPr id="0" name=""/>
        <dsp:cNvSpPr/>
      </dsp:nvSpPr>
      <dsp:spPr>
        <a:xfrm>
          <a:off x="6750739" y="4282914"/>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2761548"/>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4A554C-71C0-D241-BE99-B7E48C507774}">
      <dsp:nvSpPr>
        <dsp:cNvPr id="0" name=""/>
        <dsp:cNvSpPr/>
      </dsp:nvSpPr>
      <dsp:spPr>
        <a:xfrm>
          <a:off x="2632001" y="1130875"/>
          <a:ext cx="2389962" cy="2051507"/>
        </a:xfrm>
        <a:prstGeom prst="hexagon">
          <a:avLst>
            <a:gd name="adj" fmla="val 25000"/>
            <a:gd name="vf" fmla="val 115470"/>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a:t>
          </a:r>
          <a:r>
            <a:rPr lang="en-GB" sz="1200" b="1" kern="1200" dirty="0">
              <a:latin typeface="Arial" panose="020B0604020202020204" pitchFamily="34" charset="0"/>
              <a:cs typeface="Arial" panose="020B0604020202020204" pitchFamily="34" charset="0"/>
            </a:rPr>
            <a:t>NHS Diabetes Prevention Programme</a:t>
          </a:r>
          <a:r>
            <a:rPr lang="en-GB" sz="1200" kern="1200" dirty="0">
              <a:latin typeface="Arial" panose="020B0604020202020204" pitchFamily="34" charset="0"/>
              <a:cs typeface="Arial" panose="020B0604020202020204" pitchFamily="34" charset="0"/>
            </a:rPr>
            <a:t> provides community-based lifestyle support aimed at reducing the risk of Type 2 diabetes through behavioural change and early intervention (NHS England, 2020).</a:t>
          </a:r>
        </a:p>
      </dsp:txBody>
      <dsp:txXfrm>
        <a:off x="3002123" y="1448582"/>
        <a:ext cx="1649718" cy="1416093"/>
      </dsp:txXfrm>
    </dsp:sp>
    <dsp:sp modelId="{8674D311-565D-3D4A-9AC6-FB43A5450991}">
      <dsp:nvSpPr>
        <dsp:cNvPr id="0" name=""/>
        <dsp:cNvSpPr/>
      </dsp:nvSpPr>
      <dsp:spPr>
        <a:xfrm>
          <a:off x="4258650" y="1173141"/>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3682064"/>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B01626-AA51-884A-B5C6-C76634C8CFC4}">
      <dsp:nvSpPr>
        <dsp:cNvPr id="0" name=""/>
        <dsp:cNvSpPr/>
      </dsp:nvSpPr>
      <dsp:spPr>
        <a:xfrm>
          <a:off x="4658732" y="0"/>
          <a:ext cx="2389962" cy="2051507"/>
        </a:xfrm>
        <a:prstGeom prst="hexagon">
          <a:avLst>
            <a:gd name="adj" fmla="val 25000"/>
            <a:gd name="vf" fmla="val 11547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5000" r="-35000"/>
          </a:stretch>
        </a:blip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CC2A2A-202B-9A42-88DC-F1E65BB664E5}">
      <dsp:nvSpPr>
        <dsp:cNvPr id="0" name=""/>
        <dsp:cNvSpPr/>
      </dsp:nvSpPr>
      <dsp:spPr>
        <a:xfrm>
          <a:off x="4713480" y="909252"/>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4602580"/>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9392C2-2AC4-C545-98F2-30EBD59FF723}">
      <dsp:nvSpPr>
        <dsp:cNvPr id="0" name=""/>
        <dsp:cNvSpPr/>
      </dsp:nvSpPr>
      <dsp:spPr>
        <a:xfrm>
          <a:off x="6695991" y="1127624"/>
          <a:ext cx="2389962" cy="2051507"/>
        </a:xfrm>
        <a:prstGeom prst="hexagon">
          <a:avLst>
            <a:gd name="adj" fmla="val 25000"/>
            <a:gd name="vf" fmla="val 115470"/>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Making Every Contact Count (MECC)</a:t>
          </a:r>
          <a:r>
            <a:rPr lang="en-GB" sz="1200" kern="1200" dirty="0">
              <a:latin typeface="Arial" panose="020B0604020202020204" pitchFamily="34" charset="0"/>
              <a:cs typeface="Arial" panose="020B0604020202020204" pitchFamily="34" charset="0"/>
            </a:rPr>
            <a:t> encourages healthcare professionals to use routine patient interactions to promote healthy lifestyle choices and preventative healthcare behaviours (Public Health England, 2016).</a:t>
          </a:r>
        </a:p>
      </dsp:txBody>
      <dsp:txXfrm>
        <a:off x="7066113" y="1445331"/>
        <a:ext cx="1649718" cy="1416093"/>
      </dsp:txXfrm>
    </dsp:sp>
    <dsp:sp modelId="{53B0F5E1-BF48-7345-A958-9D9329DBAB47}">
      <dsp:nvSpPr>
        <dsp:cNvPr id="0" name=""/>
        <dsp:cNvSpPr/>
      </dsp:nvSpPr>
      <dsp:spPr>
        <a:xfrm>
          <a:off x="8751148" y="2033083"/>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5523096"/>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554A3E-B3F2-4747-83EE-9EE635237F96}">
      <dsp:nvSpPr>
        <dsp:cNvPr id="0" name=""/>
        <dsp:cNvSpPr/>
      </dsp:nvSpPr>
      <dsp:spPr>
        <a:xfrm>
          <a:off x="8741672" y="2255249"/>
          <a:ext cx="2389962" cy="2051507"/>
        </a:xfrm>
        <a:prstGeom prst="hexagon">
          <a:avLst>
            <a:gd name="adj" fmla="val 25000"/>
            <a:gd name="vf" fmla="val 11547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7000" b="-7000"/>
          </a:stretch>
        </a:blip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8A6500-EE84-794E-9F88-069A3F3BC663}">
      <dsp:nvSpPr>
        <dsp:cNvPr id="0" name=""/>
        <dsp:cNvSpPr/>
      </dsp:nvSpPr>
      <dsp:spPr>
        <a:xfrm>
          <a:off x="9223876" y="2291554"/>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3F453-DDB7-8646-BD5E-F90FA1E1121A}">
      <dsp:nvSpPr>
        <dsp:cNvPr id="0" name=""/>
        <dsp:cNvSpPr/>
      </dsp:nvSpPr>
      <dsp:spPr>
        <a:xfrm>
          <a:off x="527030" y="1375886"/>
          <a:ext cx="5094626" cy="2632871"/>
        </a:xfrm>
        <a:prstGeom prst="rect">
          <a:avLst/>
        </a:prstGeom>
        <a:solidFill>
          <a:schemeClr val="accent5">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F4529D-9E48-5147-8E0F-1F1AD41CC95C}">
      <dsp:nvSpPr>
        <dsp:cNvPr id="0" name=""/>
        <dsp:cNvSpPr/>
      </dsp:nvSpPr>
      <dsp:spPr>
        <a:xfrm>
          <a:off x="679283" y="1683804"/>
          <a:ext cx="2365780" cy="225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0" lvl="0" indent="0" algn="l"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NHS Diabetes Prevention Programme (NHS DPP)</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•Targets individuals at high risk of Type 2 diabetes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•Provides structured lifestyle intervention (diet, exercise, behavioural coaching)</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•Barron et al. (2018) found significant weight reduction among participants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•Reduces long-term costs linked to complications (renal failure, CVD, amputations)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•Supports sustainability through early intervention</a:t>
          </a:r>
        </a:p>
        <a:p>
          <a:pPr marL="57150" lvl="1" indent="-57150" algn="l" defTabSz="466725">
            <a:lnSpc>
              <a:spcPct val="90000"/>
            </a:lnSpc>
            <a:spcBef>
              <a:spcPct val="0"/>
            </a:spcBef>
            <a:spcAft>
              <a:spcPct val="15000"/>
            </a:spcAft>
            <a:buChar char="•"/>
          </a:pPr>
          <a:endParaRPr lang="en-GB" sz="1050" kern="1200">
            <a:latin typeface="Arial" panose="020B0604020202020204" pitchFamily="34" charset="0"/>
            <a:cs typeface="Arial" panose="020B0604020202020204" pitchFamily="34" charset="0"/>
          </a:endParaRPr>
        </a:p>
      </dsp:txBody>
      <dsp:txXfrm>
        <a:off x="679283" y="1683804"/>
        <a:ext cx="2365780" cy="2252389"/>
      </dsp:txXfrm>
    </dsp:sp>
    <dsp:sp modelId="{DC609972-6CFB-0D40-9C0F-4A51F323ABBC}">
      <dsp:nvSpPr>
        <dsp:cNvPr id="0" name=""/>
        <dsp:cNvSpPr/>
      </dsp:nvSpPr>
      <dsp:spPr>
        <a:xfrm>
          <a:off x="3097766" y="1683804"/>
          <a:ext cx="2365780" cy="225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0" lvl="0" indent="0" algn="l"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Limitations:</a:t>
          </a:r>
          <a:endParaRPr lang="en-GB" sz="1050" kern="1200" dirty="0">
            <a:latin typeface="Arial" panose="020B0604020202020204" pitchFamily="34" charset="0"/>
            <a:cs typeface="Arial" panose="020B0604020202020204" pitchFamily="34" charset="0"/>
          </a:endParaRP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•Lower engagement in deprived communities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•Behaviour change influenced by social determinants (Marmot et al., 2020)</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•Requires long-term adherence for sustained impact</a:t>
          </a:r>
        </a:p>
      </dsp:txBody>
      <dsp:txXfrm>
        <a:off x="3097766" y="1683804"/>
        <a:ext cx="2365780" cy="2252389"/>
      </dsp:txXfrm>
    </dsp:sp>
    <dsp:sp modelId="{C2644E64-958F-D843-B444-B0AB6FB0AEFC}">
      <dsp:nvSpPr>
        <dsp:cNvPr id="0" name=""/>
        <dsp:cNvSpPr/>
      </dsp:nvSpPr>
      <dsp:spPr>
        <a:xfrm>
          <a:off x="0" y="848991"/>
          <a:ext cx="995501" cy="995501"/>
        </a:xfrm>
        <a:prstGeom prst="plus">
          <a:avLst>
            <a:gd name="adj" fmla="val 32810"/>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28A9D8-5C60-EC40-9082-84CE844F015C}">
      <dsp:nvSpPr>
        <dsp:cNvPr id="0" name=""/>
        <dsp:cNvSpPr/>
      </dsp:nvSpPr>
      <dsp:spPr>
        <a:xfrm>
          <a:off x="4918949" y="1206997"/>
          <a:ext cx="936942" cy="321081"/>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C66E9-EC57-D04C-A51A-CD7CB59A5737}">
      <dsp:nvSpPr>
        <dsp:cNvPr id="0" name=""/>
        <dsp:cNvSpPr/>
      </dsp:nvSpPr>
      <dsp:spPr>
        <a:xfrm>
          <a:off x="3074343" y="1688620"/>
          <a:ext cx="585" cy="2151248"/>
        </a:xfrm>
        <a:prstGeom prst="line">
          <a:avLst/>
        </a:pr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B7A31-4B87-CE45-A81E-2497AE15190C}">
      <dsp:nvSpPr>
        <dsp:cNvPr id="0" name=""/>
        <dsp:cNvSpPr/>
      </dsp:nvSpPr>
      <dsp:spPr>
        <a:xfrm>
          <a:off x="511313" y="1331881"/>
          <a:ext cx="4942700" cy="2554357"/>
        </a:xfrm>
        <a:prstGeom prst="rect">
          <a:avLst/>
        </a:prstGeom>
        <a:solidFill>
          <a:schemeClr val="accent2">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005095-4420-854A-AE32-A50FABBCC409}">
      <dsp:nvSpPr>
        <dsp:cNvPr id="0" name=""/>
        <dsp:cNvSpPr/>
      </dsp:nvSpPr>
      <dsp:spPr>
        <a:xfrm>
          <a:off x="659026" y="1630616"/>
          <a:ext cx="2295231" cy="218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Making Every Contact Count (MECC)</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•Encourages brief health promotion conversations in routine appointments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•Cost-effective – no new infrastructure required</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•Nelson et al. (2013) found brief interventions increase smoking cessation rates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•Embeds prevention into everyday clinical practice</a:t>
          </a:r>
        </a:p>
      </dsp:txBody>
      <dsp:txXfrm>
        <a:off x="659026" y="1630616"/>
        <a:ext cx="2295231" cy="2185221"/>
      </dsp:txXfrm>
    </dsp:sp>
    <dsp:sp modelId="{BE35EB41-4D18-0F46-8091-FFAE0891B676}">
      <dsp:nvSpPr>
        <dsp:cNvPr id="0" name=""/>
        <dsp:cNvSpPr/>
      </dsp:nvSpPr>
      <dsp:spPr>
        <a:xfrm>
          <a:off x="3005389" y="1630616"/>
          <a:ext cx="2295231" cy="218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Limitations:</a:t>
          </a:r>
          <a:endParaRPr lang="en-GB" sz="1200" kern="1200" dirty="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•Time constraints in consultations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•Impact depends on staff training and confidence</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•May be inconsistent across services</a:t>
          </a:r>
        </a:p>
      </dsp:txBody>
      <dsp:txXfrm>
        <a:off x="3005389" y="1630616"/>
        <a:ext cx="2295231" cy="2185221"/>
      </dsp:txXfrm>
    </dsp:sp>
    <dsp:sp modelId="{E239661E-1706-D440-A079-2026BC54D66C}">
      <dsp:nvSpPr>
        <dsp:cNvPr id="0" name=""/>
        <dsp:cNvSpPr/>
      </dsp:nvSpPr>
      <dsp:spPr>
        <a:xfrm>
          <a:off x="0" y="820698"/>
          <a:ext cx="965815" cy="965815"/>
        </a:xfrm>
        <a:prstGeom prst="plus">
          <a:avLst>
            <a:gd name="adj" fmla="val 328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AE02A-439F-2B4F-94FA-8F3772CF127B}">
      <dsp:nvSpPr>
        <dsp:cNvPr id="0" name=""/>
        <dsp:cNvSpPr/>
      </dsp:nvSpPr>
      <dsp:spPr>
        <a:xfrm>
          <a:off x="4772262" y="1168029"/>
          <a:ext cx="909002" cy="311507"/>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9976BE-52FD-184C-81DC-70E9EBA9BC7A}">
      <dsp:nvSpPr>
        <dsp:cNvPr id="0" name=""/>
        <dsp:cNvSpPr/>
      </dsp:nvSpPr>
      <dsp:spPr>
        <a:xfrm>
          <a:off x="2982664" y="1635289"/>
          <a:ext cx="568" cy="2087097"/>
        </a:xfrm>
        <a:prstGeom prst="line">
          <a:avLst/>
        </a:pr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42A80-97FB-BB4D-931B-33CED6A71FFB}">
      <dsp:nvSpPr>
        <dsp:cNvPr id="0" name=""/>
        <dsp:cNvSpPr/>
      </dsp:nvSpPr>
      <dsp:spPr>
        <a:xfrm>
          <a:off x="536138" y="932370"/>
          <a:ext cx="5182672" cy="2678373"/>
        </a:xfrm>
        <a:prstGeom prst="rect">
          <a:avLst/>
        </a:prstGeom>
        <a:solidFill>
          <a:schemeClr val="accent3">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708D9B-79C5-B946-8A0C-8763DE44E5AC}">
      <dsp:nvSpPr>
        <dsp:cNvPr id="0" name=""/>
        <dsp:cNvSpPr/>
      </dsp:nvSpPr>
      <dsp:spPr>
        <a:xfrm>
          <a:off x="691023" y="1245609"/>
          <a:ext cx="2406666" cy="2291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Digital Health &amp; Telehealth Services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•Increased remote consultations post-COVID</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•Improves access for rural populations (Cohn et al., 2020)</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•Reduces travel emissions – supports environmental sustainability</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•Improves efficiency and appointment flexibility</a:t>
          </a:r>
        </a:p>
      </dsp:txBody>
      <dsp:txXfrm>
        <a:off x="691023" y="1245609"/>
        <a:ext cx="2406666" cy="2291316"/>
      </dsp:txXfrm>
    </dsp:sp>
    <dsp:sp modelId="{0B44C54D-A36E-5B40-AC68-BC4CDA5AA98C}">
      <dsp:nvSpPr>
        <dsp:cNvPr id="0" name=""/>
        <dsp:cNvSpPr/>
      </dsp:nvSpPr>
      <dsp:spPr>
        <a:xfrm>
          <a:off x="3151303" y="1245609"/>
          <a:ext cx="2406666" cy="2291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Limitations:</a:t>
          </a:r>
          <a:r>
            <a:rPr lang="en-GB" sz="1200" kern="1200" dirty="0">
              <a:latin typeface="Arial" panose="020B0604020202020204" pitchFamily="34" charset="0"/>
              <a:cs typeface="Arial" panose="020B0604020202020204" pitchFamily="34" charset="0"/>
            </a:rPr>
            <a:t>
•Digital exclusion (</a:t>
          </a:r>
          <a:r>
            <a:rPr lang="en-GB" sz="1200" kern="1200" dirty="0" err="1">
              <a:latin typeface="Arial" panose="020B0604020202020204" pitchFamily="34" charset="0"/>
              <a:cs typeface="Arial" panose="020B0604020202020204" pitchFamily="34" charset="0"/>
            </a:rPr>
            <a:t>Greenhalgh</a:t>
          </a:r>
          <a:r>
            <a:rPr lang="en-GB" sz="1200" kern="1200" dirty="0">
              <a:latin typeface="Arial" panose="020B0604020202020204" pitchFamily="34" charset="0"/>
              <a:cs typeface="Arial" panose="020B0604020202020204" pitchFamily="34" charset="0"/>
            </a:rPr>
            <a:t> et al., 2020)
•Risk of widening health inequalities
•Older adults and low-income groups disproportionately affected</a:t>
          </a:r>
        </a:p>
      </dsp:txBody>
      <dsp:txXfrm>
        <a:off x="3151303" y="1245609"/>
        <a:ext cx="2406666" cy="2291316"/>
      </dsp:txXfrm>
    </dsp:sp>
    <dsp:sp modelId="{790B28AF-C269-4741-AFB1-B61CD436C765}">
      <dsp:nvSpPr>
        <dsp:cNvPr id="0" name=""/>
        <dsp:cNvSpPr/>
      </dsp:nvSpPr>
      <dsp:spPr>
        <a:xfrm>
          <a:off x="0" y="396369"/>
          <a:ext cx="1012706" cy="1012706"/>
        </a:xfrm>
        <a:prstGeom prst="plus">
          <a:avLst>
            <a:gd name="adj" fmla="val 32810"/>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C0ABD-586D-7C45-91FD-862FB36B623D}">
      <dsp:nvSpPr>
        <dsp:cNvPr id="0" name=""/>
        <dsp:cNvSpPr/>
      </dsp:nvSpPr>
      <dsp:spPr>
        <a:xfrm>
          <a:off x="5003959" y="760562"/>
          <a:ext cx="953135" cy="326630"/>
        </a:xfrm>
        <a:prstGeom prst="rect">
          <a:avLst/>
        </a:prstGeom>
        <a:solidFill>
          <a:schemeClr val="accent3">
            <a:hueOff val="4117163"/>
            <a:satOff val="24712"/>
            <a:lumOff val="18825"/>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1E226-5238-9943-8C49-9F3595EE9CCC}">
      <dsp:nvSpPr>
        <dsp:cNvPr id="0" name=""/>
        <dsp:cNvSpPr/>
      </dsp:nvSpPr>
      <dsp:spPr>
        <a:xfrm>
          <a:off x="3127474" y="1250509"/>
          <a:ext cx="595" cy="2188427"/>
        </a:xfrm>
        <a:prstGeom prst="line">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933C0-F09F-A04E-BF9B-5F1B2C21B3F8}">
      <dsp:nvSpPr>
        <dsp:cNvPr id="0" name=""/>
        <dsp:cNvSpPr/>
      </dsp:nvSpPr>
      <dsp:spPr>
        <a:xfrm rot="16200000">
          <a:off x="550994" y="-550994"/>
          <a:ext cx="2962010" cy="4064000"/>
        </a:xfrm>
        <a:prstGeom prst="round1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Arial" panose="020B0604020202020204" pitchFamily="34" charset="0"/>
              <a:cs typeface="Arial" panose="020B0604020202020204" pitchFamily="34" charset="0"/>
            </a:rPr>
            <a:t>Public health initiatives aim to improve population health by promoting healthy lifestyles, preventing disease and reducing healthcare inequalities.</a:t>
          </a:r>
        </a:p>
      </dsp:txBody>
      <dsp:txXfrm rot="5400000">
        <a:off x="-1" y="1"/>
        <a:ext cx="4064000" cy="2221508"/>
      </dsp:txXfrm>
    </dsp:sp>
    <dsp:sp modelId="{95794BFD-E62A-5445-A2EE-3E6DA2FB9223}">
      <dsp:nvSpPr>
        <dsp:cNvPr id="0" name=""/>
        <dsp:cNvSpPr/>
      </dsp:nvSpPr>
      <dsp:spPr>
        <a:xfrm>
          <a:off x="4064000" y="0"/>
          <a:ext cx="4064000" cy="2962010"/>
        </a:xfrm>
        <a:prstGeom prst="round1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The </a:t>
          </a:r>
          <a:r>
            <a:rPr lang="en-GB" sz="2000" b="1" kern="1200" dirty="0">
              <a:solidFill>
                <a:schemeClr val="tx1"/>
              </a:solidFill>
              <a:latin typeface="Arial" panose="020B0604020202020204" pitchFamily="34" charset="0"/>
              <a:cs typeface="Arial" panose="020B0604020202020204" pitchFamily="34" charset="0"/>
            </a:rPr>
            <a:t>Change4Life campaign</a:t>
          </a:r>
          <a:r>
            <a:rPr lang="en-GB" sz="2000" kern="1200" dirty="0">
              <a:solidFill>
                <a:schemeClr val="tx1"/>
              </a:solidFill>
              <a:latin typeface="Arial" panose="020B0604020202020204" pitchFamily="34" charset="0"/>
              <a:cs typeface="Arial" panose="020B0604020202020204" pitchFamily="34" charset="0"/>
            </a:rPr>
            <a:t> encourages healthier diets, increased physical activity and obesity prevention through education and community engagement ((Public Health England, 2019).</a:t>
          </a:r>
        </a:p>
      </dsp:txBody>
      <dsp:txXfrm>
        <a:off x="4064000" y="0"/>
        <a:ext cx="4064000" cy="2221508"/>
      </dsp:txXfrm>
    </dsp:sp>
    <dsp:sp modelId="{07E56FDC-96C3-E643-81B2-9A687A004146}">
      <dsp:nvSpPr>
        <dsp:cNvPr id="0" name=""/>
        <dsp:cNvSpPr/>
      </dsp:nvSpPr>
      <dsp:spPr>
        <a:xfrm rot="10800000">
          <a:off x="0" y="2962010"/>
          <a:ext cx="4064000" cy="2962010"/>
        </a:xfrm>
        <a:prstGeom prst="round1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Vaccination campaigns </a:t>
          </a:r>
          <a:r>
            <a:rPr lang="en-GB" sz="1800" kern="1200" dirty="0" err="1">
              <a:solidFill>
                <a:schemeClr val="tx1"/>
              </a:solidFill>
              <a:latin typeface="Arial" panose="020B0604020202020204" pitchFamily="34" charset="0"/>
              <a:cs typeface="Arial" panose="020B0604020202020204" pitchFamily="34" charset="0"/>
            </a:rPr>
            <a:t>lile</a:t>
          </a:r>
          <a:r>
            <a:rPr lang="en-GB" sz="1800" kern="1200" dirty="0">
              <a:solidFill>
                <a:schemeClr val="tx1"/>
              </a:solidFill>
              <a:latin typeface="Arial" panose="020B0604020202020204" pitchFamily="34" charset="0"/>
              <a:cs typeface="Arial" panose="020B0604020202020204" pitchFamily="34" charset="0"/>
            </a:rPr>
            <a:t> the Covid-19 and mental health awareness programmes improve disease prevention and promote societal wellbeing.</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Public health initiatives support sustainable healthcare systems by reducing long-term treatment costs and improving quality of life (WHO, 2022)</a:t>
          </a:r>
        </a:p>
      </dsp:txBody>
      <dsp:txXfrm rot="10800000">
        <a:off x="0" y="3702513"/>
        <a:ext cx="4064000" cy="2221508"/>
      </dsp:txXfrm>
    </dsp:sp>
    <dsp:sp modelId="{CC722682-1FA0-F44F-9E0B-BD269640E5F8}">
      <dsp:nvSpPr>
        <dsp:cNvPr id="0" name=""/>
        <dsp:cNvSpPr/>
      </dsp:nvSpPr>
      <dsp:spPr>
        <a:xfrm rot="5400000">
          <a:off x="4614994" y="2411016"/>
          <a:ext cx="2962010" cy="4064000"/>
        </a:xfrm>
        <a:prstGeom prst="round1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The </a:t>
          </a:r>
          <a:r>
            <a:rPr lang="en-GB" sz="2000" b="1" kern="1200" dirty="0">
              <a:solidFill>
                <a:schemeClr val="bg1"/>
              </a:solidFill>
              <a:latin typeface="Arial" panose="020B0604020202020204" pitchFamily="34" charset="0"/>
              <a:cs typeface="Arial" panose="020B0604020202020204" pitchFamily="34" charset="0"/>
            </a:rPr>
            <a:t>NHS Health Check Programme</a:t>
          </a:r>
          <a:r>
            <a:rPr lang="en-GB" sz="2000" kern="1200" dirty="0">
              <a:solidFill>
                <a:schemeClr val="bg1"/>
              </a:solidFill>
              <a:latin typeface="Arial" panose="020B0604020202020204" pitchFamily="34" charset="0"/>
              <a:cs typeface="Arial" panose="020B0604020202020204" pitchFamily="34" charset="0"/>
            </a:rPr>
            <a:t> supports early identification of cardiovascular disease risks through screening and preventative interventions (NHS</a:t>
          </a:r>
          <a:r>
            <a:rPr lang="en-GB" sz="2000" kern="1200">
              <a:solidFill>
                <a:schemeClr val="bg1"/>
              </a:solidFill>
              <a:latin typeface="Arial" panose="020B0604020202020204" pitchFamily="34" charset="0"/>
              <a:cs typeface="Arial" panose="020B0604020202020204" pitchFamily="34" charset="0"/>
            </a:rPr>
            <a:t>,2021).</a:t>
          </a:r>
          <a:endParaRPr lang="en-GB" sz="2000" kern="1200" dirty="0">
            <a:solidFill>
              <a:schemeClr val="bg1"/>
            </a:solidFill>
            <a:latin typeface="Arial" panose="020B0604020202020204" pitchFamily="34" charset="0"/>
            <a:cs typeface="Arial" panose="020B0604020202020204" pitchFamily="34" charset="0"/>
          </a:endParaRPr>
        </a:p>
      </dsp:txBody>
      <dsp:txXfrm rot="-5400000">
        <a:off x="4063999" y="3702513"/>
        <a:ext cx="4064000" cy="2221508"/>
      </dsp:txXfrm>
    </dsp:sp>
    <dsp:sp modelId="{4EDE56A4-1DA6-5242-B9AD-6102A6DEBE18}">
      <dsp:nvSpPr>
        <dsp:cNvPr id="0" name=""/>
        <dsp:cNvSpPr/>
      </dsp:nvSpPr>
      <dsp:spPr>
        <a:xfrm>
          <a:off x="2844799" y="2221508"/>
          <a:ext cx="2438400" cy="1481005"/>
        </a:xfrm>
        <a:prstGeom prst="roundRect">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Public Health Initiatives and Health Promotion</a:t>
          </a:r>
        </a:p>
      </dsp:txBody>
      <dsp:txXfrm>
        <a:off x="2917096" y="2293805"/>
        <a:ext cx="2293806" cy="133641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4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07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8.xml><?xml version="1.0" encoding="utf-8"?>
<dgm:layoutDef xmlns:dgm="http://schemas.openxmlformats.org/drawingml/2006/diagram" xmlns:a="http://schemas.openxmlformats.org/drawingml/2006/main" uniqueId="urn:microsoft.com/office/officeart/2009/3/layout/PlusandMinus">
  <dgm:title val=""/>
  <dgm:desc val=""/>
  <dgm:catLst>
    <dgm:cat type="relationship" pri="138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9.xml><?xml version="1.0" encoding="utf-8"?>
<dgm:layoutDef xmlns:dgm="http://schemas.openxmlformats.org/drawingml/2006/diagram" xmlns:a="http://schemas.openxmlformats.org/drawingml/2006/main" uniqueId="urn:microsoft.com/office/officeart/2009/3/layout/PlusandMinus">
  <dgm:title val=""/>
  <dgm:desc val=""/>
  <dgm:catLst>
    <dgm:cat type="relationship" pri="138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0.xml><?xml version="1.0" encoding="utf-8"?>
<dgm:layoutDef xmlns:dgm="http://schemas.openxmlformats.org/drawingml/2006/diagram" xmlns:a="http://schemas.openxmlformats.org/drawingml/2006/main" uniqueId="urn:microsoft.com/office/officeart/2009/3/layout/PlusandMinus">
  <dgm:title val=""/>
  <dgm:desc val=""/>
  <dgm:catLst>
    <dgm:cat type="relationship" pri="138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50B3-5CD8-6A4A-F1A6-3D12154EA2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1264B6-A202-730C-14EE-AF3A532637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CB40F0-33DA-BA06-A2D8-93550FAC9819}"/>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226EC42E-A4FB-0368-FA72-837F822569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EF03E-5480-38C3-B280-C9ED30A2B291}"/>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3864050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48A7-6A07-EFBE-AB11-5EBB84EACC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3FA715-E122-1415-D7DC-26A3AC00E5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8DB3E-726B-442F-63AC-7C484D2FA6D5}"/>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ECC7BD7E-62C6-EA9D-B934-B05D23745E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39EDA7-6B4B-C9C7-F543-FD62E633F493}"/>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1216320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1878-8A28-C2B6-A432-25CBDD9259B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4F0EF5-C593-2466-D102-0CCFC3ABED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648914-D4EA-8F83-8532-D02A4084086B}"/>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0D8C967B-DE16-C915-3900-CD63F28487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699B47-A7F7-4583-C016-382A1ECB791F}"/>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400399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9E30-7F81-1C70-E4C7-A9746CDDAD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C78530-40CA-750C-61E8-2D8EA12D03B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622BDA1-1A78-F5A4-426E-BA222292DA7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911F47B-B9F2-D5E1-9975-43EBC3891662}"/>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6" name="Footer Placeholder 5">
            <a:extLst>
              <a:ext uri="{FF2B5EF4-FFF2-40B4-BE49-F238E27FC236}">
                <a16:creationId xmlns:a16="http://schemas.microsoft.com/office/drawing/2014/main" id="{DC33DEAE-820C-FCD4-2529-BCC6024949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FC5352-3993-092E-5AEB-3ECC2F1CA8D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2284604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E700D-DC6F-A236-033D-4F303E4D99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4BF229-E8CF-0671-3BC9-E8C2CFCCF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1AB928-E5BC-2B7B-0174-B4572C85C5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C098C91-CA50-4E49-CC29-94223BD843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36165B-E1AC-C12D-EE21-E5F5B3F1B0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8581A8C-9E15-D780-847D-973A35964310}"/>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8" name="Footer Placeholder 7">
            <a:extLst>
              <a:ext uri="{FF2B5EF4-FFF2-40B4-BE49-F238E27FC236}">
                <a16:creationId xmlns:a16="http://schemas.microsoft.com/office/drawing/2014/main" id="{59AB0D96-BB9F-4615-D24C-6C0CC50343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9622C4-09E8-2D0E-D3E4-D845016CBA49}"/>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2758517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50EC-5CDE-DE3B-BE28-650EA438677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BBFD8A0-6F19-1DD3-150E-2CA93805A740}"/>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4" name="Footer Placeholder 3">
            <a:extLst>
              <a:ext uri="{FF2B5EF4-FFF2-40B4-BE49-F238E27FC236}">
                <a16:creationId xmlns:a16="http://schemas.microsoft.com/office/drawing/2014/main" id="{D3451149-0455-AFA2-E85E-8A2822D9F7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A67FE2-115A-F10E-FFA6-E74DF884CE6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2683504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166D68-607E-1A5D-45E5-5765CD591EED}"/>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3" name="Footer Placeholder 2">
            <a:extLst>
              <a:ext uri="{FF2B5EF4-FFF2-40B4-BE49-F238E27FC236}">
                <a16:creationId xmlns:a16="http://schemas.microsoft.com/office/drawing/2014/main" id="{02FBB246-6264-438A-EB85-84F76A6377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4E24CC-3C03-BFFA-6990-168BA1FEDBAC}"/>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86122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0802-05A4-D6C2-3E4B-B7A7740035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45A0CB-834E-D267-34A0-CF8140380B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FD2F4-6111-2494-5342-D208A4C180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BE4AE2-FBD8-5662-EA87-A5C0561BE473}"/>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6" name="Footer Placeholder 5">
            <a:extLst>
              <a:ext uri="{FF2B5EF4-FFF2-40B4-BE49-F238E27FC236}">
                <a16:creationId xmlns:a16="http://schemas.microsoft.com/office/drawing/2014/main" id="{EB5AB7D5-12BF-0E56-A573-C812C7CF86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6394E3-2E3B-352B-03AF-B55814828F5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129967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D1B55-4BB3-742B-E2DC-EB3C1F0E13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ABFF3F1-015F-70DE-AF4E-DFD8C2FF6E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808127-5EA8-AD72-939D-E421DE637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9D8E01-1F78-5363-212E-098E10C37F85}"/>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6" name="Footer Placeholder 5">
            <a:extLst>
              <a:ext uri="{FF2B5EF4-FFF2-40B4-BE49-F238E27FC236}">
                <a16:creationId xmlns:a16="http://schemas.microsoft.com/office/drawing/2014/main" id="{C0700324-FFCB-40A8-4DC2-224879AD5C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8D9935-D64E-A846-CB66-4262ADD7447F}"/>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369127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3D10-3BA0-2EED-3B32-39B066A5497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8B308A-1B5A-9FE5-1A75-C75C590071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D89C9A-129C-0DE6-CE42-2282AE98949D}"/>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87E86625-6DC9-3CB0-485C-DB5ABF8FE2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36F1B-73A8-FC84-50D9-A4B7B77BEDD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1617667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EAE88D-C660-531A-1C24-6B748A0CB39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6F08DC-FC56-26DE-32CD-594C2F63BF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5541B6-1EE0-E5DD-5B99-10318621AA2B}"/>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6C1F573B-F7C2-DD31-38AA-655F04905A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D3FA31-BC37-7DD0-2059-C8042E27730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391262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12BE18-626B-EFC0-D88C-8CE8876D93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935069-5932-EE1D-B8E4-B8BC687D2F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2B7463-66E3-9B53-6A0F-5B04D12E6F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0F59874A-91C6-E2DB-5189-813BF38795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928561-EA24-7489-A89B-66A0A6E4FF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8F4F72-FC88-AD4D-B9D7-807589924003}" type="slidenum">
              <a:rPr lang="en-US" smtClean="0"/>
              <a:t>‹#›</a:t>
            </a:fld>
            <a:endParaRPr lang="en-US"/>
          </a:p>
        </p:txBody>
      </p:sp>
    </p:spTree>
    <p:extLst>
      <p:ext uri="{BB962C8B-B14F-4D97-AF65-F5344CB8AC3E}">
        <p14:creationId xmlns:p14="http://schemas.microsoft.com/office/powerpoint/2010/main" val="2572375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5.jpeg"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6.jpe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8.xml.rels><?xml version="1.0" encoding="UTF-8" standalone="yes"?>
<Relationships xmlns="http://schemas.openxmlformats.org/package/2006/relationships"><Relationship Id="rId8" Type="http://schemas.openxmlformats.org/officeDocument/2006/relationships/image" Target="../media/image8.jpeg" /><Relationship Id="rId3" Type="http://schemas.openxmlformats.org/officeDocument/2006/relationships/diagramLayout" Target="../diagrams/layout4.xml" /><Relationship Id="rId7" Type="http://schemas.openxmlformats.org/officeDocument/2006/relationships/image" Target="../media/image7.jpeg"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 Id="rId9" Type="http://schemas.openxmlformats.org/officeDocument/2006/relationships/image" Target="../media/image9.jpeg"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 /><Relationship Id="rId7" Type="http://schemas.openxmlformats.org/officeDocument/2006/relationships/image" Target="../media/image10.jpeg"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9.xml" /><Relationship Id="rId13" Type="http://schemas.openxmlformats.org/officeDocument/2006/relationships/diagramLayout" Target="../diagrams/layout10.xml" /><Relationship Id="rId3" Type="http://schemas.openxmlformats.org/officeDocument/2006/relationships/diagramLayout" Target="../diagrams/layout8.xml" /><Relationship Id="rId7" Type="http://schemas.openxmlformats.org/officeDocument/2006/relationships/diagramData" Target="../diagrams/data9.xml" /><Relationship Id="rId12" Type="http://schemas.openxmlformats.org/officeDocument/2006/relationships/diagramData" Target="../diagrams/data10.xml" /><Relationship Id="rId2" Type="http://schemas.openxmlformats.org/officeDocument/2006/relationships/diagramData" Target="../diagrams/data8.xml" /><Relationship Id="rId16" Type="http://schemas.microsoft.com/office/2007/relationships/diagramDrawing" Target="../diagrams/drawing10.xml" /><Relationship Id="rId1" Type="http://schemas.openxmlformats.org/officeDocument/2006/relationships/slideLayout" Target="../slideLayouts/slideLayout2.xml" /><Relationship Id="rId6" Type="http://schemas.microsoft.com/office/2007/relationships/diagramDrawing" Target="../diagrams/drawing8.xml" /><Relationship Id="rId11" Type="http://schemas.microsoft.com/office/2007/relationships/diagramDrawing" Target="../diagrams/drawing9.xml" /><Relationship Id="rId5" Type="http://schemas.openxmlformats.org/officeDocument/2006/relationships/diagramColors" Target="../diagrams/colors8.xml" /><Relationship Id="rId15" Type="http://schemas.openxmlformats.org/officeDocument/2006/relationships/diagramColors" Target="../diagrams/colors10.xml" /><Relationship Id="rId10" Type="http://schemas.openxmlformats.org/officeDocument/2006/relationships/diagramColors" Target="../diagrams/colors9.xml" /><Relationship Id="rId4" Type="http://schemas.openxmlformats.org/officeDocument/2006/relationships/diagramQuickStyle" Target="../diagrams/quickStyle8.xml" /><Relationship Id="rId9" Type="http://schemas.openxmlformats.org/officeDocument/2006/relationships/diagramQuickStyle" Target="../diagrams/quickStyle9.xml" /><Relationship Id="rId14" Type="http://schemas.openxmlformats.org/officeDocument/2006/relationships/diagramQuickStyle" Target="../diagrams/quickStyle10.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 /><Relationship Id="rId7" Type="http://schemas.openxmlformats.org/officeDocument/2006/relationships/image" Target="../media/image15.jpeg" /><Relationship Id="rId2" Type="http://schemas.openxmlformats.org/officeDocument/2006/relationships/diagramData" Target="../diagrams/data11.xml" /><Relationship Id="rId1" Type="http://schemas.openxmlformats.org/officeDocument/2006/relationships/slideLayout" Target="../slideLayouts/slideLayout2.xml" /><Relationship Id="rId6" Type="http://schemas.microsoft.com/office/2007/relationships/diagramDrawing" Target="../diagrams/drawing11.xml" /><Relationship Id="rId5" Type="http://schemas.openxmlformats.org/officeDocument/2006/relationships/diagramColors" Target="../diagrams/colors11.xml" /><Relationship Id="rId4" Type="http://schemas.openxmlformats.org/officeDocument/2006/relationships/diagramQuickStyle" Target="../diagrams/quickStyle11.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2010/15" TargetMode="External" /><Relationship Id="rId2" Type="http://schemas.openxmlformats.org/officeDocument/2006/relationships/hyperlink" Target="https://preprints.jmir.org/preprint/20282?__hstc=102212634.61f1a1faa58738a638a87b1304a9f088.1770661501859.1770661501859.1770661501859.1&amp;__hssc=102212634.1.1770661501859&amp;__hsfp=dc1dfa7c58209610c65a406d0ffc5ad0" TargetMode="External" /><Relationship Id="rId1" Type="http://schemas.openxmlformats.org/officeDocument/2006/relationships/slideLayout" Target="../slideLayouts/slideLayout2.xml" /><Relationship Id="rId6" Type="http://schemas.openxmlformats.org/officeDocument/2006/relationships/hyperlink" Target="https://www.kingsfund.org.uk/insight-and-analysis/long-reads/what-are-health-inequalities" TargetMode="External" /><Relationship Id="rId5" Type="http://schemas.openxmlformats.org/officeDocument/2006/relationships/hyperlink" Target="https://doi.org/10.1136/bmj.m998" TargetMode="External" /><Relationship Id="rId4" Type="http://schemas.openxmlformats.org/officeDocument/2006/relationships/hyperlink" Target="https://www.local.gov.uk/publications/place-and-health-bridging-gap-health-inequalities"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integratedcare/what-is-integrated-care/" TargetMode="External" /><Relationship Id="rId2" Type="http://schemas.openxmlformats.org/officeDocument/2006/relationships/hyperlink" Target="https://www.local.gov.uk/publications/place-and-health-bridging-gap-health-inequalities" TargetMode="External" /><Relationship Id="rId1" Type="http://schemas.openxmlformats.org/officeDocument/2006/relationships/slideLayout" Target="../slideLayouts/slideLayout2.xml" /><Relationship Id="rId4" Type="http://schemas.openxmlformats.org/officeDocument/2006/relationships/hyperlink" Target="https://www.ons.gov.uk/peoplepopulationandcommunity/healthandsocialcare/healthandlifeexpectancies/methodologies/healthstatelifeexpectanciesukqmi2020to2022" TargetMode="External" /></Relationships>
</file>

<file path=ppt/slides/_rels/slide18.xml.rels><?xml version="1.0" encoding="UTF-8" standalone="yes"?>
<Relationships xmlns="http://schemas.openxmlformats.org/package/2006/relationships"><Relationship Id="rId3" Type="http://schemas.openxmlformats.org/officeDocument/2006/relationships/hyperlink" Target="https://www.who.int/data/gho/data/major-themes/health-and-well-being" TargetMode="External" /><Relationship Id="rId2" Type="http://schemas.openxmlformats.org/officeDocument/2006/relationships/hyperlink" Target="https://www.who.int/health-topics/social-determinants-of-health#tab=tab_1" TargetMode="External" /><Relationship Id="rId1" Type="http://schemas.openxmlformats.org/officeDocument/2006/relationships/slideLayout" Target="../slideLayouts/slideLayout2.xml" /><Relationship Id="rId4" Type="http://schemas.openxmlformats.org/officeDocument/2006/relationships/hyperlink" Target="https://digital.nhs.uk/data-and-information/publications/statistical/statistics-on-public-health/202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12C53-245E-496A-E937-F16DBF1EDDC9}"/>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E3BAA2CA-B14E-2E1B-461A-A0D2A067FA28}"/>
              </a:ext>
            </a:extLst>
          </p:cNvPr>
          <p:cNvSpPr>
            <a:spLocks noGrp="1"/>
          </p:cNvSpPr>
          <p:nvPr>
            <p:ph type="subTitle" idx="1"/>
          </p:nvPr>
        </p:nvSpPr>
        <p:spPr/>
        <p:txBody>
          <a:bodyPr>
            <a:noAutofit/>
          </a:bodyPr>
          <a:lstStyle/>
          <a:p>
            <a:r>
              <a:rPr lang="en-GB" sz="1800" dirty="0">
                <a:latin typeface="Arial" panose="020B0604020202020204" pitchFamily="34" charset="0"/>
                <a:cs typeface="Arial" panose="020B0604020202020204" pitchFamily="34" charset="0"/>
              </a:rPr>
              <a:t>Name: Nazmin Malik </a:t>
            </a:r>
          </a:p>
          <a:p>
            <a:r>
              <a:rPr lang="en-GB" sz="1800" dirty="0">
                <a:latin typeface="Arial" panose="020B0604020202020204" pitchFamily="34" charset="0"/>
                <a:cs typeface="Arial" panose="020B0604020202020204" pitchFamily="34" charset="0"/>
              </a:rPr>
              <a:t>Student: 2242813</a:t>
            </a:r>
          </a:p>
          <a:p>
            <a:r>
              <a:rPr lang="en-GB" sz="1800" dirty="0">
                <a:latin typeface="Arial" panose="020B0604020202020204" pitchFamily="34" charset="0"/>
                <a:cs typeface="Arial" panose="020B0604020202020204" pitchFamily="34" charset="0"/>
              </a:rPr>
              <a:t>Module Code:BMHP6030</a:t>
            </a:r>
          </a:p>
          <a:p>
            <a:r>
              <a:rPr lang="en-GB" sz="1800">
                <a:latin typeface="Arial" panose="020B0604020202020204" pitchFamily="34" charset="0"/>
                <a:cs typeface="Arial" panose="020B0604020202020204" pitchFamily="34" charset="0"/>
              </a:rPr>
              <a:t>Module:Health</a:t>
            </a:r>
            <a:r>
              <a:rPr lang="en-GB" sz="1800" dirty="0">
                <a:latin typeface="Arial" panose="020B0604020202020204" pitchFamily="34" charset="0"/>
                <a:cs typeface="Arial" panose="020B0604020202020204" pitchFamily="34" charset="0"/>
              </a:rPr>
              <a:t>, Wellbeing and Sustainable Development</a:t>
            </a:r>
          </a:p>
          <a:p>
            <a:r>
              <a:rPr lang="en-GB" sz="1800" dirty="0">
                <a:latin typeface="Arial" panose="020B0604020202020204" pitchFamily="34" charset="0"/>
                <a:cs typeface="Arial" panose="020B0604020202020204" pitchFamily="34" charset="0"/>
              </a:rPr>
              <a:t>Assignment: Presentation / Component 1</a:t>
            </a:r>
          </a:p>
          <a:p>
            <a:r>
              <a:rPr lang="en-GB" sz="1800" dirty="0">
                <a:latin typeface="Arial" panose="020B0604020202020204" pitchFamily="34" charset="0"/>
                <a:cs typeface="Arial" panose="020B0604020202020204" pitchFamily="34" charset="0"/>
              </a:rPr>
              <a:t>Lecturer: </a:t>
            </a:r>
            <a:r>
              <a:rPr lang="en-GB" sz="1800" b="0" i="0" dirty="0" err="1">
                <a:solidFill>
                  <a:srgbClr val="242130"/>
                </a:solidFill>
                <a:effectLst/>
                <a:latin typeface="Arial" panose="020B0604020202020204" pitchFamily="34" charset="0"/>
                <a:cs typeface="Arial" panose="020B0604020202020204" pitchFamily="34" charset="0"/>
              </a:rPr>
              <a:t>Tomy</a:t>
            </a:r>
            <a:r>
              <a:rPr lang="en-GB" sz="1800" b="0" i="0" dirty="0">
                <a:solidFill>
                  <a:srgbClr val="242130"/>
                </a:solidFill>
                <a:effectLst/>
                <a:latin typeface="Arial" panose="020B0604020202020204" pitchFamily="34" charset="0"/>
                <a:cs typeface="Arial" panose="020B0604020202020204" pitchFamily="34" charset="0"/>
              </a:rPr>
              <a:t> </a:t>
            </a:r>
            <a:r>
              <a:rPr lang="en-GB" sz="1800" b="0" i="0" dirty="0" err="1">
                <a:solidFill>
                  <a:srgbClr val="242130"/>
                </a:solidFill>
                <a:effectLst/>
                <a:latin typeface="Arial" panose="020B0604020202020204" pitchFamily="34" charset="0"/>
                <a:cs typeface="Arial" panose="020B0604020202020204" pitchFamily="34" charset="0"/>
              </a:rPr>
              <a:t>Adattu</a:t>
            </a:r>
            <a:r>
              <a:rPr lang="en-GB" sz="1800" b="0" i="0" dirty="0">
                <a:solidFill>
                  <a:srgbClr val="242130"/>
                </a:solidFill>
                <a:effectLst/>
                <a:latin typeface="Arial" panose="020B0604020202020204" pitchFamily="34" charset="0"/>
                <a:cs typeface="Arial" panose="020B0604020202020204" pitchFamily="34" charset="0"/>
              </a:rPr>
              <a:t> Chacko</a:t>
            </a:r>
            <a:endParaRPr lang="en-US"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B7DBF87-9D6F-62D7-9582-79426F26B8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656242"/>
            <a:ext cx="9346406" cy="2899759"/>
          </a:xfrm>
          <a:prstGeom prst="rect">
            <a:avLst/>
          </a:prstGeom>
        </p:spPr>
      </p:pic>
    </p:spTree>
    <p:extLst>
      <p:ext uri="{BB962C8B-B14F-4D97-AF65-F5344CB8AC3E}">
        <p14:creationId xmlns:p14="http://schemas.microsoft.com/office/powerpoint/2010/main" val="1156632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2D66-730B-2380-3D15-90680B960B9A}"/>
              </a:ext>
            </a:extLst>
          </p:cNvPr>
          <p:cNvSpPr>
            <a:spLocks noGrp="1"/>
          </p:cNvSpPr>
          <p:nvPr>
            <p:ph type="title"/>
          </p:nvPr>
        </p:nvSpPr>
        <p:spPr>
          <a:xfrm>
            <a:off x="350043" y="466724"/>
            <a:ext cx="10515600" cy="735807"/>
          </a:xfrm>
        </p:spPr>
        <p:txBody>
          <a:bodyPr>
            <a:noAutofit/>
          </a:bodyPr>
          <a:lstStyle/>
          <a:p>
            <a:r>
              <a:rPr lang="en-GB" sz="3200" b="1"/>
              <a:t>Introduction</a:t>
            </a:r>
            <a:br>
              <a:rPr lang="en-GB" sz="3200" b="1"/>
            </a:br>
            <a:r>
              <a:rPr lang="en-GB" sz="3200" b="1"/>
              <a:t>Integrating Health, Wellbeing and Sustainable Development in Health and Social Care</a:t>
            </a:r>
          </a:p>
        </p:txBody>
      </p:sp>
      <p:graphicFrame>
        <p:nvGraphicFramePr>
          <p:cNvPr id="5" name="Diagram 4">
            <a:extLst>
              <a:ext uri="{FF2B5EF4-FFF2-40B4-BE49-F238E27FC236}">
                <a16:creationId xmlns:a16="http://schemas.microsoft.com/office/drawing/2014/main" id="{244564A6-7AFA-254D-9F57-90EC9087ECE3}"/>
              </a:ext>
            </a:extLst>
          </p:cNvPr>
          <p:cNvGraphicFramePr/>
          <p:nvPr>
            <p:extLst>
              <p:ext uri="{D42A27DB-BD31-4B8C-83A1-F6EECF244321}">
                <p14:modId xmlns:p14="http://schemas.microsoft.com/office/powerpoint/2010/main" val="1281269986"/>
              </p:ext>
            </p:extLst>
          </p:nvPr>
        </p:nvGraphicFramePr>
        <p:xfrm>
          <a:off x="633413" y="466724"/>
          <a:ext cx="9648031" cy="6667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837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045D-04CD-9762-5003-063DCA7A04C8}"/>
              </a:ext>
            </a:extLst>
          </p:cNvPr>
          <p:cNvSpPr>
            <a:spLocks noGrp="1"/>
          </p:cNvSpPr>
          <p:nvPr>
            <p:ph type="title"/>
          </p:nvPr>
        </p:nvSpPr>
        <p:spPr>
          <a:xfrm>
            <a:off x="838200" y="365126"/>
            <a:ext cx="6531769" cy="1099344"/>
          </a:xfrm>
          <a:solidFill>
            <a:schemeClr val="accent6">
              <a:lumMod val="40000"/>
              <a:lumOff val="60000"/>
            </a:schemeClr>
          </a:solidFill>
        </p:spPr>
        <p:txBody>
          <a:bodyPr/>
          <a:lstStyle/>
          <a:p>
            <a:r>
              <a:rPr lang="en-GB" b="1"/>
              <a:t>Definition of Health</a:t>
            </a:r>
            <a:endParaRPr lang="en-US" b="1"/>
          </a:p>
        </p:txBody>
      </p:sp>
      <p:sp>
        <p:nvSpPr>
          <p:cNvPr id="3" name="Content Placeholder 2">
            <a:extLst>
              <a:ext uri="{FF2B5EF4-FFF2-40B4-BE49-F238E27FC236}">
                <a16:creationId xmlns:a16="http://schemas.microsoft.com/office/drawing/2014/main" id="{82D5106A-2044-F9A9-2A3E-5C29075414A7}"/>
              </a:ext>
            </a:extLst>
          </p:cNvPr>
          <p:cNvSpPr>
            <a:spLocks noGrp="1"/>
          </p:cNvSpPr>
          <p:nvPr>
            <p:ph idx="1"/>
          </p:nvPr>
        </p:nvSpPr>
        <p:spPr>
          <a:xfrm>
            <a:off x="838200" y="1690688"/>
            <a:ext cx="7948613" cy="3938588"/>
          </a:xfrm>
        </p:spPr>
        <p:txBody>
          <a:bodyPr>
            <a:noAutofit/>
          </a:bodyPr>
          <a:lstStyle/>
          <a:p>
            <a:r>
              <a:rPr lang="en-GB" sz="2000" dirty="0">
                <a:latin typeface="Arial" panose="020B0604020202020204" pitchFamily="34" charset="0"/>
                <a:cs typeface="Arial" panose="020B0604020202020204" pitchFamily="34" charset="0"/>
              </a:rPr>
              <a:t>Health is defined by the World Health Organisation as a state of complete physical, mental and social wellbeing, rather than simply the absence of disease (WHO, 1948). This definition reflects the shift from a purely biomedical model towards a more holistic understanding of health.</a:t>
            </a:r>
          </a:p>
          <a:p>
            <a:r>
              <a:rPr lang="en-GB" sz="2000" dirty="0">
                <a:latin typeface="Arial" panose="020B0604020202020204" pitchFamily="34" charset="0"/>
                <a:cs typeface="Arial" panose="020B0604020202020204" pitchFamily="34" charset="0"/>
              </a:rPr>
              <a:t>Research demonstrates strong links between physical and mental health. Individuals experiencing long-term mental health conditions are significantly more likely to develop chronic physical illnesses, including cardiovascular disease and diabetes (Prince et al., 2007). In the UK, long-term conditions account for approximately 70% of NHS healthcare expenditure, highlighting the importance of preventative and integrated healthcare approaches (NHS England, 2019).</a:t>
            </a:r>
          </a:p>
          <a:p>
            <a:r>
              <a:rPr lang="en-GB" sz="2000" dirty="0">
                <a:latin typeface="Arial" panose="020B0604020202020204" pitchFamily="34" charset="0"/>
                <a:cs typeface="Arial" panose="020B0604020202020204" pitchFamily="34" charset="0"/>
              </a:rPr>
              <a:t>Understanding health as a multidimensional concept supports the development of person-centred care strategies that address both medical and social determinants of health.</a:t>
            </a:r>
          </a:p>
          <a:p>
            <a:pPr marL="0" indent="0">
              <a:buNone/>
            </a:pPr>
            <a:endParaRPr lang="en-GB" sz="2000" dirty="0"/>
          </a:p>
        </p:txBody>
      </p:sp>
      <p:pic>
        <p:nvPicPr>
          <p:cNvPr id="4" name="Picture 3">
            <a:extLst>
              <a:ext uri="{FF2B5EF4-FFF2-40B4-BE49-F238E27FC236}">
                <a16:creationId xmlns:a16="http://schemas.microsoft.com/office/drawing/2014/main" id="{0FD30B26-4F71-8F75-919D-625BD0CCF7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6813" y="1850893"/>
            <a:ext cx="3107531" cy="3156213"/>
          </a:xfrm>
          <a:prstGeom prst="rect">
            <a:avLst/>
          </a:prstGeom>
        </p:spPr>
      </p:pic>
    </p:spTree>
    <p:extLst>
      <p:ext uri="{BB962C8B-B14F-4D97-AF65-F5344CB8AC3E}">
        <p14:creationId xmlns:p14="http://schemas.microsoft.com/office/powerpoint/2010/main" val="4133163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DBDB-8510-97F8-65DF-4F33B8A91DC5}"/>
              </a:ext>
            </a:extLst>
          </p:cNvPr>
          <p:cNvSpPr>
            <a:spLocks noGrp="1"/>
          </p:cNvSpPr>
          <p:nvPr>
            <p:ph type="title"/>
          </p:nvPr>
        </p:nvSpPr>
        <p:spPr>
          <a:xfrm>
            <a:off x="838200" y="511969"/>
            <a:ext cx="9877425" cy="1178719"/>
          </a:xfrm>
          <a:solidFill>
            <a:srgbClr val="BFBF3F"/>
          </a:solidFill>
        </p:spPr>
        <p:txBody>
          <a:bodyPr>
            <a:normAutofit fontScale="90000"/>
          </a:bodyPr>
          <a:lstStyle/>
          <a:p>
            <a:r>
              <a:rPr lang="en-GB" b="1" dirty="0"/>
              <a:t>The Concept of Wellbeing in Health and Social Care</a:t>
            </a:r>
            <a:endParaRPr lang="en-US" b="1" dirty="0"/>
          </a:p>
        </p:txBody>
      </p:sp>
      <p:sp>
        <p:nvSpPr>
          <p:cNvPr id="3" name="Content Placeholder 2">
            <a:extLst>
              <a:ext uri="{FF2B5EF4-FFF2-40B4-BE49-F238E27FC236}">
                <a16:creationId xmlns:a16="http://schemas.microsoft.com/office/drawing/2014/main" id="{DB4F921A-1889-D5D8-631C-FEA5501416D2}"/>
              </a:ext>
            </a:extLst>
          </p:cNvPr>
          <p:cNvSpPr>
            <a:spLocks noGrp="1"/>
          </p:cNvSpPr>
          <p:nvPr>
            <p:ph idx="1"/>
          </p:nvPr>
        </p:nvSpPr>
        <p:spPr/>
        <p:txBody>
          <a:bodyPr>
            <a:noAutofit/>
          </a:bodyPr>
          <a:lstStyle/>
          <a:p>
            <a:r>
              <a:rPr lang="en-GB" sz="2000" dirty="0">
                <a:latin typeface="Arial" panose="020B0604020202020204" pitchFamily="34" charset="0"/>
                <a:cs typeface="Arial" panose="020B0604020202020204" pitchFamily="34" charset="0"/>
              </a:rPr>
              <a:t>Wellbeing refers to an individual’s overall quality of life and includes emotional, psychological, physical and social health (Dodge et al., 2012). Unlike traditional medical definitions, wellbeing considers how individuals feel about their lives as well as their ability to function effectively within society.</a:t>
            </a:r>
          </a:p>
          <a:p>
            <a:r>
              <a:rPr lang="en-GB" sz="2000" dirty="0">
                <a:latin typeface="Arial" panose="020B0604020202020204" pitchFamily="34" charset="0"/>
                <a:cs typeface="Arial" panose="020B0604020202020204" pitchFamily="34" charset="0"/>
              </a:rPr>
              <a:t>Wellbeing can be measured using subjective indicators, such as life satisfaction and happiness, and objective indicators including employment, housing and education levels. Research from the Office for National Statistics demonstrates that individuals living in socio-economically deprived areas report lower wellbeing and higher rates of chronic illness, highlighting the relationship between wellbeing and social determinants of health (ONS, 2020).</a:t>
            </a:r>
          </a:p>
          <a:p>
            <a:r>
              <a:rPr lang="en-GB" sz="2000" dirty="0">
                <a:latin typeface="Arial" panose="020B0604020202020204" pitchFamily="34" charset="0"/>
                <a:cs typeface="Arial" panose="020B0604020202020204" pitchFamily="34" charset="0"/>
              </a:rPr>
              <a:t>Promoting wellbeing is central to modern health and social care services as it supports preventative healthcare, improves patient outcomes and reduces long-term healthcare demand (Public Health 2019).</a:t>
            </a:r>
          </a:p>
          <a:p>
            <a:pPr marL="0" indent="0">
              <a:buNone/>
            </a:pPr>
            <a:endParaRPr lang="en-GB" sz="2000" dirty="0"/>
          </a:p>
        </p:txBody>
      </p:sp>
      <p:pic>
        <p:nvPicPr>
          <p:cNvPr id="5" name="Picture 4">
            <a:extLst>
              <a:ext uri="{FF2B5EF4-FFF2-40B4-BE49-F238E27FC236}">
                <a16:creationId xmlns:a16="http://schemas.microsoft.com/office/drawing/2014/main" id="{7BB2D089-58CD-C0F8-4993-863DCD8BC0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7625" y="5621999"/>
            <a:ext cx="8128000" cy="1109927"/>
          </a:xfrm>
          <a:prstGeom prst="rect">
            <a:avLst/>
          </a:prstGeom>
        </p:spPr>
      </p:pic>
    </p:spTree>
    <p:extLst>
      <p:ext uri="{BB962C8B-B14F-4D97-AF65-F5344CB8AC3E}">
        <p14:creationId xmlns:p14="http://schemas.microsoft.com/office/powerpoint/2010/main" val="1623733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E5C6D-855A-166E-F7A0-39F5DE528FAC}"/>
              </a:ext>
            </a:extLst>
          </p:cNvPr>
          <p:cNvSpPr>
            <a:spLocks noGrp="1"/>
          </p:cNvSpPr>
          <p:nvPr>
            <p:ph type="title"/>
          </p:nvPr>
        </p:nvSpPr>
        <p:spPr>
          <a:solidFill>
            <a:schemeClr val="accent6">
              <a:lumMod val="75000"/>
            </a:schemeClr>
          </a:solidFill>
        </p:spPr>
        <p:txBody>
          <a:bodyPr/>
          <a:lstStyle/>
          <a:p>
            <a:r>
              <a:rPr lang="en-GB" b="1" dirty="0">
                <a:solidFill>
                  <a:schemeClr val="bg1"/>
                </a:solidFill>
              </a:rPr>
              <a:t>Sustainable Development and Health Systems</a:t>
            </a:r>
            <a:endParaRPr lang="en-US" b="1" dirty="0">
              <a:solidFill>
                <a:schemeClr val="bg1"/>
              </a:solidFill>
            </a:endParaRPr>
          </a:p>
        </p:txBody>
      </p:sp>
      <p:sp>
        <p:nvSpPr>
          <p:cNvPr id="3" name="Content Placeholder 2">
            <a:extLst>
              <a:ext uri="{FF2B5EF4-FFF2-40B4-BE49-F238E27FC236}">
                <a16:creationId xmlns:a16="http://schemas.microsoft.com/office/drawing/2014/main" id="{D7341AE0-E627-991B-AE72-7EFC307B5E83}"/>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Sustainable development refers to meeting present healthcare needs without compromising the ability of future generations to meet their own needs (United Nations, 2015). Within health and social care, sustainability involves balancing environmental responsibility, economic efficiency and social wellbeing.</a:t>
            </a:r>
          </a:p>
          <a:p>
            <a:r>
              <a:rPr lang="en-GB" sz="2000" dirty="0">
                <a:latin typeface="Arial" panose="020B0604020202020204" pitchFamily="34" charset="0"/>
                <a:cs typeface="Arial" panose="020B0604020202020204" pitchFamily="34" charset="0"/>
              </a:rPr>
              <a:t>The United Nations Sustainable Development Goals (SDGs), particularly Goal 3, aim to ensure healthy lives and promote wellbeing for all ages. These goals emphasise disease prevention, reducing health inequalities and improving healthcare accessibility globally. </a:t>
            </a:r>
          </a:p>
          <a:p>
            <a:r>
              <a:rPr lang="en-GB" sz="2000" dirty="0">
                <a:latin typeface="Arial" panose="020B0604020202020204" pitchFamily="34" charset="0"/>
                <a:cs typeface="Arial" panose="020B0604020202020204" pitchFamily="34" charset="0"/>
              </a:rPr>
              <a:t>Healthcare services also contribute significantly to environmental impact. The NHS is responsible for approximately 4–5% of the UK’s total carbon emissions, highlighting the need for environmentally sustainable healthcare delivery (NHS England, 2020). Sustainable healthcare practices, including preventative care, digital health services and resource efficiency, support long-term health system resilience (WHO 2022).</a:t>
            </a:r>
          </a:p>
        </p:txBody>
      </p:sp>
      <p:pic>
        <p:nvPicPr>
          <p:cNvPr id="4" name="Picture 3">
            <a:extLst>
              <a:ext uri="{FF2B5EF4-FFF2-40B4-BE49-F238E27FC236}">
                <a16:creationId xmlns:a16="http://schemas.microsoft.com/office/drawing/2014/main" id="{5A001914-408E-A781-BAE5-29421C085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2237" y="5423694"/>
            <a:ext cx="6200775" cy="1434306"/>
          </a:xfrm>
          <a:prstGeom prst="rect">
            <a:avLst/>
          </a:prstGeom>
        </p:spPr>
      </p:pic>
    </p:spTree>
    <p:extLst>
      <p:ext uri="{BB962C8B-B14F-4D97-AF65-F5344CB8AC3E}">
        <p14:creationId xmlns:p14="http://schemas.microsoft.com/office/powerpoint/2010/main" val="3260945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1FFB6-2561-C36E-23C8-95A38D20E4EB}"/>
              </a:ext>
            </a:extLst>
          </p:cNvPr>
          <p:cNvSpPr>
            <a:spLocks noGrp="1"/>
          </p:cNvSpPr>
          <p:nvPr>
            <p:ph type="title"/>
          </p:nvPr>
        </p:nvSpPr>
        <p:spPr>
          <a:xfrm>
            <a:off x="364331" y="0"/>
            <a:ext cx="10515600" cy="1325563"/>
          </a:xfrm>
          <a:solidFill>
            <a:schemeClr val="accent5">
              <a:lumMod val="40000"/>
              <a:lumOff val="60000"/>
            </a:schemeClr>
          </a:solidFill>
        </p:spPr>
        <p:txBody>
          <a:bodyPr>
            <a:normAutofit/>
          </a:bodyPr>
          <a:lstStyle/>
          <a:p>
            <a:r>
              <a:rPr lang="en-GB" sz="3600" b="1"/>
              <a:t>The Biopsychosocial and Holistic Models</a:t>
            </a:r>
            <a:endParaRPr lang="en-US" sz="3600" b="1"/>
          </a:p>
        </p:txBody>
      </p:sp>
      <p:graphicFrame>
        <p:nvGraphicFramePr>
          <p:cNvPr id="4" name="Diagram 3">
            <a:extLst>
              <a:ext uri="{FF2B5EF4-FFF2-40B4-BE49-F238E27FC236}">
                <a16:creationId xmlns:a16="http://schemas.microsoft.com/office/drawing/2014/main" id="{73AC4EFE-E7CE-B929-7DEA-47A78DC5AA22}"/>
              </a:ext>
            </a:extLst>
          </p:cNvPr>
          <p:cNvGraphicFramePr/>
          <p:nvPr>
            <p:extLst>
              <p:ext uri="{D42A27DB-BD31-4B8C-83A1-F6EECF244321}">
                <p14:modId xmlns:p14="http://schemas.microsoft.com/office/powerpoint/2010/main" val="4218925945"/>
              </p:ext>
            </p:extLst>
          </p:nvPr>
        </p:nvGraphicFramePr>
        <p:xfrm>
          <a:off x="0" y="1925727"/>
          <a:ext cx="10989469" cy="45667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A9C40A5-A162-ED02-5F09-8C0F3259DE6A}"/>
              </a:ext>
            </a:extLst>
          </p:cNvPr>
          <p:cNvSpPr txBox="1"/>
          <p:nvPr/>
        </p:nvSpPr>
        <p:spPr>
          <a:xfrm>
            <a:off x="364331" y="1325563"/>
            <a:ext cx="6438900" cy="1200329"/>
          </a:xfrm>
          <a:prstGeom prst="rect">
            <a:avLst/>
          </a:prstGeom>
          <a:noFill/>
        </p:spPr>
        <p:txBody>
          <a:bodyPr wrap="square" rtlCol="0">
            <a:spAutoFit/>
          </a:bodyPr>
          <a:lstStyle/>
          <a:p>
            <a:pPr algn="l"/>
            <a:r>
              <a:rPr lang="en-GB" sz="2400" dirty="0">
                <a:latin typeface="Arial" panose="020B0604020202020204" pitchFamily="34" charset="0"/>
                <a:cs typeface="Arial" panose="020B0604020202020204" pitchFamily="34" charset="0"/>
              </a:rPr>
              <a:t>Modern health and social care recognises that health is influenced by biological, psychological and social factors.</a:t>
            </a:r>
            <a:endParaRPr lang="en-US" sz="2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8CE851D-E60F-50CD-04B1-8500D381C3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47830" y="198218"/>
            <a:ext cx="4253541" cy="2854854"/>
          </a:xfrm>
          <a:prstGeom prst="ellipse">
            <a:avLst/>
          </a:prstGeom>
          <a:ln>
            <a:noFill/>
          </a:ln>
          <a:effectLst>
            <a:softEdge rad="112500"/>
          </a:effectLst>
        </p:spPr>
      </p:pic>
    </p:spTree>
    <p:extLst>
      <p:ext uri="{BB962C8B-B14F-4D97-AF65-F5344CB8AC3E}">
        <p14:creationId xmlns:p14="http://schemas.microsoft.com/office/powerpoint/2010/main" val="362012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2107E3-AD7C-B1F2-1D5B-C66F8742A7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6844" y="600603"/>
            <a:ext cx="3118186" cy="3033673"/>
          </a:xfrm>
          <a:prstGeom prst="rect">
            <a:avLst/>
          </a:prstGeom>
        </p:spPr>
      </p:pic>
      <p:graphicFrame>
        <p:nvGraphicFramePr>
          <p:cNvPr id="4" name="Diagram 3">
            <a:extLst>
              <a:ext uri="{FF2B5EF4-FFF2-40B4-BE49-F238E27FC236}">
                <a16:creationId xmlns:a16="http://schemas.microsoft.com/office/drawing/2014/main" id="{44E3B40B-3ACD-66B8-4D3F-C74F50A8CA93}"/>
              </a:ext>
            </a:extLst>
          </p:cNvPr>
          <p:cNvGraphicFramePr/>
          <p:nvPr>
            <p:extLst>
              <p:ext uri="{D42A27DB-BD31-4B8C-83A1-F6EECF244321}">
                <p14:modId xmlns:p14="http://schemas.microsoft.com/office/powerpoint/2010/main" val="1843260215"/>
              </p:ext>
            </p:extLst>
          </p:nvPr>
        </p:nvGraphicFramePr>
        <p:xfrm>
          <a:off x="-631034" y="1928812"/>
          <a:ext cx="7072315" cy="5935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DA392A1-775F-D76B-21B4-3611BD0747D7}"/>
              </a:ext>
            </a:extLst>
          </p:cNvPr>
          <p:cNvSpPr txBox="1"/>
          <p:nvPr/>
        </p:nvSpPr>
        <p:spPr>
          <a:xfrm>
            <a:off x="5360192" y="1262063"/>
            <a:ext cx="6962775" cy="4093428"/>
          </a:xfrm>
          <a:prstGeom prst="rect">
            <a:avLst/>
          </a:prstGeom>
          <a:noFill/>
        </p:spPr>
        <p:txBody>
          <a:bodyPr wrap="square" rtlCol="0">
            <a:spAutoFit/>
          </a:bodyPr>
          <a:lstStyle/>
          <a:p>
            <a:pPr algn="l"/>
            <a:r>
              <a:rPr lang="en-GB" sz="2000" dirty="0">
                <a:latin typeface="Arial" panose="020B0604020202020204" pitchFamily="34" charset="0"/>
                <a:cs typeface="Arial" panose="020B0604020202020204" pitchFamily="34" charset="0"/>
              </a:rPr>
              <a:t>Together, the Biopsychosocial, Holistic, Dahlgren &amp; Whitehead models, and the Marmot Review provide a comprehensive framework for understanding health and wellbeing. These models highlight that health is influenced by biological, psychological, social, and environmental factors, and that inequalities often stem from wider societal determinants rather than individual behaviours alone (Engel, 1977; Dahlgren &amp; Whitehead, 1991; Marmot et al., 2020). Applying these frameworks in practice encourages person-centred, preventative, and equitable care, forming a strong foundation for policy development, sustainable service delivery, and the achievement of broader health and wellbeing goals in the UK.</a:t>
            </a:r>
            <a:endParaRPr lang="en-US" sz="2000"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7157AF7C-6D68-DE2D-D79B-2290114C73D4}"/>
              </a:ext>
            </a:extLst>
          </p:cNvPr>
          <p:cNvSpPr txBox="1">
            <a:spLocks noGrp="1"/>
          </p:cNvSpPr>
          <p:nvPr>
            <p:ph type="title"/>
          </p:nvPr>
        </p:nvSpPr>
        <p:spPr>
          <a:xfrm>
            <a:off x="373854" y="238125"/>
            <a:ext cx="9972675" cy="1023938"/>
          </a:xfrm>
          <a:prstGeom prst="rect">
            <a:avLst/>
          </a:prstGeom>
          <a:solidFill>
            <a:srgbClr val="92D05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t>The Biopsychosocial and Holistic Models</a:t>
            </a:r>
            <a:endParaRPr lang="en-US" sz="3600" b="1" dirty="0"/>
          </a:p>
        </p:txBody>
      </p:sp>
    </p:spTree>
    <p:extLst>
      <p:ext uri="{BB962C8B-B14F-4D97-AF65-F5344CB8AC3E}">
        <p14:creationId xmlns:p14="http://schemas.microsoft.com/office/powerpoint/2010/main" val="212493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4E6A2-B589-3877-25FE-C4830F636E81}"/>
              </a:ext>
            </a:extLst>
          </p:cNvPr>
          <p:cNvSpPr>
            <a:spLocks noGrp="1"/>
          </p:cNvSpPr>
          <p:nvPr>
            <p:ph type="title"/>
          </p:nvPr>
        </p:nvSpPr>
        <p:spPr>
          <a:xfrm>
            <a:off x="178595" y="0"/>
            <a:ext cx="10515600" cy="539750"/>
          </a:xfrm>
        </p:spPr>
        <p:txBody>
          <a:bodyPr>
            <a:normAutofit fontScale="90000"/>
          </a:bodyPr>
          <a:lstStyle/>
          <a:p>
            <a:r>
              <a:rPr lang="en-GB" b="1"/>
              <a:t>Health Inequalities in the UK</a:t>
            </a:r>
            <a:endParaRPr lang="en-US" b="1"/>
          </a:p>
        </p:txBody>
      </p:sp>
      <p:graphicFrame>
        <p:nvGraphicFramePr>
          <p:cNvPr id="4" name="Diagram 3">
            <a:extLst>
              <a:ext uri="{FF2B5EF4-FFF2-40B4-BE49-F238E27FC236}">
                <a16:creationId xmlns:a16="http://schemas.microsoft.com/office/drawing/2014/main" id="{EF83C0FD-1C58-AEE0-0BD9-90B5580E504D}"/>
              </a:ext>
            </a:extLst>
          </p:cNvPr>
          <p:cNvGraphicFramePr/>
          <p:nvPr>
            <p:extLst>
              <p:ext uri="{D42A27DB-BD31-4B8C-83A1-F6EECF244321}">
                <p14:modId xmlns:p14="http://schemas.microsoft.com/office/powerpoint/2010/main" val="2375382427"/>
              </p:ext>
            </p:extLst>
          </p:nvPr>
        </p:nvGraphicFramePr>
        <p:xfrm>
          <a:off x="2639219" y="254844"/>
          <a:ext cx="9552781" cy="5376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E4B85D2-7C7E-5F4D-6CEE-857BC2AEEB05}"/>
              </a:ext>
            </a:extLst>
          </p:cNvPr>
          <p:cNvSpPr txBox="1"/>
          <p:nvPr/>
        </p:nvSpPr>
        <p:spPr>
          <a:xfrm>
            <a:off x="3731816" y="5171358"/>
            <a:ext cx="8358186" cy="1200329"/>
          </a:xfrm>
          <a:prstGeom prst="rect">
            <a:avLst/>
          </a:prstGeom>
          <a:solidFill>
            <a:schemeClr val="accent5">
              <a:lumMod val="60000"/>
              <a:lumOff val="40000"/>
            </a:schemeClr>
          </a:solidFill>
        </p:spPr>
        <p:txBody>
          <a:bodyPr wrap="square" rtlCol="0">
            <a:spAutoFit/>
          </a:bodyPr>
          <a:lstStyle/>
          <a:p>
            <a:pPr algn="l"/>
            <a:r>
              <a:rPr lang="en-GB" dirty="0">
                <a:latin typeface="Arial" panose="020B0604020202020204" pitchFamily="34" charset="0"/>
                <a:cs typeface="Arial" panose="020B0604020202020204" pitchFamily="34" charset="0"/>
              </a:rPr>
              <a:t>“Because health inequalities are strongly influenced by social and environmental factors, government policies and governance frameworks play a crucial role in addressing these disparities.”</a:t>
            </a:r>
          </a:p>
          <a:p>
            <a:pPr algn="l"/>
            <a:r>
              <a:rPr lang="en-GB" dirty="0">
                <a:latin typeface="Arial" panose="020B0604020202020204" pitchFamily="34" charset="0"/>
                <a:cs typeface="Arial" panose="020B0604020202020204" pitchFamily="34" charset="0"/>
              </a:rPr>
              <a:t>(Office for National Statistics, 2021).</a:t>
            </a:r>
            <a:endParaRPr lang="en-US"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72032BB-DE82-BF8C-7D41-B743E96C2ED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07282" y="254844"/>
            <a:ext cx="2429399" cy="1961740"/>
          </a:xfrm>
          <a:prstGeom prst="ellipse">
            <a:avLst/>
          </a:prstGeom>
          <a:ln>
            <a:noFill/>
          </a:ln>
          <a:effectLst>
            <a:softEdge rad="112500"/>
          </a:effectLst>
        </p:spPr>
      </p:pic>
      <p:pic>
        <p:nvPicPr>
          <p:cNvPr id="6" name="Picture 5">
            <a:extLst>
              <a:ext uri="{FF2B5EF4-FFF2-40B4-BE49-F238E27FC236}">
                <a16:creationId xmlns:a16="http://schemas.microsoft.com/office/drawing/2014/main" id="{2CC735F7-B17D-4311-2C72-94BF7CA2D07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1033" y="1690775"/>
            <a:ext cx="2778105" cy="2504469"/>
          </a:xfrm>
          <a:prstGeom prst="ellipse">
            <a:avLst/>
          </a:prstGeom>
          <a:ln>
            <a:noFill/>
          </a:ln>
          <a:effectLst>
            <a:softEdge rad="112500"/>
          </a:effectLst>
        </p:spPr>
      </p:pic>
      <p:pic>
        <p:nvPicPr>
          <p:cNvPr id="7" name="Picture 6">
            <a:extLst>
              <a:ext uri="{FF2B5EF4-FFF2-40B4-BE49-F238E27FC236}">
                <a16:creationId xmlns:a16="http://schemas.microsoft.com/office/drawing/2014/main" id="{5C5900A9-1CAC-CCA8-88EB-B3AB04E4F4D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6511" y="3864613"/>
            <a:ext cx="3883635" cy="2315907"/>
          </a:xfrm>
          <a:prstGeom prst="ellipse">
            <a:avLst/>
          </a:prstGeom>
          <a:ln>
            <a:noFill/>
          </a:ln>
          <a:effectLst>
            <a:softEdge rad="112500"/>
          </a:effectLst>
        </p:spPr>
      </p:pic>
    </p:spTree>
    <p:extLst>
      <p:ext uri="{BB962C8B-B14F-4D97-AF65-F5344CB8AC3E}">
        <p14:creationId xmlns:p14="http://schemas.microsoft.com/office/powerpoint/2010/main" val="48012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298C9-2548-FC9A-8E42-152DBFE689BE}"/>
              </a:ext>
            </a:extLst>
          </p:cNvPr>
          <p:cNvSpPr>
            <a:spLocks noGrp="1"/>
          </p:cNvSpPr>
          <p:nvPr>
            <p:ph type="title"/>
          </p:nvPr>
        </p:nvSpPr>
        <p:spPr>
          <a:xfrm>
            <a:off x="577454" y="95994"/>
            <a:ext cx="9889331" cy="593824"/>
          </a:xfrm>
        </p:spPr>
        <p:txBody>
          <a:bodyPr>
            <a:noAutofit/>
          </a:bodyPr>
          <a:lstStyle/>
          <a:p>
            <a:r>
              <a:rPr lang="en-GB" sz="3600" b="1" dirty="0"/>
              <a:t>Sustainable Development Goals and Health SDGs</a:t>
            </a:r>
            <a:endParaRPr lang="en-US" sz="3600" b="1" dirty="0"/>
          </a:p>
        </p:txBody>
      </p:sp>
      <p:graphicFrame>
        <p:nvGraphicFramePr>
          <p:cNvPr id="4" name="Diagram 3">
            <a:extLst>
              <a:ext uri="{FF2B5EF4-FFF2-40B4-BE49-F238E27FC236}">
                <a16:creationId xmlns:a16="http://schemas.microsoft.com/office/drawing/2014/main" id="{EB724DA3-6DFE-EC55-05B4-0AB16781F6B6}"/>
              </a:ext>
            </a:extLst>
          </p:cNvPr>
          <p:cNvGraphicFramePr/>
          <p:nvPr>
            <p:extLst>
              <p:ext uri="{D42A27DB-BD31-4B8C-83A1-F6EECF244321}">
                <p14:modId xmlns:p14="http://schemas.microsoft.com/office/powerpoint/2010/main" val="2814965445"/>
              </p:ext>
            </p:extLst>
          </p:nvPr>
        </p:nvGraphicFramePr>
        <p:xfrm>
          <a:off x="577454" y="820787"/>
          <a:ext cx="7893844" cy="578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DDAE5BB-6C21-D6DC-7D8B-BDFCD232287E}"/>
              </a:ext>
            </a:extLst>
          </p:cNvPr>
          <p:cNvSpPr txBox="1"/>
          <p:nvPr/>
        </p:nvSpPr>
        <p:spPr>
          <a:xfrm>
            <a:off x="8471298" y="965150"/>
            <a:ext cx="3810000" cy="3785652"/>
          </a:xfrm>
          <a:prstGeom prst="rect">
            <a:avLst/>
          </a:prstGeom>
          <a:solidFill>
            <a:srgbClr val="BFBF3F"/>
          </a:solidFill>
        </p:spPr>
        <p:txBody>
          <a:bodyPr wrap="square" rtlCol="0">
            <a:spAutoFit/>
          </a:bodyPr>
          <a:lstStyle/>
          <a:p>
            <a:r>
              <a:rPr lang="en-GB" sz="2000" dirty="0">
                <a:effectLst/>
                <a:latin typeface="Arial" panose="020B0604020202020204" pitchFamily="34" charset="0"/>
                <a:ea typeface="Times New Roman" panose="02020603050405020304" pitchFamily="18" charset="0"/>
                <a:cs typeface="Arial" panose="020B0604020202020204" pitchFamily="34" charset="0"/>
              </a:rPr>
              <a:t>Research by </a:t>
            </a:r>
            <a:r>
              <a:rPr lang="en-GB" sz="2000" dirty="0" err="1">
                <a:effectLst/>
                <a:latin typeface="Arial" panose="020B0604020202020204" pitchFamily="34" charset="0"/>
                <a:ea typeface="Times New Roman" panose="02020603050405020304" pitchFamily="18" charset="0"/>
                <a:cs typeface="Arial" panose="020B0604020202020204" pitchFamily="34" charset="0"/>
              </a:rPr>
              <a:t>Kickbusch</a:t>
            </a:r>
            <a:r>
              <a:rPr lang="en-GB" sz="2000" dirty="0">
                <a:effectLst/>
                <a:latin typeface="Arial" panose="020B0604020202020204" pitchFamily="34" charset="0"/>
                <a:ea typeface="Times New Roman" panose="02020603050405020304" pitchFamily="18" charset="0"/>
                <a:cs typeface="Arial" panose="020B0604020202020204" pitchFamily="34" charset="0"/>
              </a:rPr>
              <a:t> et al. (2016) highlights that integrating health into wider policy decisions improves long-term public health outcomes and reduces inequalities.</a:t>
            </a:r>
          </a:p>
          <a:p>
            <a:r>
              <a:rPr lang="en-GB" sz="2000" dirty="0">
                <a:effectLst/>
                <a:latin typeface="Arial" panose="020B0604020202020204" pitchFamily="34" charset="0"/>
                <a:ea typeface="Times New Roman" panose="02020603050405020304" pitchFamily="18" charset="0"/>
                <a:cs typeface="Arial" panose="020B0604020202020204" pitchFamily="34" charset="0"/>
              </a:rPr>
              <a:t>Overall, the SDGs provide an important framework that supports integrated, preventative and equitable healthcare delivery both globally and within the UK.</a:t>
            </a:r>
          </a:p>
        </p:txBody>
      </p:sp>
      <p:pic>
        <p:nvPicPr>
          <p:cNvPr id="3" name="Picture 2">
            <a:extLst>
              <a:ext uri="{FF2B5EF4-FFF2-40B4-BE49-F238E27FC236}">
                <a16:creationId xmlns:a16="http://schemas.microsoft.com/office/drawing/2014/main" id="{ECA75265-2DE7-764D-BF21-5FB504BFBEA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80547" y="4697237"/>
            <a:ext cx="2351483" cy="2160763"/>
          </a:xfrm>
          <a:prstGeom prst="rect">
            <a:avLst/>
          </a:prstGeom>
        </p:spPr>
      </p:pic>
    </p:spTree>
    <p:extLst>
      <p:ext uri="{BB962C8B-B14F-4D97-AF65-F5344CB8AC3E}">
        <p14:creationId xmlns:p14="http://schemas.microsoft.com/office/powerpoint/2010/main" val="1185584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4AC1-46CA-58A2-967F-A541003B8463}"/>
              </a:ext>
            </a:extLst>
          </p:cNvPr>
          <p:cNvSpPr>
            <a:spLocks noGrp="1"/>
          </p:cNvSpPr>
          <p:nvPr>
            <p:ph type="title"/>
          </p:nvPr>
        </p:nvSpPr>
        <p:spPr>
          <a:xfrm>
            <a:off x="207169" y="202406"/>
            <a:ext cx="10515600" cy="869157"/>
          </a:xfrm>
        </p:spPr>
        <p:txBody>
          <a:bodyPr>
            <a:normAutofit fontScale="90000"/>
          </a:bodyPr>
          <a:lstStyle/>
          <a:p>
            <a:r>
              <a:rPr lang="en-GB" b="1"/>
              <a:t>Policy and Governance in UK Health and Social Care</a:t>
            </a:r>
            <a:endParaRPr lang="en-US" b="1"/>
          </a:p>
        </p:txBody>
      </p:sp>
      <p:graphicFrame>
        <p:nvGraphicFramePr>
          <p:cNvPr id="4" name="Diagram 3">
            <a:extLst>
              <a:ext uri="{FF2B5EF4-FFF2-40B4-BE49-F238E27FC236}">
                <a16:creationId xmlns:a16="http://schemas.microsoft.com/office/drawing/2014/main" id="{ACAAFAA1-5319-F4E9-09A7-61445689E953}"/>
              </a:ext>
            </a:extLst>
          </p:cNvPr>
          <p:cNvGraphicFramePr/>
          <p:nvPr>
            <p:extLst>
              <p:ext uri="{D42A27DB-BD31-4B8C-83A1-F6EECF244321}">
                <p14:modId xmlns:p14="http://schemas.microsoft.com/office/powerpoint/2010/main" val="4001759779"/>
              </p:ext>
            </p:extLst>
          </p:nvPr>
        </p:nvGraphicFramePr>
        <p:xfrm>
          <a:off x="404813" y="1338790"/>
          <a:ext cx="910034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692BD266-27D1-9574-E20B-2252F480434E}"/>
              </a:ext>
            </a:extLst>
          </p:cNvPr>
          <p:cNvSpPr/>
          <p:nvPr/>
        </p:nvSpPr>
        <p:spPr>
          <a:xfrm>
            <a:off x="7878364" y="636984"/>
            <a:ext cx="4004073" cy="3046282"/>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Together, these frameworks help reduce inequalities, improve patient outcomes and support preventative healthcare strategies aligned with SDG 3.</a:t>
            </a:r>
            <a:endParaRPr lang="en-US">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3937CA6-53D7-07AC-5069-3375A214A842}"/>
              </a:ext>
            </a:extLst>
          </p:cNvPr>
          <p:cNvSpPr txBox="1"/>
          <p:nvPr/>
        </p:nvSpPr>
        <p:spPr>
          <a:xfrm>
            <a:off x="462396" y="4099202"/>
            <a:ext cx="1114425" cy="369332"/>
          </a:xfrm>
          <a:prstGeom prst="rect">
            <a:avLst/>
          </a:prstGeom>
          <a:solidFill>
            <a:schemeClr val="accent5">
              <a:lumMod val="60000"/>
              <a:lumOff val="40000"/>
            </a:schemeClr>
          </a:solidFill>
        </p:spPr>
        <p:txBody>
          <a:bodyPr wrap="square" rtlCol="0">
            <a:spAutoFit/>
          </a:bodyPr>
          <a:lstStyle/>
          <a:p>
            <a:pPr algn="l"/>
            <a:r>
              <a:rPr lang="en-GB" b="1" dirty="0"/>
              <a:t>Policy</a:t>
            </a:r>
            <a:r>
              <a:rPr lang="en-GB" dirty="0"/>
              <a:t> </a:t>
            </a:r>
            <a:endParaRPr lang="en-US" dirty="0"/>
          </a:p>
        </p:txBody>
      </p:sp>
      <p:sp>
        <p:nvSpPr>
          <p:cNvPr id="6" name="TextBox 5">
            <a:extLst>
              <a:ext uri="{FF2B5EF4-FFF2-40B4-BE49-F238E27FC236}">
                <a16:creationId xmlns:a16="http://schemas.microsoft.com/office/drawing/2014/main" id="{A8F33AD6-CCFF-CE29-03F7-2886BF66B3AC}"/>
              </a:ext>
            </a:extLst>
          </p:cNvPr>
          <p:cNvSpPr txBox="1"/>
          <p:nvPr/>
        </p:nvSpPr>
        <p:spPr>
          <a:xfrm>
            <a:off x="5175647" y="2455068"/>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CFF1026A-CA42-E527-6036-4F08922034A1}"/>
              </a:ext>
            </a:extLst>
          </p:cNvPr>
          <p:cNvSpPr txBox="1"/>
          <p:nvPr/>
        </p:nvSpPr>
        <p:spPr>
          <a:xfrm>
            <a:off x="5741194" y="1154124"/>
            <a:ext cx="1828800" cy="369332"/>
          </a:xfrm>
          <a:prstGeom prst="rect">
            <a:avLst/>
          </a:prstGeom>
          <a:solidFill>
            <a:schemeClr val="accent5">
              <a:lumMod val="60000"/>
              <a:lumOff val="40000"/>
            </a:schemeClr>
          </a:solidFill>
        </p:spPr>
        <p:txBody>
          <a:bodyPr wrap="square" rtlCol="0">
            <a:spAutoFit/>
          </a:bodyPr>
          <a:lstStyle/>
          <a:p>
            <a:pPr algn="l"/>
            <a:r>
              <a:rPr lang="en-GB" b="1" dirty="0"/>
              <a:t>Legislation</a:t>
            </a:r>
            <a:endParaRPr lang="en-US" b="1" dirty="0"/>
          </a:p>
        </p:txBody>
      </p:sp>
      <p:cxnSp>
        <p:nvCxnSpPr>
          <p:cNvPr id="8" name="Straight Arrow Connector 7">
            <a:extLst>
              <a:ext uri="{FF2B5EF4-FFF2-40B4-BE49-F238E27FC236}">
                <a16:creationId xmlns:a16="http://schemas.microsoft.com/office/drawing/2014/main" id="{D551192C-0BC6-BCBC-3924-4F112F57089F}"/>
              </a:ext>
            </a:extLst>
          </p:cNvPr>
          <p:cNvCxnSpPr>
            <a:cxnSpLocks/>
          </p:cNvCxnSpPr>
          <p:nvPr/>
        </p:nvCxnSpPr>
        <p:spPr>
          <a:xfrm flipH="1">
            <a:off x="6762750" y="1625203"/>
            <a:ext cx="68660" cy="6369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22380B70-A0F5-B784-6B37-76B4152F9280}"/>
              </a:ext>
            </a:extLst>
          </p:cNvPr>
          <p:cNvCxnSpPr>
            <a:cxnSpLocks/>
          </p:cNvCxnSpPr>
          <p:nvPr/>
        </p:nvCxnSpPr>
        <p:spPr>
          <a:xfrm flipH="1">
            <a:off x="6250781" y="1606017"/>
            <a:ext cx="511969" cy="3971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E8E6C148-65A7-39D2-45A1-6696A955B8F0}"/>
              </a:ext>
            </a:extLst>
          </p:cNvPr>
          <p:cNvCxnSpPr>
            <a:cxnSpLocks/>
          </p:cNvCxnSpPr>
          <p:nvPr/>
        </p:nvCxnSpPr>
        <p:spPr>
          <a:xfrm>
            <a:off x="1474107" y="4468534"/>
            <a:ext cx="309941" cy="26722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7B4EA589-D045-79DB-08AE-179BFD5A2BB6}"/>
              </a:ext>
            </a:extLst>
          </p:cNvPr>
          <p:cNvCxnSpPr>
            <a:cxnSpLocks/>
          </p:cNvCxnSpPr>
          <p:nvPr/>
        </p:nvCxnSpPr>
        <p:spPr>
          <a:xfrm flipV="1">
            <a:off x="1019608" y="3569998"/>
            <a:ext cx="363785" cy="3426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2362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64B7B-7EF6-4D4C-C623-609FE927CF3D}"/>
              </a:ext>
            </a:extLst>
          </p:cNvPr>
          <p:cNvSpPr>
            <a:spLocks noGrp="1"/>
          </p:cNvSpPr>
          <p:nvPr>
            <p:ph type="title"/>
          </p:nvPr>
        </p:nvSpPr>
        <p:spPr>
          <a:xfrm>
            <a:off x="147637" y="0"/>
            <a:ext cx="10515600" cy="1325563"/>
          </a:xfrm>
        </p:spPr>
        <p:txBody>
          <a:bodyPr/>
          <a:lstStyle/>
          <a:p>
            <a:r>
              <a:rPr lang="en-GB" b="1" dirty="0"/>
              <a:t>Service Delivery &amp; Case Studies.</a:t>
            </a:r>
            <a:endParaRPr lang="en-US" b="1" dirty="0"/>
          </a:p>
        </p:txBody>
      </p:sp>
      <p:sp>
        <p:nvSpPr>
          <p:cNvPr id="4" name="TextBox 3">
            <a:extLst>
              <a:ext uri="{FF2B5EF4-FFF2-40B4-BE49-F238E27FC236}">
                <a16:creationId xmlns:a16="http://schemas.microsoft.com/office/drawing/2014/main" id="{6649ADEF-F184-D226-48AE-5E64F32F4F2F}"/>
              </a:ext>
            </a:extLst>
          </p:cNvPr>
          <p:cNvSpPr txBox="1"/>
          <p:nvPr/>
        </p:nvSpPr>
        <p:spPr>
          <a:xfrm>
            <a:off x="147637" y="1325563"/>
            <a:ext cx="4412457" cy="1200329"/>
          </a:xfrm>
          <a:prstGeom prst="rect">
            <a:avLst/>
          </a:prstGeom>
          <a:solidFill>
            <a:schemeClr val="accent2">
              <a:lumMod val="40000"/>
              <a:lumOff val="60000"/>
            </a:schemeClr>
          </a:solidFill>
        </p:spPr>
        <p:txBody>
          <a:bodyPr wrap="square" rtlCol="0">
            <a:spAutoFit/>
          </a:bodyPr>
          <a:lstStyle/>
          <a:p>
            <a:pPr algn="l"/>
            <a:r>
              <a:rPr lang="en-GB" dirty="0">
                <a:latin typeface="Arial" panose="020B0604020202020204" pitchFamily="34" charset="0"/>
                <a:cs typeface="Arial" panose="020B0604020202020204" pitchFamily="34" charset="0"/>
              </a:rPr>
              <a:t>Service delivery translates healthcare policy, theory and sustainability goals into practical care interventions that improve population health outcomes.</a:t>
            </a:r>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97E4AF5B-A808-D0B4-3CA3-024CC90AF6B2}"/>
              </a:ext>
            </a:extLst>
          </p:cNvPr>
          <p:cNvGraphicFramePr/>
          <p:nvPr>
            <p:extLst>
              <p:ext uri="{D42A27DB-BD31-4B8C-83A1-F6EECF244321}">
                <p14:modId xmlns:p14="http://schemas.microsoft.com/office/powerpoint/2010/main" val="1478951435"/>
              </p:ext>
            </p:extLst>
          </p:nvPr>
        </p:nvGraphicFramePr>
        <p:xfrm>
          <a:off x="622862" y="1166186"/>
          <a:ext cx="11734801"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46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D564-C612-CE43-C592-1D548B02C2C1}"/>
              </a:ext>
            </a:extLst>
          </p:cNvPr>
          <p:cNvSpPr>
            <a:spLocks noGrp="1"/>
          </p:cNvSpPr>
          <p:nvPr>
            <p:ph type="title"/>
          </p:nvPr>
        </p:nvSpPr>
        <p:spPr/>
        <p:txBody>
          <a:bodyPr>
            <a:normAutofit/>
          </a:bodyPr>
          <a:lstStyle/>
          <a:p>
            <a:r>
              <a:rPr lang="en-GB" sz="4000" b="1">
                <a:latin typeface="Arial" panose="020B0604020202020204" pitchFamily="34" charset="0"/>
                <a:cs typeface="Arial" panose="020B0604020202020204" pitchFamily="34" charset="0"/>
              </a:rPr>
              <a:t>Case Study Analysis – Prevention &amp; Sustainability</a:t>
            </a:r>
            <a:endParaRPr lang="en-US" sz="4000" b="1">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FB49C138-25E8-A156-F95C-1A84378C5FF1}"/>
              </a:ext>
            </a:extLst>
          </p:cNvPr>
          <p:cNvGraphicFramePr/>
          <p:nvPr>
            <p:extLst>
              <p:ext uri="{D42A27DB-BD31-4B8C-83A1-F6EECF244321}">
                <p14:modId xmlns:p14="http://schemas.microsoft.com/office/powerpoint/2010/main" val="3846415666"/>
              </p:ext>
            </p:extLst>
          </p:nvPr>
        </p:nvGraphicFramePr>
        <p:xfrm>
          <a:off x="-107156" y="305593"/>
          <a:ext cx="5855892" cy="485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FB9A92B2-3E82-9DA0-BFC9-E7AFBF488FD4}"/>
              </a:ext>
            </a:extLst>
          </p:cNvPr>
          <p:cNvGraphicFramePr/>
          <p:nvPr>
            <p:extLst>
              <p:ext uri="{D42A27DB-BD31-4B8C-83A1-F6EECF244321}">
                <p14:modId xmlns:p14="http://schemas.microsoft.com/office/powerpoint/2010/main" val="3571736950"/>
              </p:ext>
            </p:extLst>
          </p:nvPr>
        </p:nvGraphicFramePr>
        <p:xfrm>
          <a:off x="5799337" y="101534"/>
          <a:ext cx="5681265" cy="47069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a:extLst>
              <a:ext uri="{FF2B5EF4-FFF2-40B4-BE49-F238E27FC236}">
                <a16:creationId xmlns:a16="http://schemas.microsoft.com/office/drawing/2014/main" id="{1F50031E-CBC0-165D-08B9-49F05F0FE041}"/>
              </a:ext>
            </a:extLst>
          </p:cNvPr>
          <p:cNvGraphicFramePr/>
          <p:nvPr>
            <p:extLst>
              <p:ext uri="{D42A27DB-BD31-4B8C-83A1-F6EECF244321}">
                <p14:modId xmlns:p14="http://schemas.microsoft.com/office/powerpoint/2010/main" val="3512055186"/>
              </p:ext>
            </p:extLst>
          </p:nvPr>
        </p:nvGraphicFramePr>
        <p:xfrm>
          <a:off x="2820790" y="3219318"/>
          <a:ext cx="5957095" cy="400711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967389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09274A56-8350-72D6-3558-4D3BCA732712}"/>
              </a:ext>
            </a:extLst>
          </p:cNvPr>
          <p:cNvGraphicFramePr/>
          <p:nvPr>
            <p:extLst>
              <p:ext uri="{D42A27DB-BD31-4B8C-83A1-F6EECF244321}">
                <p14:modId xmlns:p14="http://schemas.microsoft.com/office/powerpoint/2010/main" val="152795654"/>
              </p:ext>
            </p:extLst>
          </p:nvPr>
        </p:nvGraphicFramePr>
        <p:xfrm>
          <a:off x="192483" y="466989"/>
          <a:ext cx="8128000" cy="5924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8921F0A9-F933-FDEB-9A6C-FE6B857B0F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55842" y="1434042"/>
            <a:ext cx="2405063" cy="4614334"/>
          </a:xfrm>
          <a:prstGeom prst="rect">
            <a:avLst/>
          </a:prstGeom>
        </p:spPr>
      </p:pic>
    </p:spTree>
    <p:extLst>
      <p:ext uri="{BB962C8B-B14F-4D97-AF65-F5344CB8AC3E}">
        <p14:creationId xmlns:p14="http://schemas.microsoft.com/office/powerpoint/2010/main" val="3299411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56C3-24D8-3257-79F7-B69DF99692BB}"/>
              </a:ext>
            </a:extLst>
          </p:cNvPr>
          <p:cNvSpPr>
            <a:spLocks noGrp="1"/>
          </p:cNvSpPr>
          <p:nvPr>
            <p:ph type="title"/>
          </p:nvPr>
        </p:nvSpPr>
        <p:spPr/>
        <p:txBody>
          <a:bodyPr/>
          <a:lstStyle/>
          <a:p>
            <a:r>
              <a:rPr lang="en-GB" b="1"/>
              <a:t>Equity and Access in UK Healthcare</a:t>
            </a:r>
            <a:endParaRPr lang="en-US" b="1"/>
          </a:p>
        </p:txBody>
      </p:sp>
      <p:sp>
        <p:nvSpPr>
          <p:cNvPr id="6" name="TextBox 5">
            <a:extLst>
              <a:ext uri="{FF2B5EF4-FFF2-40B4-BE49-F238E27FC236}">
                <a16:creationId xmlns:a16="http://schemas.microsoft.com/office/drawing/2014/main" id="{5111D769-12FF-3251-DFA4-17EC3FED2775}"/>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F7BF8493-8DFE-7561-632F-52F4557350E6}"/>
              </a:ext>
            </a:extLst>
          </p:cNvPr>
          <p:cNvSpPr txBox="1"/>
          <p:nvPr/>
        </p:nvSpPr>
        <p:spPr>
          <a:xfrm>
            <a:off x="838200" y="1498937"/>
            <a:ext cx="5045869" cy="2246769"/>
          </a:xfrm>
          <a:prstGeom prst="rect">
            <a:avLst/>
          </a:prstGeom>
          <a:solidFill>
            <a:schemeClr val="accent2"/>
          </a:solidFill>
        </p:spPr>
        <p:txBody>
          <a:bodyPr wrap="square" rtlCol="0">
            <a:spAutoFit/>
          </a:bodyPr>
          <a:lstStyle/>
          <a:p>
            <a:pPr algn="l"/>
            <a:r>
              <a:rPr lang="en-GB" sz="2000" dirty="0">
                <a:latin typeface="Arial" panose="020B0604020202020204" pitchFamily="34" charset="0"/>
                <a:cs typeface="Arial" panose="020B0604020202020204" pitchFamily="34" charset="0"/>
              </a:rPr>
              <a:t>Equity in healthcare refers to providing fair and appropriate access to services based on individual needs rather than equal distribution of resources. Despite universal healthcare provision through the NHS, health inequalities remain evident across socioeconomic and ethnic groups.</a:t>
            </a:r>
            <a:endParaRPr lang="en-US"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E9CA18E-F3A5-1A28-82D9-4AF6C78B048E}"/>
              </a:ext>
            </a:extLst>
          </p:cNvPr>
          <p:cNvSpPr txBox="1"/>
          <p:nvPr/>
        </p:nvSpPr>
        <p:spPr>
          <a:xfrm>
            <a:off x="838200" y="3796932"/>
            <a:ext cx="5257800" cy="2862322"/>
          </a:xfrm>
          <a:prstGeom prst="rect">
            <a:avLst/>
          </a:prstGeom>
          <a:solidFill>
            <a:srgbClr val="BFBF3F"/>
          </a:solidFill>
        </p:spPr>
        <p:txBody>
          <a:bodyPr wrap="square" rtlCol="0">
            <a:spAutoFit/>
          </a:bodyPr>
          <a:lstStyle/>
          <a:p>
            <a:pPr algn="l"/>
            <a:r>
              <a:rPr lang="en-GB" sz="2000" dirty="0">
                <a:latin typeface="Arial" panose="020B0604020202020204" pitchFamily="34" charset="0"/>
                <a:cs typeface="Arial" panose="020B0604020202020204" pitchFamily="34" charset="0"/>
              </a:rPr>
              <a:t>Individuals living in deprived communities experience higher rates of chronic illness, reduced life expectancy and poorer access to preventative healthcare services (Office for National Statistics, 2021). Ethnic minority populations are also more likely to experience barriers to healthcare access and poorer health outcomes (</a:t>
            </a:r>
            <a:r>
              <a:rPr lang="en-GB" sz="2000" dirty="0" err="1">
                <a:latin typeface="Arial" panose="020B0604020202020204" pitchFamily="34" charset="0"/>
                <a:cs typeface="Arial" panose="020B0604020202020204" pitchFamily="34" charset="0"/>
              </a:rPr>
              <a:t>Nazroo</a:t>
            </a:r>
            <a:r>
              <a:rPr lang="en-GB" sz="2000" dirty="0">
                <a:latin typeface="Arial" panose="020B0604020202020204" pitchFamily="34" charset="0"/>
                <a:cs typeface="Arial" panose="020B0604020202020204" pitchFamily="34" charset="0"/>
              </a:rPr>
              <a:t> et al., 2020).</a:t>
            </a: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BE1CB57-8D31-FF8E-CA48-E86D112DFE9E}"/>
              </a:ext>
            </a:extLst>
          </p:cNvPr>
          <p:cNvSpPr txBox="1"/>
          <p:nvPr/>
        </p:nvSpPr>
        <p:spPr>
          <a:xfrm>
            <a:off x="6096000" y="1443038"/>
            <a:ext cx="4260056" cy="2862322"/>
          </a:xfrm>
          <a:prstGeom prst="rect">
            <a:avLst/>
          </a:prstGeom>
          <a:solidFill>
            <a:schemeClr val="accent6">
              <a:lumMod val="40000"/>
              <a:lumOff val="60000"/>
            </a:schemeClr>
          </a:solidFill>
        </p:spPr>
        <p:txBody>
          <a:bodyPr wrap="square" rtlCol="0">
            <a:spAutoFit/>
          </a:bodyPr>
          <a:lstStyle/>
          <a:p>
            <a:pPr algn="l"/>
            <a:r>
              <a:rPr lang="en-GB" sz="2000" dirty="0">
                <a:latin typeface="Arial" panose="020B0604020202020204" pitchFamily="34" charset="0"/>
                <a:cs typeface="Arial" panose="020B0604020202020204" pitchFamily="34" charset="0"/>
              </a:rPr>
              <a:t>Digital exclusion has emerged as a growing concern as healthcare services increasingly rely on telehealth and digital technologies. Older adults, low-income populations and individuals with limited digital literacy may struggle to access online healthcare services (NHS Digital, 2022).</a:t>
            </a:r>
            <a:endParaRPr lang="en-US"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82132A7-0583-8ECB-7678-1BF9A5713163}"/>
              </a:ext>
            </a:extLst>
          </p:cNvPr>
          <p:cNvSpPr txBox="1"/>
          <p:nvPr/>
        </p:nvSpPr>
        <p:spPr>
          <a:xfrm>
            <a:off x="6096000" y="4599354"/>
            <a:ext cx="4260056" cy="1631216"/>
          </a:xfrm>
          <a:prstGeom prst="rect">
            <a:avLst/>
          </a:prstGeom>
          <a:solidFill>
            <a:srgbClr val="92D050"/>
          </a:solidFill>
        </p:spPr>
        <p:txBody>
          <a:bodyPr wrap="square" rtlCol="0">
            <a:spAutoFit/>
          </a:bodyPr>
          <a:lstStyle/>
          <a:p>
            <a:pPr algn="l"/>
            <a:r>
              <a:rPr lang="en-GB" sz="2000" dirty="0">
                <a:latin typeface="Arial" panose="020B0604020202020204" pitchFamily="34" charset="0"/>
                <a:cs typeface="Arial" panose="020B0604020202020204" pitchFamily="34" charset="0"/>
              </a:rPr>
              <a:t>Targeted interventions, community outreach programmes and inclusive healthcare policies are essential for reducing inequalities and improving healthcare accessibility.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4451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98804-6E79-BA66-5C82-CB525FBCEFAE}"/>
              </a:ext>
            </a:extLst>
          </p:cNvPr>
          <p:cNvSpPr>
            <a:spLocks noGrp="1"/>
          </p:cNvSpPr>
          <p:nvPr>
            <p:ph type="title"/>
          </p:nvPr>
        </p:nvSpPr>
        <p:spPr>
          <a:xfrm>
            <a:off x="838200" y="365126"/>
            <a:ext cx="4245769" cy="1182688"/>
          </a:xfrm>
          <a:solidFill>
            <a:schemeClr val="accent2"/>
          </a:solidFill>
        </p:spPr>
        <p:txBody>
          <a:bodyPr/>
          <a:lstStyle/>
          <a:p>
            <a:r>
              <a:rPr lang="en-GB" b="1" dirty="0">
                <a:latin typeface="Arial" panose="020B0604020202020204" pitchFamily="34" charset="0"/>
                <a:cs typeface="Arial" panose="020B0604020202020204" pitchFamily="34" charset="0"/>
              </a:rPr>
              <a:t>Conclusion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20A143-846B-4F78-4141-969CCFE408E0}"/>
              </a:ext>
            </a:extLst>
          </p:cNvPr>
          <p:cNvSpPr>
            <a:spLocks noGrp="1"/>
          </p:cNvSpPr>
          <p:nvPr>
            <p:ph idx="1"/>
          </p:nvPr>
        </p:nvSpPr>
        <p:spPr>
          <a:xfrm>
            <a:off x="702469" y="1845468"/>
            <a:ext cx="10103644" cy="4093369"/>
          </a:xfrm>
        </p:spPr>
        <p:txBody>
          <a:bodyPr>
            <a:normAutofit/>
          </a:bodyPr>
          <a:lstStyle/>
          <a:p>
            <a:pPr marL="0" indent="0">
              <a:buNone/>
            </a:pPr>
            <a:r>
              <a:rPr lang="en-GB" sz="2000" dirty="0">
                <a:latin typeface="Arial" panose="020B0604020202020204" pitchFamily="34" charset="0"/>
                <a:cs typeface="Arial" panose="020B0604020202020204" pitchFamily="34" charset="0"/>
              </a:rPr>
              <a:t>This presentation has examined the integration of health, wellbeing and sustainable development within UK health and social care systems.</a:t>
            </a:r>
          </a:p>
          <a:p>
            <a:pPr marL="0" indent="0">
              <a:buNone/>
            </a:pPr>
            <a:r>
              <a:rPr lang="en-GB" sz="2000" dirty="0">
                <a:latin typeface="Arial" panose="020B0604020202020204" pitchFamily="34" charset="0"/>
                <a:cs typeface="Arial" panose="020B0604020202020204" pitchFamily="34" charset="0"/>
              </a:rPr>
              <a:t>The discussion highlighted how theoretical models such as the </a:t>
            </a:r>
            <a:r>
              <a:rPr lang="en-GB" sz="2000" b="1" dirty="0">
                <a:latin typeface="Arial" panose="020B0604020202020204" pitchFamily="34" charset="0"/>
                <a:cs typeface="Arial" panose="020B0604020202020204" pitchFamily="34" charset="0"/>
              </a:rPr>
              <a:t>Biopsychosocial Model</a:t>
            </a:r>
            <a:r>
              <a:rPr lang="en-GB" sz="2000" dirty="0">
                <a:latin typeface="Arial" panose="020B0604020202020204" pitchFamily="34" charset="0"/>
                <a:cs typeface="Arial" panose="020B0604020202020204" pitchFamily="34" charset="0"/>
              </a:rPr>
              <a:t> and the </a:t>
            </a:r>
            <a:r>
              <a:rPr lang="en-GB" sz="2000" b="1" dirty="0">
                <a:latin typeface="Arial" panose="020B0604020202020204" pitchFamily="34" charset="0"/>
                <a:cs typeface="Arial" panose="020B0604020202020204" pitchFamily="34" charset="0"/>
              </a:rPr>
              <a:t>Dahlgren and Whitehead Model</a:t>
            </a:r>
            <a:r>
              <a:rPr lang="en-GB" sz="2000" dirty="0">
                <a:latin typeface="Arial" panose="020B0604020202020204" pitchFamily="34" charset="0"/>
                <a:cs typeface="Arial" panose="020B0604020202020204" pitchFamily="34" charset="0"/>
              </a:rPr>
              <a:t> demonstrate the influence of social, environmental and behavioural determinants on health outcomes.</a:t>
            </a:r>
          </a:p>
          <a:p>
            <a:pPr marL="0" inden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Sustainable Development Goals</a:t>
            </a:r>
            <a:r>
              <a:rPr lang="en-GB" sz="2000" dirty="0">
                <a:latin typeface="Arial" panose="020B0604020202020204" pitchFamily="34" charset="0"/>
                <a:cs typeface="Arial" panose="020B0604020202020204" pitchFamily="34" charset="0"/>
              </a:rPr>
              <a:t>, particularly SDG 3, provide a global framework supporting preventative healthcare and reducing health inequalities.</a:t>
            </a:r>
          </a:p>
          <a:p>
            <a:pPr marL="0" indent="0">
              <a:buNone/>
            </a:pPr>
            <a:r>
              <a:rPr lang="en-GB" sz="2000" dirty="0">
                <a:latin typeface="Arial" panose="020B0604020202020204" pitchFamily="34" charset="0"/>
                <a:cs typeface="Arial" panose="020B0604020202020204" pitchFamily="34" charset="0"/>
              </a:rPr>
              <a:t>UK healthcare policies, legislation and public health initiatives contribute to integrated service delivery, improved patient outcomes and long-term healthcare sustainability.</a:t>
            </a:r>
          </a:p>
          <a:p>
            <a:pPr marL="0" indent="0">
              <a:buNone/>
            </a:pPr>
            <a:r>
              <a:rPr lang="en-GB" sz="2000" dirty="0">
                <a:latin typeface="Arial" panose="020B0604020202020204" pitchFamily="34" charset="0"/>
                <a:cs typeface="Arial" panose="020B0604020202020204" pitchFamily="34" charset="0"/>
              </a:rPr>
              <a:t>However, persistent inequalities in healthcare access highlight the need for continued policy development, targeted interventions and inclusive healthcare strategies.</a:t>
            </a:r>
          </a:p>
        </p:txBody>
      </p:sp>
    </p:spTree>
    <p:extLst>
      <p:ext uri="{BB962C8B-B14F-4D97-AF65-F5344CB8AC3E}">
        <p14:creationId xmlns:p14="http://schemas.microsoft.com/office/powerpoint/2010/main" val="2912501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5B4F0-21D5-C0F6-6C12-F41E8ED5CE37}"/>
              </a:ext>
            </a:extLst>
          </p:cNvPr>
          <p:cNvSpPr>
            <a:spLocks noGrp="1"/>
          </p:cNvSpPr>
          <p:nvPr>
            <p:ph type="title"/>
          </p:nvPr>
        </p:nvSpPr>
        <p:spPr>
          <a:xfrm>
            <a:off x="623887" y="186532"/>
            <a:ext cx="1745456" cy="123031"/>
          </a:xfrm>
        </p:spPr>
        <p:txBody>
          <a:bodyPr>
            <a:noAutofit/>
          </a:bodyPr>
          <a:lstStyle/>
          <a:p>
            <a:r>
              <a:rPr lang="en-GB" sz="1800" b="1" dirty="0">
                <a:latin typeface="Arial" panose="020B0604020202020204" pitchFamily="34" charset="0"/>
                <a:cs typeface="Arial" panose="020B0604020202020204" pitchFamily="34" charset="0"/>
              </a:rPr>
              <a:t>References </a:t>
            </a:r>
            <a:endParaRPr lang="en-US" sz="1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4FE63CB-503C-AA54-CE3C-FD3194B69409}"/>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E3C23D6A-EBAB-134D-E1F3-B0F59B33818E}"/>
              </a:ext>
            </a:extLst>
          </p:cNvPr>
          <p:cNvSpPr txBox="1"/>
          <p:nvPr/>
        </p:nvSpPr>
        <p:spPr>
          <a:xfrm>
            <a:off x="142876" y="854491"/>
            <a:ext cx="12406311" cy="5816977"/>
          </a:xfrm>
          <a:prstGeom prst="rect">
            <a:avLst/>
          </a:prstGeom>
          <a:noFill/>
        </p:spPr>
        <p:txBody>
          <a:bodyPr wrap="square" rtlCol="0">
            <a:spAutoFit/>
          </a:bodyPr>
          <a:lstStyle/>
          <a:p>
            <a:pPr algn="l"/>
            <a:r>
              <a:rPr lang="en-GB" sz="1200" dirty="0" err="1"/>
              <a:t>Bambra</a:t>
            </a:r>
            <a:r>
              <a:rPr lang="en-GB" sz="1200" dirty="0"/>
              <a:t>, C., Gibson, M., et al. (2010) </a:t>
            </a:r>
            <a:r>
              <a:rPr lang="en-GB" sz="1200" i="1" dirty="0"/>
              <a:t>Tackling the wider social determinants of health and health inequalities: evidence from systematic reviews</a:t>
            </a:r>
            <a:r>
              <a:rPr lang="en-GB" sz="1200" dirty="0"/>
              <a:t>. </a:t>
            </a:r>
            <a:r>
              <a:rPr lang="en-GB" sz="1200" i="1" dirty="0"/>
              <a:t>Journal of Epidemiology and Community Health</a:t>
            </a:r>
            <a:r>
              <a:rPr lang="en-GB" sz="1200" dirty="0"/>
              <a:t>, 64(4), pp.284–291.</a:t>
            </a:r>
            <a:endParaRPr lang="en-GB" sz="12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Barron, E., Clark, R., </a:t>
            </a:r>
            <a:r>
              <a:rPr lang="en-GB" sz="1200" dirty="0" err="1">
                <a:latin typeface="Arial" panose="020B0604020202020204" pitchFamily="34" charset="0"/>
                <a:cs typeface="Arial" panose="020B0604020202020204" pitchFamily="34" charset="0"/>
              </a:rPr>
              <a:t>Hewings</a:t>
            </a:r>
            <a:r>
              <a:rPr lang="en-GB" sz="1200" dirty="0">
                <a:latin typeface="Arial" panose="020B0604020202020204" pitchFamily="34" charset="0"/>
                <a:cs typeface="Arial" panose="020B0604020202020204" pitchFamily="34" charset="0"/>
              </a:rPr>
              <a:t>, R., Smith, J. And </a:t>
            </a:r>
            <a:r>
              <a:rPr lang="en-GB" sz="1200" dirty="0" err="1">
                <a:latin typeface="Arial" panose="020B0604020202020204" pitchFamily="34" charset="0"/>
                <a:cs typeface="Arial" panose="020B0604020202020204" pitchFamily="34" charset="0"/>
              </a:rPr>
              <a:t>Valabhji</a:t>
            </a:r>
            <a:r>
              <a:rPr lang="en-GB" sz="1200" dirty="0">
                <a:latin typeface="Arial" panose="020B0604020202020204" pitchFamily="34" charset="0"/>
                <a:cs typeface="Arial" panose="020B0604020202020204" pitchFamily="34" charset="0"/>
              </a:rPr>
              <a:t>, J. (2018) ‘</a:t>
            </a:r>
            <a:r>
              <a:rPr lang="en-GB" sz="1200" i="1" dirty="0">
                <a:latin typeface="Arial" panose="020B0604020202020204" pitchFamily="34" charset="0"/>
                <a:cs typeface="Arial" panose="020B0604020202020204" pitchFamily="34" charset="0"/>
              </a:rPr>
              <a:t>Progress of the Healthier You: NHS Diabetes Prevention Programme: referrals, uptake and participant characteristics</a:t>
            </a:r>
            <a:r>
              <a:rPr lang="en-GB" sz="1200" dirty="0">
                <a:latin typeface="Arial" panose="020B0604020202020204" pitchFamily="34" charset="0"/>
                <a:cs typeface="Arial" panose="020B0604020202020204" pitchFamily="34" charset="0"/>
              </a:rPr>
              <a:t>’, Diabetic Medicine, 35(4), pp. 513–518. </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Davidson, R., Barrett, D.I., </a:t>
            </a:r>
            <a:r>
              <a:rPr lang="en-GB" sz="1200" dirty="0" err="1">
                <a:latin typeface="Arial" panose="020B0604020202020204" pitchFamily="34" charset="0"/>
                <a:cs typeface="Arial" panose="020B0604020202020204" pitchFamily="34" charset="0"/>
              </a:rPr>
              <a:t>Rixon</a:t>
            </a:r>
            <a:r>
              <a:rPr lang="en-GB" sz="1200" dirty="0">
                <a:latin typeface="Arial" panose="020B0604020202020204" pitchFamily="34" charset="0"/>
                <a:cs typeface="Arial" panose="020B0604020202020204" pitchFamily="34" charset="0"/>
              </a:rPr>
              <a:t>, L. And Newman, S. (2020) ‘How</a:t>
            </a:r>
            <a:r>
              <a:rPr lang="en-GB" sz="1200" i="1" dirty="0">
                <a:latin typeface="Arial" panose="020B0604020202020204" pitchFamily="34" charset="0"/>
                <a:cs typeface="Arial" panose="020B0604020202020204" pitchFamily="34" charset="0"/>
              </a:rPr>
              <a:t> the integration of telehealth and coordinated care approaches impacts health care service organisation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structure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ethos</a:t>
            </a:r>
            <a:r>
              <a:rPr lang="en-GB" sz="1200" dirty="0">
                <a:latin typeface="Arial" panose="020B0604020202020204" pitchFamily="34" charset="0"/>
                <a:cs typeface="Arial" panose="020B0604020202020204" pitchFamily="34" charset="0"/>
              </a:rPr>
              <a:t>: Mixed methods study’, Available at: </a:t>
            </a:r>
            <a:r>
              <a:rPr lang="en-GB" sz="1200" dirty="0">
                <a:latin typeface="Arial" panose="020B0604020202020204" pitchFamily="34" charset="0"/>
                <a:cs typeface="Arial" panose="020B0604020202020204" pitchFamily="34" charset="0"/>
                <a:hlinkClick r:id="rId2"/>
              </a:rPr>
              <a:t>https://preprints.jmir.org/preprint/20282?__hstc=102212634.61f1a1faa58738a638a87b1304a9f088.1770661501859.1770661501859.1770661501859.1&amp;__hssc=102212634.1.1770661501859&amp;__hsfp=dc1dfa7c58209610c65a406d0ffc5ad0</a:t>
            </a:r>
            <a:r>
              <a:rPr lang="en-GB" sz="1200" dirty="0">
                <a:latin typeface="Arial" panose="020B0604020202020204" pitchFamily="34" charset="0"/>
                <a:cs typeface="Arial" panose="020B0604020202020204" pitchFamily="34" charset="0"/>
              </a:rPr>
              <a:t> ( Accessed: 08 February 2026).</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Dahlgren, G. And Whitehead, M. (1991) </a:t>
            </a:r>
            <a:r>
              <a:rPr lang="en-GB" sz="1200" i="1" dirty="0">
                <a:latin typeface="Arial" panose="020B0604020202020204" pitchFamily="34" charset="0"/>
                <a:cs typeface="Arial" panose="020B0604020202020204" pitchFamily="34" charset="0"/>
              </a:rPr>
              <a:t>Policies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strategies</a:t>
            </a:r>
            <a:r>
              <a:rPr lang="en-GB" sz="1200" dirty="0">
                <a:latin typeface="Arial" panose="020B0604020202020204" pitchFamily="34" charset="0"/>
                <a:cs typeface="Arial" panose="020B0604020202020204" pitchFamily="34" charset="0"/>
              </a:rPr>
              <a:t> to </a:t>
            </a:r>
            <a:r>
              <a:rPr lang="en-GB" sz="1200" i="1" dirty="0">
                <a:latin typeface="Arial" panose="020B0604020202020204" pitchFamily="34" charset="0"/>
                <a:cs typeface="Arial" panose="020B0604020202020204" pitchFamily="34" charset="0"/>
              </a:rPr>
              <a:t>promote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social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equity in health</a:t>
            </a:r>
            <a:r>
              <a:rPr lang="en-GB" sz="1200" dirty="0">
                <a:latin typeface="Arial" panose="020B0604020202020204" pitchFamily="34" charset="0"/>
                <a:cs typeface="Arial" panose="020B0604020202020204" pitchFamily="34" charset="0"/>
              </a:rPr>
              <a:t>. Stockholm: Institute for Futures Studies.
Department of Health and Social Care (2012) </a:t>
            </a:r>
            <a:r>
              <a:rPr lang="en-GB" sz="1200" i="1" dirty="0">
                <a:latin typeface="Arial" panose="020B0604020202020204" pitchFamily="34" charset="0"/>
                <a:cs typeface="Arial" panose="020B0604020202020204" pitchFamily="34" charset="0"/>
              </a:rPr>
              <a:t>Health and Social Care Act 2012. </a:t>
            </a:r>
            <a:r>
              <a:rPr lang="en-GB" sz="1200" dirty="0">
                <a:latin typeface="Arial" panose="020B0604020202020204" pitchFamily="34" charset="0"/>
                <a:cs typeface="Arial" panose="020B0604020202020204" pitchFamily="34" charset="0"/>
              </a:rPr>
              <a:t>London: The Stationery Office.
Department of Health and Social Care (2014) </a:t>
            </a:r>
            <a:r>
              <a:rPr lang="en-GB" sz="1200" i="1" dirty="0">
                <a:latin typeface="Arial" panose="020B0604020202020204" pitchFamily="34" charset="0"/>
                <a:cs typeface="Arial" panose="020B0604020202020204" pitchFamily="34" charset="0"/>
              </a:rPr>
              <a:t>Care Act 2014. </a:t>
            </a:r>
            <a:r>
              <a:rPr lang="en-GB" sz="1200" dirty="0">
                <a:latin typeface="Arial" panose="020B0604020202020204" pitchFamily="34" charset="0"/>
                <a:cs typeface="Arial" panose="020B0604020202020204" pitchFamily="34" charset="0"/>
              </a:rPr>
              <a:t>London: The Stationery Office.
Engel, G.L. (1977) ‘</a:t>
            </a:r>
            <a:r>
              <a:rPr lang="en-GB" sz="1200" i="1" dirty="0">
                <a:latin typeface="Arial" panose="020B0604020202020204" pitchFamily="34" charset="0"/>
                <a:cs typeface="Arial" panose="020B0604020202020204" pitchFamily="34" charset="0"/>
              </a:rPr>
              <a:t>The need for a new medical model: A challenge for biomedicine</a:t>
            </a:r>
            <a:r>
              <a:rPr lang="en-GB" sz="1200" dirty="0">
                <a:latin typeface="Arial" panose="020B0604020202020204" pitchFamily="34" charset="0"/>
                <a:cs typeface="Arial" panose="020B0604020202020204" pitchFamily="34" charset="0"/>
              </a:rPr>
              <a:t>’, Science, 196(4286), pp. 129–136.
Equality Act 2010. Available at: </a:t>
            </a:r>
            <a:r>
              <a:rPr lang="en-GB" sz="1200" dirty="0">
                <a:latin typeface="Arial" panose="020B0604020202020204" pitchFamily="34" charset="0"/>
                <a:cs typeface="Arial" panose="020B0604020202020204" pitchFamily="34" charset="0"/>
                <a:hlinkClick r:id="rId3"/>
              </a:rPr>
              <a:t>https://www.legislation.gov.uk/ukpga/2010/15</a:t>
            </a:r>
            <a:r>
              <a:rPr lang="en-GB" sz="1200" dirty="0">
                <a:latin typeface="Arial" panose="020B0604020202020204" pitchFamily="34" charset="0"/>
                <a:cs typeface="Arial" panose="020B0604020202020204" pitchFamily="34" charset="0"/>
              </a:rPr>
              <a:t>  (Accessed: 07 February 2026).</a:t>
            </a:r>
          </a:p>
          <a:p>
            <a:pPr algn="l"/>
            <a:r>
              <a:rPr lang="en-GB" sz="1200" dirty="0">
                <a:latin typeface="Arial" panose="020B0604020202020204" pitchFamily="34" charset="0"/>
                <a:cs typeface="Arial" panose="020B0604020202020204" pitchFamily="34" charset="0"/>
              </a:rPr>
              <a:t>Images </a:t>
            </a:r>
            <a:r>
              <a:rPr lang="en-GB" sz="1200" dirty="0">
                <a:latin typeface="Arial" panose="020B0604020202020204" pitchFamily="34" charset="0"/>
                <a:cs typeface="Arial" panose="020B0604020202020204" pitchFamily="34" charset="0"/>
                <a:hlinkClick r:id="rId4"/>
              </a:rPr>
              <a:t>https://www.local.gov.uk/publications/place-and-health-bridging-gap-health-inequalities</a:t>
            </a:r>
            <a:endParaRPr lang="en-GB" sz="12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a:p>
            <a:pPr algn="l"/>
            <a:r>
              <a:rPr lang="en-GB" sz="1200" dirty="0" err="1">
                <a:latin typeface="Arial" panose="020B0604020202020204" pitchFamily="34" charset="0"/>
                <a:cs typeface="Arial" panose="020B0604020202020204" pitchFamily="34" charset="0"/>
              </a:rPr>
              <a:t>Greenhalgh</a:t>
            </a:r>
            <a:r>
              <a:rPr lang="en-GB" sz="1200" dirty="0">
                <a:latin typeface="Arial" panose="020B0604020202020204" pitchFamily="34" charset="0"/>
                <a:cs typeface="Arial" panose="020B0604020202020204" pitchFamily="34" charset="0"/>
              </a:rPr>
              <a:t>, T., </a:t>
            </a:r>
            <a:r>
              <a:rPr lang="en-GB" sz="1200" dirty="0" err="1">
                <a:latin typeface="Arial" panose="020B0604020202020204" pitchFamily="34" charset="0"/>
                <a:cs typeface="Arial" panose="020B0604020202020204" pitchFamily="34" charset="0"/>
              </a:rPr>
              <a:t>Wherton</a:t>
            </a:r>
            <a:r>
              <a:rPr lang="en-GB" sz="1200" dirty="0">
                <a:latin typeface="Arial" panose="020B0604020202020204" pitchFamily="34" charset="0"/>
                <a:cs typeface="Arial" panose="020B0604020202020204" pitchFamily="34" charset="0"/>
              </a:rPr>
              <a:t>, J., Shaw, S. And Morrison, C. (2020)
</a:t>
            </a:r>
            <a:r>
              <a:rPr lang="en-GB" sz="1200" i="1" dirty="0">
                <a:latin typeface="Arial" panose="020B0604020202020204" pitchFamily="34" charset="0"/>
                <a:cs typeface="Arial" panose="020B0604020202020204" pitchFamily="34" charset="0"/>
              </a:rPr>
              <a:t>Video</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consultations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for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COVID-19</a:t>
            </a:r>
            <a:r>
              <a:rPr lang="en-GB" sz="1200" dirty="0">
                <a:latin typeface="Arial" panose="020B0604020202020204" pitchFamily="34" charset="0"/>
                <a:cs typeface="Arial" panose="020B0604020202020204" pitchFamily="34" charset="0"/>
              </a:rPr>
              <a:t>. BMJ, 368, m998. Available at: </a:t>
            </a:r>
            <a:r>
              <a:rPr lang="en-GB" sz="1200" dirty="0">
                <a:latin typeface="Arial" panose="020B0604020202020204" pitchFamily="34" charset="0"/>
                <a:cs typeface="Arial" panose="020B0604020202020204" pitchFamily="34" charset="0"/>
                <a:hlinkClick r:id="rId5"/>
              </a:rPr>
              <a:t>https://doi.org/10.1136/bmj.m998</a:t>
            </a:r>
            <a:r>
              <a:rPr lang="en-GB" sz="1200" dirty="0">
                <a:latin typeface="Arial" panose="020B0604020202020204" pitchFamily="34" charset="0"/>
                <a:cs typeface="Arial" panose="020B0604020202020204" pitchFamily="34" charset="0"/>
              </a:rPr>
              <a:t> </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Kings Fund (2025) </a:t>
            </a:r>
            <a:r>
              <a:rPr lang="en-GB" sz="1200" i="1" dirty="0">
                <a:latin typeface="Arial" panose="020B0604020202020204" pitchFamily="34" charset="0"/>
                <a:cs typeface="Arial" panose="020B0604020202020204" pitchFamily="34" charset="0"/>
              </a:rPr>
              <a:t>What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inequalities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https://www.kingsfund.org.uk/insight-and-analysis/long-reads/what-are-health-inequalities</a:t>
            </a:r>
            <a:r>
              <a:rPr lang="en-GB" sz="1200" dirty="0">
                <a:latin typeface="Arial" panose="020B0604020202020204" pitchFamily="34" charset="0"/>
                <a:cs typeface="Arial" panose="020B0604020202020204" pitchFamily="34" charset="0"/>
              </a:rPr>
              <a:t> (Accessed: 09 February 2026).</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4324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AC74D5-6E2A-387C-37AE-06C73BCE306A}"/>
              </a:ext>
            </a:extLst>
          </p:cNvPr>
          <p:cNvSpPr>
            <a:spLocks noGrp="1"/>
          </p:cNvSpPr>
          <p:nvPr>
            <p:ph idx="1"/>
          </p:nvPr>
        </p:nvSpPr>
        <p:spPr>
          <a:xfrm>
            <a:off x="230980" y="611190"/>
            <a:ext cx="11961020" cy="7711280"/>
          </a:xfrm>
        </p:spPr>
        <p:txBody>
          <a:bodyPr>
            <a:noAutofit/>
          </a:bodyPr>
          <a:lstStyle/>
          <a:p>
            <a:pPr marL="0" indent="0">
              <a:buNone/>
            </a:pPr>
            <a:endParaRPr lang="en-GB" sz="1200" dirty="0">
              <a:latin typeface="Arial" panose="020B0604020202020204" pitchFamily="34" charset="0"/>
              <a:cs typeface="Arial" panose="020B0604020202020204" pitchFamily="34" charset="0"/>
            </a:endParaRPr>
          </a:p>
          <a:p>
            <a:pPr marL="0" indent="0" algn="l">
              <a:buNone/>
            </a:pPr>
            <a:r>
              <a:rPr lang="en-GB" sz="1200" dirty="0" err="1">
                <a:latin typeface="Arial" panose="020B0604020202020204" pitchFamily="34" charset="0"/>
                <a:cs typeface="Arial" panose="020B0604020202020204" pitchFamily="34" charset="0"/>
              </a:rPr>
              <a:t>Kickbusch</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Buckett</a:t>
            </a:r>
            <a:r>
              <a:rPr lang="en-GB" sz="1200" dirty="0">
                <a:latin typeface="Arial" panose="020B0604020202020204" pitchFamily="34" charset="0"/>
                <a:cs typeface="Arial" panose="020B0604020202020204" pitchFamily="34" charset="0"/>
              </a:rPr>
              <a:t>, K. And World Health Organization (2016) </a:t>
            </a:r>
            <a:r>
              <a:rPr lang="en-GB" sz="1200" i="1" dirty="0">
                <a:latin typeface="Arial" panose="020B0604020202020204" pitchFamily="34" charset="0"/>
                <a:cs typeface="Arial" panose="020B0604020202020204" pitchFamily="34" charset="0"/>
              </a:rPr>
              <a:t>Implementing Health in All Policies: A</a:t>
            </a:r>
            <a:r>
              <a:rPr lang="en-GB" sz="1200" dirty="0">
                <a:latin typeface="Arial" panose="020B0604020202020204" pitchFamily="34" charset="0"/>
                <a:cs typeface="Arial" panose="020B0604020202020204" pitchFamily="34" charset="0"/>
              </a:rPr>
              <a:t>delaide 2010 to 2016. Adelaide: Government of South Australia and World Health Organization.</a:t>
            </a:r>
          </a:p>
          <a:p>
            <a:pPr marL="0" indent="0" algn="l">
              <a:buNone/>
            </a:pPr>
            <a:r>
              <a:rPr lang="en-GB" sz="1200" dirty="0">
                <a:latin typeface="Arial" panose="020B0604020202020204" pitchFamily="34" charset="0"/>
                <a:cs typeface="Arial" panose="020B0604020202020204" pitchFamily="34" charset="0"/>
              </a:rPr>
              <a:t>Local gov. (2025) </a:t>
            </a:r>
            <a:r>
              <a:rPr lang="en-GB" sz="1200" i="1" dirty="0">
                <a:latin typeface="Arial" panose="020B0604020202020204" pitchFamily="34" charset="0"/>
                <a:cs typeface="Arial" panose="020B0604020202020204" pitchFamily="34" charset="0"/>
              </a:rPr>
              <a:t>Place And Health: Bridging The gap in health and Inequalities.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https://www.local.gov.uk/publications/place-and-health-bridging-gap-health-inequalities</a:t>
            </a:r>
            <a:r>
              <a:rPr lang="en-GB" sz="1200" dirty="0">
                <a:latin typeface="Arial" panose="020B0604020202020204" pitchFamily="34" charset="0"/>
                <a:cs typeface="Arial" panose="020B0604020202020204" pitchFamily="34" charset="0"/>
              </a:rPr>
              <a:t> (Accessed: 09 February 2026).
Marmot, M., Allen, J., Boyce, T., </a:t>
            </a:r>
            <a:r>
              <a:rPr lang="en-GB" sz="1200" dirty="0" err="1">
                <a:latin typeface="Arial" panose="020B0604020202020204" pitchFamily="34" charset="0"/>
                <a:cs typeface="Arial" panose="020B0604020202020204" pitchFamily="34" charset="0"/>
              </a:rPr>
              <a:t>Goldblatt</a:t>
            </a:r>
            <a:r>
              <a:rPr lang="en-GB" sz="1200" dirty="0">
                <a:latin typeface="Arial" panose="020B0604020202020204" pitchFamily="34" charset="0"/>
                <a:cs typeface="Arial" panose="020B0604020202020204" pitchFamily="34" charset="0"/>
              </a:rPr>
              <a:t>, P. And Morrison, J. (2020) </a:t>
            </a:r>
            <a:r>
              <a:rPr lang="en-GB" sz="1200" i="1" dirty="0">
                <a:latin typeface="Arial" panose="020B0604020202020204" pitchFamily="34" charset="0"/>
                <a:cs typeface="Arial" panose="020B0604020202020204" pitchFamily="34" charset="0"/>
              </a:rPr>
              <a:t>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equity</a:t>
            </a:r>
            <a:r>
              <a:rPr lang="en-GB" sz="1200" dirty="0">
                <a:latin typeface="Arial" panose="020B0604020202020204" pitchFamily="34" charset="0"/>
                <a:cs typeface="Arial" panose="020B0604020202020204" pitchFamily="34" charset="0"/>
              </a:rPr>
              <a:t> in </a:t>
            </a:r>
            <a:r>
              <a:rPr lang="en-GB" sz="1200" i="1" dirty="0">
                <a:latin typeface="Arial" panose="020B0604020202020204" pitchFamily="34" charset="0"/>
                <a:cs typeface="Arial" panose="020B0604020202020204" pitchFamily="34" charset="0"/>
              </a:rPr>
              <a:t>England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Marmot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Review</a:t>
            </a:r>
            <a:r>
              <a:rPr lang="en-GB" sz="1200" dirty="0">
                <a:latin typeface="Arial" panose="020B0604020202020204" pitchFamily="34" charset="0"/>
                <a:cs typeface="Arial" panose="020B0604020202020204" pitchFamily="34" charset="0"/>
              </a:rPr>
              <a:t> 10 years on. London: Institute of Health Equity.
NHS England (2022) </a:t>
            </a:r>
            <a:r>
              <a:rPr lang="en-GB" sz="1200" i="1" dirty="0">
                <a:latin typeface="Arial" panose="020B0604020202020204" pitchFamily="34" charset="0"/>
                <a:cs typeface="Arial" panose="020B0604020202020204" pitchFamily="34" charset="0"/>
              </a:rPr>
              <a:t>Integrated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care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systems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explained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https://www.england.nhs.uk/integratedcare/what-is-integrated-care/</a:t>
            </a:r>
            <a:r>
              <a:rPr lang="en-GB" sz="1200" dirty="0">
                <a:latin typeface="Arial" panose="020B0604020202020204" pitchFamily="34" charset="0"/>
                <a:cs typeface="Arial" panose="020B0604020202020204" pitchFamily="34" charset="0"/>
              </a:rPr>
              <a:t>  (Accessed: 9 February 2026).</a:t>
            </a:r>
          </a:p>
          <a:p>
            <a:pPr marL="0" indent="0">
              <a:buNone/>
            </a:pPr>
            <a:r>
              <a:rPr lang="en-GB" sz="1200" dirty="0" err="1">
                <a:latin typeface="Arial" panose="020B0604020202020204" pitchFamily="34" charset="0"/>
                <a:cs typeface="Arial" panose="020B0604020202020204" pitchFamily="34" charset="0"/>
              </a:rPr>
              <a:t>Nazroo</a:t>
            </a:r>
            <a:r>
              <a:rPr lang="en-GB" sz="1200" dirty="0">
                <a:latin typeface="Arial" panose="020B0604020202020204" pitchFamily="34" charset="0"/>
                <a:cs typeface="Arial" panose="020B0604020202020204" pitchFamily="34" charset="0"/>
              </a:rPr>
              <a:t>, J. And </a:t>
            </a:r>
            <a:r>
              <a:rPr lang="en-GB" sz="1200" dirty="0" err="1">
                <a:latin typeface="Arial" panose="020B0604020202020204" pitchFamily="34" charset="0"/>
                <a:cs typeface="Arial" panose="020B0604020202020204" pitchFamily="34" charset="0"/>
              </a:rPr>
              <a:t>Bécares</a:t>
            </a:r>
            <a:r>
              <a:rPr lang="en-GB" sz="1200" dirty="0">
                <a:latin typeface="Arial" panose="020B0604020202020204" pitchFamily="34" charset="0"/>
                <a:cs typeface="Arial" panose="020B0604020202020204" pitchFamily="34" charset="0"/>
              </a:rPr>
              <a:t>, L. (2020) ‘</a:t>
            </a:r>
            <a:r>
              <a:rPr lang="en-GB" sz="1200" i="1" dirty="0">
                <a:latin typeface="Arial" panose="020B0604020202020204" pitchFamily="34" charset="0"/>
                <a:cs typeface="Arial" panose="020B0604020202020204" pitchFamily="34" charset="0"/>
              </a:rPr>
              <a:t>Evidence for ethnic inequalities in mortality related to COVID‑19 infections: findings from an ecological analysis of England’</a:t>
            </a:r>
            <a:r>
              <a:rPr lang="en-GB" sz="1200" dirty="0">
                <a:latin typeface="Arial" panose="020B0604020202020204" pitchFamily="34" charset="0"/>
                <a:cs typeface="Arial" panose="020B0604020202020204" pitchFamily="34" charset="0"/>
              </a:rPr>
              <a:t>, BMJ Open, 10(12), e041750. doi:10.1136/bmjopen‑2020‑041750. </a:t>
            </a:r>
          </a:p>
          <a:p>
            <a:pPr marL="0" indent="0">
              <a:buNone/>
            </a:pPr>
            <a:r>
              <a:rPr lang="en-GB" sz="1200" dirty="0">
                <a:latin typeface="Arial" panose="020B0604020202020204" pitchFamily="34" charset="0"/>
                <a:cs typeface="Arial" panose="020B0604020202020204" pitchFamily="34" charset="0"/>
              </a:rPr>
              <a:t>Nelson A, de </a:t>
            </a:r>
            <a:r>
              <a:rPr lang="en-GB" sz="1200" dirty="0" err="1">
                <a:latin typeface="Arial" panose="020B0604020202020204" pitchFamily="34" charset="0"/>
                <a:cs typeface="Arial" panose="020B0604020202020204" pitchFamily="34" charset="0"/>
              </a:rPr>
              <a:t>Normanville</a:t>
            </a:r>
            <a:r>
              <a:rPr lang="en-GB" sz="1200" dirty="0">
                <a:latin typeface="Arial" panose="020B0604020202020204" pitchFamily="34" charset="0"/>
                <a:cs typeface="Arial" panose="020B0604020202020204" pitchFamily="34" charset="0"/>
              </a:rPr>
              <a:t> C, Payne K, Kelly MP.</a:t>
            </a:r>
            <a:r>
              <a:rPr lang="en-GB" sz="1200" i="1" dirty="0">
                <a:latin typeface="Arial" panose="020B0604020202020204" pitchFamily="34" charset="0"/>
                <a:cs typeface="Arial" panose="020B0604020202020204" pitchFamily="34" charset="0"/>
              </a:rPr>
              <a:t> Making every contact count: an evaluation</a:t>
            </a:r>
            <a:r>
              <a:rPr lang="en-GB" sz="1200" dirty="0">
                <a:latin typeface="Arial" panose="020B0604020202020204" pitchFamily="34" charset="0"/>
                <a:cs typeface="Arial" panose="020B0604020202020204" pitchFamily="34" charset="0"/>
              </a:rPr>
              <a:t>. Public Health. 2013 Jul;127(7):653-60. Available at: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10.1016/j.puhe.2013.04.013. </a:t>
            </a:r>
            <a:r>
              <a:rPr lang="en-GB" sz="1200" dirty="0" err="1">
                <a:latin typeface="Arial" panose="020B0604020202020204" pitchFamily="34" charset="0"/>
                <a:cs typeface="Arial" panose="020B0604020202020204" pitchFamily="34" charset="0"/>
              </a:rPr>
              <a:t>Epub</a:t>
            </a:r>
            <a:r>
              <a:rPr lang="en-GB" sz="1200" dirty="0">
                <a:latin typeface="Arial" panose="020B0604020202020204" pitchFamily="34" charset="0"/>
                <a:cs typeface="Arial" panose="020B0604020202020204" pitchFamily="34" charset="0"/>
              </a:rPr>
              <a:t> 2013 Jun 28. PMID: 23810318.
NHS England (2019) </a:t>
            </a:r>
            <a:r>
              <a:rPr lang="en-GB" sz="1200" i="1" dirty="0">
                <a:latin typeface="Arial" panose="020B0604020202020204" pitchFamily="34" charset="0"/>
                <a:cs typeface="Arial" panose="020B0604020202020204" pitchFamily="34" charset="0"/>
              </a:rPr>
              <a:t>The NHS Long Term Plan</a:t>
            </a:r>
            <a:r>
              <a:rPr lang="en-GB" sz="1200" dirty="0">
                <a:latin typeface="Arial" panose="020B0604020202020204" pitchFamily="34" charset="0"/>
                <a:cs typeface="Arial" panose="020B0604020202020204" pitchFamily="34" charset="0"/>
              </a:rPr>
              <a:t>. London: NHS England.
NHS England (2022) </a:t>
            </a:r>
            <a:r>
              <a:rPr lang="en-GB" sz="1200" i="1" dirty="0">
                <a:latin typeface="Arial" panose="020B0604020202020204" pitchFamily="34" charset="0"/>
                <a:cs typeface="Arial" panose="020B0604020202020204" pitchFamily="34" charset="0"/>
              </a:rPr>
              <a:t>Integrated care systems explained.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https://www.england.nhs.uk/integratedcare/what-is-integrated-care/</a:t>
            </a:r>
            <a:r>
              <a:rPr lang="en-GB" sz="1200" dirty="0">
                <a:latin typeface="Arial" panose="020B0604020202020204" pitchFamily="34" charset="0"/>
                <a:cs typeface="Arial" panose="020B0604020202020204" pitchFamily="34" charset="0"/>
              </a:rPr>
              <a:t> 
 (Accessed: 9 February 2026).
Office for National Statistics (2023) </a:t>
            </a:r>
            <a:r>
              <a:rPr lang="en-GB" sz="1200" i="1" dirty="0">
                <a:latin typeface="Arial" panose="020B0604020202020204" pitchFamily="34" charset="0"/>
                <a:cs typeface="Arial" panose="020B0604020202020204" pitchFamily="34" charset="0"/>
              </a:rPr>
              <a:t>Health state life expectancies</a:t>
            </a:r>
            <a:r>
              <a:rPr lang="en-GB" sz="1200" dirty="0">
                <a:latin typeface="Arial" panose="020B0604020202020204" pitchFamily="34" charset="0"/>
                <a:cs typeface="Arial" panose="020B0604020202020204" pitchFamily="34" charset="0"/>
              </a:rPr>
              <a:t>, UK. Available at: </a:t>
            </a:r>
            <a:r>
              <a:rPr lang="en-GB" sz="1200" dirty="0">
                <a:latin typeface="Arial" panose="020B0604020202020204" pitchFamily="34" charset="0"/>
                <a:cs typeface="Arial" panose="020B0604020202020204" pitchFamily="34" charset="0"/>
                <a:hlinkClick r:id="rId4"/>
              </a:rPr>
              <a:t>https://www.ons.gov.uk/peoplepopulationandcommunity/healthandsocialcare/healthandlifeexpectancies/methodologies/healthstatelifeexpectanciesukqmi2020to2022</a:t>
            </a:r>
            <a:r>
              <a:rPr lang="en-GB" sz="1200" dirty="0">
                <a:latin typeface="Arial" panose="020B0604020202020204" pitchFamily="34" charset="0"/>
                <a:cs typeface="Arial" panose="020B0604020202020204" pitchFamily="34" charset="0"/>
              </a:rPr>
              <a:t>  (Accessed: 08 February 2026).
Public Health England (2021) </a:t>
            </a:r>
            <a:r>
              <a:rPr lang="en-GB" sz="1200" i="1" dirty="0">
                <a:latin typeface="Arial" panose="020B0604020202020204" pitchFamily="34" charset="0"/>
                <a:cs typeface="Arial" panose="020B0604020202020204" pitchFamily="34" charset="0"/>
              </a:rPr>
              <a:t>Health matters: Reducing health inequalities.</a:t>
            </a:r>
            <a:r>
              <a:rPr lang="en-GB" sz="1200" dirty="0">
                <a:latin typeface="Arial" panose="020B0604020202020204" pitchFamily="34" charset="0"/>
                <a:cs typeface="Arial" panose="020B0604020202020204" pitchFamily="34" charset="0"/>
              </a:rPr>
              <a:t> London: Public Health England.</a:t>
            </a:r>
          </a:p>
          <a:p>
            <a:pPr marL="0" indent="0">
              <a:buNone/>
            </a:pPr>
            <a:r>
              <a:rPr lang="en-GB" sz="1200" dirty="0">
                <a:latin typeface="Arial" panose="020B0604020202020204" pitchFamily="34" charset="0"/>
                <a:cs typeface="Arial" panose="020B0604020202020204" pitchFamily="34" charset="0"/>
              </a:rPr>
              <a:t>Scarborough, P., et al.. (2012) </a:t>
            </a:r>
            <a:r>
              <a:rPr lang="en-GB" sz="1200" i="1" dirty="0">
                <a:latin typeface="Arial" panose="020B0604020202020204" pitchFamily="34" charset="0"/>
                <a:cs typeface="Arial" panose="020B0604020202020204" pitchFamily="34" charset="0"/>
              </a:rPr>
              <a:t>Modelling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health impact of environmentally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sustainable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dietary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scenarios in the UK. </a:t>
            </a:r>
            <a:r>
              <a:rPr lang="en-GB" sz="1200" dirty="0">
                <a:latin typeface="Arial" panose="020B0604020202020204" pitchFamily="34" charset="0"/>
                <a:cs typeface="Arial" panose="020B0604020202020204" pitchFamily="34" charset="0"/>
              </a:rPr>
              <a:t>European Journal of Clinical Nutrition, 66(6), pp. 710–715.  Available at: doi:10.1038/ejcn.2012.34. 
United Nations (2015) </a:t>
            </a:r>
            <a:r>
              <a:rPr lang="en-GB" sz="1200" i="1" dirty="0">
                <a:latin typeface="Arial" panose="020B0604020202020204" pitchFamily="34" charset="0"/>
                <a:cs typeface="Arial" panose="020B0604020202020204" pitchFamily="34" charset="0"/>
              </a:rPr>
              <a:t>Transforming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our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world</a:t>
            </a:r>
            <a:r>
              <a:rPr lang="en-GB" sz="1200" dirty="0">
                <a:latin typeface="Arial" panose="020B0604020202020204" pitchFamily="34" charset="0"/>
                <a:cs typeface="Arial" panose="020B0604020202020204" pitchFamily="34" charset="0"/>
              </a:rPr>
              <a:t>: The 2030 Agenda for Sustainable Development. New York: United Nations.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784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C7FB67-3192-F077-C2AB-727855A50D20}"/>
              </a:ext>
            </a:extLst>
          </p:cNvPr>
          <p:cNvSpPr>
            <a:spLocks noGrp="1"/>
          </p:cNvSpPr>
          <p:nvPr>
            <p:ph idx="1"/>
          </p:nvPr>
        </p:nvSpPr>
        <p:spPr>
          <a:xfrm>
            <a:off x="492919" y="408782"/>
            <a:ext cx="10515600" cy="4351338"/>
          </a:xfrm>
        </p:spPr>
        <p:txBody>
          <a:bodyPr>
            <a:no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United Nations (2023)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Sustainable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Development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Goals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Report</a:t>
            </a:r>
            <a:r>
              <a:rPr lang="en-GB" sz="1400" dirty="0">
                <a:latin typeface="Arial" panose="020B0604020202020204" pitchFamily="34" charset="0"/>
                <a:cs typeface="Arial" panose="020B0604020202020204" pitchFamily="34" charset="0"/>
              </a:rPr>
              <a:t> 2023. New York: United Nations.
Whitehead, M. (1992)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concepts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and</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principles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of</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equity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and</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health</a:t>
            </a:r>
            <a:r>
              <a:rPr lang="en-GB" sz="1400" dirty="0">
                <a:latin typeface="Arial" panose="020B0604020202020204" pitchFamily="34" charset="0"/>
                <a:cs typeface="Arial" panose="020B0604020202020204" pitchFamily="34" charset="0"/>
              </a:rPr>
              <a:t>’, International Journal of Health Services, 22(3), pp. 429–445.
World Health Organization (2008) </a:t>
            </a:r>
            <a:r>
              <a:rPr lang="en-GB" sz="1400" i="1" dirty="0">
                <a:latin typeface="Arial" panose="020B0604020202020204" pitchFamily="34" charset="0"/>
                <a:cs typeface="Arial" panose="020B0604020202020204" pitchFamily="34" charset="0"/>
              </a:rPr>
              <a:t>Closing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gap</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in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generation</a:t>
            </a:r>
            <a:r>
              <a:rPr lang="en-GB" sz="1400" dirty="0">
                <a:latin typeface="Arial" panose="020B0604020202020204" pitchFamily="34" charset="0"/>
                <a:cs typeface="Arial" panose="020B0604020202020204" pitchFamily="34" charset="0"/>
              </a:rPr>
              <a:t>: Health equity through action on the social determinants of health. Geneva: WHO.
World Health Organization (2022) </a:t>
            </a:r>
            <a:r>
              <a:rPr lang="en-GB" sz="1400" i="1" dirty="0">
                <a:latin typeface="Arial" panose="020B0604020202020204" pitchFamily="34" charset="0"/>
                <a:cs typeface="Arial" panose="020B0604020202020204" pitchFamily="34" charset="0"/>
              </a:rPr>
              <a:t>Social determinants of health.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https://www.who.int/health-topics/social-determinants-of-health#tab=tab_1</a:t>
            </a:r>
            <a:r>
              <a:rPr lang="en-GB" sz="1400" dirty="0">
                <a:latin typeface="Arial" panose="020B0604020202020204" pitchFamily="34" charset="0"/>
                <a:cs typeface="Arial" panose="020B0604020202020204" pitchFamily="34" charset="0"/>
              </a:rPr>
              <a:t> (Accessed: 04 February 2026).
World Health Organization (2023) </a:t>
            </a:r>
            <a:r>
              <a:rPr lang="en-GB" sz="1400" i="1" dirty="0">
                <a:latin typeface="Arial" panose="020B0604020202020204" pitchFamily="34" charset="0"/>
                <a:cs typeface="Arial" panose="020B0604020202020204" pitchFamily="34" charset="0"/>
              </a:rPr>
              <a:t>Health and wellbeing overview</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https://www.who.int/data/gho/data/major-themes/health-and-well-being</a:t>
            </a:r>
            <a:r>
              <a:rPr lang="en-GB" sz="1400" dirty="0">
                <a:latin typeface="Arial" panose="020B0604020202020204" pitchFamily="34" charset="0"/>
                <a:cs typeface="Arial" panose="020B0604020202020204" pitchFamily="34" charset="0"/>
              </a:rPr>
              <a:t>  (Accessed: 04 February 2026).
Department for Environment, Food and Rural Affairs (2022) E</a:t>
            </a:r>
            <a:r>
              <a:rPr lang="en-GB" sz="1400" i="1" dirty="0">
                <a:latin typeface="Arial" panose="020B0604020202020204" pitchFamily="34" charset="0"/>
                <a:cs typeface="Arial" panose="020B0604020202020204" pitchFamily="34" charset="0"/>
              </a:rPr>
              <a:t>nvironmental improvement plan</a:t>
            </a:r>
            <a:r>
              <a:rPr lang="en-GB" sz="1400" dirty="0">
                <a:latin typeface="Arial" panose="020B0604020202020204" pitchFamily="34" charset="0"/>
                <a:cs typeface="Arial" panose="020B0604020202020204" pitchFamily="34" charset="0"/>
              </a:rPr>
              <a:t>. London: DEFRA.
Local Government Association (2021) </a:t>
            </a:r>
            <a:r>
              <a:rPr lang="en-GB" sz="1400" i="1" dirty="0">
                <a:latin typeface="Arial" panose="020B0604020202020204" pitchFamily="34" charset="0"/>
                <a:cs typeface="Arial" panose="020B0604020202020204" pitchFamily="34" charset="0"/>
              </a:rPr>
              <a:t>Health</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inequalities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and</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local</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government</a:t>
            </a:r>
            <a:r>
              <a:rPr lang="en-GB" sz="1400" dirty="0">
                <a:latin typeface="Arial" panose="020B0604020202020204" pitchFamily="34" charset="0"/>
                <a:cs typeface="Arial" panose="020B0604020202020204" pitchFamily="34" charset="0"/>
              </a:rPr>
              <a:t>. London: LGA.
NHS Digital (2023) </a:t>
            </a:r>
            <a:r>
              <a:rPr lang="en-GB" sz="1400" i="1" dirty="0">
                <a:latin typeface="Arial" panose="020B0604020202020204" pitchFamily="34" charset="0"/>
                <a:cs typeface="Arial" panose="020B0604020202020204" pitchFamily="34" charset="0"/>
              </a:rPr>
              <a:t>Statistics on health inequalities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https://digital.nhs.uk/data-and-information/publications/statistical/statistics-on-public-health/2023</a:t>
            </a:r>
            <a:r>
              <a:rPr lang="en-GB" sz="1400" dirty="0">
                <a:latin typeface="Arial" panose="020B0604020202020204" pitchFamily="34" charset="0"/>
                <a:cs typeface="Arial" panose="020B0604020202020204" pitchFamily="34" charset="0"/>
              </a:rPr>
              <a:t>  (Accessed: 9 February 2026).
The Health Foundation (2020) </a:t>
            </a:r>
            <a:r>
              <a:rPr lang="en-GB" sz="1400" i="1" dirty="0">
                <a:latin typeface="Arial" panose="020B0604020202020204" pitchFamily="34" charset="0"/>
                <a:cs typeface="Arial" panose="020B0604020202020204" pitchFamily="34" charset="0"/>
              </a:rPr>
              <a:t>Health equity and sustainability</a:t>
            </a:r>
            <a:r>
              <a:rPr lang="en-GB" sz="1400" dirty="0">
                <a:latin typeface="Arial" panose="020B0604020202020204" pitchFamily="34" charset="0"/>
                <a:cs typeface="Arial" panose="020B0604020202020204" pitchFamily="34" charset="0"/>
              </a:rPr>
              <a:t>. London: The Health Foundation.
</a:t>
            </a:r>
            <a:endParaRPr lang="en-US" sz="1400" dirty="0"/>
          </a:p>
        </p:txBody>
      </p:sp>
    </p:spTree>
    <p:extLst>
      <p:ext uri="{BB962C8B-B14F-4D97-AF65-F5344CB8AC3E}">
        <p14:creationId xmlns:p14="http://schemas.microsoft.com/office/powerpoint/2010/main" val="13367972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Introduction Integrating Health, Wellbeing and Sustainable Development in Health and Social Care</vt:lpstr>
      <vt:lpstr>Definition of Health</vt:lpstr>
      <vt:lpstr>The Concept of Wellbeing in Health and Social Care</vt:lpstr>
      <vt:lpstr>Sustainable Development and Health Systems</vt:lpstr>
      <vt:lpstr>The Biopsychosocial and Holistic Models</vt:lpstr>
      <vt:lpstr>The Biopsychosocial and Holistic Models</vt:lpstr>
      <vt:lpstr>Health Inequalities in the UK</vt:lpstr>
      <vt:lpstr>Sustainable Development Goals and Health SDGs</vt:lpstr>
      <vt:lpstr>Policy and Governance in UK Health and Social Care</vt:lpstr>
      <vt:lpstr>Service Delivery &amp; Case Studies.</vt:lpstr>
      <vt:lpstr>Case Study Analysis – Prevention &amp; Sustainability</vt:lpstr>
      <vt:lpstr>PowerPoint Presentation</vt:lpstr>
      <vt:lpstr>Equity and Access in UK Healthcare</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lastModifiedBy>Nazmin Malik (2242813)</cp:lastModifiedBy>
  <cp:revision>16</cp:revision>
  <dcterms:created xsi:type="dcterms:W3CDTF">2026-02-08T15:13:02Z</dcterms:created>
  <dcterms:modified xsi:type="dcterms:W3CDTF">2026-02-15T12:10:46Z</dcterms:modified>
</cp:coreProperties>
</file>