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29" r:id="rId2"/>
    <p:sldId id="326"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 id="301" r:id="rId23"/>
    <p:sldId id="302" r:id="rId24"/>
    <p:sldId id="303" r:id="rId25"/>
    <p:sldId id="304" r:id="rId26"/>
    <p:sldId id="305" r:id="rId27"/>
    <p:sldId id="306" r:id="rId28"/>
    <p:sldId id="307" r:id="rId29"/>
    <p:sldId id="308" r:id="rId30"/>
    <p:sldId id="309" r:id="rId31"/>
    <p:sldId id="310" r:id="rId32"/>
    <p:sldId id="311" r:id="rId33"/>
    <p:sldId id="312" r:id="rId34"/>
    <p:sldId id="313" r:id="rId35"/>
    <p:sldId id="331" r:id="rId36"/>
    <p:sldId id="315" r:id="rId37"/>
    <p:sldId id="265" r:id="rId38"/>
    <p:sldId id="266" r:id="rId39"/>
    <p:sldId id="330" r:id="rId40"/>
    <p:sldId id="264" r:id="rId41"/>
    <p:sldId id="273" r:id="rId42"/>
    <p:sldId id="275" r:id="rId43"/>
    <p:sldId id="276" r:id="rId44"/>
    <p:sldId id="277" r:id="rId45"/>
    <p:sldId id="259" r:id="rId46"/>
    <p:sldId id="316" r:id="rId47"/>
    <p:sldId id="317" r:id="rId48"/>
    <p:sldId id="318" r:id="rId49"/>
    <p:sldId id="314"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46" d="100"/>
          <a:sy n="46" d="100"/>
        </p:scale>
        <p:origin x="1224"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07/10/2019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mailto:ken.dicks@uwtsd.ac.uk"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wales.nhs.uk/sitesplus/888/page/91797"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gov.wales/statistics-and-research/rural-wales-definitions/?lang=en"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tatistics-and-research/young-people-not-education-employment-training/?lang=en"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researchbriefings.parliament.uk/ResearchBriefing/Summary/CBP-7540"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gov.wales/statistics-and-research/homelessness/?lang=en"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spcc.org.uk/preventing-abuse/child-protection-system/legal-definition-child-rights-law/legal-definitions/"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www.wales.nhs.uk/healthtopics/lifestyles/drugmisuse"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hse.gov.uk/healthservices/sensible-risk-assessment-care-settings.htm"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psychologytoday.com/us/blog/in-the-face-adversity/201210/resilience-and-disability-part-2"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59358/socinc.pdf"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gov.wales/statistics-and-research/welsh-index-multiple-deprivation/?lang=en"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L3kjvqxktKQ"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Discussion%20Notes%20Dominant%20Values%20vs%20Sub-cultural%20values.docx" TargetMode="External"/><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library.leeds.ac.uk/info/1401/academic_skills/105/critical_thinking"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readyunlimited.com/wp-content/uploads/2015/09/Bordieus-Social-Reproduction-Thesus-and-Role-of-Cultural-Capital-in-Education.pdf" TargetMode="External"/><Relationship Id="rId2" Type="http://schemas.openxmlformats.org/officeDocument/2006/relationships/hyperlink" Target="http://www.assembly.wales/laid%20documents/cr-ld10252/cr-ld10252-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3B106D9-ACE0-4491-AE89-57282817E392}"/>
              </a:ext>
            </a:extLst>
          </p:cNvPr>
          <p:cNvSpPr/>
          <p:nvPr/>
        </p:nvSpPr>
        <p:spPr>
          <a:xfrm>
            <a:off x="5868144" y="2801493"/>
            <a:ext cx="2762276" cy="17479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4D5BFB74-7FA7-4016-8687-85DC4B870F85}"/>
              </a:ext>
            </a:extLst>
          </p:cNvPr>
          <p:cNvSpPr/>
          <p:nvPr/>
        </p:nvSpPr>
        <p:spPr>
          <a:xfrm>
            <a:off x="3851920" y="1844411"/>
            <a:ext cx="1800199" cy="1267390"/>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0515605B-71AB-4FE8-B85E-5817DEA0AD8D}"/>
              </a:ext>
            </a:extLst>
          </p:cNvPr>
          <p:cNvSpPr/>
          <p:nvPr/>
        </p:nvSpPr>
        <p:spPr>
          <a:xfrm>
            <a:off x="579444" y="2956647"/>
            <a:ext cx="2408380" cy="1592778"/>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DDE5C9E-0462-4A37-A9F8-8BDE32CE37EA}"/>
              </a:ext>
            </a:extLst>
          </p:cNvPr>
          <p:cNvSpPr/>
          <p:nvPr/>
        </p:nvSpPr>
        <p:spPr>
          <a:xfrm>
            <a:off x="6372199" y="401272"/>
            <a:ext cx="2258221" cy="157446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2B1C7AD5-DFBF-4227-9EE7-5FD78FA891E6}"/>
              </a:ext>
            </a:extLst>
          </p:cNvPr>
          <p:cNvSpPr/>
          <p:nvPr/>
        </p:nvSpPr>
        <p:spPr>
          <a:xfrm>
            <a:off x="571668" y="404664"/>
            <a:ext cx="3136236"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C7248377-DE0B-41FE-9AEB-134832A9573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0906" y="602483"/>
            <a:ext cx="2875248" cy="1437624"/>
          </a:xfrm>
          <a:prstGeom prst="rect">
            <a:avLst/>
          </a:prstGeom>
        </p:spPr>
      </p:pic>
      <p:pic>
        <p:nvPicPr>
          <p:cNvPr id="6" name="Picture 5">
            <a:extLst>
              <a:ext uri="{FF2B5EF4-FFF2-40B4-BE49-F238E27FC236}">
                <a16:creationId xmlns:a16="http://schemas.microsoft.com/office/drawing/2014/main" id="{D4C15400-C0AB-43CB-BD9E-34D492912DE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73011" y="2956647"/>
            <a:ext cx="2555776" cy="1437624"/>
          </a:xfrm>
          <a:prstGeom prst="rect">
            <a:avLst/>
          </a:prstGeom>
        </p:spPr>
      </p:pic>
      <p:pic>
        <p:nvPicPr>
          <p:cNvPr id="7" name="Picture 6">
            <a:extLst>
              <a:ext uri="{FF2B5EF4-FFF2-40B4-BE49-F238E27FC236}">
                <a16:creationId xmlns:a16="http://schemas.microsoft.com/office/drawing/2014/main" id="{07718FC1-2C88-48EC-A1A7-94B118529BD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005288" y="1962456"/>
            <a:ext cx="1494004" cy="994191"/>
          </a:xfrm>
          <a:prstGeom prst="rect">
            <a:avLst/>
          </a:prstGeom>
        </p:spPr>
      </p:pic>
      <p:pic>
        <p:nvPicPr>
          <p:cNvPr id="8" name="Picture 7">
            <a:extLst>
              <a:ext uri="{FF2B5EF4-FFF2-40B4-BE49-F238E27FC236}">
                <a16:creationId xmlns:a16="http://schemas.microsoft.com/office/drawing/2014/main" id="{0285389E-35BC-480D-8F2B-EEDB9FB5BDD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511791" y="532598"/>
            <a:ext cx="1971303" cy="1311813"/>
          </a:xfrm>
          <a:prstGeom prst="rect">
            <a:avLst/>
          </a:prstGeom>
        </p:spPr>
      </p:pic>
      <p:pic>
        <p:nvPicPr>
          <p:cNvPr id="9" name="Picture 8">
            <a:extLst>
              <a:ext uri="{FF2B5EF4-FFF2-40B4-BE49-F238E27FC236}">
                <a16:creationId xmlns:a16="http://schemas.microsoft.com/office/drawing/2014/main" id="{01458966-CD33-4DF5-8D48-F77DA6456544}"/>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33388" y="3111801"/>
            <a:ext cx="2101067" cy="1282470"/>
          </a:xfrm>
          <a:prstGeom prst="rect">
            <a:avLst/>
          </a:prstGeom>
        </p:spPr>
      </p:pic>
      <p:sp>
        <p:nvSpPr>
          <p:cNvPr id="15" name="Rectangle 14">
            <a:extLst>
              <a:ext uri="{FF2B5EF4-FFF2-40B4-BE49-F238E27FC236}">
                <a16:creationId xmlns:a16="http://schemas.microsoft.com/office/drawing/2014/main" id="{78D251FE-67CE-4D05-8C59-163DA306B721}"/>
              </a:ext>
            </a:extLst>
          </p:cNvPr>
          <p:cNvSpPr/>
          <p:nvPr/>
        </p:nvSpPr>
        <p:spPr>
          <a:xfrm>
            <a:off x="571668" y="2420888"/>
            <a:ext cx="3136236" cy="38060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86EA6C7-F820-4C52-BB9F-C260167B4384}"/>
              </a:ext>
            </a:extLst>
          </p:cNvPr>
          <p:cNvSpPr/>
          <p:nvPr/>
        </p:nvSpPr>
        <p:spPr>
          <a:xfrm>
            <a:off x="3851920" y="401272"/>
            <a:ext cx="1008112" cy="1267390"/>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217C14A-B751-448F-B3D5-6C898791154D}"/>
              </a:ext>
            </a:extLst>
          </p:cNvPr>
          <p:cNvSpPr/>
          <p:nvPr/>
        </p:nvSpPr>
        <p:spPr>
          <a:xfrm>
            <a:off x="3203848" y="3284984"/>
            <a:ext cx="2448271" cy="1264441"/>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5C84CDD7-1EEA-4F59-B49A-0A11D758B0D4}"/>
              </a:ext>
            </a:extLst>
          </p:cNvPr>
          <p:cNvSpPr/>
          <p:nvPr/>
        </p:nvSpPr>
        <p:spPr>
          <a:xfrm>
            <a:off x="5076056" y="401272"/>
            <a:ext cx="1124393" cy="1264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3D1CABA-6504-4968-A2EE-E0EA59304416}"/>
              </a:ext>
            </a:extLst>
          </p:cNvPr>
          <p:cNvSpPr/>
          <p:nvPr/>
        </p:nvSpPr>
        <p:spPr>
          <a:xfrm>
            <a:off x="5868144" y="2132856"/>
            <a:ext cx="2762276" cy="46530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336959D7-A51C-4B67-B652-3B17D98ED285}"/>
              </a:ext>
            </a:extLst>
          </p:cNvPr>
          <p:cNvSpPr txBox="1"/>
          <p:nvPr/>
        </p:nvSpPr>
        <p:spPr>
          <a:xfrm>
            <a:off x="579444" y="4813083"/>
            <a:ext cx="8058752" cy="523220"/>
          </a:xfrm>
          <a:prstGeom prst="rect">
            <a:avLst/>
          </a:prstGeom>
          <a:noFill/>
        </p:spPr>
        <p:txBody>
          <a:bodyPr wrap="square" rtlCol="0">
            <a:spAutoFit/>
          </a:bodyPr>
          <a:lstStyle/>
          <a:p>
            <a:r>
              <a:rPr lang="en-GB" sz="2800" b="1" dirty="0"/>
              <a:t>SJSS5002: Contemporary Issues in Social Studies </a:t>
            </a:r>
          </a:p>
        </p:txBody>
      </p:sp>
      <p:sp>
        <p:nvSpPr>
          <p:cNvPr id="23" name="TextBox 22">
            <a:extLst>
              <a:ext uri="{FF2B5EF4-FFF2-40B4-BE49-F238E27FC236}">
                <a16:creationId xmlns:a16="http://schemas.microsoft.com/office/drawing/2014/main" id="{48B11A96-5003-4933-9F6E-3A5327EB79E6}"/>
              </a:ext>
            </a:extLst>
          </p:cNvPr>
          <p:cNvSpPr txBox="1"/>
          <p:nvPr/>
        </p:nvSpPr>
        <p:spPr>
          <a:xfrm>
            <a:off x="571668" y="5426060"/>
            <a:ext cx="8058752" cy="523220"/>
          </a:xfrm>
          <a:prstGeom prst="rect">
            <a:avLst/>
          </a:prstGeom>
          <a:noFill/>
        </p:spPr>
        <p:txBody>
          <a:bodyPr wrap="square" rtlCol="0">
            <a:spAutoFit/>
          </a:bodyPr>
          <a:lstStyle/>
          <a:p>
            <a:r>
              <a:rPr lang="en-GB" sz="2800" b="1" smtClean="0"/>
              <a:t>Lecture </a:t>
            </a:r>
            <a:r>
              <a:rPr lang="en-GB" sz="2800" b="1" dirty="0"/>
              <a:t>2: Key Concepts and Terminology</a:t>
            </a:r>
          </a:p>
        </p:txBody>
      </p:sp>
      <p:sp>
        <p:nvSpPr>
          <p:cNvPr id="24" name="TextBox 23">
            <a:extLst>
              <a:ext uri="{FF2B5EF4-FFF2-40B4-BE49-F238E27FC236}">
                <a16:creationId xmlns:a16="http://schemas.microsoft.com/office/drawing/2014/main" id="{2D1B0E10-2998-4CAE-B474-17262F411FF5}"/>
              </a:ext>
            </a:extLst>
          </p:cNvPr>
          <p:cNvSpPr txBox="1"/>
          <p:nvPr/>
        </p:nvSpPr>
        <p:spPr>
          <a:xfrm>
            <a:off x="4173700" y="6156464"/>
            <a:ext cx="4464496" cy="461665"/>
          </a:xfrm>
          <a:prstGeom prst="rect">
            <a:avLst/>
          </a:prstGeom>
          <a:noFill/>
        </p:spPr>
        <p:txBody>
          <a:bodyPr wrap="square" rtlCol="0">
            <a:spAutoFit/>
          </a:bodyPr>
          <a:lstStyle/>
          <a:p>
            <a:r>
              <a:rPr lang="en-GB" sz="2400" b="1" dirty="0" smtClean="0">
                <a:solidFill>
                  <a:srgbClr val="0000FF"/>
                </a:solidFill>
                <a:hlinkClick r:id="rId7"/>
              </a:rPr>
              <a:t>d.g.williams@uwtsd.ac.uk</a:t>
            </a:r>
            <a:r>
              <a:rPr lang="en-GB" sz="2400" b="1" dirty="0" smtClean="0">
                <a:solidFill>
                  <a:srgbClr val="0000FF"/>
                </a:solidFill>
              </a:rPr>
              <a:t> </a:t>
            </a:r>
            <a:endParaRPr lang="en-GB" sz="2400" b="1" dirty="0">
              <a:solidFill>
                <a:srgbClr val="0000FF"/>
              </a:solidFill>
            </a:endParaRPr>
          </a:p>
        </p:txBody>
      </p:sp>
    </p:spTree>
    <p:extLst>
      <p:ext uri="{BB962C8B-B14F-4D97-AF65-F5344CB8AC3E}">
        <p14:creationId xmlns:p14="http://schemas.microsoft.com/office/powerpoint/2010/main" val="1513922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C0413F-F47F-4497-AC5A-67540911B0C2}"/>
              </a:ext>
            </a:extLst>
          </p:cNvPr>
          <p:cNvSpPr txBox="1"/>
          <p:nvPr/>
        </p:nvSpPr>
        <p:spPr>
          <a:xfrm>
            <a:off x="395536" y="260648"/>
            <a:ext cx="8208912" cy="584775"/>
          </a:xfrm>
          <a:prstGeom prst="rect">
            <a:avLst/>
          </a:prstGeom>
          <a:noFill/>
        </p:spPr>
        <p:txBody>
          <a:bodyPr wrap="square" rtlCol="0">
            <a:spAutoFit/>
          </a:bodyPr>
          <a:lstStyle/>
          <a:p>
            <a:pPr algn="ctr"/>
            <a:r>
              <a:rPr lang="en-GB" sz="3200" b="1" dirty="0"/>
              <a:t>Key Concepts and Terminology</a:t>
            </a:r>
          </a:p>
        </p:txBody>
      </p:sp>
      <p:sp>
        <p:nvSpPr>
          <p:cNvPr id="3" name="TextBox 2">
            <a:extLst>
              <a:ext uri="{FF2B5EF4-FFF2-40B4-BE49-F238E27FC236}">
                <a16:creationId xmlns:a16="http://schemas.microsoft.com/office/drawing/2014/main" id="{1572D5E5-5EC1-441B-81F6-36A101FF2CE2}"/>
              </a:ext>
            </a:extLst>
          </p:cNvPr>
          <p:cNvSpPr txBox="1"/>
          <p:nvPr/>
        </p:nvSpPr>
        <p:spPr>
          <a:xfrm>
            <a:off x="395536" y="1628800"/>
            <a:ext cx="8208912"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a:t>We </a:t>
            </a:r>
            <a:r>
              <a:rPr lang="en-GB" sz="2800" dirty="0" smtClean="0"/>
              <a:t>looked briefly last week at </a:t>
            </a:r>
            <a:r>
              <a:rPr lang="en-GB" sz="2800" dirty="0"/>
              <a:t>the meaning of the term ‘paradigm’.</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As </a:t>
            </a:r>
            <a:r>
              <a:rPr lang="en-GB" sz="2800" dirty="0" smtClean="0"/>
              <a:t>you </a:t>
            </a:r>
            <a:r>
              <a:rPr lang="en-GB" sz="2800" dirty="0"/>
              <a:t>move through Level 5 you will need to engage with and understand a wide range of concepts and terms that </a:t>
            </a:r>
            <a:r>
              <a:rPr lang="en-GB" sz="2800" dirty="0" smtClean="0"/>
              <a:t>aid understanding of </a:t>
            </a:r>
            <a:r>
              <a:rPr lang="en-GB" sz="2800" dirty="0"/>
              <a:t>society</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We will now look at a number of concepts and terms that are relevant for this module.</a:t>
            </a:r>
          </a:p>
        </p:txBody>
      </p:sp>
    </p:spTree>
    <p:extLst>
      <p:ext uri="{BB962C8B-B14F-4D97-AF65-F5344CB8AC3E}">
        <p14:creationId xmlns:p14="http://schemas.microsoft.com/office/powerpoint/2010/main" val="73758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200900" cy="775364"/>
          </a:xfrm>
        </p:spPr>
        <p:txBody>
          <a:bodyPr>
            <a:normAutofit fontScale="90000"/>
          </a:bodyPr>
          <a:lstStyle/>
          <a:p>
            <a:pPr algn="ctr"/>
            <a:r>
              <a:rPr lang="en-GB" dirty="0">
                <a:solidFill>
                  <a:srgbClr val="191B0E"/>
                </a:solidFill>
              </a:rPr>
              <a:t>Social Conscience &amp; Social Policy</a:t>
            </a:r>
            <a:endParaRPr lang="en-GB" dirty="0"/>
          </a:p>
        </p:txBody>
      </p:sp>
      <p:sp>
        <p:nvSpPr>
          <p:cNvPr id="3" name="Content Placeholder 2"/>
          <p:cNvSpPr>
            <a:spLocks noGrp="1"/>
          </p:cNvSpPr>
          <p:nvPr>
            <p:ph idx="1"/>
          </p:nvPr>
        </p:nvSpPr>
        <p:spPr>
          <a:xfrm>
            <a:off x="457200" y="1772816"/>
            <a:ext cx="8229600" cy="4135190"/>
          </a:xfrm>
        </p:spPr>
        <p:txBody>
          <a:bodyPr>
            <a:normAutofit fontScale="85000" lnSpcReduction="20000"/>
          </a:bodyPr>
          <a:lstStyle/>
          <a:p>
            <a:r>
              <a:rPr lang="en-GB" dirty="0"/>
              <a:t>‘to be real, policy objectives of government, requires caring and sharing’</a:t>
            </a:r>
          </a:p>
          <a:p>
            <a:r>
              <a:rPr lang="en-GB" dirty="0"/>
              <a:t>And that:</a:t>
            </a:r>
          </a:p>
          <a:p>
            <a:r>
              <a:rPr lang="en-GB" dirty="0"/>
              <a:t>‘this should be the spirit in which these objectives are secured’</a:t>
            </a:r>
          </a:p>
          <a:p>
            <a:r>
              <a:rPr lang="en-GB" dirty="0"/>
              <a:t>Claiming that:</a:t>
            </a:r>
          </a:p>
          <a:p>
            <a:r>
              <a:rPr lang="en-GB" dirty="0"/>
              <a:t>…‘it is not an argument for socialism, communism or other political credo that would replace freedom with bureaucracy, economic growth through exploitation and social justice with tyranny’...</a:t>
            </a:r>
          </a:p>
          <a:p>
            <a:r>
              <a:rPr lang="en-GB" dirty="0"/>
              <a:t>…it is </a:t>
            </a:r>
          </a:p>
        </p:txBody>
      </p:sp>
      <p:sp>
        <p:nvSpPr>
          <p:cNvPr id="4" name="TextBox 3">
            <a:extLst>
              <a:ext uri="{FF2B5EF4-FFF2-40B4-BE49-F238E27FC236}">
                <a16:creationId xmlns:a16="http://schemas.microsoft.com/office/drawing/2014/main" id="{149F620C-4377-4207-AD2F-FEFDC6962E99}"/>
              </a:ext>
            </a:extLst>
          </p:cNvPr>
          <p:cNvSpPr txBox="1"/>
          <p:nvPr/>
        </p:nvSpPr>
        <p:spPr>
          <a:xfrm>
            <a:off x="179512" y="1036012"/>
            <a:ext cx="7200900" cy="523220"/>
          </a:xfrm>
          <a:prstGeom prst="rect">
            <a:avLst/>
          </a:prstGeom>
          <a:noFill/>
        </p:spPr>
        <p:txBody>
          <a:bodyPr wrap="square" rtlCol="0">
            <a:spAutoFit/>
          </a:bodyPr>
          <a:lstStyle/>
          <a:p>
            <a:r>
              <a:rPr lang="en-GB" sz="2800" b="1" dirty="0"/>
              <a:t>Keynes </a:t>
            </a:r>
            <a:r>
              <a:rPr lang="en-GB" sz="2800" b="1" i="1" dirty="0"/>
              <a:t>cited in </a:t>
            </a:r>
            <a:r>
              <a:rPr lang="en-GB" sz="2800" b="1" dirty="0" err="1"/>
              <a:t>Glautier</a:t>
            </a:r>
            <a:r>
              <a:rPr lang="en-GB" sz="2800" b="1" dirty="0"/>
              <a:t>, 2013 argues that:</a:t>
            </a:r>
          </a:p>
        </p:txBody>
      </p:sp>
    </p:spTree>
    <p:extLst>
      <p:ext uri="{BB962C8B-B14F-4D97-AF65-F5344CB8AC3E}">
        <p14:creationId xmlns:p14="http://schemas.microsoft.com/office/powerpoint/2010/main" val="2510311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980" y="0"/>
            <a:ext cx="8229600" cy="1143000"/>
          </a:xfrm>
        </p:spPr>
        <p:txBody>
          <a:bodyPr/>
          <a:lstStyle/>
          <a:p>
            <a:pPr algn="ctr"/>
            <a:r>
              <a:rPr lang="en-GB" dirty="0">
                <a:solidFill>
                  <a:srgbClr val="191B0E"/>
                </a:solidFill>
              </a:rPr>
              <a:t>Social Conscience &amp; Social Policy</a:t>
            </a:r>
            <a:endParaRPr lang="en-GB" dirty="0"/>
          </a:p>
        </p:txBody>
      </p:sp>
      <p:sp>
        <p:nvSpPr>
          <p:cNvPr id="3" name="Content Placeholder 2"/>
          <p:cNvSpPr>
            <a:spLocks noGrp="1"/>
          </p:cNvSpPr>
          <p:nvPr>
            <p:ph idx="1"/>
          </p:nvPr>
        </p:nvSpPr>
        <p:spPr>
          <a:xfrm>
            <a:off x="262304" y="1340768"/>
            <a:ext cx="8568952" cy="3260109"/>
          </a:xfrm>
        </p:spPr>
        <p:txBody>
          <a:bodyPr>
            <a:noAutofit/>
          </a:bodyPr>
          <a:lstStyle/>
          <a:p>
            <a:r>
              <a:rPr lang="en-GB" sz="2600" dirty="0"/>
              <a:t>‘…an argument for creating the circumstances making possible changes in attitude towards ‘others’ and all things it must result in’…</a:t>
            </a:r>
          </a:p>
          <a:p>
            <a:r>
              <a:rPr lang="en-GB" sz="2600" dirty="0"/>
              <a:t>The removal of inequalities</a:t>
            </a:r>
          </a:p>
          <a:p>
            <a:r>
              <a:rPr lang="en-GB" sz="2600" dirty="0"/>
              <a:t>Distribution of wealth &amp; income</a:t>
            </a:r>
          </a:p>
          <a:p>
            <a:r>
              <a:rPr lang="en-GB" sz="2600" dirty="0"/>
              <a:t> The optimisation of shareholder value in decision making</a:t>
            </a:r>
          </a:p>
          <a:p>
            <a:r>
              <a:rPr lang="en-GB" sz="2600" dirty="0"/>
              <a:t>With the notion of ‘Shareholder’ including All who have participated in the creation of wealth</a:t>
            </a:r>
          </a:p>
          <a:p>
            <a:r>
              <a:rPr lang="en-GB" sz="2600" dirty="0"/>
              <a:t>i.e. the important mechanisms of entrepreneurship, whilst sharing the result of human effort as a question of EQUITY</a:t>
            </a:r>
          </a:p>
          <a:p>
            <a:pPr marL="0" indent="0" algn="r">
              <a:buNone/>
            </a:pPr>
            <a:r>
              <a:rPr lang="en-GB" sz="2600" dirty="0"/>
              <a:t>(Glautier, 2013, p 94; Webb </a:t>
            </a:r>
            <a:r>
              <a:rPr lang="en-GB" sz="2600" i="1" dirty="0"/>
              <a:t>et al</a:t>
            </a:r>
            <a:r>
              <a:rPr lang="en-GB" sz="2600" dirty="0"/>
              <a:t>, 2015)</a:t>
            </a:r>
          </a:p>
          <a:p>
            <a:endParaRPr lang="en-GB" sz="2600" dirty="0"/>
          </a:p>
        </p:txBody>
      </p:sp>
    </p:spTree>
    <p:extLst>
      <p:ext uri="{BB962C8B-B14F-4D97-AF65-F5344CB8AC3E}">
        <p14:creationId xmlns:p14="http://schemas.microsoft.com/office/powerpoint/2010/main" val="909200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260648"/>
            <a:ext cx="7200900" cy="693477"/>
          </a:xfrm>
        </p:spPr>
        <p:txBody>
          <a:bodyPr>
            <a:normAutofit fontScale="90000"/>
          </a:bodyPr>
          <a:lstStyle/>
          <a:p>
            <a:pPr algn="ctr"/>
            <a:r>
              <a:rPr lang="en-GB" dirty="0">
                <a:solidFill>
                  <a:srgbClr val="191B0E"/>
                </a:solidFill>
              </a:rPr>
              <a:t>Social Conscience &amp; Social Policy</a:t>
            </a:r>
            <a:endParaRPr lang="en-GB" dirty="0"/>
          </a:p>
        </p:txBody>
      </p:sp>
      <p:sp>
        <p:nvSpPr>
          <p:cNvPr id="3" name="Content Placeholder 2"/>
          <p:cNvSpPr>
            <a:spLocks noGrp="1"/>
          </p:cNvSpPr>
          <p:nvPr>
            <p:ph idx="1"/>
          </p:nvPr>
        </p:nvSpPr>
        <p:spPr>
          <a:xfrm>
            <a:off x="611560" y="1340768"/>
            <a:ext cx="7776864" cy="3960440"/>
          </a:xfrm>
        </p:spPr>
        <p:txBody>
          <a:bodyPr>
            <a:noAutofit/>
          </a:bodyPr>
          <a:lstStyle/>
          <a:p>
            <a:r>
              <a:rPr lang="en-GB" sz="2800" dirty="0"/>
              <a:t>Being responsible to ourselves and others for our actions</a:t>
            </a:r>
          </a:p>
          <a:p>
            <a:r>
              <a:rPr lang="en-GB" sz="2800" dirty="0"/>
              <a:t>A principle of both government and business</a:t>
            </a:r>
          </a:p>
          <a:p>
            <a:r>
              <a:rPr lang="en-GB" sz="2800" dirty="0"/>
              <a:t>Freedom and market economy</a:t>
            </a:r>
          </a:p>
          <a:p>
            <a:r>
              <a:rPr lang="en-GB" sz="2800" dirty="0"/>
              <a:t>Self-interest, corruption and wrong doing at all levels contradicts the claim that:</a:t>
            </a:r>
          </a:p>
          <a:p>
            <a:pPr marL="0" indent="0" algn="ctr">
              <a:buNone/>
            </a:pPr>
            <a:r>
              <a:rPr lang="en-GB" sz="2800" dirty="0"/>
              <a:t>‘free trade works to the common good of all’</a:t>
            </a:r>
          </a:p>
          <a:p>
            <a:pPr marL="0" indent="0" algn="ctr">
              <a:buNone/>
            </a:pPr>
            <a:endParaRPr lang="en-GB" sz="2800" dirty="0"/>
          </a:p>
          <a:p>
            <a:pPr marL="0" indent="0" algn="ctr">
              <a:buNone/>
            </a:pPr>
            <a:r>
              <a:rPr lang="en-GB" sz="2800" dirty="0"/>
              <a:t>(Smith </a:t>
            </a:r>
            <a:r>
              <a:rPr lang="en-GB" sz="2800" i="1" dirty="0"/>
              <a:t>cited in </a:t>
            </a:r>
            <a:r>
              <a:rPr lang="en-GB" sz="2800" dirty="0"/>
              <a:t>Glautier, 2013, p 94)</a:t>
            </a:r>
          </a:p>
        </p:txBody>
      </p:sp>
    </p:spTree>
    <p:extLst>
      <p:ext uri="{BB962C8B-B14F-4D97-AF65-F5344CB8AC3E}">
        <p14:creationId xmlns:p14="http://schemas.microsoft.com/office/powerpoint/2010/main" val="338540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pPr algn="ctr"/>
            <a:r>
              <a:rPr lang="en-GB" dirty="0"/>
              <a:t>Key Terms &amp; Descriptors</a:t>
            </a:r>
          </a:p>
        </p:txBody>
      </p:sp>
      <p:sp>
        <p:nvSpPr>
          <p:cNvPr id="3" name="Content Placeholder 2"/>
          <p:cNvSpPr>
            <a:spLocks noGrp="1"/>
          </p:cNvSpPr>
          <p:nvPr>
            <p:ph idx="1"/>
          </p:nvPr>
        </p:nvSpPr>
        <p:spPr>
          <a:xfrm>
            <a:off x="827584" y="1406096"/>
            <a:ext cx="2880320" cy="2232248"/>
          </a:xfrm>
        </p:spPr>
        <p:txBody>
          <a:bodyPr>
            <a:noAutofit/>
          </a:bodyPr>
          <a:lstStyle/>
          <a:p>
            <a:r>
              <a:rPr lang="en-GB" sz="2400" dirty="0"/>
              <a:t>Vulnerable Adult</a:t>
            </a:r>
          </a:p>
          <a:p>
            <a:r>
              <a:rPr lang="en-GB" sz="2400" dirty="0"/>
              <a:t>Rurality </a:t>
            </a:r>
          </a:p>
          <a:p>
            <a:r>
              <a:rPr lang="en-GB" sz="2400" dirty="0" smtClean="0"/>
              <a:t>NEET</a:t>
            </a:r>
            <a:endParaRPr lang="en-GB" sz="2400" dirty="0"/>
          </a:p>
          <a:p>
            <a:r>
              <a:rPr lang="en-GB" sz="2400" dirty="0"/>
              <a:t>Disability </a:t>
            </a:r>
          </a:p>
          <a:p>
            <a:r>
              <a:rPr lang="en-GB" sz="2400" dirty="0"/>
              <a:t>Offenders</a:t>
            </a:r>
          </a:p>
        </p:txBody>
      </p:sp>
      <p:sp>
        <p:nvSpPr>
          <p:cNvPr id="4" name="TextBox 3">
            <a:extLst>
              <a:ext uri="{FF2B5EF4-FFF2-40B4-BE49-F238E27FC236}">
                <a16:creationId xmlns:a16="http://schemas.microsoft.com/office/drawing/2014/main" id="{1A5CEF61-FC35-4399-B0F0-0F0D26AAEC3A}"/>
              </a:ext>
            </a:extLst>
          </p:cNvPr>
          <p:cNvSpPr txBox="1"/>
          <p:nvPr/>
        </p:nvSpPr>
        <p:spPr>
          <a:xfrm>
            <a:off x="5220072" y="1331640"/>
            <a:ext cx="3312368"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Homeless</a:t>
            </a:r>
          </a:p>
          <a:p>
            <a:pPr marL="342900" indent="-342900">
              <a:buFont typeface="Arial" panose="020B0604020202020204" pitchFamily="34" charset="0"/>
              <a:buChar char="•"/>
            </a:pPr>
            <a:r>
              <a:rPr lang="en-GB" sz="2400" dirty="0"/>
              <a:t>Looked-after-Child (LAC)</a:t>
            </a:r>
          </a:p>
          <a:p>
            <a:pPr marL="342900" indent="-342900">
              <a:buFont typeface="Arial" panose="020B0604020202020204" pitchFamily="34" charset="0"/>
              <a:buChar char="•"/>
            </a:pPr>
            <a:r>
              <a:rPr lang="en-GB" sz="2400" dirty="0"/>
              <a:t>Substance Misuse</a:t>
            </a:r>
          </a:p>
          <a:p>
            <a:pPr marL="342900" indent="-342900">
              <a:buFont typeface="Arial" panose="020B0604020202020204" pitchFamily="34" charset="0"/>
              <a:buChar char="•"/>
            </a:pPr>
            <a:r>
              <a:rPr lang="en-GB" sz="2400" dirty="0"/>
              <a:t>Risk</a:t>
            </a:r>
          </a:p>
          <a:p>
            <a:pPr marL="342900" indent="-342900">
              <a:buFont typeface="Arial" panose="020B0604020202020204" pitchFamily="34" charset="0"/>
              <a:buChar char="•"/>
            </a:pPr>
            <a:r>
              <a:rPr lang="en-GB" sz="2400" dirty="0"/>
              <a:t>Resilience</a:t>
            </a:r>
          </a:p>
          <a:p>
            <a:pPr marL="342900" indent="-342900">
              <a:buFont typeface="Arial" panose="020B0604020202020204" pitchFamily="34" charset="0"/>
              <a:buChar char="•"/>
            </a:pPr>
            <a:endParaRPr lang="en-GB" sz="2400" dirty="0"/>
          </a:p>
        </p:txBody>
      </p:sp>
      <p:sp>
        <p:nvSpPr>
          <p:cNvPr id="5" name="TextBox 4">
            <a:extLst>
              <a:ext uri="{FF2B5EF4-FFF2-40B4-BE49-F238E27FC236}">
                <a16:creationId xmlns:a16="http://schemas.microsoft.com/office/drawing/2014/main" id="{2047DEF7-ECCF-4AA5-8882-416220E7DAA3}"/>
              </a:ext>
            </a:extLst>
          </p:cNvPr>
          <p:cNvSpPr txBox="1"/>
          <p:nvPr/>
        </p:nvSpPr>
        <p:spPr>
          <a:xfrm>
            <a:off x="899592" y="4206848"/>
            <a:ext cx="7344816" cy="830997"/>
          </a:xfrm>
          <a:prstGeom prst="rect">
            <a:avLst/>
          </a:prstGeom>
          <a:noFill/>
        </p:spPr>
        <p:txBody>
          <a:bodyPr wrap="square" rtlCol="0">
            <a:spAutoFit/>
          </a:bodyPr>
          <a:lstStyle/>
          <a:p>
            <a:pPr algn="ctr"/>
            <a:r>
              <a:rPr lang="en-GB" sz="2400" i="1" dirty="0" smtClean="0"/>
              <a:t>Spend time in pairs, develop a shared </a:t>
            </a:r>
            <a:r>
              <a:rPr lang="en-GB" sz="2400" i="1" dirty="0"/>
              <a:t>definition or thoughts on each of these terms.</a:t>
            </a:r>
          </a:p>
        </p:txBody>
      </p:sp>
      <p:sp>
        <p:nvSpPr>
          <p:cNvPr id="9" name="TextBox 8">
            <a:extLst>
              <a:ext uri="{FF2B5EF4-FFF2-40B4-BE49-F238E27FC236}">
                <a16:creationId xmlns:a16="http://schemas.microsoft.com/office/drawing/2014/main" id="{504861AF-5351-4B7A-A77E-CF3BDDDD2193}"/>
              </a:ext>
            </a:extLst>
          </p:cNvPr>
          <p:cNvSpPr txBox="1"/>
          <p:nvPr/>
        </p:nvSpPr>
        <p:spPr>
          <a:xfrm>
            <a:off x="1187624" y="5517232"/>
            <a:ext cx="7499176" cy="461665"/>
          </a:xfrm>
          <a:prstGeom prst="rect">
            <a:avLst/>
          </a:prstGeom>
          <a:noFill/>
        </p:spPr>
        <p:txBody>
          <a:bodyPr wrap="square" rtlCol="0">
            <a:spAutoFit/>
          </a:bodyPr>
          <a:lstStyle/>
          <a:p>
            <a:pPr algn="ctr"/>
            <a:r>
              <a:rPr lang="en-GB" sz="2400" b="1" dirty="0"/>
              <a:t>We will now go on to look at these in more detail.</a:t>
            </a:r>
          </a:p>
        </p:txBody>
      </p:sp>
    </p:spTree>
    <p:extLst>
      <p:ext uri="{BB962C8B-B14F-4D97-AF65-F5344CB8AC3E}">
        <p14:creationId xmlns:p14="http://schemas.microsoft.com/office/powerpoint/2010/main" val="2239097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algn="ctr"/>
            <a:r>
              <a:rPr lang="en-GB" dirty="0"/>
              <a:t>Vulnerable Adult</a:t>
            </a:r>
          </a:p>
        </p:txBody>
      </p:sp>
      <p:sp>
        <p:nvSpPr>
          <p:cNvPr id="3" name="Content Placeholder 2"/>
          <p:cNvSpPr>
            <a:spLocks noGrp="1"/>
          </p:cNvSpPr>
          <p:nvPr>
            <p:ph idx="1"/>
          </p:nvPr>
        </p:nvSpPr>
        <p:spPr>
          <a:xfrm>
            <a:off x="179512" y="1268760"/>
            <a:ext cx="8507288" cy="3367586"/>
          </a:xfrm>
        </p:spPr>
        <p:txBody>
          <a:bodyPr>
            <a:noAutofit/>
          </a:bodyPr>
          <a:lstStyle/>
          <a:p>
            <a:pPr>
              <a:spcBef>
                <a:spcPts val="1200"/>
              </a:spcBef>
              <a:spcAft>
                <a:spcPts val="1200"/>
              </a:spcAft>
            </a:pPr>
            <a:r>
              <a:rPr lang="en-GB" sz="2400" b="1" dirty="0"/>
              <a:t>The broad definition of “vulnerable adult” referred to in the 1997 Consultation “Who Decides?” issued by the Lord Chancellor’s Department, is a person: </a:t>
            </a:r>
          </a:p>
          <a:p>
            <a:pPr>
              <a:spcBef>
                <a:spcPts val="1200"/>
              </a:spcBef>
              <a:spcAft>
                <a:spcPts val="1200"/>
              </a:spcAft>
            </a:pPr>
            <a:r>
              <a:rPr lang="en-GB" sz="2400" b="1" dirty="0"/>
              <a:t>“Who is or may be in need of community care services by reason disability, age or illness; and is or may be unable to take care of unable to protect him or herself against significant harm or exploitation”. </a:t>
            </a:r>
          </a:p>
          <a:p>
            <a:pPr>
              <a:spcBef>
                <a:spcPts val="1200"/>
              </a:spcBef>
              <a:spcAft>
                <a:spcPts val="1200"/>
              </a:spcAft>
            </a:pPr>
            <a:r>
              <a:rPr lang="en-GB" sz="2400" b="1" dirty="0"/>
              <a:t>This definition of an Adult covers all people over 18 years of age.</a:t>
            </a:r>
          </a:p>
          <a:p>
            <a:pPr marL="0" indent="0" algn="r">
              <a:spcBef>
                <a:spcPts val="1200"/>
              </a:spcBef>
              <a:spcAft>
                <a:spcPts val="1200"/>
              </a:spcAft>
              <a:buNone/>
            </a:pPr>
            <a:r>
              <a:rPr lang="en-GB" sz="2400" b="1" dirty="0"/>
              <a:t>(NHS, 2016)</a:t>
            </a:r>
          </a:p>
        </p:txBody>
      </p:sp>
    </p:spTree>
    <p:extLst>
      <p:ext uri="{BB962C8B-B14F-4D97-AF65-F5344CB8AC3E}">
        <p14:creationId xmlns:p14="http://schemas.microsoft.com/office/powerpoint/2010/main" val="2696215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23" y="116632"/>
            <a:ext cx="8229600" cy="1143000"/>
          </a:xfrm>
        </p:spPr>
        <p:txBody>
          <a:bodyPr/>
          <a:lstStyle/>
          <a:p>
            <a:pPr algn="ctr"/>
            <a:r>
              <a:rPr lang="en-GB" dirty="0"/>
              <a:t>Vulnerable Adult</a:t>
            </a:r>
          </a:p>
        </p:txBody>
      </p:sp>
      <p:sp>
        <p:nvSpPr>
          <p:cNvPr id="3" name="Content Placeholder 2"/>
          <p:cNvSpPr>
            <a:spLocks noGrp="1"/>
          </p:cNvSpPr>
          <p:nvPr>
            <p:ph idx="1"/>
          </p:nvPr>
        </p:nvSpPr>
        <p:spPr>
          <a:xfrm>
            <a:off x="414503" y="1259632"/>
            <a:ext cx="8075240" cy="3367586"/>
          </a:xfrm>
        </p:spPr>
        <p:txBody>
          <a:bodyPr>
            <a:noAutofit/>
          </a:bodyPr>
          <a:lstStyle/>
          <a:p>
            <a:r>
              <a:rPr lang="en-GB" sz="2400" b="1" dirty="0"/>
              <a:t>Valid questions to consider are:</a:t>
            </a:r>
          </a:p>
          <a:p>
            <a:r>
              <a:rPr lang="en-GB" sz="2400" b="1" dirty="0"/>
              <a:t>At what age is a person considered old enough to be legally accountable for their actions?</a:t>
            </a:r>
          </a:p>
          <a:p>
            <a:r>
              <a:rPr lang="en-GB" sz="2400" b="1" dirty="0" smtClean="0"/>
              <a:t>At </a:t>
            </a:r>
            <a:r>
              <a:rPr lang="en-GB" sz="2400" b="1" dirty="0"/>
              <a:t>what age are you considered to be an adult?</a:t>
            </a:r>
          </a:p>
          <a:p>
            <a:r>
              <a:rPr lang="en-GB" sz="2400" b="1" dirty="0"/>
              <a:t>At what age are you legally allowed to have sex?</a:t>
            </a:r>
          </a:p>
          <a:p>
            <a:r>
              <a:rPr lang="en-GB" sz="2400" b="1" dirty="0"/>
              <a:t>Under what circumstances might these ages be challenged?</a:t>
            </a:r>
          </a:p>
          <a:p>
            <a:pPr marL="0" indent="0" algn="r">
              <a:buNone/>
            </a:pPr>
            <a:endParaRPr lang="en-GB" sz="2400" b="1" dirty="0"/>
          </a:p>
          <a:p>
            <a:pPr marL="0" indent="0" algn="r">
              <a:buNone/>
            </a:pPr>
            <a:r>
              <a:rPr lang="en-GB" sz="2400" b="1" dirty="0"/>
              <a:t>(NHS, 2016)</a:t>
            </a:r>
          </a:p>
        </p:txBody>
      </p:sp>
      <p:pic>
        <p:nvPicPr>
          <p:cNvPr id="6" name="Picture 5">
            <a:extLst>
              <a:ext uri="{FF2B5EF4-FFF2-40B4-BE49-F238E27FC236}">
                <a16:creationId xmlns:a16="http://schemas.microsoft.com/office/drawing/2014/main" id="{CA624861-9C49-4F76-B1A0-4CC3C01D5D2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30460" y="4833092"/>
            <a:ext cx="757164" cy="757164"/>
          </a:xfrm>
          <a:prstGeom prst="rect">
            <a:avLst/>
          </a:prstGeom>
        </p:spPr>
      </p:pic>
      <p:sp>
        <p:nvSpPr>
          <p:cNvPr id="7" name="TextBox 6">
            <a:extLst>
              <a:ext uri="{FF2B5EF4-FFF2-40B4-BE49-F238E27FC236}">
                <a16:creationId xmlns:a16="http://schemas.microsoft.com/office/drawing/2014/main" id="{C5BE271E-A2B6-41E6-A629-3D838840B22E}"/>
              </a:ext>
            </a:extLst>
          </p:cNvPr>
          <p:cNvSpPr txBox="1"/>
          <p:nvPr/>
        </p:nvSpPr>
        <p:spPr>
          <a:xfrm>
            <a:off x="1187623" y="5013176"/>
            <a:ext cx="7302119" cy="646331"/>
          </a:xfrm>
          <a:prstGeom prst="rect">
            <a:avLst/>
          </a:prstGeom>
          <a:noFill/>
        </p:spPr>
        <p:txBody>
          <a:bodyPr wrap="square" rtlCol="0">
            <a:spAutoFit/>
          </a:bodyPr>
          <a:lstStyle/>
          <a:p>
            <a:r>
              <a:rPr lang="en-GB" b="1" dirty="0"/>
              <a:t>Useful Link: National Safeguarding Team (NHS Wales): Safeguarding Adults</a:t>
            </a:r>
          </a:p>
          <a:p>
            <a:r>
              <a:rPr lang="en-GB" b="1" dirty="0">
                <a:hlinkClick r:id="rId3"/>
              </a:rPr>
              <a:t>http://www.wales.nhs.uk/sitesplus/888/page/91797</a:t>
            </a:r>
            <a:r>
              <a:rPr lang="en-GB" b="1" dirty="0"/>
              <a:t> </a:t>
            </a:r>
          </a:p>
        </p:txBody>
      </p:sp>
    </p:spTree>
    <p:extLst>
      <p:ext uri="{BB962C8B-B14F-4D97-AF65-F5344CB8AC3E}">
        <p14:creationId xmlns:p14="http://schemas.microsoft.com/office/powerpoint/2010/main" val="282586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Vulnerable Adult Completed Referrals to 31</a:t>
            </a:r>
            <a:r>
              <a:rPr lang="en-GB" baseline="30000" dirty="0"/>
              <a:t>st</a:t>
            </a:r>
            <a:r>
              <a:rPr lang="en-GB" dirty="0"/>
              <a:t> March </a:t>
            </a:r>
          </a:p>
        </p:txBody>
      </p:sp>
      <p:pic>
        <p:nvPicPr>
          <p:cNvPr id="73" name="Content Placeholder 72"/>
          <p:cNvPicPr>
            <a:picLocks noGrp="1"/>
          </p:cNvPicPr>
          <p:nvPr>
            <p:ph idx="1"/>
          </p:nvPr>
        </p:nvPicPr>
        <p:blipFill>
          <a:blip r:embed="rId2" cstate="email">
            <a:extLst>
              <a:ext uri="{28A0092B-C50C-407E-A947-70E740481C1C}">
                <a14:useLocalDpi xmlns:a14="http://schemas.microsoft.com/office/drawing/2010/main"/>
              </a:ext>
            </a:extLst>
          </a:blip>
          <a:srcRect/>
          <a:stretch>
            <a:fillRect/>
          </a:stretch>
        </p:blipFill>
        <p:spPr bwMode="auto">
          <a:xfrm>
            <a:off x="755576" y="1889836"/>
            <a:ext cx="7041618" cy="3300877"/>
          </a:xfrm>
          <a:prstGeom prst="rect">
            <a:avLst/>
          </a:prstGeom>
          <a:noFill/>
          <a:ln>
            <a:noFill/>
          </a:ln>
        </p:spPr>
      </p:pic>
      <p:sp>
        <p:nvSpPr>
          <p:cNvPr id="97" name="TextBox 96"/>
          <p:cNvSpPr txBox="1"/>
          <p:nvPr/>
        </p:nvSpPr>
        <p:spPr>
          <a:xfrm>
            <a:off x="5967484" y="5217709"/>
            <a:ext cx="2333767" cy="300082"/>
          </a:xfrm>
          <a:prstGeom prst="rect">
            <a:avLst/>
          </a:prstGeom>
          <a:noFill/>
        </p:spPr>
        <p:txBody>
          <a:bodyPr wrap="square" rtlCol="0">
            <a:spAutoFit/>
          </a:bodyPr>
          <a:lstStyle/>
          <a:p>
            <a:r>
              <a:rPr lang="en-GB" sz="1350" dirty="0"/>
              <a:t>(Statistics for Wales, 2016)</a:t>
            </a:r>
          </a:p>
        </p:txBody>
      </p:sp>
    </p:spTree>
    <p:extLst>
      <p:ext uri="{BB962C8B-B14F-4D97-AF65-F5344CB8AC3E}">
        <p14:creationId xmlns:p14="http://schemas.microsoft.com/office/powerpoint/2010/main" val="3827691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67559"/>
            <a:ext cx="7200900" cy="713948"/>
          </a:xfrm>
        </p:spPr>
        <p:txBody>
          <a:bodyPr>
            <a:normAutofit fontScale="90000"/>
          </a:bodyPr>
          <a:lstStyle/>
          <a:p>
            <a:pPr algn="ctr"/>
            <a:r>
              <a:rPr lang="en-GB" dirty="0"/>
              <a:t>Rurality</a:t>
            </a:r>
          </a:p>
        </p:txBody>
      </p:sp>
      <p:sp>
        <p:nvSpPr>
          <p:cNvPr id="3" name="Content Placeholder 2"/>
          <p:cNvSpPr>
            <a:spLocks noGrp="1"/>
          </p:cNvSpPr>
          <p:nvPr>
            <p:ph idx="1"/>
          </p:nvPr>
        </p:nvSpPr>
        <p:spPr>
          <a:xfrm>
            <a:off x="323528" y="760006"/>
            <a:ext cx="8568952" cy="3069893"/>
          </a:xfrm>
        </p:spPr>
        <p:txBody>
          <a:bodyPr>
            <a:noAutofit/>
          </a:bodyPr>
          <a:lstStyle/>
          <a:p>
            <a:pPr>
              <a:spcBef>
                <a:spcPts val="600"/>
              </a:spcBef>
              <a:spcAft>
                <a:spcPts val="600"/>
              </a:spcAft>
            </a:pPr>
            <a:r>
              <a:rPr lang="en-GB" sz="2400" b="1" dirty="0"/>
              <a:t>Key points</a:t>
            </a:r>
          </a:p>
          <a:p>
            <a:pPr>
              <a:spcBef>
                <a:spcPts val="600"/>
              </a:spcBef>
              <a:spcAft>
                <a:spcPts val="600"/>
              </a:spcAft>
            </a:pPr>
            <a:r>
              <a:rPr lang="en-GB" sz="2400" dirty="0"/>
              <a:t>There is no single definition that applies for all purposes. There are many options, which may be more or less appropriate in different circumstances.</a:t>
            </a:r>
          </a:p>
          <a:p>
            <a:pPr>
              <a:spcBef>
                <a:spcPts val="600"/>
              </a:spcBef>
              <a:spcAft>
                <a:spcPts val="600"/>
              </a:spcAft>
            </a:pPr>
            <a:r>
              <a:rPr lang="en-GB" sz="2400" dirty="0"/>
              <a:t>Specifically, different definitions of rurality will be required when considering "rural people", "rural land" and "rural activities".</a:t>
            </a:r>
          </a:p>
          <a:p>
            <a:pPr>
              <a:spcBef>
                <a:spcPts val="600"/>
              </a:spcBef>
              <a:spcAft>
                <a:spcPts val="600"/>
              </a:spcAft>
            </a:pPr>
            <a:r>
              <a:rPr lang="en-GB" sz="2400" dirty="0"/>
              <a:t>Also there may be different definitions depending on whether, for example, we want descriptive statistics where we can accept a degree of fuzziness and funding mechanisms where we cannot.</a:t>
            </a:r>
          </a:p>
          <a:p>
            <a:pPr marL="0" indent="0" algn="r">
              <a:spcBef>
                <a:spcPts val="600"/>
              </a:spcBef>
              <a:spcAft>
                <a:spcPts val="600"/>
              </a:spcAft>
              <a:buNone/>
            </a:pPr>
            <a:r>
              <a:rPr lang="en-GB" sz="2400" dirty="0"/>
              <a:t>(Welsh Government, 2016)</a:t>
            </a:r>
          </a:p>
        </p:txBody>
      </p:sp>
      <p:pic>
        <p:nvPicPr>
          <p:cNvPr id="4" name="Picture 3">
            <a:extLst>
              <a:ext uri="{FF2B5EF4-FFF2-40B4-BE49-F238E27FC236}">
                <a16:creationId xmlns:a16="http://schemas.microsoft.com/office/drawing/2014/main" id="{16A80DAD-5C68-4D38-89D9-85D9C110FB1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30461" y="5121124"/>
            <a:ext cx="757164" cy="757164"/>
          </a:xfrm>
          <a:prstGeom prst="rect">
            <a:avLst/>
          </a:prstGeom>
        </p:spPr>
      </p:pic>
      <p:sp>
        <p:nvSpPr>
          <p:cNvPr id="5" name="TextBox 4">
            <a:extLst>
              <a:ext uri="{FF2B5EF4-FFF2-40B4-BE49-F238E27FC236}">
                <a16:creationId xmlns:a16="http://schemas.microsoft.com/office/drawing/2014/main" id="{7F150AF5-CAB3-48CE-8D78-FD7E8FD095F4}"/>
              </a:ext>
            </a:extLst>
          </p:cNvPr>
          <p:cNvSpPr txBox="1"/>
          <p:nvPr/>
        </p:nvSpPr>
        <p:spPr>
          <a:xfrm>
            <a:off x="1187624" y="5301208"/>
            <a:ext cx="7302119" cy="646331"/>
          </a:xfrm>
          <a:prstGeom prst="rect">
            <a:avLst/>
          </a:prstGeom>
          <a:noFill/>
        </p:spPr>
        <p:txBody>
          <a:bodyPr wrap="square" rtlCol="0">
            <a:spAutoFit/>
          </a:bodyPr>
          <a:lstStyle/>
          <a:p>
            <a:r>
              <a:rPr lang="en-GB" b="1" dirty="0"/>
              <a:t>Useful Link: Rural Wales – Definitions and how to choose between them</a:t>
            </a:r>
          </a:p>
          <a:p>
            <a:r>
              <a:rPr lang="en-GB" b="1" dirty="0">
                <a:hlinkClick r:id="rId3"/>
              </a:rPr>
              <a:t>https://gov.wales/statistics-and-research/rural-wales-definitions/?lang=en</a:t>
            </a:r>
            <a:r>
              <a:rPr lang="en-GB" b="1" dirty="0"/>
              <a:t> </a:t>
            </a:r>
          </a:p>
        </p:txBody>
      </p:sp>
    </p:spTree>
    <p:extLst>
      <p:ext uri="{BB962C8B-B14F-4D97-AF65-F5344CB8AC3E}">
        <p14:creationId xmlns:p14="http://schemas.microsoft.com/office/powerpoint/2010/main" val="1306966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58654"/>
            <a:ext cx="7200900" cy="939137"/>
          </a:xfrm>
        </p:spPr>
        <p:txBody>
          <a:bodyPr>
            <a:normAutofit fontScale="90000"/>
          </a:bodyPr>
          <a:lstStyle/>
          <a:p>
            <a:pPr algn="ctr"/>
            <a:r>
              <a:rPr lang="en-GB" dirty="0"/>
              <a:t>Not in Employment, Education or Training: NEET</a:t>
            </a:r>
          </a:p>
        </p:txBody>
      </p:sp>
      <p:sp>
        <p:nvSpPr>
          <p:cNvPr id="3" name="Content Placeholder 2"/>
          <p:cNvSpPr>
            <a:spLocks noGrp="1"/>
          </p:cNvSpPr>
          <p:nvPr>
            <p:ph idx="1"/>
          </p:nvPr>
        </p:nvSpPr>
        <p:spPr>
          <a:xfrm>
            <a:off x="179562" y="1340768"/>
            <a:ext cx="8784926" cy="2702439"/>
          </a:xfrm>
        </p:spPr>
        <p:txBody>
          <a:bodyPr>
            <a:noAutofit/>
          </a:bodyPr>
          <a:lstStyle/>
          <a:p>
            <a:pPr lvl="0" fontAlgn="base"/>
            <a:r>
              <a:rPr lang="en-GB" sz="2000" dirty="0"/>
              <a:t>Young people who have achieved five or more GCSEs grade A-C are less likely to be NEET than those who have not. </a:t>
            </a:r>
          </a:p>
          <a:p>
            <a:pPr lvl="0" fontAlgn="base"/>
            <a:r>
              <a:rPr lang="en-GB" sz="2000" dirty="0"/>
              <a:t>Those eligible for free school meals are more likely to be NEET than those not eligible. </a:t>
            </a:r>
          </a:p>
          <a:p>
            <a:pPr lvl="0" fontAlgn="base"/>
            <a:r>
              <a:rPr lang="en-GB" sz="2000" dirty="0"/>
              <a:t>Those who have been excluded or suspended from school are more likely to be NEET than those who have not. </a:t>
            </a:r>
          </a:p>
          <a:p>
            <a:pPr lvl="0" fontAlgn="base"/>
            <a:r>
              <a:rPr lang="en-GB" sz="2000" dirty="0"/>
              <a:t>Those with their own child are more likely to be NEET than those without. </a:t>
            </a:r>
          </a:p>
          <a:p>
            <a:pPr lvl="0" fontAlgn="base"/>
            <a:r>
              <a:rPr lang="en-GB" sz="2000" dirty="0"/>
              <a:t>Those who have a disability are more likely to be NEET than those who do not. </a:t>
            </a:r>
          </a:p>
          <a:p>
            <a:r>
              <a:rPr lang="en-GB" sz="2000" dirty="0"/>
              <a:t>Note that the ages in this note are ‘academic ages’, the age at the beginning of the school year in which the survey interview took place – many of the people with academic age of 19 will be 20 by the time of the interview.</a:t>
            </a:r>
          </a:p>
          <a:p>
            <a:pPr marL="0" indent="0" algn="r">
              <a:buNone/>
            </a:pPr>
            <a:r>
              <a:rPr lang="en-GB" sz="2000" dirty="0"/>
              <a:t>(Welsh Government, 2016)  </a:t>
            </a:r>
          </a:p>
        </p:txBody>
      </p:sp>
      <p:pic>
        <p:nvPicPr>
          <p:cNvPr id="4" name="Picture 3">
            <a:extLst>
              <a:ext uri="{FF2B5EF4-FFF2-40B4-BE49-F238E27FC236}">
                <a16:creationId xmlns:a16="http://schemas.microsoft.com/office/drawing/2014/main" id="{346A967F-4C58-4C52-9F55-561B051AFAF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98613" y="5337148"/>
            <a:ext cx="757164" cy="757164"/>
          </a:xfrm>
          <a:prstGeom prst="rect">
            <a:avLst/>
          </a:prstGeom>
        </p:spPr>
      </p:pic>
      <p:sp>
        <p:nvSpPr>
          <p:cNvPr id="5" name="TextBox 4">
            <a:extLst>
              <a:ext uri="{FF2B5EF4-FFF2-40B4-BE49-F238E27FC236}">
                <a16:creationId xmlns:a16="http://schemas.microsoft.com/office/drawing/2014/main" id="{3C9EE6AB-9B2F-4C35-8A6D-57EC0F5D9F4C}"/>
              </a:ext>
            </a:extLst>
          </p:cNvPr>
          <p:cNvSpPr txBox="1"/>
          <p:nvPr/>
        </p:nvSpPr>
        <p:spPr>
          <a:xfrm>
            <a:off x="2555777" y="5517232"/>
            <a:ext cx="6588224" cy="830997"/>
          </a:xfrm>
          <a:prstGeom prst="rect">
            <a:avLst/>
          </a:prstGeom>
          <a:noFill/>
        </p:spPr>
        <p:txBody>
          <a:bodyPr wrap="square" rtlCol="0">
            <a:spAutoFit/>
          </a:bodyPr>
          <a:lstStyle/>
          <a:p>
            <a:r>
              <a:rPr lang="en-GB" sz="1600" b="1" dirty="0"/>
              <a:t>Useful Link: Young people not in education, employment or training</a:t>
            </a:r>
          </a:p>
          <a:p>
            <a:r>
              <a:rPr lang="en-GB" sz="1600" b="1" dirty="0">
                <a:hlinkClick r:id="rId3"/>
              </a:rPr>
              <a:t>https://gov.wales/statistics-and-research/young-people-not-education-employment-training/?lang=en</a:t>
            </a:r>
            <a:r>
              <a:rPr lang="en-GB" sz="1600" b="1" dirty="0"/>
              <a:t> </a:t>
            </a:r>
          </a:p>
        </p:txBody>
      </p:sp>
    </p:spTree>
    <p:extLst>
      <p:ext uri="{BB962C8B-B14F-4D97-AF65-F5344CB8AC3E}">
        <p14:creationId xmlns:p14="http://schemas.microsoft.com/office/powerpoint/2010/main" val="1237731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46"/>
            <a:ext cx="8229600" cy="1143000"/>
          </a:xfrm>
        </p:spPr>
        <p:txBody>
          <a:bodyPr/>
          <a:lstStyle/>
          <a:p>
            <a:pPr algn="ctr"/>
            <a:r>
              <a:rPr lang="en-GB" dirty="0"/>
              <a:t>Disability</a:t>
            </a:r>
          </a:p>
        </p:txBody>
      </p:sp>
      <p:sp>
        <p:nvSpPr>
          <p:cNvPr id="3" name="Content Placeholder 2"/>
          <p:cNvSpPr>
            <a:spLocks noGrp="1"/>
          </p:cNvSpPr>
          <p:nvPr>
            <p:ph idx="1"/>
          </p:nvPr>
        </p:nvSpPr>
        <p:spPr>
          <a:xfrm>
            <a:off x="323528" y="1412776"/>
            <a:ext cx="8568952" cy="2506923"/>
          </a:xfrm>
        </p:spPr>
        <p:txBody>
          <a:bodyPr>
            <a:noAutofit/>
          </a:bodyPr>
          <a:lstStyle/>
          <a:p>
            <a:r>
              <a:rPr lang="en-GB" sz="2800" dirty="0"/>
              <a:t>This term covers people reporting (current) physical or mental health conditions or illnesses lasting, or expected to last, 12 months or more, which reduce their ability to carry out day-to-day activities</a:t>
            </a:r>
          </a:p>
          <a:p>
            <a:pPr marL="0" indent="0" algn="r">
              <a:buNone/>
            </a:pPr>
            <a:endParaRPr lang="en-GB" sz="2800" dirty="0"/>
          </a:p>
          <a:p>
            <a:pPr marL="0" indent="0" algn="r">
              <a:buNone/>
            </a:pPr>
            <a:r>
              <a:rPr lang="en-GB" sz="2800" dirty="0"/>
              <a:t>(Mirza-Davies &amp; Brown, 2016; House of Commons, 2016)</a:t>
            </a:r>
          </a:p>
        </p:txBody>
      </p:sp>
      <p:pic>
        <p:nvPicPr>
          <p:cNvPr id="4" name="Picture 3">
            <a:extLst>
              <a:ext uri="{FF2B5EF4-FFF2-40B4-BE49-F238E27FC236}">
                <a16:creationId xmlns:a16="http://schemas.microsoft.com/office/drawing/2014/main" id="{25DB7665-A8E2-4671-AF7A-38BE2410F85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33198" y="4653136"/>
            <a:ext cx="757164" cy="757164"/>
          </a:xfrm>
          <a:prstGeom prst="rect">
            <a:avLst/>
          </a:prstGeom>
        </p:spPr>
      </p:pic>
      <p:sp>
        <p:nvSpPr>
          <p:cNvPr id="5" name="TextBox 4">
            <a:extLst>
              <a:ext uri="{FF2B5EF4-FFF2-40B4-BE49-F238E27FC236}">
                <a16:creationId xmlns:a16="http://schemas.microsoft.com/office/drawing/2014/main" id="{0A03C059-703A-430D-B993-C678EB1E27A2}"/>
              </a:ext>
            </a:extLst>
          </p:cNvPr>
          <p:cNvSpPr txBox="1"/>
          <p:nvPr/>
        </p:nvSpPr>
        <p:spPr>
          <a:xfrm>
            <a:off x="1590361" y="4833220"/>
            <a:ext cx="7302119" cy="923330"/>
          </a:xfrm>
          <a:prstGeom prst="rect">
            <a:avLst/>
          </a:prstGeom>
          <a:noFill/>
        </p:spPr>
        <p:txBody>
          <a:bodyPr wrap="square" rtlCol="0">
            <a:spAutoFit/>
          </a:bodyPr>
          <a:lstStyle/>
          <a:p>
            <a:r>
              <a:rPr lang="en-GB" b="1" dirty="0"/>
              <a:t>Useful Link: People with Disabilities in Employment (House of Commons)</a:t>
            </a:r>
          </a:p>
          <a:p>
            <a:r>
              <a:rPr lang="en-GB" b="1" dirty="0">
                <a:hlinkClick r:id="rId3"/>
              </a:rPr>
              <a:t>https://researchbriefings.parliament.uk/ResearchBriefing/Summary/CBP-7540</a:t>
            </a:r>
            <a:r>
              <a:rPr lang="en-GB" b="1" dirty="0"/>
              <a:t> </a:t>
            </a:r>
          </a:p>
        </p:txBody>
      </p:sp>
    </p:spTree>
    <p:extLst>
      <p:ext uri="{BB962C8B-B14F-4D97-AF65-F5344CB8AC3E}">
        <p14:creationId xmlns:p14="http://schemas.microsoft.com/office/powerpoint/2010/main" val="343060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116632"/>
            <a:ext cx="7200900" cy="683241"/>
          </a:xfrm>
        </p:spPr>
        <p:txBody>
          <a:bodyPr>
            <a:normAutofit fontScale="90000"/>
          </a:bodyPr>
          <a:lstStyle/>
          <a:p>
            <a:pPr algn="ctr"/>
            <a:r>
              <a:rPr lang="en-GB" dirty="0"/>
              <a:t>Homelessness</a:t>
            </a:r>
          </a:p>
        </p:txBody>
      </p:sp>
      <p:sp>
        <p:nvSpPr>
          <p:cNvPr id="3" name="Content Placeholder 2"/>
          <p:cNvSpPr>
            <a:spLocks noGrp="1"/>
          </p:cNvSpPr>
          <p:nvPr>
            <p:ph idx="1"/>
          </p:nvPr>
        </p:nvSpPr>
        <p:spPr>
          <a:xfrm>
            <a:off x="344674" y="980728"/>
            <a:ext cx="8568952" cy="3725839"/>
          </a:xfrm>
        </p:spPr>
        <p:txBody>
          <a:bodyPr>
            <a:noAutofit/>
          </a:bodyPr>
          <a:lstStyle/>
          <a:p>
            <a:r>
              <a:rPr lang="en-GB" sz="2000" b="1" dirty="0"/>
              <a:t>Key points</a:t>
            </a:r>
          </a:p>
          <a:p>
            <a:r>
              <a:rPr lang="en-GB" sz="2000" dirty="0"/>
              <a:t>During July to September 2016, a total of 2,250 households were assessed as threatened with homelessness within 56 days and for 1,392 households (62 per cent) homelessness was successfully prevented for at least 6 months.</a:t>
            </a:r>
          </a:p>
          <a:p>
            <a:r>
              <a:rPr lang="en-GB" sz="2000" dirty="0"/>
              <a:t>A total of 2,655 households were assessed as being homeless and owed a duty to help secure accommodation during July to September 2016. Of these, 1,086 households (41 per cent) were helped to secure accommodation that was likely to last for 6 months, following intervention by the local authority.</a:t>
            </a:r>
          </a:p>
          <a:p>
            <a:r>
              <a:rPr lang="en-GB" sz="2000" dirty="0"/>
              <a:t>During July to September 2016, 504 households were assessed to be unintentionally homeless and in priority need and qualified for the duty to have accommodation secured for them.  Of these, 408 (81 per cent) households accepted an offer of permanent accommodation.</a:t>
            </a:r>
          </a:p>
          <a:p>
            <a:pPr marL="0" indent="0" algn="r">
              <a:buNone/>
            </a:pPr>
            <a:r>
              <a:rPr lang="en-GB" sz="2000" dirty="0"/>
              <a:t>(Welsh Government, 2016)</a:t>
            </a:r>
          </a:p>
        </p:txBody>
      </p:sp>
      <p:pic>
        <p:nvPicPr>
          <p:cNvPr id="4" name="Picture 3">
            <a:extLst>
              <a:ext uri="{FF2B5EF4-FFF2-40B4-BE49-F238E27FC236}">
                <a16:creationId xmlns:a16="http://schemas.microsoft.com/office/drawing/2014/main" id="{C21AACEE-A188-405E-AD86-5261CDDE5B5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83891" y="5121124"/>
            <a:ext cx="757164" cy="757164"/>
          </a:xfrm>
          <a:prstGeom prst="rect">
            <a:avLst/>
          </a:prstGeom>
        </p:spPr>
      </p:pic>
      <p:sp>
        <p:nvSpPr>
          <p:cNvPr id="5" name="TextBox 4">
            <a:extLst>
              <a:ext uri="{FF2B5EF4-FFF2-40B4-BE49-F238E27FC236}">
                <a16:creationId xmlns:a16="http://schemas.microsoft.com/office/drawing/2014/main" id="{6FBD31BF-474D-468D-B832-E1B37E54C1E2}"/>
              </a:ext>
            </a:extLst>
          </p:cNvPr>
          <p:cNvSpPr txBox="1"/>
          <p:nvPr/>
        </p:nvSpPr>
        <p:spPr>
          <a:xfrm>
            <a:off x="1641054" y="5301208"/>
            <a:ext cx="7302119" cy="646331"/>
          </a:xfrm>
          <a:prstGeom prst="rect">
            <a:avLst/>
          </a:prstGeom>
          <a:noFill/>
        </p:spPr>
        <p:txBody>
          <a:bodyPr wrap="square" rtlCol="0">
            <a:spAutoFit/>
          </a:bodyPr>
          <a:lstStyle/>
          <a:p>
            <a:r>
              <a:rPr lang="en-GB" b="1" dirty="0"/>
              <a:t>Useful Link: Homelessness (Welsh Government)</a:t>
            </a:r>
          </a:p>
          <a:p>
            <a:r>
              <a:rPr lang="en-GB" b="1" dirty="0">
                <a:hlinkClick r:id="rId3"/>
              </a:rPr>
              <a:t>https://gov.wales/statistics-and-research/homelessness/?lang=en</a:t>
            </a:r>
            <a:r>
              <a:rPr lang="en-GB" b="1" dirty="0"/>
              <a:t> </a:t>
            </a:r>
          </a:p>
        </p:txBody>
      </p:sp>
    </p:spTree>
    <p:extLst>
      <p:ext uri="{BB962C8B-B14F-4D97-AF65-F5344CB8AC3E}">
        <p14:creationId xmlns:p14="http://schemas.microsoft.com/office/powerpoint/2010/main" val="324392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algn="ctr"/>
            <a:r>
              <a:rPr lang="en-GB" dirty="0"/>
              <a:t>Looked-After-Child</a:t>
            </a:r>
          </a:p>
        </p:txBody>
      </p:sp>
      <p:sp>
        <p:nvSpPr>
          <p:cNvPr id="3" name="Content Placeholder 2"/>
          <p:cNvSpPr>
            <a:spLocks noGrp="1"/>
          </p:cNvSpPr>
          <p:nvPr>
            <p:ph idx="1"/>
          </p:nvPr>
        </p:nvSpPr>
        <p:spPr>
          <a:xfrm>
            <a:off x="439485" y="1143000"/>
            <a:ext cx="7943529" cy="3848669"/>
          </a:xfrm>
        </p:spPr>
        <p:txBody>
          <a:bodyPr>
            <a:normAutofit/>
          </a:bodyPr>
          <a:lstStyle/>
          <a:p>
            <a:r>
              <a:rPr lang="en-GB" dirty="0"/>
              <a:t>The Children Act 1989: key principles</a:t>
            </a:r>
          </a:p>
          <a:p>
            <a:r>
              <a:rPr lang="en-GB" dirty="0"/>
              <a:t>A key principle of the 1989 Act is that children are best looked after within their families, with their parents playing a full part in their lives, </a:t>
            </a:r>
            <a:r>
              <a:rPr lang="en-GB" u="sng" dirty="0"/>
              <a:t>unless</a:t>
            </a:r>
            <a:r>
              <a:rPr lang="en-GB" dirty="0"/>
              <a:t> compulsory intervention in family life is necessary. </a:t>
            </a:r>
          </a:p>
          <a:p>
            <a:pPr marL="0" indent="0" algn="r">
              <a:buNone/>
            </a:pPr>
            <a:r>
              <a:rPr lang="en-GB" dirty="0"/>
              <a:t>Children Act 1989</a:t>
            </a:r>
          </a:p>
        </p:txBody>
      </p:sp>
      <p:pic>
        <p:nvPicPr>
          <p:cNvPr id="4" name="Picture 3">
            <a:extLst>
              <a:ext uri="{FF2B5EF4-FFF2-40B4-BE49-F238E27FC236}">
                <a16:creationId xmlns:a16="http://schemas.microsoft.com/office/drawing/2014/main" id="{148B133B-3255-4A4B-9276-46C3AB44CBF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18728" y="5121124"/>
            <a:ext cx="644604" cy="757164"/>
          </a:xfrm>
          <a:prstGeom prst="rect">
            <a:avLst/>
          </a:prstGeom>
        </p:spPr>
      </p:pic>
      <p:sp>
        <p:nvSpPr>
          <p:cNvPr id="5" name="TextBox 4">
            <a:extLst>
              <a:ext uri="{FF2B5EF4-FFF2-40B4-BE49-F238E27FC236}">
                <a16:creationId xmlns:a16="http://schemas.microsoft.com/office/drawing/2014/main" id="{F77A4E7B-D63F-47B6-9A1E-ED507C078BEC}"/>
              </a:ext>
            </a:extLst>
          </p:cNvPr>
          <p:cNvSpPr txBox="1"/>
          <p:nvPr/>
        </p:nvSpPr>
        <p:spPr>
          <a:xfrm>
            <a:off x="2675891" y="5301208"/>
            <a:ext cx="6216589" cy="923330"/>
          </a:xfrm>
          <a:prstGeom prst="rect">
            <a:avLst/>
          </a:prstGeom>
          <a:noFill/>
        </p:spPr>
        <p:txBody>
          <a:bodyPr wrap="square" rtlCol="0">
            <a:spAutoFit/>
          </a:bodyPr>
          <a:lstStyle/>
          <a:p>
            <a:r>
              <a:rPr lang="en-GB" b="1" dirty="0"/>
              <a:t>Useful Link: A Child’s Rights (NSPCC)</a:t>
            </a:r>
          </a:p>
          <a:p>
            <a:r>
              <a:rPr lang="en-GB" b="1" dirty="0">
                <a:hlinkClick r:id="rId3"/>
              </a:rPr>
              <a:t>https://www.nspcc.org.uk/preventing-abuse/child-protection-system/legal-definition-child-rights-law/legal-definitions/</a:t>
            </a:r>
            <a:r>
              <a:rPr lang="en-GB" b="1" dirty="0"/>
              <a:t> </a:t>
            </a:r>
          </a:p>
        </p:txBody>
      </p:sp>
    </p:spTree>
    <p:extLst>
      <p:ext uri="{BB962C8B-B14F-4D97-AF65-F5344CB8AC3E}">
        <p14:creationId xmlns:p14="http://schemas.microsoft.com/office/powerpoint/2010/main" val="118376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200900" cy="539939"/>
          </a:xfrm>
        </p:spPr>
        <p:txBody>
          <a:bodyPr>
            <a:normAutofit fontScale="90000"/>
          </a:bodyPr>
          <a:lstStyle/>
          <a:p>
            <a:pPr algn="ctr"/>
            <a:r>
              <a:rPr lang="en-GB" dirty="0"/>
              <a:t>Substance Misuse</a:t>
            </a:r>
          </a:p>
        </p:txBody>
      </p:sp>
      <p:pic>
        <p:nvPicPr>
          <p:cNvPr id="4" name="Content Placeholder 3"/>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1596468" y="908720"/>
            <a:ext cx="5951064" cy="4016970"/>
          </a:xfrm>
          <a:prstGeom prst="rect">
            <a:avLst/>
          </a:prstGeom>
        </p:spPr>
      </p:pic>
      <p:pic>
        <p:nvPicPr>
          <p:cNvPr id="5" name="Picture 4">
            <a:extLst>
              <a:ext uri="{FF2B5EF4-FFF2-40B4-BE49-F238E27FC236}">
                <a16:creationId xmlns:a16="http://schemas.microsoft.com/office/drawing/2014/main" id="{70A157E1-C29C-499C-823E-FD69717B981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18728" y="5121124"/>
            <a:ext cx="644604" cy="757164"/>
          </a:xfrm>
          <a:prstGeom prst="rect">
            <a:avLst/>
          </a:prstGeom>
        </p:spPr>
      </p:pic>
      <p:sp>
        <p:nvSpPr>
          <p:cNvPr id="6" name="TextBox 5">
            <a:extLst>
              <a:ext uri="{FF2B5EF4-FFF2-40B4-BE49-F238E27FC236}">
                <a16:creationId xmlns:a16="http://schemas.microsoft.com/office/drawing/2014/main" id="{5AFD4ADA-FF32-4D09-9F32-269DCD72F645}"/>
              </a:ext>
            </a:extLst>
          </p:cNvPr>
          <p:cNvSpPr txBox="1"/>
          <p:nvPr/>
        </p:nvSpPr>
        <p:spPr>
          <a:xfrm>
            <a:off x="2675891" y="5301208"/>
            <a:ext cx="6216589" cy="646331"/>
          </a:xfrm>
          <a:prstGeom prst="rect">
            <a:avLst/>
          </a:prstGeom>
          <a:noFill/>
        </p:spPr>
        <p:txBody>
          <a:bodyPr wrap="square" rtlCol="0">
            <a:spAutoFit/>
          </a:bodyPr>
          <a:lstStyle/>
          <a:p>
            <a:r>
              <a:rPr lang="en-GB" b="1" dirty="0"/>
              <a:t>Useful Link: Drug Misuse (NHS Wales) </a:t>
            </a:r>
            <a:r>
              <a:rPr lang="en-GB" b="1" dirty="0">
                <a:hlinkClick r:id="rId4"/>
              </a:rPr>
              <a:t>http://www.wales.nhs.uk/healthtopics/lifestyles/drugmisuse</a:t>
            </a:r>
            <a:r>
              <a:rPr lang="en-GB" b="1" dirty="0"/>
              <a:t> </a:t>
            </a:r>
          </a:p>
        </p:txBody>
      </p:sp>
    </p:spTree>
    <p:extLst>
      <p:ext uri="{BB962C8B-B14F-4D97-AF65-F5344CB8AC3E}">
        <p14:creationId xmlns:p14="http://schemas.microsoft.com/office/powerpoint/2010/main" val="366609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algn="ctr"/>
            <a:r>
              <a:rPr lang="en-GB" dirty="0"/>
              <a:t>Dependency</a:t>
            </a:r>
          </a:p>
        </p:txBody>
      </p:sp>
      <p:sp>
        <p:nvSpPr>
          <p:cNvPr id="3" name="Content Placeholder 2"/>
          <p:cNvSpPr>
            <a:spLocks noGrp="1"/>
          </p:cNvSpPr>
          <p:nvPr>
            <p:ph idx="1"/>
          </p:nvPr>
        </p:nvSpPr>
        <p:spPr>
          <a:xfrm>
            <a:off x="457200" y="1268760"/>
            <a:ext cx="8229600" cy="4525963"/>
          </a:xfrm>
        </p:spPr>
        <p:txBody>
          <a:bodyPr>
            <a:noAutofit/>
          </a:bodyPr>
          <a:lstStyle/>
          <a:p>
            <a:r>
              <a:rPr lang="en-GB" sz="2400" dirty="0"/>
              <a:t>With repeated use of heroin, dependence also occurs.</a:t>
            </a:r>
          </a:p>
          <a:p>
            <a:r>
              <a:rPr lang="en-GB" sz="2400" dirty="0"/>
              <a:t>Dependence develops when the neurons adapt to the repeated drug exposure and only function normally in the presence of the drug. </a:t>
            </a:r>
          </a:p>
          <a:p>
            <a:r>
              <a:rPr lang="en-GB" sz="2400" dirty="0"/>
              <a:t>When the drug is withdrawn, several physiologic reactions occur. </a:t>
            </a:r>
          </a:p>
          <a:p>
            <a:r>
              <a:rPr lang="en-GB" sz="2400" dirty="0"/>
              <a:t>These can be mild (e.g., for caffeine) or even life threatening (e.g., for alcohol). </a:t>
            </a:r>
          </a:p>
          <a:p>
            <a:r>
              <a:rPr lang="en-GB" sz="2400" dirty="0"/>
              <a:t>This is known as the withdrawal syndrome. In the case of heroin, withdrawal can be very serious and the abuser will use the drug again to avoid the withdrawal syndrome.</a:t>
            </a:r>
          </a:p>
          <a:p>
            <a:pPr marL="0" indent="0" algn="r">
              <a:buNone/>
            </a:pPr>
            <a:r>
              <a:rPr lang="en-GB" sz="2400" dirty="0"/>
              <a:t>(National Institute on Drug Abuse, 2016)</a:t>
            </a:r>
          </a:p>
        </p:txBody>
      </p:sp>
    </p:spTree>
    <p:extLst>
      <p:ext uri="{BB962C8B-B14F-4D97-AF65-F5344CB8AC3E}">
        <p14:creationId xmlns:p14="http://schemas.microsoft.com/office/powerpoint/2010/main" val="366985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116632"/>
            <a:ext cx="7200900" cy="662770"/>
          </a:xfrm>
        </p:spPr>
        <p:txBody>
          <a:bodyPr>
            <a:normAutofit fontScale="90000"/>
          </a:bodyPr>
          <a:lstStyle/>
          <a:p>
            <a:pPr algn="ctr"/>
            <a:r>
              <a:rPr lang="en-GB" dirty="0"/>
              <a:t>Risk</a:t>
            </a:r>
          </a:p>
        </p:txBody>
      </p:sp>
      <p:sp>
        <p:nvSpPr>
          <p:cNvPr id="3" name="Content Placeholder 2"/>
          <p:cNvSpPr>
            <a:spLocks noGrp="1"/>
          </p:cNvSpPr>
          <p:nvPr>
            <p:ph idx="1"/>
          </p:nvPr>
        </p:nvSpPr>
        <p:spPr>
          <a:xfrm>
            <a:off x="179512" y="1448376"/>
            <a:ext cx="8712968" cy="2865622"/>
          </a:xfrm>
        </p:spPr>
        <p:txBody>
          <a:bodyPr>
            <a:normAutofit/>
          </a:bodyPr>
          <a:lstStyle/>
          <a:p>
            <a:r>
              <a:rPr lang="en-GB" sz="2700" dirty="0"/>
              <a:t>In the social care environment, risk is usually used in association with potential harm. </a:t>
            </a:r>
          </a:p>
          <a:p>
            <a:r>
              <a:rPr lang="en-GB" sz="2700" dirty="0"/>
              <a:t>Practitioners’ views of risk often differ from the views of people using services and the language used to express risk also differs.</a:t>
            </a:r>
          </a:p>
          <a:p>
            <a:pPr marL="0" indent="0" algn="r">
              <a:buNone/>
            </a:pPr>
            <a:r>
              <a:rPr lang="en-GB" sz="2700" dirty="0"/>
              <a:t>(Carr, 2010).</a:t>
            </a:r>
          </a:p>
          <a:p>
            <a:endParaRPr lang="en-GB" sz="2700" dirty="0"/>
          </a:p>
        </p:txBody>
      </p:sp>
      <p:pic>
        <p:nvPicPr>
          <p:cNvPr id="4" name="Picture 3">
            <a:extLst>
              <a:ext uri="{FF2B5EF4-FFF2-40B4-BE49-F238E27FC236}">
                <a16:creationId xmlns:a16="http://schemas.microsoft.com/office/drawing/2014/main" id="{A0B85CBD-89CF-41BA-80FE-6DE572EDD72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18728" y="4653136"/>
            <a:ext cx="644604" cy="757164"/>
          </a:xfrm>
          <a:prstGeom prst="rect">
            <a:avLst/>
          </a:prstGeom>
        </p:spPr>
      </p:pic>
      <p:sp>
        <p:nvSpPr>
          <p:cNvPr id="5" name="TextBox 4">
            <a:extLst>
              <a:ext uri="{FF2B5EF4-FFF2-40B4-BE49-F238E27FC236}">
                <a16:creationId xmlns:a16="http://schemas.microsoft.com/office/drawing/2014/main" id="{6A263384-A419-48CB-AB2B-9664A688EB73}"/>
              </a:ext>
            </a:extLst>
          </p:cNvPr>
          <p:cNvSpPr txBox="1"/>
          <p:nvPr/>
        </p:nvSpPr>
        <p:spPr>
          <a:xfrm>
            <a:off x="2675891" y="4833220"/>
            <a:ext cx="6216589" cy="1200329"/>
          </a:xfrm>
          <a:prstGeom prst="rect">
            <a:avLst/>
          </a:prstGeom>
          <a:noFill/>
        </p:spPr>
        <p:txBody>
          <a:bodyPr wrap="square" rtlCol="0">
            <a:spAutoFit/>
          </a:bodyPr>
          <a:lstStyle/>
          <a:p>
            <a:r>
              <a:rPr lang="en-GB" b="1" dirty="0"/>
              <a:t>Useful Link: Sensible risk assessment in care settings (Health &amp; Safety Executive) </a:t>
            </a:r>
            <a:r>
              <a:rPr lang="en-GB" b="1" dirty="0">
                <a:hlinkClick r:id="rId3"/>
              </a:rPr>
              <a:t>http://www.hse.gov.uk/healthservices/sensible-risk-assessment-care-settings.htm</a:t>
            </a:r>
            <a:r>
              <a:rPr lang="en-GB" b="1" dirty="0"/>
              <a:t> </a:t>
            </a:r>
          </a:p>
        </p:txBody>
      </p:sp>
    </p:spTree>
    <p:extLst>
      <p:ext uri="{BB962C8B-B14F-4D97-AF65-F5344CB8AC3E}">
        <p14:creationId xmlns:p14="http://schemas.microsoft.com/office/powerpoint/2010/main" val="970929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116632"/>
            <a:ext cx="7200900" cy="632062"/>
          </a:xfrm>
        </p:spPr>
        <p:txBody>
          <a:bodyPr>
            <a:normAutofit fontScale="90000"/>
          </a:bodyPr>
          <a:lstStyle/>
          <a:p>
            <a:pPr algn="ctr"/>
            <a:r>
              <a:rPr lang="en-GB" dirty="0"/>
              <a:t>The Concept of Resilience</a:t>
            </a:r>
          </a:p>
        </p:txBody>
      </p:sp>
      <p:sp>
        <p:nvSpPr>
          <p:cNvPr id="3" name="Content Placeholder 2"/>
          <p:cNvSpPr>
            <a:spLocks noGrp="1"/>
          </p:cNvSpPr>
          <p:nvPr>
            <p:ph idx="1"/>
          </p:nvPr>
        </p:nvSpPr>
        <p:spPr>
          <a:xfrm>
            <a:off x="323528" y="1052736"/>
            <a:ext cx="8568952" cy="3182487"/>
          </a:xfrm>
        </p:spPr>
        <p:txBody>
          <a:bodyPr>
            <a:noAutofit/>
          </a:bodyPr>
          <a:lstStyle/>
          <a:p>
            <a:r>
              <a:rPr lang="en-GB" sz="2400" dirty="0"/>
              <a:t>‘Triumph over Tragedy’ </a:t>
            </a:r>
          </a:p>
          <a:p>
            <a:r>
              <a:rPr lang="en-GB" sz="2400" dirty="0"/>
              <a:t>‘Achievement in-spite of disability or disadvantage’ </a:t>
            </a:r>
          </a:p>
          <a:p>
            <a:r>
              <a:rPr lang="en-GB" sz="2400" dirty="0"/>
              <a:t>‘It seems that in public discourse, to be a resilient disabled person you must…</a:t>
            </a:r>
          </a:p>
          <a:p>
            <a:r>
              <a:rPr lang="en-GB" sz="2400" dirty="0"/>
              <a:t>‘overcome your disability and live the life of a non-disabled person’</a:t>
            </a:r>
          </a:p>
          <a:p>
            <a:r>
              <a:rPr lang="en-GB" sz="2400" dirty="0"/>
              <a:t>‘bravely bide your time and wait for a cure’ </a:t>
            </a:r>
          </a:p>
          <a:p>
            <a:r>
              <a:rPr lang="en-GB" sz="2400" dirty="0"/>
              <a:t>‘In other words you must be a ‘Super-Crip’’</a:t>
            </a:r>
          </a:p>
          <a:p>
            <a:pPr marL="0" indent="0" algn="r">
              <a:buNone/>
            </a:pPr>
            <a:endParaRPr lang="en-GB" sz="2400" dirty="0"/>
          </a:p>
          <a:p>
            <a:pPr marL="0" indent="0" algn="r">
              <a:buNone/>
            </a:pPr>
            <a:r>
              <a:rPr lang="en-GB" sz="2400" dirty="0"/>
              <a:t>(Goggin &amp; Newall, 2004 </a:t>
            </a:r>
            <a:r>
              <a:rPr lang="en-GB" sz="2400" i="1" dirty="0"/>
              <a:t>cited in </a:t>
            </a:r>
            <a:r>
              <a:rPr lang="en-GB" sz="2400" dirty="0"/>
              <a:t>Cameron, 2014, p126) </a:t>
            </a:r>
          </a:p>
        </p:txBody>
      </p:sp>
      <p:pic>
        <p:nvPicPr>
          <p:cNvPr id="4" name="Picture 3">
            <a:extLst>
              <a:ext uri="{FF2B5EF4-FFF2-40B4-BE49-F238E27FC236}">
                <a16:creationId xmlns:a16="http://schemas.microsoft.com/office/drawing/2014/main" id="{90008275-F205-4210-99A7-2F65180B99B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387285" y="5661248"/>
            <a:ext cx="644604" cy="757164"/>
          </a:xfrm>
          <a:prstGeom prst="rect">
            <a:avLst/>
          </a:prstGeom>
        </p:spPr>
      </p:pic>
      <p:sp>
        <p:nvSpPr>
          <p:cNvPr id="5" name="TextBox 4">
            <a:extLst>
              <a:ext uri="{FF2B5EF4-FFF2-40B4-BE49-F238E27FC236}">
                <a16:creationId xmlns:a16="http://schemas.microsoft.com/office/drawing/2014/main" id="{CA793C67-AA1A-4ACF-AC84-4B410CB4DF43}"/>
              </a:ext>
            </a:extLst>
          </p:cNvPr>
          <p:cNvSpPr txBox="1"/>
          <p:nvPr/>
        </p:nvSpPr>
        <p:spPr>
          <a:xfrm>
            <a:off x="2927411" y="5661248"/>
            <a:ext cx="6216589" cy="923330"/>
          </a:xfrm>
          <a:prstGeom prst="rect">
            <a:avLst/>
          </a:prstGeom>
          <a:noFill/>
        </p:spPr>
        <p:txBody>
          <a:bodyPr wrap="square" rtlCol="0">
            <a:spAutoFit/>
          </a:bodyPr>
          <a:lstStyle/>
          <a:p>
            <a:r>
              <a:rPr lang="en-GB" b="1" dirty="0"/>
              <a:t>Useful Link: Resilience and disability(Psychology Today) </a:t>
            </a:r>
            <a:r>
              <a:rPr lang="en-GB" b="1" dirty="0">
                <a:hlinkClick r:id="rId3"/>
              </a:rPr>
              <a:t>https://www.psychologytoday.com/us/blog/in-the-face-adversity/201210/resilience-and-disability-part-2</a:t>
            </a:r>
            <a:r>
              <a:rPr lang="en-GB" b="1" dirty="0"/>
              <a:t> </a:t>
            </a:r>
          </a:p>
        </p:txBody>
      </p:sp>
    </p:spTree>
    <p:extLst>
      <p:ext uri="{BB962C8B-B14F-4D97-AF65-F5344CB8AC3E}">
        <p14:creationId xmlns:p14="http://schemas.microsoft.com/office/powerpoint/2010/main" val="3753025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516" y="1052736"/>
            <a:ext cx="8712968" cy="683241"/>
          </a:xfrm>
        </p:spPr>
        <p:txBody>
          <a:bodyPr>
            <a:normAutofit fontScale="90000"/>
          </a:bodyPr>
          <a:lstStyle/>
          <a:p>
            <a:pPr algn="ctr"/>
            <a:r>
              <a:rPr lang="en-GB" dirty="0"/>
              <a:t>The ‘Notion’ of ‘Hard to Reach’ Groups</a:t>
            </a:r>
          </a:p>
        </p:txBody>
      </p:sp>
      <p:sp>
        <p:nvSpPr>
          <p:cNvPr id="3" name="Content Placeholder 2"/>
          <p:cNvSpPr>
            <a:spLocks noGrp="1"/>
          </p:cNvSpPr>
          <p:nvPr>
            <p:ph idx="1"/>
          </p:nvPr>
        </p:nvSpPr>
        <p:spPr>
          <a:xfrm>
            <a:off x="1028700" y="2218614"/>
            <a:ext cx="7200900" cy="3039186"/>
          </a:xfrm>
        </p:spPr>
        <p:txBody>
          <a:bodyPr>
            <a:noAutofit/>
          </a:bodyPr>
          <a:lstStyle/>
          <a:p>
            <a:r>
              <a:rPr lang="en-GB" sz="2800" dirty="0"/>
              <a:t>The term is often inconsistent and misleading</a:t>
            </a:r>
          </a:p>
          <a:p>
            <a:r>
              <a:rPr lang="en-GB" sz="2800" dirty="0"/>
              <a:t>Stigmatising affect</a:t>
            </a:r>
          </a:p>
          <a:p>
            <a:r>
              <a:rPr lang="en-GB" sz="2800" dirty="0"/>
              <a:t>Groups should be identified more precisely</a:t>
            </a:r>
          </a:p>
          <a:p>
            <a:r>
              <a:rPr lang="en-GB" sz="2800" dirty="0"/>
              <a:t>Rather than relying on a prescribed set of groups (e.g. minority ethnic, gay and lesbian communities).</a:t>
            </a:r>
          </a:p>
          <a:p>
            <a:pPr marL="0" indent="0">
              <a:buNone/>
            </a:pPr>
            <a:endParaRPr lang="en-GB" sz="2800" dirty="0"/>
          </a:p>
          <a:p>
            <a:pPr marL="0" indent="0">
              <a:buNone/>
            </a:pPr>
            <a:endParaRPr lang="en-GB" sz="2800" dirty="0"/>
          </a:p>
          <a:p>
            <a:pPr marL="0" indent="0" algn="r">
              <a:buNone/>
            </a:pPr>
            <a:r>
              <a:rPr lang="en-GB" sz="2800" dirty="0"/>
              <a:t>(Willis, 2001)</a:t>
            </a:r>
          </a:p>
          <a:p>
            <a:endParaRPr lang="en-GB" sz="2800" dirty="0"/>
          </a:p>
          <a:p>
            <a:endParaRPr lang="en-GB" sz="2800" dirty="0"/>
          </a:p>
        </p:txBody>
      </p:sp>
      <p:sp>
        <p:nvSpPr>
          <p:cNvPr id="4" name="TextBox 3">
            <a:extLst>
              <a:ext uri="{FF2B5EF4-FFF2-40B4-BE49-F238E27FC236}">
                <a16:creationId xmlns:a16="http://schemas.microsoft.com/office/drawing/2014/main" id="{2AFD195D-6C3B-4AB1-B186-B1DB80EE705F}"/>
              </a:ext>
            </a:extLst>
          </p:cNvPr>
          <p:cNvSpPr txBox="1"/>
          <p:nvPr/>
        </p:nvSpPr>
        <p:spPr>
          <a:xfrm>
            <a:off x="1115616" y="116632"/>
            <a:ext cx="7200900" cy="707886"/>
          </a:xfrm>
          <a:prstGeom prst="rect">
            <a:avLst/>
          </a:prstGeom>
          <a:noFill/>
        </p:spPr>
        <p:txBody>
          <a:bodyPr wrap="square" rtlCol="0">
            <a:spAutoFit/>
          </a:bodyPr>
          <a:lstStyle/>
          <a:p>
            <a:pPr algn="ctr"/>
            <a:r>
              <a:rPr lang="en-GB" sz="4000" b="1" dirty="0"/>
              <a:t>Other Important Concepts</a:t>
            </a:r>
          </a:p>
        </p:txBody>
      </p:sp>
    </p:spTree>
    <p:extLst>
      <p:ext uri="{BB962C8B-B14F-4D97-AF65-F5344CB8AC3E}">
        <p14:creationId xmlns:p14="http://schemas.microsoft.com/office/powerpoint/2010/main" val="516677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143" y="113888"/>
            <a:ext cx="7200900" cy="632062"/>
          </a:xfrm>
        </p:spPr>
        <p:txBody>
          <a:bodyPr>
            <a:normAutofit fontScale="90000"/>
          </a:bodyPr>
          <a:lstStyle/>
          <a:p>
            <a:pPr algn="ctr"/>
            <a:r>
              <a:rPr lang="en-GB" dirty="0"/>
              <a:t>Underpinning Theory</a:t>
            </a:r>
          </a:p>
        </p:txBody>
      </p:sp>
      <p:sp>
        <p:nvSpPr>
          <p:cNvPr id="3" name="Content Placeholder 2"/>
          <p:cNvSpPr>
            <a:spLocks noGrp="1"/>
          </p:cNvSpPr>
          <p:nvPr>
            <p:ph sz="half" idx="1"/>
          </p:nvPr>
        </p:nvSpPr>
        <p:spPr>
          <a:xfrm>
            <a:off x="827584" y="1404024"/>
            <a:ext cx="3335840" cy="2364475"/>
          </a:xfrm>
        </p:spPr>
        <p:txBody>
          <a:bodyPr>
            <a:noAutofit/>
          </a:bodyPr>
          <a:lstStyle/>
          <a:p>
            <a:r>
              <a:rPr lang="en-GB" sz="2400" dirty="0"/>
              <a:t>Stereo-typing or Prejudice</a:t>
            </a:r>
          </a:p>
          <a:p>
            <a:r>
              <a:rPr lang="en-GB" sz="2400" dirty="0"/>
              <a:t>Labelling </a:t>
            </a:r>
          </a:p>
          <a:p>
            <a:r>
              <a:rPr lang="en-GB" sz="2400" dirty="0"/>
              <a:t>Othering</a:t>
            </a:r>
          </a:p>
          <a:p>
            <a:r>
              <a:rPr lang="en-GB" sz="2400" dirty="0"/>
              <a:t>Traits</a:t>
            </a:r>
          </a:p>
          <a:p>
            <a:r>
              <a:rPr lang="en-GB" sz="2400" dirty="0"/>
              <a:t>Characteristics</a:t>
            </a:r>
          </a:p>
          <a:p>
            <a:r>
              <a:rPr lang="en-GB" sz="2400" dirty="0"/>
              <a:t>Personality</a:t>
            </a:r>
          </a:p>
          <a:p>
            <a:endParaRPr lang="en-GB" sz="2400" dirty="0"/>
          </a:p>
        </p:txBody>
      </p:sp>
      <p:sp>
        <p:nvSpPr>
          <p:cNvPr id="4" name="Content Placeholder 3"/>
          <p:cNvSpPr>
            <a:spLocks noGrp="1"/>
          </p:cNvSpPr>
          <p:nvPr>
            <p:ph sz="half" idx="2"/>
          </p:nvPr>
        </p:nvSpPr>
        <p:spPr>
          <a:xfrm>
            <a:off x="5148064" y="1404023"/>
            <a:ext cx="3335840" cy="2364475"/>
          </a:xfrm>
        </p:spPr>
        <p:txBody>
          <a:bodyPr>
            <a:noAutofit/>
          </a:bodyPr>
          <a:lstStyle/>
          <a:p>
            <a:r>
              <a:rPr lang="en-GB" sz="2400" dirty="0"/>
              <a:t>Culture versus Sub-culture</a:t>
            </a:r>
          </a:p>
          <a:p>
            <a:r>
              <a:rPr lang="en-GB" sz="2400" dirty="0"/>
              <a:t>Capital Theory</a:t>
            </a:r>
          </a:p>
          <a:p>
            <a:r>
              <a:rPr lang="en-GB" sz="2400" dirty="0"/>
              <a:t>Social Inclusion</a:t>
            </a:r>
          </a:p>
          <a:p>
            <a:r>
              <a:rPr lang="en-GB" sz="2400" dirty="0"/>
              <a:t>Social Exclusion</a:t>
            </a:r>
          </a:p>
          <a:p>
            <a:r>
              <a:rPr lang="en-GB" sz="2400" dirty="0"/>
              <a:t>Social reproduction of inequalities</a:t>
            </a:r>
          </a:p>
          <a:p>
            <a:r>
              <a:rPr lang="en-GB" sz="2400" dirty="0"/>
              <a:t>Models of Care</a:t>
            </a:r>
          </a:p>
        </p:txBody>
      </p:sp>
      <p:sp>
        <p:nvSpPr>
          <p:cNvPr id="5" name="TextBox 4"/>
          <p:cNvSpPr txBox="1"/>
          <p:nvPr/>
        </p:nvSpPr>
        <p:spPr>
          <a:xfrm>
            <a:off x="1259007" y="5084644"/>
            <a:ext cx="7042244" cy="830997"/>
          </a:xfrm>
          <a:prstGeom prst="rect">
            <a:avLst/>
          </a:prstGeom>
          <a:noFill/>
        </p:spPr>
        <p:txBody>
          <a:bodyPr wrap="square" rtlCol="0">
            <a:spAutoFit/>
          </a:bodyPr>
          <a:lstStyle/>
          <a:p>
            <a:r>
              <a:rPr lang="en-GB" sz="2400" dirty="0"/>
              <a:t>Please ensure that you </a:t>
            </a:r>
            <a:r>
              <a:rPr lang="en-GB" sz="2400" dirty="0">
                <a:solidFill>
                  <a:srgbClr val="FF0000"/>
                </a:solidFill>
              </a:rPr>
              <a:t>READ MORE WIDELY </a:t>
            </a:r>
            <a:r>
              <a:rPr lang="en-GB" sz="2400" dirty="0"/>
              <a:t>around these basic introductions to social theory</a:t>
            </a:r>
          </a:p>
        </p:txBody>
      </p:sp>
    </p:spTree>
    <p:extLst>
      <p:ext uri="{BB962C8B-B14F-4D97-AF65-F5344CB8AC3E}">
        <p14:creationId xmlns:p14="http://schemas.microsoft.com/office/powerpoint/2010/main" val="1453716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332656"/>
            <a:ext cx="7200900" cy="775364"/>
          </a:xfrm>
        </p:spPr>
        <p:txBody>
          <a:bodyPr>
            <a:normAutofit/>
          </a:bodyPr>
          <a:lstStyle/>
          <a:p>
            <a:pPr algn="ctr"/>
            <a:r>
              <a:rPr lang="en-GB" dirty="0"/>
              <a:t>Stereo-typing or Prejudice</a:t>
            </a:r>
          </a:p>
        </p:txBody>
      </p:sp>
      <p:sp>
        <p:nvSpPr>
          <p:cNvPr id="3" name="Content Placeholder 2"/>
          <p:cNvSpPr>
            <a:spLocks noGrp="1"/>
          </p:cNvSpPr>
          <p:nvPr>
            <p:ph idx="1"/>
          </p:nvPr>
        </p:nvSpPr>
        <p:spPr>
          <a:xfrm>
            <a:off x="1475656" y="1484784"/>
            <a:ext cx="7200900" cy="3192723"/>
          </a:xfrm>
        </p:spPr>
        <p:txBody>
          <a:bodyPr/>
          <a:lstStyle/>
          <a:p>
            <a:r>
              <a:rPr lang="en-GB" dirty="0"/>
              <a:t>What is the difference between a stereotype and prejudice?</a:t>
            </a:r>
          </a:p>
          <a:p>
            <a:pPr marL="0" indent="0">
              <a:buNone/>
            </a:pPr>
            <a:endParaRPr lang="en-GB" dirty="0"/>
          </a:p>
        </p:txBody>
      </p:sp>
      <p:pic>
        <p:nvPicPr>
          <p:cNvPr id="5" name="Picture 4">
            <a:extLst>
              <a:ext uri="{FF2B5EF4-FFF2-40B4-BE49-F238E27FC236}">
                <a16:creationId xmlns:a16="http://schemas.microsoft.com/office/drawing/2014/main" id="{1D6656DB-46F2-4AAE-9CF3-394B1E7C37D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491880" y="3212976"/>
            <a:ext cx="2285714" cy="2285714"/>
          </a:xfrm>
          <a:prstGeom prst="rect">
            <a:avLst/>
          </a:prstGeom>
        </p:spPr>
      </p:pic>
    </p:spTree>
    <p:extLst>
      <p:ext uri="{BB962C8B-B14F-4D97-AF65-F5344CB8AC3E}">
        <p14:creationId xmlns:p14="http://schemas.microsoft.com/office/powerpoint/2010/main" val="17304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188640"/>
            <a:ext cx="7200900" cy="775364"/>
          </a:xfrm>
        </p:spPr>
        <p:txBody>
          <a:bodyPr>
            <a:normAutofit/>
          </a:bodyPr>
          <a:lstStyle/>
          <a:p>
            <a:pPr algn="ctr"/>
            <a:r>
              <a:rPr lang="en-GB" dirty="0"/>
              <a:t>Stereo-typing or Prejudice</a:t>
            </a:r>
          </a:p>
        </p:txBody>
      </p:sp>
      <p:sp>
        <p:nvSpPr>
          <p:cNvPr id="3" name="Content Placeholder 2"/>
          <p:cNvSpPr>
            <a:spLocks noGrp="1"/>
          </p:cNvSpPr>
          <p:nvPr>
            <p:ph idx="1"/>
          </p:nvPr>
        </p:nvSpPr>
        <p:spPr>
          <a:xfrm>
            <a:off x="179512" y="984017"/>
            <a:ext cx="8712968" cy="3192723"/>
          </a:xfrm>
        </p:spPr>
        <p:txBody>
          <a:bodyPr>
            <a:noAutofit/>
          </a:bodyPr>
          <a:lstStyle/>
          <a:p>
            <a:r>
              <a:rPr lang="en-GB" sz="2400" dirty="0"/>
              <a:t>What is the difference between a stereotype and prejudice?</a:t>
            </a:r>
          </a:p>
          <a:p>
            <a:r>
              <a:rPr lang="en-GB" sz="2400" dirty="0"/>
              <a:t>A </a:t>
            </a:r>
            <a:r>
              <a:rPr lang="en-GB" sz="2400" b="1" dirty="0"/>
              <a:t>stereotype</a:t>
            </a:r>
            <a:r>
              <a:rPr lang="en-GB" sz="2400" dirty="0"/>
              <a:t> is a belief about a certain group of people. </a:t>
            </a:r>
            <a:r>
              <a:rPr lang="en-GB" sz="2400" b="1" dirty="0"/>
              <a:t>Prejudice</a:t>
            </a:r>
            <a:r>
              <a:rPr lang="en-GB" sz="2400" dirty="0"/>
              <a:t> is a feeling about a person based on their membership in a group. Both </a:t>
            </a:r>
            <a:r>
              <a:rPr lang="en-GB" sz="2400" b="1" dirty="0"/>
              <a:t>stereotypes and prejudice</a:t>
            </a:r>
            <a:r>
              <a:rPr lang="en-GB" sz="2400" dirty="0"/>
              <a:t> can be either positive or negative. </a:t>
            </a:r>
            <a:r>
              <a:rPr lang="en-GB" sz="2400" b="1" dirty="0"/>
              <a:t>Discrimination</a:t>
            </a:r>
            <a:r>
              <a:rPr lang="en-GB" sz="2400" dirty="0"/>
              <a:t> is an action that denies the rights of a person due to their membership in a group.</a:t>
            </a:r>
          </a:p>
          <a:p>
            <a:r>
              <a:rPr lang="en-GB" sz="2400" dirty="0"/>
              <a:t>Pertinent questions to ask yourself:</a:t>
            </a:r>
          </a:p>
          <a:p>
            <a:r>
              <a:rPr lang="en-GB" sz="2400" dirty="0"/>
              <a:t>Where do we get our beliefs from?</a:t>
            </a:r>
          </a:p>
          <a:p>
            <a:r>
              <a:rPr lang="en-GB" sz="2400" dirty="0"/>
              <a:t>When do our beliefs become prejudice?</a:t>
            </a:r>
          </a:p>
          <a:p>
            <a:r>
              <a:rPr lang="en-GB" sz="2400" dirty="0"/>
              <a:t>Why do we develop groups? (groups that we both belong to and groups into which we place ‘others’)</a:t>
            </a:r>
          </a:p>
          <a:p>
            <a:endParaRPr lang="en-GB" sz="2400" dirty="0"/>
          </a:p>
          <a:p>
            <a:pPr marL="0" indent="0" algn="r">
              <a:buNone/>
            </a:pPr>
            <a:r>
              <a:rPr lang="en-GB" sz="2400" dirty="0"/>
              <a:t>(Stangor, 2000) </a:t>
            </a:r>
          </a:p>
          <a:p>
            <a:endParaRPr lang="en-GB" sz="2400" dirty="0"/>
          </a:p>
        </p:txBody>
      </p:sp>
    </p:spTree>
    <p:extLst>
      <p:ext uri="{BB962C8B-B14F-4D97-AF65-F5344CB8AC3E}">
        <p14:creationId xmlns:p14="http://schemas.microsoft.com/office/powerpoint/2010/main" val="381255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Stereotype Psychology</a:t>
            </a:r>
          </a:p>
        </p:txBody>
      </p:sp>
      <p:sp>
        <p:nvSpPr>
          <p:cNvPr id="3" name="Content Placeholder 2"/>
          <p:cNvSpPr>
            <a:spLocks noGrp="1"/>
          </p:cNvSpPr>
          <p:nvPr>
            <p:ph idx="1"/>
          </p:nvPr>
        </p:nvSpPr>
        <p:spPr>
          <a:xfrm>
            <a:off x="457200" y="1600201"/>
            <a:ext cx="8229600" cy="820688"/>
          </a:xfrm>
        </p:spPr>
        <p:txBody>
          <a:bodyPr/>
          <a:lstStyle/>
          <a:p>
            <a:r>
              <a:rPr lang="en-GB" dirty="0"/>
              <a:t>What is a stereotype psychology?</a:t>
            </a:r>
          </a:p>
          <a:p>
            <a:pPr marL="0" indent="0">
              <a:buNone/>
            </a:pPr>
            <a:endParaRPr lang="en-GB" dirty="0"/>
          </a:p>
        </p:txBody>
      </p:sp>
      <p:pic>
        <p:nvPicPr>
          <p:cNvPr id="4" name="Picture 3">
            <a:extLst>
              <a:ext uri="{FF2B5EF4-FFF2-40B4-BE49-F238E27FC236}">
                <a16:creationId xmlns:a16="http://schemas.microsoft.com/office/drawing/2014/main" id="{A759FA71-424D-404A-99EF-9D9FEDFB9D9A}"/>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491880" y="3212976"/>
            <a:ext cx="2285714" cy="2285714"/>
          </a:xfrm>
          <a:prstGeom prst="rect">
            <a:avLst/>
          </a:prstGeom>
        </p:spPr>
      </p:pic>
    </p:spTree>
    <p:extLst>
      <p:ext uri="{BB962C8B-B14F-4D97-AF65-F5344CB8AC3E}">
        <p14:creationId xmlns:p14="http://schemas.microsoft.com/office/powerpoint/2010/main" val="288617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727" y="8046"/>
            <a:ext cx="8229600" cy="1143000"/>
          </a:xfrm>
        </p:spPr>
        <p:txBody>
          <a:bodyPr/>
          <a:lstStyle/>
          <a:p>
            <a:pPr algn="ctr"/>
            <a:r>
              <a:rPr lang="en-GB" dirty="0"/>
              <a:t>Stereotype Psychology</a:t>
            </a:r>
          </a:p>
        </p:txBody>
      </p:sp>
      <p:sp>
        <p:nvSpPr>
          <p:cNvPr id="3" name="Content Placeholder 2"/>
          <p:cNvSpPr>
            <a:spLocks noGrp="1"/>
          </p:cNvSpPr>
          <p:nvPr>
            <p:ph idx="1"/>
          </p:nvPr>
        </p:nvSpPr>
        <p:spPr>
          <a:xfrm>
            <a:off x="456727" y="1268760"/>
            <a:ext cx="8229600" cy="4525963"/>
          </a:xfrm>
        </p:spPr>
        <p:txBody>
          <a:bodyPr>
            <a:normAutofit/>
          </a:bodyPr>
          <a:lstStyle/>
          <a:p>
            <a:r>
              <a:rPr lang="en-GB" dirty="0"/>
              <a:t>In social </a:t>
            </a:r>
            <a:r>
              <a:rPr lang="en-GB" b="1" dirty="0"/>
              <a:t>psychology</a:t>
            </a:r>
            <a:r>
              <a:rPr lang="en-GB" dirty="0"/>
              <a:t>, a </a:t>
            </a:r>
            <a:r>
              <a:rPr lang="en-GB" b="1" dirty="0"/>
              <a:t>stereotype</a:t>
            </a:r>
            <a:r>
              <a:rPr lang="en-GB" dirty="0"/>
              <a:t> is a thought that can be adopted about specific types of individuals or certain ways of doing things. </a:t>
            </a:r>
          </a:p>
          <a:p>
            <a:r>
              <a:rPr lang="en-GB" dirty="0"/>
              <a:t>These thoughts or beliefs may or may not accurately reflect reality. </a:t>
            </a:r>
          </a:p>
          <a:p>
            <a:r>
              <a:rPr lang="en-GB" dirty="0"/>
              <a:t>However, this is only a fundamental </a:t>
            </a:r>
            <a:r>
              <a:rPr lang="en-GB" b="1" dirty="0"/>
              <a:t>psychological</a:t>
            </a:r>
            <a:r>
              <a:rPr lang="en-GB" dirty="0"/>
              <a:t> definition of a </a:t>
            </a:r>
            <a:r>
              <a:rPr lang="en-GB" b="1" dirty="0"/>
              <a:t>stereotype</a:t>
            </a:r>
            <a:r>
              <a:rPr lang="en-GB" dirty="0"/>
              <a:t>.</a:t>
            </a:r>
          </a:p>
          <a:p>
            <a:pPr marL="0" indent="0" algn="r">
              <a:buNone/>
            </a:pPr>
            <a:r>
              <a:rPr lang="en-GB" dirty="0"/>
              <a:t>(Stangor, 2000)</a:t>
            </a:r>
          </a:p>
          <a:p>
            <a:endParaRPr lang="en-GB" dirty="0"/>
          </a:p>
        </p:txBody>
      </p:sp>
    </p:spTree>
    <p:extLst>
      <p:ext uri="{BB962C8B-B14F-4D97-AF65-F5344CB8AC3E}">
        <p14:creationId xmlns:p14="http://schemas.microsoft.com/office/powerpoint/2010/main" val="963025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16632"/>
            <a:ext cx="7200900" cy="734420"/>
          </a:xfrm>
        </p:spPr>
        <p:txBody>
          <a:bodyPr>
            <a:normAutofit fontScale="90000"/>
          </a:bodyPr>
          <a:lstStyle/>
          <a:p>
            <a:pPr algn="ctr"/>
            <a:r>
              <a:rPr lang="en-GB" dirty="0"/>
              <a:t>Labelling</a:t>
            </a:r>
          </a:p>
        </p:txBody>
      </p:sp>
      <p:sp>
        <p:nvSpPr>
          <p:cNvPr id="3" name="Content Placeholder 2"/>
          <p:cNvSpPr>
            <a:spLocks noGrp="1"/>
          </p:cNvSpPr>
          <p:nvPr>
            <p:ph idx="1"/>
          </p:nvPr>
        </p:nvSpPr>
        <p:spPr>
          <a:xfrm>
            <a:off x="323528" y="876812"/>
            <a:ext cx="8496944" cy="3449471"/>
          </a:xfrm>
        </p:spPr>
        <p:txBody>
          <a:bodyPr>
            <a:noAutofit/>
          </a:bodyPr>
          <a:lstStyle/>
          <a:p>
            <a:r>
              <a:rPr lang="en-GB" sz="2400" dirty="0"/>
              <a:t>Labelling theory judges that people become ‘other’ when labelled as such and when they accept the label as a personal identity.</a:t>
            </a:r>
          </a:p>
          <a:p>
            <a:r>
              <a:rPr lang="en-GB" sz="2400" dirty="0"/>
              <a:t>‘Other’ than a normalised social opinion finds acceptable</a:t>
            </a:r>
          </a:p>
          <a:p>
            <a:r>
              <a:rPr lang="en-GB" sz="2400" dirty="0"/>
              <a:t>Linked to Deviance </a:t>
            </a:r>
          </a:p>
          <a:p>
            <a:r>
              <a:rPr lang="en-GB" sz="2400" dirty="0"/>
              <a:t>Two basic forms of deviance 1. Primary Deviance	2. Secondary Deviance</a:t>
            </a:r>
          </a:p>
          <a:p>
            <a:r>
              <a:rPr lang="en-GB" sz="2400" dirty="0"/>
              <a:t>1. An Act not socially ‘normalised’ </a:t>
            </a:r>
          </a:p>
          <a:p>
            <a:r>
              <a:rPr lang="en-GB" sz="2400" dirty="0"/>
              <a:t>2. When it is commented on and something more is made of it </a:t>
            </a:r>
          </a:p>
          <a:p>
            <a:r>
              <a:rPr lang="en-GB" sz="2400" dirty="0"/>
              <a:t>i.e. a person is labelled with an associated and usually negative social label</a:t>
            </a:r>
          </a:p>
          <a:p>
            <a:r>
              <a:rPr lang="en-GB" sz="2400" dirty="0"/>
              <a:t>Resulting in a ‘Social stigma’</a:t>
            </a:r>
          </a:p>
          <a:p>
            <a:endParaRPr lang="en-GB" sz="2400" dirty="0"/>
          </a:p>
          <a:p>
            <a:pPr marL="0" indent="0" algn="r">
              <a:buNone/>
            </a:pPr>
            <a:r>
              <a:rPr lang="en-GB" sz="2400" dirty="0"/>
              <a:t>(Becker, 1963)</a:t>
            </a:r>
          </a:p>
          <a:p>
            <a:endParaRPr lang="en-GB" sz="2400" dirty="0"/>
          </a:p>
        </p:txBody>
      </p:sp>
    </p:spTree>
    <p:extLst>
      <p:ext uri="{BB962C8B-B14F-4D97-AF65-F5344CB8AC3E}">
        <p14:creationId xmlns:p14="http://schemas.microsoft.com/office/powerpoint/2010/main" val="213422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16632"/>
            <a:ext cx="7200900" cy="703713"/>
          </a:xfrm>
        </p:spPr>
        <p:txBody>
          <a:bodyPr>
            <a:normAutofit fontScale="90000"/>
          </a:bodyPr>
          <a:lstStyle/>
          <a:p>
            <a:pPr algn="ctr"/>
            <a:r>
              <a:rPr lang="en-GB" dirty="0"/>
              <a:t>‘Othering’</a:t>
            </a:r>
          </a:p>
        </p:txBody>
      </p:sp>
      <p:sp>
        <p:nvSpPr>
          <p:cNvPr id="3" name="Content Placeholder 2"/>
          <p:cNvSpPr>
            <a:spLocks noGrp="1"/>
          </p:cNvSpPr>
          <p:nvPr>
            <p:ph idx="1"/>
          </p:nvPr>
        </p:nvSpPr>
        <p:spPr>
          <a:xfrm>
            <a:off x="251520" y="980728"/>
            <a:ext cx="8640960" cy="3182487"/>
          </a:xfrm>
        </p:spPr>
        <p:txBody>
          <a:bodyPr>
            <a:noAutofit/>
          </a:bodyPr>
          <a:lstStyle/>
          <a:p>
            <a:r>
              <a:rPr lang="en-GB" sz="2200" dirty="0"/>
              <a:t>Humans share a tendency to bond and build social relationships in order to survive</a:t>
            </a:r>
          </a:p>
          <a:p>
            <a:r>
              <a:rPr lang="en-GB" sz="2200" dirty="0"/>
              <a:t>Networks to ‘get by’ and to ‘get ahead’ </a:t>
            </a:r>
          </a:p>
          <a:p>
            <a:r>
              <a:rPr lang="en-GB" sz="2200" dirty="0"/>
              <a:t>Forms include ‘Bridging-Bonding-Linking’ (see later slides)</a:t>
            </a:r>
          </a:p>
          <a:p>
            <a:r>
              <a:rPr lang="en-GB" sz="2200" dirty="0"/>
              <a:t>There is a tendency to believe that ‘your’ group knows the right way to be</a:t>
            </a:r>
          </a:p>
          <a:p>
            <a:r>
              <a:rPr lang="en-GB" sz="2200" dirty="0"/>
              <a:t>To be human for example (religion, race, culture, ethnicity, sexual behaviour)</a:t>
            </a:r>
          </a:p>
          <a:p>
            <a:r>
              <a:rPr lang="en-GB" sz="2200" dirty="0"/>
              <a:t>We guard membership of our group often excluding undesirable members</a:t>
            </a:r>
          </a:p>
          <a:p>
            <a:r>
              <a:rPr lang="en-GB" sz="2200" dirty="0"/>
              <a:t>In an attempt to retain relative social position and status</a:t>
            </a:r>
          </a:p>
          <a:p>
            <a:r>
              <a:rPr lang="en-GB" sz="2200" dirty="0"/>
              <a:t>Anyone else therefore becomes negatively labelled as ‘OTHER’ and therefore lesser</a:t>
            </a:r>
          </a:p>
          <a:p>
            <a:pPr marL="0" indent="0" algn="r">
              <a:buNone/>
            </a:pPr>
            <a:r>
              <a:rPr lang="en-GB" sz="2200" dirty="0"/>
              <a:t>(Husserl </a:t>
            </a:r>
            <a:r>
              <a:rPr lang="en-GB" sz="2200" i="1" dirty="0"/>
              <a:t>cited in </a:t>
            </a:r>
            <a:r>
              <a:rPr lang="en-GB" sz="2200" dirty="0"/>
              <a:t>Ball, 2013) ) </a:t>
            </a:r>
          </a:p>
        </p:txBody>
      </p:sp>
    </p:spTree>
    <p:extLst>
      <p:ext uri="{BB962C8B-B14F-4D97-AF65-F5344CB8AC3E}">
        <p14:creationId xmlns:p14="http://schemas.microsoft.com/office/powerpoint/2010/main" val="322485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188640"/>
            <a:ext cx="7200900" cy="744656"/>
          </a:xfrm>
        </p:spPr>
        <p:txBody>
          <a:bodyPr>
            <a:normAutofit fontScale="90000"/>
          </a:bodyPr>
          <a:lstStyle/>
          <a:p>
            <a:pPr algn="ctr"/>
            <a:r>
              <a:rPr lang="en-GB" dirty="0"/>
              <a:t>‘Othering’ </a:t>
            </a:r>
          </a:p>
        </p:txBody>
      </p:sp>
      <p:pic>
        <p:nvPicPr>
          <p:cNvPr id="1026" name="Picture 2" descr="The Process of 'Othering' - Anthropology &amp; the Human Condition"/>
          <p:cNvPicPr>
            <a:picLocks noGrp="1" noChangeAspect="1" noChangeArrowheads="1"/>
          </p:cNvPicPr>
          <p:nvPr>
            <p:ph idx="1"/>
          </p:nvPr>
        </p:nvPicPr>
        <p:blipFill>
          <a:blip r:embed="rId2" cstate="email">
            <a:extLst>
              <a:ext uri="{28A0092B-C50C-407E-A947-70E740481C1C}">
                <a14:useLocalDpi xmlns:a14="http://schemas.microsoft.com/office/drawing/2010/main"/>
              </a:ext>
            </a:extLst>
          </a:blip>
          <a:srcRect/>
          <a:stretch>
            <a:fillRect/>
          </a:stretch>
        </p:blipFill>
        <p:spPr bwMode="auto">
          <a:xfrm>
            <a:off x="1352948" y="2116256"/>
            <a:ext cx="6552404" cy="203381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629150" y="4756222"/>
            <a:ext cx="4104564" cy="300082"/>
          </a:xfrm>
          <a:prstGeom prst="rect">
            <a:avLst/>
          </a:prstGeom>
          <a:noFill/>
        </p:spPr>
        <p:txBody>
          <a:bodyPr wrap="square" rtlCol="0">
            <a:spAutoFit/>
          </a:bodyPr>
          <a:lstStyle/>
          <a:p>
            <a:r>
              <a:rPr lang="en-GB" sz="1350" b="1" dirty="0"/>
              <a:t>(Anthropology &amp; The Human Condition, 2016)</a:t>
            </a:r>
          </a:p>
        </p:txBody>
      </p:sp>
    </p:spTree>
    <p:extLst>
      <p:ext uri="{BB962C8B-B14F-4D97-AF65-F5344CB8AC3E}">
        <p14:creationId xmlns:p14="http://schemas.microsoft.com/office/powerpoint/2010/main" val="22638872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188640"/>
            <a:ext cx="7200900" cy="826543"/>
          </a:xfrm>
        </p:spPr>
        <p:txBody>
          <a:bodyPr/>
          <a:lstStyle/>
          <a:p>
            <a:pPr algn="ctr"/>
            <a:r>
              <a:rPr lang="en-GB" dirty="0"/>
              <a:t>Bridging-Bonding-Linking</a:t>
            </a:r>
          </a:p>
        </p:txBody>
      </p:sp>
      <p:sp>
        <p:nvSpPr>
          <p:cNvPr id="3" name="Content Placeholder 2"/>
          <p:cNvSpPr>
            <a:spLocks noGrp="1"/>
          </p:cNvSpPr>
          <p:nvPr>
            <p:ph idx="1"/>
          </p:nvPr>
        </p:nvSpPr>
        <p:spPr>
          <a:xfrm>
            <a:off x="944708" y="1412776"/>
            <a:ext cx="7200900" cy="3059657"/>
          </a:xfrm>
        </p:spPr>
        <p:txBody>
          <a:bodyPr>
            <a:noAutofit/>
          </a:bodyPr>
          <a:lstStyle/>
          <a:p>
            <a:r>
              <a:rPr lang="en-GB" sz="2400" b="1" dirty="0"/>
              <a:t>Bridging</a:t>
            </a:r>
            <a:r>
              <a:rPr lang="en-GB" sz="2400" dirty="0"/>
              <a:t>-building new more permanent links between your social group and others of similar beliefs in order to grow </a:t>
            </a:r>
          </a:p>
          <a:p>
            <a:endParaRPr lang="en-GB" sz="2400" dirty="0"/>
          </a:p>
          <a:p>
            <a:r>
              <a:rPr lang="en-GB" sz="2400" b="1" dirty="0"/>
              <a:t>Bonding</a:t>
            </a:r>
            <a:r>
              <a:rPr lang="en-GB" sz="2400" dirty="0"/>
              <a:t>-making allegiances with other groups in order to strengthen your own relative position</a:t>
            </a:r>
          </a:p>
          <a:p>
            <a:endParaRPr lang="en-GB" sz="2400" dirty="0"/>
          </a:p>
          <a:p>
            <a:r>
              <a:rPr lang="en-GB" sz="2400" b="1" dirty="0"/>
              <a:t>Linking</a:t>
            </a:r>
            <a:r>
              <a:rPr lang="en-GB" sz="2400" dirty="0"/>
              <a:t>-establishing less permanent bonds-often temporary in order to achieve a task or desired shared outcome</a:t>
            </a:r>
          </a:p>
          <a:p>
            <a:endParaRPr lang="en-GB" sz="2400" dirty="0"/>
          </a:p>
          <a:p>
            <a:pPr marL="0" indent="0" algn="r">
              <a:buNone/>
            </a:pPr>
            <a:r>
              <a:rPr lang="en-GB" sz="2400" dirty="0"/>
              <a:t>(Larsen </a:t>
            </a:r>
            <a:r>
              <a:rPr lang="en-GB" sz="2400" i="1" dirty="0"/>
              <a:t>et al</a:t>
            </a:r>
            <a:r>
              <a:rPr lang="en-GB" sz="2400" dirty="0"/>
              <a:t>, 2004; Bourdieu,1972)</a:t>
            </a:r>
          </a:p>
        </p:txBody>
      </p:sp>
    </p:spTree>
    <p:extLst>
      <p:ext uri="{BB962C8B-B14F-4D97-AF65-F5344CB8AC3E}">
        <p14:creationId xmlns:p14="http://schemas.microsoft.com/office/powerpoint/2010/main" val="3734877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188640"/>
            <a:ext cx="7200900" cy="713948"/>
          </a:xfrm>
        </p:spPr>
        <p:txBody>
          <a:bodyPr>
            <a:normAutofit fontScale="90000"/>
          </a:bodyPr>
          <a:lstStyle/>
          <a:p>
            <a:pPr algn="ctr"/>
            <a:r>
              <a:rPr lang="en-GB" dirty="0"/>
              <a:t>Capital Theory-Basics</a:t>
            </a:r>
          </a:p>
        </p:txBody>
      </p:sp>
      <p:sp>
        <p:nvSpPr>
          <p:cNvPr id="3" name="Content Placeholder 2"/>
          <p:cNvSpPr>
            <a:spLocks noGrp="1"/>
          </p:cNvSpPr>
          <p:nvPr>
            <p:ph idx="1"/>
          </p:nvPr>
        </p:nvSpPr>
        <p:spPr>
          <a:xfrm>
            <a:off x="971550" y="1700808"/>
            <a:ext cx="7200900" cy="3172252"/>
          </a:xfrm>
        </p:spPr>
        <p:txBody>
          <a:bodyPr>
            <a:noAutofit/>
          </a:bodyPr>
          <a:lstStyle/>
          <a:p>
            <a:r>
              <a:rPr lang="en-GB" sz="2800" dirty="0"/>
              <a:t>Capital Theory refers to the possession of positive attributes</a:t>
            </a:r>
          </a:p>
          <a:p>
            <a:r>
              <a:rPr lang="en-GB" sz="2800" dirty="0"/>
              <a:t>Held by a person or group</a:t>
            </a:r>
          </a:p>
          <a:p>
            <a:r>
              <a:rPr lang="en-GB" sz="2800" dirty="0"/>
              <a:t>With relative value</a:t>
            </a:r>
          </a:p>
          <a:p>
            <a:r>
              <a:rPr lang="en-GB" sz="2800" dirty="0"/>
              <a:t>Examples:</a:t>
            </a:r>
          </a:p>
          <a:p>
            <a:r>
              <a:rPr lang="en-GB" sz="2800" dirty="0"/>
              <a:t>Social Capital, Cultural Capital, Economic Capital etc.…</a:t>
            </a:r>
          </a:p>
          <a:p>
            <a:pPr marL="0" indent="0" algn="r">
              <a:buNone/>
            </a:pPr>
            <a:r>
              <a:rPr lang="en-GB" sz="2000" dirty="0"/>
              <a:t>(Forum For The Future, 2016; Bourdieu &amp; Passeron, 2017)</a:t>
            </a:r>
          </a:p>
          <a:p>
            <a:endParaRPr lang="en-GB" sz="2800" dirty="0"/>
          </a:p>
          <a:p>
            <a:endParaRPr lang="en-GB" sz="2800" dirty="0"/>
          </a:p>
        </p:txBody>
      </p:sp>
    </p:spTree>
    <p:extLst>
      <p:ext uri="{BB962C8B-B14F-4D97-AF65-F5344CB8AC3E}">
        <p14:creationId xmlns:p14="http://schemas.microsoft.com/office/powerpoint/2010/main" val="4108280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forumforthefuture.org/sites/default/files/images/5capitals-01.pn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051720" y="595675"/>
            <a:ext cx="5328592" cy="53285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211960" y="6021288"/>
            <a:ext cx="4708478" cy="300082"/>
          </a:xfrm>
          <a:prstGeom prst="rect">
            <a:avLst/>
          </a:prstGeom>
          <a:noFill/>
        </p:spPr>
        <p:txBody>
          <a:bodyPr wrap="square" rtlCol="0">
            <a:spAutoFit/>
          </a:bodyPr>
          <a:lstStyle/>
          <a:p>
            <a:r>
              <a:rPr lang="en-GB" sz="1350" dirty="0"/>
              <a:t>(Forum For The Future, 2016; Bourdieu &amp; Passeron, 2017)</a:t>
            </a:r>
          </a:p>
        </p:txBody>
      </p:sp>
    </p:spTree>
    <p:extLst>
      <p:ext uri="{BB962C8B-B14F-4D97-AF65-F5344CB8AC3E}">
        <p14:creationId xmlns:p14="http://schemas.microsoft.com/office/powerpoint/2010/main" val="473486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409" y="188640"/>
            <a:ext cx="7200900" cy="621826"/>
          </a:xfrm>
        </p:spPr>
        <p:txBody>
          <a:bodyPr>
            <a:normAutofit fontScale="90000"/>
          </a:bodyPr>
          <a:lstStyle/>
          <a:p>
            <a:pPr algn="ctr"/>
            <a:r>
              <a:rPr lang="en-GB" dirty="0"/>
              <a:t>Social Involvement</a:t>
            </a:r>
          </a:p>
        </p:txBody>
      </p:sp>
      <p:sp>
        <p:nvSpPr>
          <p:cNvPr id="3" name="Text Placeholder 2"/>
          <p:cNvSpPr>
            <a:spLocks noGrp="1"/>
          </p:cNvSpPr>
          <p:nvPr>
            <p:ph type="body" idx="1"/>
          </p:nvPr>
        </p:nvSpPr>
        <p:spPr>
          <a:xfrm>
            <a:off x="609528" y="810466"/>
            <a:ext cx="3332988" cy="617934"/>
          </a:xfrm>
        </p:spPr>
        <p:txBody>
          <a:bodyPr/>
          <a:lstStyle/>
          <a:p>
            <a:r>
              <a:rPr lang="en-GB" dirty="0"/>
              <a:t>Social Inclusion:</a:t>
            </a:r>
          </a:p>
        </p:txBody>
      </p:sp>
      <p:sp>
        <p:nvSpPr>
          <p:cNvPr id="4" name="Content Placeholder 3"/>
          <p:cNvSpPr>
            <a:spLocks noGrp="1"/>
          </p:cNvSpPr>
          <p:nvPr>
            <p:ph sz="half" idx="2"/>
          </p:nvPr>
        </p:nvSpPr>
        <p:spPr>
          <a:xfrm>
            <a:off x="827584" y="1556792"/>
            <a:ext cx="3332988" cy="2373857"/>
          </a:xfrm>
        </p:spPr>
        <p:txBody>
          <a:bodyPr>
            <a:noAutofit/>
          </a:bodyPr>
          <a:lstStyle/>
          <a:p>
            <a:r>
              <a:rPr lang="en-GB" sz="1800" dirty="0"/>
              <a:t>Is often used to describe the opposite effect to ‘social exclusion’.</a:t>
            </a:r>
          </a:p>
          <a:p>
            <a:r>
              <a:rPr lang="en-GB" sz="1800" dirty="0"/>
              <a:t> It usually results from positive action taken to change the circumstances and habits that lead, or have led, to social exclusion. </a:t>
            </a:r>
          </a:p>
          <a:p>
            <a:r>
              <a:rPr lang="en-GB" sz="1800" dirty="0"/>
              <a:t>It is about enabling people or communities to fully participate in society</a:t>
            </a:r>
          </a:p>
        </p:txBody>
      </p:sp>
      <p:sp>
        <p:nvSpPr>
          <p:cNvPr id="5" name="Text Placeholder 4"/>
          <p:cNvSpPr>
            <a:spLocks noGrp="1"/>
          </p:cNvSpPr>
          <p:nvPr>
            <p:ph type="body" sz="quarter" idx="3"/>
          </p:nvPr>
        </p:nvSpPr>
        <p:spPr>
          <a:xfrm>
            <a:off x="5234977" y="799483"/>
            <a:ext cx="3332988" cy="617934"/>
          </a:xfrm>
        </p:spPr>
        <p:txBody>
          <a:bodyPr/>
          <a:lstStyle/>
          <a:p>
            <a:r>
              <a:rPr lang="en-GB" dirty="0"/>
              <a:t>Social Exclusion:</a:t>
            </a:r>
          </a:p>
        </p:txBody>
      </p:sp>
      <p:sp>
        <p:nvSpPr>
          <p:cNvPr id="6" name="Content Placeholder 5"/>
          <p:cNvSpPr>
            <a:spLocks noGrp="1"/>
          </p:cNvSpPr>
          <p:nvPr>
            <p:ph sz="quarter" idx="4"/>
          </p:nvPr>
        </p:nvSpPr>
        <p:spPr>
          <a:xfrm>
            <a:off x="4916751" y="1486623"/>
            <a:ext cx="3332988" cy="2373857"/>
          </a:xfrm>
        </p:spPr>
        <p:txBody>
          <a:bodyPr>
            <a:noAutofit/>
          </a:bodyPr>
          <a:lstStyle/>
          <a:p>
            <a:r>
              <a:rPr lang="en-GB" sz="1800" dirty="0"/>
              <a:t>Generally described as people having no recognition by, or voice or stake in, the society in which they live. </a:t>
            </a:r>
          </a:p>
          <a:p>
            <a:r>
              <a:rPr lang="en-GB" sz="1800" dirty="0"/>
              <a:t>The causes are multiple and connected with factors affecting a person’s or community’s social or economic circumstances</a:t>
            </a:r>
          </a:p>
          <a:p>
            <a:r>
              <a:rPr lang="en-GB" sz="1800" dirty="0"/>
              <a:t>The effect prevents people from participating fully in society. </a:t>
            </a:r>
          </a:p>
          <a:p>
            <a:r>
              <a:rPr lang="en-GB" sz="1800" dirty="0"/>
              <a:t>Communities might also self-exclude by removing themselves from the wider community.</a:t>
            </a:r>
          </a:p>
          <a:p>
            <a:endParaRPr lang="en-GB" sz="1800" dirty="0"/>
          </a:p>
        </p:txBody>
      </p:sp>
      <p:sp>
        <p:nvSpPr>
          <p:cNvPr id="7" name="TextBox 6">
            <a:extLst>
              <a:ext uri="{FF2B5EF4-FFF2-40B4-BE49-F238E27FC236}">
                <a16:creationId xmlns:a16="http://schemas.microsoft.com/office/drawing/2014/main" id="{910F91B3-7FCA-48C6-B6E9-63B7D8034E55}"/>
              </a:ext>
            </a:extLst>
          </p:cNvPr>
          <p:cNvSpPr txBox="1"/>
          <p:nvPr/>
        </p:nvSpPr>
        <p:spPr>
          <a:xfrm>
            <a:off x="2411760" y="6300028"/>
            <a:ext cx="2067612" cy="369332"/>
          </a:xfrm>
          <a:prstGeom prst="rect">
            <a:avLst/>
          </a:prstGeom>
          <a:noFill/>
        </p:spPr>
        <p:txBody>
          <a:bodyPr wrap="square" rtlCol="0">
            <a:spAutoFit/>
          </a:bodyPr>
          <a:lstStyle/>
          <a:p>
            <a:r>
              <a:rPr lang="en-GB" dirty="0"/>
              <a:t>(UK Gov, 2016)</a:t>
            </a:r>
          </a:p>
        </p:txBody>
      </p:sp>
      <p:pic>
        <p:nvPicPr>
          <p:cNvPr id="9" name="Picture 8">
            <a:extLst>
              <a:ext uri="{FF2B5EF4-FFF2-40B4-BE49-F238E27FC236}">
                <a16:creationId xmlns:a16="http://schemas.microsoft.com/office/drawing/2014/main" id="{BAC3E351-BB45-4E4A-80E0-E5FE9DB3183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2040" y="6237312"/>
            <a:ext cx="432048" cy="432048"/>
          </a:xfrm>
          <a:prstGeom prst="rect">
            <a:avLst/>
          </a:prstGeom>
        </p:spPr>
      </p:pic>
      <p:sp>
        <p:nvSpPr>
          <p:cNvPr id="10" name="TextBox 9">
            <a:extLst>
              <a:ext uri="{FF2B5EF4-FFF2-40B4-BE49-F238E27FC236}">
                <a16:creationId xmlns:a16="http://schemas.microsoft.com/office/drawing/2014/main" id="{53AD3B80-EDA5-42E3-B776-DCFC438147B1}"/>
              </a:ext>
            </a:extLst>
          </p:cNvPr>
          <p:cNvSpPr txBox="1"/>
          <p:nvPr/>
        </p:nvSpPr>
        <p:spPr>
          <a:xfrm>
            <a:off x="5364087" y="6237312"/>
            <a:ext cx="2771830" cy="369332"/>
          </a:xfrm>
          <a:prstGeom prst="rect">
            <a:avLst/>
          </a:prstGeom>
          <a:noFill/>
        </p:spPr>
        <p:txBody>
          <a:bodyPr wrap="square" rtlCol="0">
            <a:spAutoFit/>
          </a:bodyPr>
          <a:lstStyle/>
          <a:p>
            <a:r>
              <a:rPr lang="en-GB" dirty="0"/>
              <a:t>Can you think of examples?</a:t>
            </a:r>
          </a:p>
        </p:txBody>
      </p:sp>
    </p:spTree>
    <p:extLst>
      <p:ext uri="{BB962C8B-B14F-4D97-AF65-F5344CB8AC3E}">
        <p14:creationId xmlns:p14="http://schemas.microsoft.com/office/powerpoint/2010/main" val="64854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P spid="7" grpId="0"/>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pPr algn="ctr"/>
            <a:r>
              <a:rPr lang="en-GB" dirty="0"/>
              <a:t>Social Cohesion</a:t>
            </a:r>
          </a:p>
        </p:txBody>
      </p:sp>
      <p:sp>
        <p:nvSpPr>
          <p:cNvPr id="3" name="Content Placeholder 2"/>
          <p:cNvSpPr>
            <a:spLocks noGrp="1"/>
          </p:cNvSpPr>
          <p:nvPr>
            <p:ph idx="1"/>
          </p:nvPr>
        </p:nvSpPr>
        <p:spPr>
          <a:xfrm>
            <a:off x="457200" y="965481"/>
            <a:ext cx="8229600" cy="1095367"/>
          </a:xfrm>
        </p:spPr>
        <p:txBody>
          <a:bodyPr>
            <a:noAutofit/>
          </a:bodyPr>
          <a:lstStyle/>
          <a:p>
            <a:r>
              <a:rPr lang="en-GB" sz="2800" dirty="0"/>
              <a:t>is a term commonly used in social policy, sociology and political science to describe; </a:t>
            </a:r>
          </a:p>
        </p:txBody>
      </p:sp>
      <p:pic>
        <p:nvPicPr>
          <p:cNvPr id="5" name="Picture 4">
            <a:extLst>
              <a:ext uri="{FF2B5EF4-FFF2-40B4-BE49-F238E27FC236}">
                <a16:creationId xmlns:a16="http://schemas.microsoft.com/office/drawing/2014/main" id="{CC29046F-D49D-4827-9D22-FF3A42F5120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83891" y="4797152"/>
            <a:ext cx="757164" cy="757164"/>
          </a:xfrm>
          <a:prstGeom prst="rect">
            <a:avLst/>
          </a:prstGeom>
        </p:spPr>
      </p:pic>
      <p:sp>
        <p:nvSpPr>
          <p:cNvPr id="6" name="TextBox 5">
            <a:extLst>
              <a:ext uri="{FF2B5EF4-FFF2-40B4-BE49-F238E27FC236}">
                <a16:creationId xmlns:a16="http://schemas.microsoft.com/office/drawing/2014/main" id="{7B6555E2-4FFC-4BB1-9C15-BAE8E067972E}"/>
              </a:ext>
            </a:extLst>
          </p:cNvPr>
          <p:cNvSpPr txBox="1"/>
          <p:nvPr/>
        </p:nvSpPr>
        <p:spPr>
          <a:xfrm>
            <a:off x="1641054" y="4977236"/>
            <a:ext cx="7302119" cy="923330"/>
          </a:xfrm>
          <a:prstGeom prst="rect">
            <a:avLst/>
          </a:prstGeom>
          <a:noFill/>
        </p:spPr>
        <p:txBody>
          <a:bodyPr wrap="square" rtlCol="0">
            <a:spAutoFit/>
          </a:bodyPr>
          <a:lstStyle/>
          <a:p>
            <a:r>
              <a:rPr lang="en-GB" b="1" dirty="0"/>
              <a:t>Useful Link: The Promotion of Social Inclusion (Charities Commission)</a:t>
            </a:r>
          </a:p>
          <a:p>
            <a:r>
              <a:rPr lang="en-GB" b="1" dirty="0">
                <a:hlinkClick r:id="rId3"/>
              </a:rPr>
              <a:t>https://assets.publishing.service.gov.uk/government/uploads/system/uploads/attachment_data/file/359358/socinc.pdf</a:t>
            </a:r>
            <a:r>
              <a:rPr lang="en-GB" b="1" dirty="0"/>
              <a:t> </a:t>
            </a:r>
          </a:p>
        </p:txBody>
      </p:sp>
      <p:sp>
        <p:nvSpPr>
          <p:cNvPr id="4" name="TextBox 3">
            <a:extLst>
              <a:ext uri="{FF2B5EF4-FFF2-40B4-BE49-F238E27FC236}">
                <a16:creationId xmlns:a16="http://schemas.microsoft.com/office/drawing/2014/main" id="{49D67C67-F1F0-4D91-B10E-B72BC1BC5E7C}"/>
              </a:ext>
            </a:extLst>
          </p:cNvPr>
          <p:cNvSpPr txBox="1"/>
          <p:nvPr/>
        </p:nvSpPr>
        <p:spPr>
          <a:xfrm>
            <a:off x="1641054" y="2373188"/>
            <a:ext cx="6568429" cy="954107"/>
          </a:xfrm>
          <a:prstGeom prst="rect">
            <a:avLst/>
          </a:prstGeom>
          <a:noFill/>
        </p:spPr>
        <p:txBody>
          <a:bodyPr wrap="square" rtlCol="0">
            <a:spAutoFit/>
          </a:bodyPr>
          <a:lstStyle/>
          <a:p>
            <a:pPr marL="342900" indent="-342900">
              <a:buFont typeface="Arial" panose="020B0604020202020204" pitchFamily="34" charset="0"/>
              <a:buChar char="•"/>
            </a:pPr>
            <a:r>
              <a:rPr lang="en-GB" sz="2800" dirty="0"/>
              <a:t>the bonds that bring people together </a:t>
            </a:r>
          </a:p>
          <a:p>
            <a:pPr marL="342900" indent="-342900">
              <a:buFont typeface="Arial" panose="020B0604020202020204" pitchFamily="34" charset="0"/>
              <a:buChar char="•"/>
            </a:pPr>
            <a:r>
              <a:rPr lang="en-GB" sz="2800" dirty="0"/>
              <a:t>in the context of cultural diversity.</a:t>
            </a:r>
          </a:p>
        </p:txBody>
      </p:sp>
      <p:sp>
        <p:nvSpPr>
          <p:cNvPr id="7" name="TextBox 6">
            <a:extLst>
              <a:ext uri="{FF2B5EF4-FFF2-40B4-BE49-F238E27FC236}">
                <a16:creationId xmlns:a16="http://schemas.microsoft.com/office/drawing/2014/main" id="{E1018E12-CD2F-402B-90E2-A3A98C3C6FC3}"/>
              </a:ext>
            </a:extLst>
          </p:cNvPr>
          <p:cNvSpPr txBox="1"/>
          <p:nvPr/>
        </p:nvSpPr>
        <p:spPr>
          <a:xfrm>
            <a:off x="5888595" y="3717212"/>
            <a:ext cx="2304256" cy="461665"/>
          </a:xfrm>
          <a:prstGeom prst="rect">
            <a:avLst/>
          </a:prstGeom>
          <a:noFill/>
        </p:spPr>
        <p:txBody>
          <a:bodyPr wrap="square" rtlCol="0">
            <a:spAutoFit/>
          </a:bodyPr>
          <a:lstStyle/>
          <a:p>
            <a:pPr algn="ctr"/>
            <a:r>
              <a:rPr lang="en-GB" sz="2400" b="1" dirty="0"/>
              <a:t>(UK Gov, 2016)</a:t>
            </a:r>
          </a:p>
        </p:txBody>
      </p:sp>
    </p:spTree>
    <p:extLst>
      <p:ext uri="{BB962C8B-B14F-4D97-AF65-F5344CB8AC3E}">
        <p14:creationId xmlns:p14="http://schemas.microsoft.com/office/powerpoint/2010/main" val="4079549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4" grpId="0" build="p"/>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624980"/>
            <a:ext cx="7200900" cy="673005"/>
          </a:xfrm>
        </p:spPr>
        <p:txBody>
          <a:bodyPr>
            <a:normAutofit fontScale="90000"/>
          </a:bodyPr>
          <a:lstStyle/>
          <a:p>
            <a:pPr algn="ctr"/>
            <a:r>
              <a:rPr lang="en-GB" dirty="0"/>
              <a:t>One definition of ‘social exclusion’</a:t>
            </a:r>
            <a:br>
              <a:rPr lang="en-GB" dirty="0"/>
            </a:br>
            <a:endParaRPr lang="en-GB" dirty="0"/>
          </a:p>
        </p:txBody>
      </p:sp>
      <p:sp>
        <p:nvSpPr>
          <p:cNvPr id="3" name="Content Placeholder 2"/>
          <p:cNvSpPr>
            <a:spLocks noGrp="1"/>
          </p:cNvSpPr>
          <p:nvPr>
            <p:ph sz="half" idx="1"/>
          </p:nvPr>
        </p:nvSpPr>
        <p:spPr>
          <a:xfrm>
            <a:off x="217971" y="1304272"/>
            <a:ext cx="3988556" cy="1080120"/>
          </a:xfrm>
        </p:spPr>
        <p:txBody>
          <a:bodyPr>
            <a:noAutofit/>
          </a:bodyPr>
          <a:lstStyle/>
          <a:p>
            <a:r>
              <a:rPr lang="en-GB" sz="2400" dirty="0"/>
              <a:t>‘being excluded from society, or parts of society, as a result of one or more of the following factors:</a:t>
            </a:r>
          </a:p>
        </p:txBody>
      </p:sp>
      <p:sp>
        <p:nvSpPr>
          <p:cNvPr id="4" name="Content Placeholder 3"/>
          <p:cNvSpPr>
            <a:spLocks noGrp="1"/>
          </p:cNvSpPr>
          <p:nvPr>
            <p:ph sz="half" idx="2"/>
          </p:nvPr>
        </p:nvSpPr>
        <p:spPr>
          <a:xfrm>
            <a:off x="4206527" y="1297985"/>
            <a:ext cx="4833802" cy="3551829"/>
          </a:xfrm>
        </p:spPr>
        <p:txBody>
          <a:bodyPr>
            <a:noAutofit/>
          </a:bodyPr>
          <a:lstStyle/>
          <a:p>
            <a:r>
              <a:rPr lang="en-GB" sz="2400" dirty="0"/>
              <a:t>discrimination on the grounds of sex, race, ethnic origin, religion, creed or sexuality</a:t>
            </a:r>
          </a:p>
          <a:p>
            <a:r>
              <a:rPr lang="en-GB" sz="2400" dirty="0"/>
              <a:t>poor educational or skills attainment</a:t>
            </a:r>
          </a:p>
          <a:p>
            <a:r>
              <a:rPr lang="en-GB" sz="2400" dirty="0"/>
              <a:t>relationship and family breakdown</a:t>
            </a:r>
          </a:p>
          <a:p>
            <a:r>
              <a:rPr lang="en-GB" sz="2400" dirty="0"/>
              <a:t>poor housing (that is housing that does not meet basic habitable standards)</a:t>
            </a:r>
          </a:p>
          <a:p>
            <a:r>
              <a:rPr lang="en-GB" sz="2400" dirty="0"/>
              <a:t>crime (either as a victim of crime or as an offender rehabilitating into society</a:t>
            </a:r>
          </a:p>
        </p:txBody>
      </p:sp>
      <p:sp>
        <p:nvSpPr>
          <p:cNvPr id="5" name="TextBox 4"/>
          <p:cNvSpPr txBox="1"/>
          <p:nvPr/>
        </p:nvSpPr>
        <p:spPr>
          <a:xfrm>
            <a:off x="6065676" y="6276794"/>
            <a:ext cx="2149523" cy="461665"/>
          </a:xfrm>
          <a:prstGeom prst="rect">
            <a:avLst/>
          </a:prstGeom>
          <a:noFill/>
        </p:spPr>
        <p:txBody>
          <a:bodyPr wrap="square" rtlCol="0">
            <a:spAutoFit/>
          </a:bodyPr>
          <a:lstStyle/>
          <a:p>
            <a:r>
              <a:rPr lang="en-GB" sz="2400" dirty="0"/>
              <a:t>(UK Gov, 2016)</a:t>
            </a:r>
          </a:p>
        </p:txBody>
      </p:sp>
      <p:sp>
        <p:nvSpPr>
          <p:cNvPr id="6" name="TextBox 5">
            <a:extLst>
              <a:ext uri="{FF2B5EF4-FFF2-40B4-BE49-F238E27FC236}">
                <a16:creationId xmlns:a16="http://schemas.microsoft.com/office/drawing/2014/main" id="{ABDEE266-10C1-4142-AB3C-B2D504B09081}"/>
              </a:ext>
            </a:extLst>
          </p:cNvPr>
          <p:cNvSpPr txBox="1"/>
          <p:nvPr/>
        </p:nvSpPr>
        <p:spPr>
          <a:xfrm>
            <a:off x="827584" y="2852936"/>
            <a:ext cx="3528392"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unemployment; </a:t>
            </a:r>
          </a:p>
          <a:p>
            <a:pPr marL="285750" indent="-285750">
              <a:buFont typeface="Arial" panose="020B0604020202020204" pitchFamily="34" charset="0"/>
              <a:buChar char="•"/>
            </a:pPr>
            <a:r>
              <a:rPr lang="en-GB" sz="2400" dirty="0"/>
              <a:t>financial hardship;</a:t>
            </a:r>
          </a:p>
          <a:p>
            <a:pPr marL="285750" indent="-285750">
              <a:buFont typeface="Arial" panose="020B0604020202020204" pitchFamily="34" charset="0"/>
              <a:buChar char="•"/>
            </a:pPr>
            <a:r>
              <a:rPr lang="en-GB" sz="2400" dirty="0"/>
              <a:t>youth, or old age;</a:t>
            </a:r>
          </a:p>
          <a:p>
            <a:pPr marL="285750" indent="-285750">
              <a:buFont typeface="Arial" panose="020B0604020202020204" pitchFamily="34" charset="0"/>
              <a:buChar char="•"/>
            </a:pPr>
            <a:r>
              <a:rPr lang="en-GB" sz="2400" dirty="0"/>
              <a:t>ill health (physical or mental);</a:t>
            </a:r>
          </a:p>
          <a:p>
            <a:pPr marL="285750" indent="-285750">
              <a:buFont typeface="Arial" panose="020B0604020202020204" pitchFamily="34" charset="0"/>
              <a:buChar char="•"/>
            </a:pPr>
            <a:r>
              <a:rPr lang="en-GB" sz="2400" dirty="0"/>
              <a:t>substance abuse or dependency, including alcohol and drugs </a:t>
            </a:r>
          </a:p>
        </p:txBody>
      </p:sp>
    </p:spTree>
    <p:extLst>
      <p:ext uri="{BB962C8B-B14F-4D97-AF65-F5344CB8AC3E}">
        <p14:creationId xmlns:p14="http://schemas.microsoft.com/office/powerpoint/2010/main" val="319385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188640"/>
            <a:ext cx="7200900" cy="580883"/>
          </a:xfrm>
        </p:spPr>
        <p:txBody>
          <a:bodyPr>
            <a:normAutofit fontScale="90000"/>
          </a:bodyPr>
          <a:lstStyle/>
          <a:p>
            <a:pPr algn="ctr"/>
            <a:r>
              <a:rPr lang="en-GB" dirty="0"/>
              <a:t>Factors in Poverty</a:t>
            </a:r>
          </a:p>
        </p:txBody>
      </p:sp>
      <p:sp>
        <p:nvSpPr>
          <p:cNvPr id="3" name="Content Placeholder 2"/>
          <p:cNvSpPr>
            <a:spLocks noGrp="1"/>
          </p:cNvSpPr>
          <p:nvPr>
            <p:ph idx="1"/>
          </p:nvPr>
        </p:nvSpPr>
        <p:spPr>
          <a:xfrm>
            <a:off x="395536" y="1124744"/>
            <a:ext cx="8352928" cy="3305318"/>
          </a:xfrm>
        </p:spPr>
        <p:txBody>
          <a:bodyPr>
            <a:noAutofit/>
          </a:bodyPr>
          <a:lstStyle/>
          <a:p>
            <a:r>
              <a:rPr lang="en-GB" sz="2800" dirty="0"/>
              <a:t>People might be socially excluded because of their:</a:t>
            </a:r>
          </a:p>
          <a:p>
            <a:r>
              <a:rPr lang="en-GB" sz="2800" dirty="0"/>
              <a:t>social background</a:t>
            </a:r>
          </a:p>
          <a:p>
            <a:r>
              <a:rPr lang="en-GB" sz="2800" dirty="0"/>
              <a:t>inability to drive a car</a:t>
            </a:r>
          </a:p>
          <a:p>
            <a:r>
              <a:rPr lang="en-GB" sz="2800" dirty="0"/>
              <a:t>inability to qualify to join a particular group or association; </a:t>
            </a:r>
          </a:p>
          <a:p>
            <a:r>
              <a:rPr lang="en-GB" sz="2800" dirty="0"/>
              <a:t>locality or district lacking, or having restricted, access to adequate facilities and amenities</a:t>
            </a:r>
          </a:p>
          <a:p>
            <a:r>
              <a:rPr lang="en-GB" sz="2800" dirty="0"/>
              <a:t>reduced or limited opportunities for social engagement or career prospects.</a:t>
            </a:r>
          </a:p>
          <a:p>
            <a:pPr marL="0" indent="0" algn="r">
              <a:buNone/>
            </a:pPr>
            <a:r>
              <a:rPr lang="en-GB" sz="2800" dirty="0"/>
              <a:t>(Wales, Gov, 2016) </a:t>
            </a:r>
          </a:p>
          <a:p>
            <a:endParaRPr lang="en-GB" sz="2800" dirty="0"/>
          </a:p>
        </p:txBody>
      </p:sp>
      <p:pic>
        <p:nvPicPr>
          <p:cNvPr id="5" name="Picture 4">
            <a:hlinkClick r:id="rId2"/>
            <a:extLst>
              <a:ext uri="{FF2B5EF4-FFF2-40B4-BE49-F238E27FC236}">
                <a16:creationId xmlns:a16="http://schemas.microsoft.com/office/drawing/2014/main" id="{E2A77FE1-3DEF-4842-B817-413486F2B0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71800" y="5958551"/>
            <a:ext cx="710809" cy="710809"/>
          </a:xfrm>
          <a:prstGeom prst="rect">
            <a:avLst/>
          </a:prstGeom>
        </p:spPr>
      </p:pic>
      <p:sp>
        <p:nvSpPr>
          <p:cNvPr id="6" name="TextBox 5">
            <a:extLst>
              <a:ext uri="{FF2B5EF4-FFF2-40B4-BE49-F238E27FC236}">
                <a16:creationId xmlns:a16="http://schemas.microsoft.com/office/drawing/2014/main" id="{E3E0D90F-3B1C-4C3A-B14F-79B2104D80CF}"/>
              </a:ext>
            </a:extLst>
          </p:cNvPr>
          <p:cNvSpPr txBox="1"/>
          <p:nvPr/>
        </p:nvSpPr>
        <p:spPr>
          <a:xfrm>
            <a:off x="3514844" y="6129289"/>
            <a:ext cx="4585547" cy="369332"/>
          </a:xfrm>
          <a:prstGeom prst="rect">
            <a:avLst/>
          </a:prstGeom>
          <a:noFill/>
        </p:spPr>
        <p:txBody>
          <a:bodyPr wrap="square" rtlCol="0">
            <a:spAutoFit/>
          </a:bodyPr>
          <a:lstStyle/>
          <a:p>
            <a:r>
              <a:rPr lang="en-GB" dirty="0"/>
              <a:t>Wales Index of Multiple Deprivation (WIMD)</a:t>
            </a:r>
          </a:p>
        </p:txBody>
      </p:sp>
    </p:spTree>
    <p:extLst>
      <p:ext uri="{BB962C8B-B14F-4D97-AF65-F5344CB8AC3E}">
        <p14:creationId xmlns:p14="http://schemas.microsoft.com/office/powerpoint/2010/main" val="327408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Inequality</a:t>
            </a:r>
            <a:endParaRPr lang="en-GB" dirty="0"/>
          </a:p>
        </p:txBody>
      </p:sp>
      <p:sp>
        <p:nvSpPr>
          <p:cNvPr id="3" name="Content Placeholder 2"/>
          <p:cNvSpPr>
            <a:spLocks noGrp="1"/>
          </p:cNvSpPr>
          <p:nvPr>
            <p:ph idx="1"/>
          </p:nvPr>
        </p:nvSpPr>
        <p:spPr/>
        <p:txBody>
          <a:bodyPr/>
          <a:lstStyle/>
          <a:p>
            <a:r>
              <a:rPr lang="en-GB" dirty="0" smtClean="0"/>
              <a:t>Professor Danny Dorling is a social and human geographer at Oxford University.  He has written extensively on inequality, hear some of his findings:</a:t>
            </a:r>
          </a:p>
          <a:p>
            <a:endParaRPr lang="en-GB" dirty="0"/>
          </a:p>
          <a:p>
            <a:r>
              <a:rPr lang="en-GB" dirty="0">
                <a:hlinkClick r:id="rId2"/>
              </a:rPr>
              <a:t>https://www.youtube.com/watch?v=L3kjvqxktKQ</a:t>
            </a:r>
            <a:endParaRPr lang="en-GB" dirty="0"/>
          </a:p>
        </p:txBody>
      </p:sp>
    </p:spTree>
    <p:extLst>
      <p:ext uri="{BB962C8B-B14F-4D97-AF65-F5344CB8AC3E}">
        <p14:creationId xmlns:p14="http://schemas.microsoft.com/office/powerpoint/2010/main" val="31957823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888" y="258096"/>
            <a:ext cx="8229600" cy="1143000"/>
          </a:xfrm>
        </p:spPr>
        <p:txBody>
          <a:bodyPr/>
          <a:lstStyle/>
          <a:p>
            <a:pPr algn="ctr"/>
            <a:r>
              <a:rPr lang="en-GB" dirty="0"/>
              <a:t>Culture versus Sub-culture</a:t>
            </a:r>
          </a:p>
        </p:txBody>
      </p:sp>
      <p:sp>
        <p:nvSpPr>
          <p:cNvPr id="3" name="Text Placeholder 2"/>
          <p:cNvSpPr>
            <a:spLocks noGrp="1"/>
          </p:cNvSpPr>
          <p:nvPr>
            <p:ph type="body" idx="1"/>
          </p:nvPr>
        </p:nvSpPr>
        <p:spPr>
          <a:xfrm>
            <a:off x="611560" y="1418692"/>
            <a:ext cx="3332988" cy="617934"/>
          </a:xfrm>
        </p:spPr>
        <p:txBody>
          <a:bodyPr/>
          <a:lstStyle/>
          <a:p>
            <a:pPr algn="ctr"/>
            <a:r>
              <a:rPr lang="en-GB" dirty="0"/>
              <a:t>Culture</a:t>
            </a:r>
          </a:p>
        </p:txBody>
      </p:sp>
      <p:sp>
        <p:nvSpPr>
          <p:cNvPr id="4" name="Content Placeholder 3"/>
          <p:cNvSpPr>
            <a:spLocks noGrp="1"/>
          </p:cNvSpPr>
          <p:nvPr>
            <p:ph sz="half" idx="2"/>
          </p:nvPr>
        </p:nvSpPr>
        <p:spPr>
          <a:xfrm>
            <a:off x="755576" y="2257425"/>
            <a:ext cx="3332988" cy="2343150"/>
          </a:xfrm>
        </p:spPr>
        <p:txBody>
          <a:bodyPr>
            <a:noAutofit/>
          </a:bodyPr>
          <a:lstStyle/>
          <a:p>
            <a:r>
              <a:rPr lang="en-GB" sz="2000" dirty="0"/>
              <a:t>Is this something we ‘have’?</a:t>
            </a:r>
          </a:p>
          <a:p>
            <a:r>
              <a:rPr lang="en-GB" sz="2000" dirty="0"/>
              <a:t>Is it something that we are a part of?</a:t>
            </a:r>
          </a:p>
          <a:p>
            <a:r>
              <a:rPr lang="en-GB" sz="2000" dirty="0"/>
              <a:t>Is it something that we learn?</a:t>
            </a:r>
          </a:p>
          <a:p>
            <a:r>
              <a:rPr lang="en-GB" sz="2000" dirty="0"/>
              <a:t>Is it something that we adapt to in order to ‘fit’</a:t>
            </a:r>
          </a:p>
        </p:txBody>
      </p:sp>
      <p:sp>
        <p:nvSpPr>
          <p:cNvPr id="5" name="Text Placeholder 4"/>
          <p:cNvSpPr>
            <a:spLocks noGrp="1"/>
          </p:cNvSpPr>
          <p:nvPr>
            <p:ph type="body" sz="quarter" idx="3"/>
          </p:nvPr>
        </p:nvSpPr>
        <p:spPr>
          <a:xfrm>
            <a:off x="4893761" y="1418692"/>
            <a:ext cx="3332988" cy="617934"/>
          </a:xfrm>
        </p:spPr>
        <p:txBody>
          <a:bodyPr/>
          <a:lstStyle/>
          <a:p>
            <a:pPr algn="ctr"/>
            <a:r>
              <a:rPr lang="en-GB" dirty="0"/>
              <a:t>Sub-culture</a:t>
            </a:r>
          </a:p>
        </p:txBody>
      </p:sp>
      <p:sp>
        <p:nvSpPr>
          <p:cNvPr id="6" name="Content Placeholder 5"/>
          <p:cNvSpPr>
            <a:spLocks noGrp="1"/>
          </p:cNvSpPr>
          <p:nvPr>
            <p:ph sz="quarter" idx="4"/>
          </p:nvPr>
        </p:nvSpPr>
        <p:spPr>
          <a:xfrm>
            <a:off x="4927433" y="2127283"/>
            <a:ext cx="3332988" cy="2077871"/>
          </a:xfrm>
        </p:spPr>
        <p:txBody>
          <a:bodyPr>
            <a:noAutofit/>
          </a:bodyPr>
          <a:lstStyle/>
          <a:p>
            <a:r>
              <a:rPr lang="en-GB" sz="2000" dirty="0"/>
              <a:t>If we choose not to ‘join’ a culture then we can be ‘negatively labelled’ as ‘other’ and as a result we are ‘placed’ into a group of those ‘lesser’ people and therefore ‘separate’ belonging to a ‘Sub-culture’ </a:t>
            </a:r>
          </a:p>
          <a:p>
            <a:r>
              <a:rPr lang="en-GB" sz="2000" dirty="0"/>
              <a:t>Lesser than ‘mainstream’ culture</a:t>
            </a:r>
          </a:p>
        </p:txBody>
      </p:sp>
      <p:sp>
        <p:nvSpPr>
          <p:cNvPr id="7" name="TextBox 6">
            <a:extLst>
              <a:ext uri="{FF2B5EF4-FFF2-40B4-BE49-F238E27FC236}">
                <a16:creationId xmlns:a16="http://schemas.microsoft.com/office/drawing/2014/main" id="{C4F2D121-6F23-4883-A5AB-A875ADC61BF3}"/>
              </a:ext>
            </a:extLst>
          </p:cNvPr>
          <p:cNvSpPr txBox="1"/>
          <p:nvPr/>
        </p:nvSpPr>
        <p:spPr>
          <a:xfrm>
            <a:off x="6660232" y="6053516"/>
            <a:ext cx="2088232" cy="369332"/>
          </a:xfrm>
          <a:prstGeom prst="rect">
            <a:avLst/>
          </a:prstGeom>
          <a:noFill/>
        </p:spPr>
        <p:txBody>
          <a:bodyPr wrap="square" rtlCol="0">
            <a:spAutoFit/>
          </a:bodyPr>
          <a:lstStyle/>
          <a:p>
            <a:r>
              <a:rPr lang="en-GB" dirty="0"/>
              <a:t>(Morgan, 2014)</a:t>
            </a:r>
          </a:p>
        </p:txBody>
      </p:sp>
    </p:spTree>
    <p:extLst>
      <p:ext uri="{BB962C8B-B14F-4D97-AF65-F5344CB8AC3E}">
        <p14:creationId xmlns:p14="http://schemas.microsoft.com/office/powerpoint/2010/main" val="109617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rPr>
              <a:t>But Whose Values?</a:t>
            </a:r>
          </a:p>
        </p:txBody>
      </p:sp>
      <p:sp>
        <p:nvSpPr>
          <p:cNvPr id="3" name="TextBox 2"/>
          <p:cNvSpPr txBox="1"/>
          <p:nvPr/>
        </p:nvSpPr>
        <p:spPr>
          <a:xfrm>
            <a:off x="421320" y="1262902"/>
            <a:ext cx="3960440" cy="584775"/>
          </a:xfrm>
          <a:prstGeom prst="rect">
            <a:avLst/>
          </a:prstGeom>
          <a:noFill/>
        </p:spPr>
        <p:txBody>
          <a:bodyPr wrap="square" rtlCol="0">
            <a:spAutoFit/>
          </a:bodyPr>
          <a:lstStyle/>
          <a:p>
            <a:r>
              <a:rPr lang="en-GB" sz="3200" b="1" dirty="0"/>
              <a:t>‘Dominant’ Values</a:t>
            </a:r>
          </a:p>
        </p:txBody>
      </p:sp>
      <p:sp>
        <p:nvSpPr>
          <p:cNvPr id="4" name="TextBox 3"/>
          <p:cNvSpPr txBox="1"/>
          <p:nvPr/>
        </p:nvSpPr>
        <p:spPr>
          <a:xfrm>
            <a:off x="683568" y="1988840"/>
            <a:ext cx="3698192" cy="3323987"/>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t>‘middle class’ values</a:t>
            </a:r>
          </a:p>
          <a:p>
            <a:pPr marL="457200" indent="-457200">
              <a:lnSpc>
                <a:spcPct val="150000"/>
              </a:lnSpc>
              <a:buFont typeface="Arial" panose="020B0604020202020204" pitchFamily="34" charset="0"/>
              <a:buChar char="•"/>
            </a:pPr>
            <a:r>
              <a:rPr lang="en-GB" sz="2800" dirty="0"/>
              <a:t>‘ruling class’ values</a:t>
            </a:r>
          </a:p>
          <a:p>
            <a:pPr marL="457200" indent="-457200">
              <a:lnSpc>
                <a:spcPct val="150000"/>
              </a:lnSpc>
              <a:buFont typeface="Arial" panose="020B0604020202020204" pitchFamily="34" charset="0"/>
              <a:buChar char="•"/>
            </a:pPr>
            <a:r>
              <a:rPr lang="en-GB" sz="2800" dirty="0"/>
              <a:t>political system</a:t>
            </a:r>
          </a:p>
          <a:p>
            <a:pPr marL="457200" indent="-457200">
              <a:lnSpc>
                <a:spcPct val="150000"/>
              </a:lnSpc>
              <a:buFont typeface="Arial" panose="020B0604020202020204" pitchFamily="34" charset="0"/>
              <a:buChar char="•"/>
            </a:pPr>
            <a:r>
              <a:rPr lang="en-GB" sz="2800" dirty="0"/>
              <a:t>legal system</a:t>
            </a:r>
          </a:p>
          <a:p>
            <a:pPr marL="457200" indent="-457200">
              <a:lnSpc>
                <a:spcPct val="150000"/>
              </a:lnSpc>
              <a:buFont typeface="Arial" panose="020B0604020202020204" pitchFamily="34" charset="0"/>
              <a:buChar char="•"/>
            </a:pPr>
            <a:r>
              <a:rPr lang="en-GB" sz="2800" dirty="0"/>
              <a:t>state religion</a:t>
            </a:r>
          </a:p>
        </p:txBody>
      </p:sp>
      <p:sp>
        <p:nvSpPr>
          <p:cNvPr id="5" name="TextBox 4"/>
          <p:cNvSpPr txBox="1"/>
          <p:nvPr/>
        </p:nvSpPr>
        <p:spPr>
          <a:xfrm>
            <a:off x="4572000" y="1251283"/>
            <a:ext cx="3960440" cy="584775"/>
          </a:xfrm>
          <a:prstGeom prst="rect">
            <a:avLst/>
          </a:prstGeom>
          <a:noFill/>
        </p:spPr>
        <p:txBody>
          <a:bodyPr wrap="square" rtlCol="0">
            <a:spAutoFit/>
          </a:bodyPr>
          <a:lstStyle/>
          <a:p>
            <a:r>
              <a:rPr lang="en-GB" sz="3200" b="1" dirty="0"/>
              <a:t>‘Sub-cultural’ Values</a:t>
            </a:r>
          </a:p>
        </p:txBody>
      </p:sp>
      <p:sp>
        <p:nvSpPr>
          <p:cNvPr id="6" name="TextBox 5"/>
          <p:cNvSpPr txBox="1"/>
          <p:nvPr/>
        </p:nvSpPr>
        <p:spPr>
          <a:xfrm>
            <a:off x="4834248" y="1977221"/>
            <a:ext cx="3914216" cy="4616648"/>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t>‘working class’ values</a:t>
            </a:r>
          </a:p>
          <a:p>
            <a:pPr marL="457200" indent="-457200">
              <a:lnSpc>
                <a:spcPct val="150000"/>
              </a:lnSpc>
              <a:buFont typeface="Arial" panose="020B0604020202020204" pitchFamily="34" charset="0"/>
              <a:buChar char="•"/>
            </a:pPr>
            <a:r>
              <a:rPr lang="en-GB" sz="2800" dirty="0"/>
              <a:t>‘under-class’ values</a:t>
            </a:r>
          </a:p>
          <a:p>
            <a:pPr marL="457200" indent="-457200">
              <a:lnSpc>
                <a:spcPct val="150000"/>
              </a:lnSpc>
              <a:buFont typeface="Arial" panose="020B0604020202020204" pitchFamily="34" charset="0"/>
              <a:buChar char="•"/>
            </a:pPr>
            <a:r>
              <a:rPr lang="en-GB" sz="2800" dirty="0"/>
              <a:t>peer group values e.g.</a:t>
            </a:r>
          </a:p>
          <a:p>
            <a:pPr marL="914400" lvl="1" indent="-457200">
              <a:lnSpc>
                <a:spcPct val="150000"/>
              </a:lnSpc>
              <a:buFont typeface="Arial" panose="020B0604020202020204" pitchFamily="34" charset="0"/>
              <a:buChar char="•"/>
            </a:pPr>
            <a:r>
              <a:rPr lang="en-GB" sz="2800" dirty="0"/>
              <a:t>gangs, goths</a:t>
            </a:r>
          </a:p>
          <a:p>
            <a:pPr marL="457200" indent="-457200">
              <a:lnSpc>
                <a:spcPct val="150000"/>
              </a:lnSpc>
              <a:buFont typeface="Arial" panose="020B0604020202020204" pitchFamily="34" charset="0"/>
              <a:buChar char="•"/>
            </a:pPr>
            <a:r>
              <a:rPr lang="en-GB" sz="2800" dirty="0"/>
              <a:t>‘radical’ values e.g.</a:t>
            </a:r>
          </a:p>
          <a:p>
            <a:pPr marL="914400" lvl="1" indent="-457200">
              <a:lnSpc>
                <a:spcPct val="150000"/>
              </a:lnSpc>
              <a:buFont typeface="Arial" panose="020B0604020202020204" pitchFamily="34" charset="0"/>
              <a:buChar char="•"/>
            </a:pPr>
            <a:r>
              <a:rPr lang="en-GB" sz="2800" dirty="0"/>
              <a:t>feminism, environmentalism</a:t>
            </a:r>
          </a:p>
        </p:txBody>
      </p:sp>
    </p:spTree>
    <p:extLst>
      <p:ext uri="{BB962C8B-B14F-4D97-AF65-F5344CB8AC3E}">
        <p14:creationId xmlns:p14="http://schemas.microsoft.com/office/powerpoint/2010/main" val="81009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P spid="6"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rPr>
              <a:t>Dominant vs Sub-cultural Values</a:t>
            </a:r>
          </a:p>
        </p:txBody>
      </p:sp>
      <p:sp>
        <p:nvSpPr>
          <p:cNvPr id="3" name="TextBox 2"/>
          <p:cNvSpPr txBox="1"/>
          <p:nvPr/>
        </p:nvSpPr>
        <p:spPr>
          <a:xfrm>
            <a:off x="611560" y="4869160"/>
            <a:ext cx="8039360" cy="1200329"/>
          </a:xfrm>
          <a:prstGeom prst="rect">
            <a:avLst/>
          </a:prstGeom>
          <a:noFill/>
        </p:spPr>
        <p:txBody>
          <a:bodyPr wrap="square" rtlCol="0">
            <a:spAutoFit/>
          </a:bodyPr>
          <a:lstStyle/>
          <a:p>
            <a:pPr algn="ctr"/>
            <a:r>
              <a:rPr lang="en-GB" sz="2400" i="1" dirty="0"/>
              <a:t>In small groups, discuss what might be considered to be ‘dominant’ and ‘sub-cultural’ values. How many of each can you think of. Share these with the whole group.</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80715" y="4158351"/>
            <a:ext cx="710809" cy="710809"/>
          </a:xfrm>
          <a:prstGeom prst="rect">
            <a:avLst/>
          </a:prstGeom>
        </p:spPr>
      </p:pic>
      <p:pic>
        <p:nvPicPr>
          <p:cNvPr id="5" name="Picture 4">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68344" y="5733256"/>
            <a:ext cx="864025" cy="864025"/>
          </a:xfrm>
          <a:prstGeom prst="rect">
            <a:avLst/>
          </a:prstGeom>
        </p:spPr>
      </p:pic>
      <p:sp>
        <p:nvSpPr>
          <p:cNvPr id="6" name="TextBox 5"/>
          <p:cNvSpPr txBox="1"/>
          <p:nvPr/>
        </p:nvSpPr>
        <p:spPr>
          <a:xfrm>
            <a:off x="611560" y="1340768"/>
            <a:ext cx="7920809" cy="1384995"/>
          </a:xfrm>
          <a:prstGeom prst="rect">
            <a:avLst/>
          </a:prstGeom>
          <a:noFill/>
        </p:spPr>
        <p:txBody>
          <a:bodyPr wrap="square" rtlCol="0">
            <a:spAutoFit/>
          </a:bodyPr>
          <a:lstStyle/>
          <a:p>
            <a:r>
              <a:rPr lang="en-GB" sz="2800" dirty="0"/>
              <a:t>“</a:t>
            </a:r>
            <a:r>
              <a:rPr lang="en-GB" sz="2800" i="1" dirty="0"/>
              <a:t>Work gives you a sense of purpose and reward and allows you to contribute to society by paying taxes and taking part in the economy”</a:t>
            </a:r>
            <a:endParaRPr lang="en-GB" sz="2800" dirty="0"/>
          </a:p>
        </p:txBody>
      </p:sp>
      <p:sp>
        <p:nvSpPr>
          <p:cNvPr id="7" name="TextBox 6"/>
          <p:cNvSpPr txBox="1"/>
          <p:nvPr/>
        </p:nvSpPr>
        <p:spPr>
          <a:xfrm>
            <a:off x="611560" y="3068960"/>
            <a:ext cx="7920809" cy="1384995"/>
          </a:xfrm>
          <a:prstGeom prst="rect">
            <a:avLst/>
          </a:prstGeom>
          <a:noFill/>
        </p:spPr>
        <p:txBody>
          <a:bodyPr wrap="square" rtlCol="0">
            <a:spAutoFit/>
          </a:bodyPr>
          <a:lstStyle/>
          <a:p>
            <a:r>
              <a:rPr lang="en-GB" sz="2800" dirty="0"/>
              <a:t>“</a:t>
            </a:r>
            <a:r>
              <a:rPr lang="en-GB" sz="2800" i="1" dirty="0"/>
              <a:t>Work is a mug’s game. You get told what to do and treated like dirt. The only reason to work is to earn money”.</a:t>
            </a:r>
            <a:endParaRPr lang="en-GB" sz="2800" dirty="0"/>
          </a:p>
        </p:txBody>
      </p:sp>
    </p:spTree>
    <p:extLst>
      <p:ext uri="{BB962C8B-B14F-4D97-AF65-F5344CB8AC3E}">
        <p14:creationId xmlns:p14="http://schemas.microsoft.com/office/powerpoint/2010/main" val="373696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E8B0C15-B61D-4309-8831-F7A8060C7E04}"/>
              </a:ext>
            </a:extLst>
          </p:cNvPr>
          <p:cNvSpPr/>
          <p:nvPr/>
        </p:nvSpPr>
        <p:spPr>
          <a:xfrm>
            <a:off x="1958208" y="3068960"/>
            <a:ext cx="5227585" cy="144655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8800" b="1" cap="none" spc="0" dirty="0" smtClean="0">
                <a:ln/>
                <a:solidFill>
                  <a:schemeClr val="accent4"/>
                </a:solidFill>
                <a:effectLst/>
              </a:rPr>
              <a:t>Well-being</a:t>
            </a:r>
            <a:endParaRPr lang="en-US" sz="8800" b="1" cap="none" spc="0" dirty="0">
              <a:ln/>
              <a:solidFill>
                <a:schemeClr val="accent4"/>
              </a:solidFill>
              <a:effectLst/>
            </a:endParaRPr>
          </a:p>
        </p:txBody>
      </p:sp>
      <p:sp>
        <p:nvSpPr>
          <p:cNvPr id="4" name="TextBox 3">
            <a:extLst>
              <a:ext uri="{FF2B5EF4-FFF2-40B4-BE49-F238E27FC236}">
                <a16:creationId xmlns:a16="http://schemas.microsoft.com/office/drawing/2014/main" id="{E8541FA4-E484-41BB-9E3E-17D02F3982D0}"/>
              </a:ext>
            </a:extLst>
          </p:cNvPr>
          <p:cNvSpPr txBox="1"/>
          <p:nvPr/>
        </p:nvSpPr>
        <p:spPr>
          <a:xfrm>
            <a:off x="395536" y="692696"/>
            <a:ext cx="8136904" cy="1754326"/>
          </a:xfrm>
          <a:prstGeom prst="rect">
            <a:avLst/>
          </a:prstGeom>
          <a:noFill/>
        </p:spPr>
        <p:txBody>
          <a:bodyPr wrap="square" rtlCol="0">
            <a:spAutoFit/>
          </a:bodyPr>
          <a:lstStyle/>
          <a:p>
            <a:r>
              <a:rPr lang="en-GB" sz="3600" dirty="0"/>
              <a:t>All of the issues we have discussed above have an effect on one aspect of our lives……</a:t>
            </a:r>
          </a:p>
        </p:txBody>
      </p:sp>
    </p:spTree>
    <p:extLst>
      <p:ext uri="{BB962C8B-B14F-4D97-AF65-F5344CB8AC3E}">
        <p14:creationId xmlns:p14="http://schemas.microsoft.com/office/powerpoint/2010/main" val="24630552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a:t>Social Services and Wellbeing (Wales) Act 2014 </a:t>
            </a:r>
            <a:endParaRPr lang="en-GB" dirty="0"/>
          </a:p>
        </p:txBody>
      </p:sp>
      <p:sp>
        <p:nvSpPr>
          <p:cNvPr id="6" name="Content Placeholder 5"/>
          <p:cNvSpPr>
            <a:spLocks noGrp="1"/>
          </p:cNvSpPr>
          <p:nvPr>
            <p:ph idx="1"/>
          </p:nvPr>
        </p:nvSpPr>
        <p:spPr>
          <a:xfrm>
            <a:off x="457200" y="1600200"/>
            <a:ext cx="8229600" cy="4349079"/>
          </a:xfrm>
        </p:spPr>
        <p:txBody>
          <a:bodyPr>
            <a:normAutofit/>
          </a:bodyPr>
          <a:lstStyle/>
          <a:p>
            <a:pPr marL="0" indent="0" algn="ctr">
              <a:buNone/>
            </a:pPr>
            <a:r>
              <a:rPr lang="en-GB" i="1" dirty="0"/>
              <a:t>Watch the video introducing the Social Services and Wellbeing (Wales) Act 2014</a:t>
            </a:r>
          </a:p>
          <a:p>
            <a:pPr marL="0" indent="0" algn="ctr">
              <a:buNone/>
            </a:pPr>
            <a:endParaRPr lang="en-GB" i="1" dirty="0"/>
          </a:p>
          <a:p>
            <a:pPr marL="0" indent="0" algn="ctr">
              <a:buNone/>
            </a:pPr>
            <a:endParaRPr lang="en-GB" i="1" dirty="0" smtClean="0"/>
          </a:p>
          <a:p>
            <a:pPr marL="0" indent="0" algn="ctr">
              <a:buNone/>
            </a:pPr>
            <a:endParaRPr lang="en-GB" i="1" dirty="0" smtClean="0"/>
          </a:p>
          <a:p>
            <a:pPr marL="0" indent="0" algn="ctr">
              <a:buNone/>
            </a:pPr>
            <a:r>
              <a:rPr lang="en-GB" i="1" dirty="0" smtClean="0"/>
              <a:t>Record </a:t>
            </a:r>
            <a:r>
              <a:rPr lang="en-GB" i="1" dirty="0"/>
              <a:t>what you consider to be the Key Components</a:t>
            </a:r>
          </a:p>
        </p:txBody>
      </p:sp>
    </p:spTree>
    <p:extLst>
      <p:ext uri="{BB962C8B-B14F-4D97-AF65-F5344CB8AC3E}">
        <p14:creationId xmlns:p14="http://schemas.microsoft.com/office/powerpoint/2010/main" val="2344040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Wellbeing Matters to Health</a:t>
            </a:r>
          </a:p>
        </p:txBody>
      </p:sp>
      <p:sp>
        <p:nvSpPr>
          <p:cNvPr id="3" name="Content Placeholder 2"/>
          <p:cNvSpPr>
            <a:spLocks noGrp="1"/>
          </p:cNvSpPr>
          <p:nvPr>
            <p:ph idx="1"/>
          </p:nvPr>
        </p:nvSpPr>
        <p:spPr>
          <a:xfrm>
            <a:off x="457200" y="1417638"/>
            <a:ext cx="8229600" cy="4133056"/>
          </a:xfrm>
        </p:spPr>
        <p:txBody>
          <a:bodyPr>
            <a:normAutofit fontScale="70000" lnSpcReduction="20000"/>
          </a:bodyPr>
          <a:lstStyle/>
          <a:p>
            <a:pPr marL="0" indent="0">
              <a:buNone/>
            </a:pPr>
            <a:r>
              <a:rPr lang="en-GB" dirty="0"/>
              <a:t>Wellbeing</a:t>
            </a:r>
          </a:p>
          <a:p>
            <a:r>
              <a:rPr lang="en-GB" dirty="0"/>
              <a:t>Adds years to life</a:t>
            </a:r>
          </a:p>
          <a:p>
            <a:r>
              <a:rPr lang="en-GB" dirty="0"/>
              <a:t>Improves recovery from illness</a:t>
            </a:r>
          </a:p>
          <a:p>
            <a:r>
              <a:rPr lang="en-GB" dirty="0"/>
              <a:t>Is associated with positive health behaviours in adults and children</a:t>
            </a:r>
          </a:p>
          <a:p>
            <a:r>
              <a:rPr lang="en-GB" dirty="0"/>
              <a:t>Is associated with broader positive outcomes</a:t>
            </a:r>
          </a:p>
          <a:p>
            <a:r>
              <a:rPr lang="en-GB" dirty="0"/>
              <a:t>Influences the wellbeing and mental health of those close to us</a:t>
            </a:r>
          </a:p>
          <a:p>
            <a:r>
              <a:rPr lang="en-GB" dirty="0"/>
              <a:t>Affects how staff and health care providers work</a:t>
            </a:r>
          </a:p>
          <a:p>
            <a:r>
              <a:rPr lang="en-GB" dirty="0"/>
              <a:t>Has implications for decisions for patient care practices and services</a:t>
            </a:r>
          </a:p>
          <a:p>
            <a:r>
              <a:rPr lang="en-GB" dirty="0"/>
              <a:t>Has implications for treatment decisions and costs</a:t>
            </a:r>
          </a:p>
          <a:p>
            <a:r>
              <a:rPr lang="en-GB" dirty="0"/>
              <a:t>Affects decisions about local services</a:t>
            </a:r>
          </a:p>
          <a:p>
            <a:r>
              <a:rPr lang="en-GB" dirty="0"/>
              <a:t>Has implication for treatment decisions and costs</a:t>
            </a:r>
          </a:p>
          <a:p>
            <a:r>
              <a:rPr lang="en-GB" dirty="0"/>
              <a:t>May ultimately reduce the healthcare burden</a:t>
            </a:r>
          </a:p>
        </p:txBody>
      </p:sp>
    </p:spTree>
    <p:extLst>
      <p:ext uri="{BB962C8B-B14F-4D97-AF65-F5344CB8AC3E}">
        <p14:creationId xmlns:p14="http://schemas.microsoft.com/office/powerpoint/2010/main" val="548183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8"/>
            <a:ext cx="8229600" cy="1143000"/>
          </a:xfrm>
        </p:spPr>
        <p:txBody>
          <a:bodyPr>
            <a:normAutofit/>
          </a:bodyPr>
          <a:lstStyle/>
          <a:p>
            <a:r>
              <a:rPr lang="en-GB" dirty="0"/>
              <a:t>Subjective </a:t>
            </a:r>
            <a:r>
              <a:rPr lang="en-GB" dirty="0" smtClean="0"/>
              <a:t>Well-being</a:t>
            </a:r>
            <a:endParaRPr lang="en-GB" dirty="0"/>
          </a:p>
        </p:txBody>
      </p:sp>
      <p:sp>
        <p:nvSpPr>
          <p:cNvPr id="3" name="Content Placeholder 2"/>
          <p:cNvSpPr>
            <a:spLocks noGrp="1"/>
          </p:cNvSpPr>
          <p:nvPr>
            <p:ph idx="1"/>
          </p:nvPr>
        </p:nvSpPr>
        <p:spPr>
          <a:xfrm>
            <a:off x="539552" y="2837684"/>
            <a:ext cx="8517632" cy="2520280"/>
          </a:xfrm>
        </p:spPr>
        <p:txBody>
          <a:bodyPr>
            <a:noAutofit/>
          </a:bodyPr>
          <a:lstStyle/>
          <a:p>
            <a:pPr marL="514350" indent="-457200">
              <a:spcBef>
                <a:spcPts val="1200"/>
              </a:spcBef>
              <a:spcAft>
                <a:spcPts val="1200"/>
              </a:spcAft>
            </a:pPr>
            <a:r>
              <a:rPr lang="en-GB" sz="2800" dirty="0"/>
              <a:t>Life Satisfaction = evaluation</a:t>
            </a:r>
          </a:p>
          <a:p>
            <a:pPr marL="514350" indent="-457200">
              <a:spcBef>
                <a:spcPts val="1200"/>
              </a:spcBef>
              <a:spcAft>
                <a:spcPts val="1200"/>
              </a:spcAft>
            </a:pPr>
            <a:r>
              <a:rPr lang="en-GB" sz="2800" dirty="0"/>
              <a:t>Positive Emotions = hedonic ‘the science and ethics of pleasure’ OED (2007)</a:t>
            </a:r>
          </a:p>
          <a:p>
            <a:pPr marL="514350" indent="-457200">
              <a:spcBef>
                <a:spcPts val="1200"/>
              </a:spcBef>
              <a:spcAft>
                <a:spcPts val="1200"/>
              </a:spcAft>
            </a:pPr>
            <a:r>
              <a:rPr lang="en-GB" sz="2800" dirty="0"/>
              <a:t>And whether their life is meaningful = eudemonic ‘pursuing life with happiness as the ultimate goal’ OED (2007)</a:t>
            </a:r>
          </a:p>
        </p:txBody>
      </p:sp>
      <p:sp>
        <p:nvSpPr>
          <p:cNvPr id="4" name="TextBox 3">
            <a:extLst>
              <a:ext uri="{FF2B5EF4-FFF2-40B4-BE49-F238E27FC236}">
                <a16:creationId xmlns:a16="http://schemas.microsoft.com/office/drawing/2014/main" id="{F130529E-69AC-435F-B405-6405B54DF283}"/>
              </a:ext>
            </a:extLst>
          </p:cNvPr>
          <p:cNvSpPr txBox="1"/>
          <p:nvPr/>
        </p:nvSpPr>
        <p:spPr>
          <a:xfrm>
            <a:off x="539552" y="1052736"/>
            <a:ext cx="7848872" cy="584775"/>
          </a:xfrm>
          <a:prstGeom prst="rect">
            <a:avLst/>
          </a:prstGeom>
          <a:noFill/>
        </p:spPr>
        <p:txBody>
          <a:bodyPr wrap="square" rtlCol="0">
            <a:spAutoFit/>
          </a:bodyPr>
          <a:lstStyle/>
          <a:p>
            <a:pPr algn="ctr"/>
            <a:r>
              <a:rPr lang="en-GB" sz="3200" i="1" dirty="0"/>
              <a:t>Personal Wellbeing</a:t>
            </a:r>
            <a:endParaRPr lang="en-GB" sz="3200" dirty="0"/>
          </a:p>
        </p:txBody>
      </p:sp>
      <p:sp>
        <p:nvSpPr>
          <p:cNvPr id="5" name="TextBox 4">
            <a:extLst>
              <a:ext uri="{FF2B5EF4-FFF2-40B4-BE49-F238E27FC236}">
                <a16:creationId xmlns:a16="http://schemas.microsoft.com/office/drawing/2014/main" id="{EB24C737-8521-4FDC-8819-40407B9F9588}"/>
              </a:ext>
            </a:extLst>
          </p:cNvPr>
          <p:cNvSpPr txBox="1"/>
          <p:nvPr/>
        </p:nvSpPr>
        <p:spPr>
          <a:xfrm>
            <a:off x="457200" y="1772816"/>
            <a:ext cx="8229600" cy="954107"/>
          </a:xfrm>
          <a:prstGeom prst="rect">
            <a:avLst/>
          </a:prstGeom>
          <a:noFill/>
        </p:spPr>
        <p:txBody>
          <a:bodyPr wrap="square" rtlCol="0">
            <a:spAutoFit/>
          </a:bodyPr>
          <a:lstStyle/>
          <a:p>
            <a:r>
              <a:rPr lang="en-GB" sz="2800" dirty="0"/>
              <a:t>Asks people directly how they think and feel about their own wellbeing, and includes aspects such as; </a:t>
            </a:r>
          </a:p>
        </p:txBody>
      </p:sp>
    </p:spTree>
    <p:extLst>
      <p:ext uri="{BB962C8B-B14F-4D97-AF65-F5344CB8AC3E}">
        <p14:creationId xmlns:p14="http://schemas.microsoft.com/office/powerpoint/2010/main" val="1726815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8"/>
            <a:ext cx="8229600" cy="1143000"/>
          </a:xfrm>
        </p:spPr>
        <p:txBody>
          <a:bodyPr/>
          <a:lstStyle/>
          <a:p>
            <a:r>
              <a:rPr lang="en-GB" dirty="0"/>
              <a:t>Objective Wellbeing</a:t>
            </a:r>
          </a:p>
        </p:txBody>
      </p:sp>
      <p:sp>
        <p:nvSpPr>
          <p:cNvPr id="3" name="Content Placeholder 2"/>
          <p:cNvSpPr>
            <a:spLocks noGrp="1"/>
          </p:cNvSpPr>
          <p:nvPr>
            <p:ph idx="1"/>
          </p:nvPr>
        </p:nvSpPr>
        <p:spPr>
          <a:xfrm>
            <a:off x="2627784" y="4275050"/>
            <a:ext cx="5544616" cy="2133507"/>
          </a:xfrm>
        </p:spPr>
        <p:txBody>
          <a:bodyPr>
            <a:normAutofit/>
          </a:bodyPr>
          <a:lstStyle/>
          <a:p>
            <a:pPr marL="400050"/>
            <a:r>
              <a:rPr lang="en-GB" sz="2400" dirty="0"/>
              <a:t>Asking people whether they have a specific health condition, or</a:t>
            </a:r>
          </a:p>
          <a:p>
            <a:pPr marL="400050"/>
            <a:r>
              <a:rPr lang="en-GB" sz="2400" dirty="0"/>
              <a:t>Through more objective measures e.g.</a:t>
            </a:r>
          </a:p>
          <a:p>
            <a:pPr marL="800100" lvl="1"/>
            <a:r>
              <a:rPr lang="en-GB" sz="2000" dirty="0"/>
              <a:t>Mortality rates</a:t>
            </a:r>
          </a:p>
          <a:p>
            <a:pPr marL="800100" lvl="1"/>
            <a:r>
              <a:rPr lang="en-GB" sz="2000" dirty="0"/>
              <a:t>Life expectancy</a:t>
            </a:r>
          </a:p>
        </p:txBody>
      </p:sp>
      <p:sp>
        <p:nvSpPr>
          <p:cNvPr id="4" name="TextBox 3">
            <a:extLst>
              <a:ext uri="{FF2B5EF4-FFF2-40B4-BE49-F238E27FC236}">
                <a16:creationId xmlns:a16="http://schemas.microsoft.com/office/drawing/2014/main" id="{10E1FDF9-C04D-454D-83BA-8328E800D34A}"/>
              </a:ext>
            </a:extLst>
          </p:cNvPr>
          <p:cNvSpPr txBox="1"/>
          <p:nvPr/>
        </p:nvSpPr>
        <p:spPr>
          <a:xfrm>
            <a:off x="323528" y="980728"/>
            <a:ext cx="8363272" cy="954107"/>
          </a:xfrm>
          <a:prstGeom prst="rect">
            <a:avLst/>
          </a:prstGeom>
          <a:noFill/>
        </p:spPr>
        <p:txBody>
          <a:bodyPr wrap="square" rtlCol="0">
            <a:spAutoFit/>
          </a:bodyPr>
          <a:lstStyle/>
          <a:p>
            <a:r>
              <a:rPr lang="en-GB" sz="2800" dirty="0"/>
              <a:t>Based on assumptions about basic human needs and rights, including aspects such as;</a:t>
            </a:r>
          </a:p>
        </p:txBody>
      </p:sp>
      <p:sp>
        <p:nvSpPr>
          <p:cNvPr id="5" name="TextBox 4">
            <a:extLst>
              <a:ext uri="{FF2B5EF4-FFF2-40B4-BE49-F238E27FC236}">
                <a16:creationId xmlns:a16="http://schemas.microsoft.com/office/drawing/2014/main" id="{58C32D9D-ED05-4D2F-8D75-389A6DD22464}"/>
              </a:ext>
            </a:extLst>
          </p:cNvPr>
          <p:cNvSpPr txBox="1"/>
          <p:nvPr/>
        </p:nvSpPr>
        <p:spPr>
          <a:xfrm>
            <a:off x="3347864" y="1934853"/>
            <a:ext cx="2952328"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Adequate food</a:t>
            </a:r>
          </a:p>
          <a:p>
            <a:pPr marL="285750" indent="-285750">
              <a:buFont typeface="Arial" panose="020B0604020202020204" pitchFamily="34" charset="0"/>
              <a:buChar char="•"/>
            </a:pPr>
            <a:r>
              <a:rPr lang="en-GB" sz="2400" dirty="0"/>
              <a:t>Physical health</a:t>
            </a:r>
          </a:p>
          <a:p>
            <a:pPr marL="285750" indent="-285750">
              <a:buFont typeface="Arial" panose="020B0604020202020204" pitchFamily="34" charset="0"/>
              <a:buChar char="•"/>
            </a:pPr>
            <a:r>
              <a:rPr lang="en-GB" sz="2400" dirty="0"/>
              <a:t>Education</a:t>
            </a:r>
          </a:p>
          <a:p>
            <a:pPr marL="285750" indent="-285750">
              <a:buFont typeface="Arial" panose="020B0604020202020204" pitchFamily="34" charset="0"/>
              <a:buChar char="•"/>
            </a:pPr>
            <a:r>
              <a:rPr lang="en-GB" sz="2400" dirty="0"/>
              <a:t>Safety etc.</a:t>
            </a:r>
          </a:p>
        </p:txBody>
      </p:sp>
      <p:sp>
        <p:nvSpPr>
          <p:cNvPr id="6" name="TextBox 5">
            <a:extLst>
              <a:ext uri="{FF2B5EF4-FFF2-40B4-BE49-F238E27FC236}">
                <a16:creationId xmlns:a16="http://schemas.microsoft.com/office/drawing/2014/main" id="{91BC002D-09BE-444F-849E-A428A7F68841}"/>
              </a:ext>
            </a:extLst>
          </p:cNvPr>
          <p:cNvSpPr txBox="1"/>
          <p:nvPr/>
        </p:nvSpPr>
        <p:spPr>
          <a:xfrm>
            <a:off x="323528" y="3504513"/>
            <a:ext cx="8568952" cy="954107"/>
          </a:xfrm>
          <a:prstGeom prst="rect">
            <a:avLst/>
          </a:prstGeom>
          <a:noFill/>
        </p:spPr>
        <p:txBody>
          <a:bodyPr wrap="square" rtlCol="0">
            <a:spAutoFit/>
          </a:bodyPr>
          <a:lstStyle/>
          <a:p>
            <a:r>
              <a:rPr lang="en-GB" sz="2800" dirty="0"/>
              <a:t>Objective wellbeing can be measured through ‘self-reporting’</a:t>
            </a:r>
          </a:p>
        </p:txBody>
      </p:sp>
    </p:spTree>
    <p:extLst>
      <p:ext uri="{BB962C8B-B14F-4D97-AF65-F5344CB8AC3E}">
        <p14:creationId xmlns:p14="http://schemas.microsoft.com/office/powerpoint/2010/main" val="1511199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44624"/>
            <a:ext cx="8229600" cy="1143000"/>
          </a:xfrm>
        </p:spPr>
        <p:txBody>
          <a:bodyPr/>
          <a:lstStyle/>
          <a:p>
            <a:r>
              <a:rPr lang="en-GB" dirty="0"/>
              <a:t>Domains of Wellbeing</a:t>
            </a:r>
          </a:p>
        </p:txBody>
      </p:sp>
      <p:sp>
        <p:nvSpPr>
          <p:cNvPr id="6" name="Content Placeholder 5"/>
          <p:cNvSpPr>
            <a:spLocks noGrp="1"/>
          </p:cNvSpPr>
          <p:nvPr>
            <p:ph idx="1"/>
          </p:nvPr>
        </p:nvSpPr>
        <p:spPr>
          <a:xfrm>
            <a:off x="457200" y="1196752"/>
            <a:ext cx="8229600" cy="4525963"/>
          </a:xfrm>
        </p:spPr>
        <p:txBody>
          <a:bodyPr/>
          <a:lstStyle/>
          <a:p>
            <a:r>
              <a:rPr lang="en-GB" dirty="0"/>
              <a:t>Safety and Security</a:t>
            </a:r>
          </a:p>
          <a:p>
            <a:r>
              <a:rPr lang="en-GB" dirty="0"/>
              <a:t>Relationships</a:t>
            </a:r>
          </a:p>
          <a:p>
            <a:r>
              <a:rPr lang="en-GB" dirty="0"/>
              <a:t>Physical Health</a:t>
            </a:r>
          </a:p>
          <a:p>
            <a:r>
              <a:rPr lang="en-GB" dirty="0"/>
              <a:t>Community</a:t>
            </a:r>
          </a:p>
          <a:p>
            <a:r>
              <a:rPr lang="en-GB" dirty="0"/>
              <a:t>Purpose</a:t>
            </a:r>
          </a:p>
          <a:p>
            <a:r>
              <a:rPr lang="en-GB" dirty="0"/>
              <a:t>Cognitive Health</a:t>
            </a:r>
          </a:p>
          <a:p>
            <a:r>
              <a:rPr lang="en-GB" dirty="0"/>
              <a:t>Environment</a:t>
            </a:r>
          </a:p>
          <a:p>
            <a:endParaRPr lang="en-GB" dirty="0"/>
          </a:p>
        </p:txBody>
      </p:sp>
    </p:spTree>
    <p:extLst>
      <p:ext uri="{BB962C8B-B14F-4D97-AF65-F5344CB8AC3E}">
        <p14:creationId xmlns:p14="http://schemas.microsoft.com/office/powerpoint/2010/main" val="14298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43508" y="8598"/>
            <a:ext cx="8856984" cy="6849402"/>
          </a:xfrm>
          <a:prstGeom prst="rect">
            <a:avLst/>
          </a:prstGeom>
        </p:spPr>
      </p:pic>
    </p:spTree>
    <p:extLst>
      <p:ext uri="{BB962C8B-B14F-4D97-AF65-F5344CB8AC3E}">
        <p14:creationId xmlns:p14="http://schemas.microsoft.com/office/powerpoint/2010/main" val="10026702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260648"/>
            <a:ext cx="7200900" cy="806071"/>
          </a:xfrm>
        </p:spPr>
        <p:txBody>
          <a:bodyPr>
            <a:normAutofit fontScale="90000"/>
          </a:bodyPr>
          <a:lstStyle/>
          <a:p>
            <a:pPr algn="ctr"/>
            <a:r>
              <a:rPr lang="en-GB" dirty="0"/>
              <a:t>Social Conscience &amp; Social Policy</a:t>
            </a:r>
          </a:p>
        </p:txBody>
      </p:sp>
      <p:sp>
        <p:nvSpPr>
          <p:cNvPr id="3" name="Content Placeholder 2"/>
          <p:cNvSpPr>
            <a:spLocks noGrp="1"/>
          </p:cNvSpPr>
          <p:nvPr>
            <p:ph idx="1"/>
          </p:nvPr>
        </p:nvSpPr>
        <p:spPr>
          <a:xfrm>
            <a:off x="323528" y="1066719"/>
            <a:ext cx="8712968" cy="3510887"/>
          </a:xfrm>
        </p:spPr>
        <p:txBody>
          <a:bodyPr>
            <a:noAutofit/>
          </a:bodyPr>
          <a:lstStyle/>
          <a:p>
            <a:r>
              <a:rPr lang="en-GB" sz="2400" dirty="0"/>
              <a:t>Is a ‘normative’ Social Theory based on Moral Values</a:t>
            </a:r>
          </a:p>
          <a:p>
            <a:r>
              <a:rPr lang="en-GB" sz="2400" dirty="0"/>
              <a:t>Governments should convert these into positive action- A Realisation of social conscience. </a:t>
            </a:r>
          </a:p>
          <a:p>
            <a:r>
              <a:rPr lang="en-GB" sz="2400" dirty="0"/>
              <a:t>Translating Moral values into explicit social policies</a:t>
            </a:r>
          </a:p>
          <a:p>
            <a:r>
              <a:rPr lang="en-GB" sz="2400" dirty="0"/>
              <a:t>Via a ‘consensual acceptance’ a ‘consensus’ of ‘What is Right’</a:t>
            </a:r>
          </a:p>
          <a:p>
            <a:r>
              <a:rPr lang="en-GB" sz="2400" dirty="0"/>
              <a:t>Seeking ‘What is Right’ as a basis of social policy, defining ‘caring’ as its objective and insisting on ‘sharing’ as a means of achieving its purpose…</a:t>
            </a:r>
          </a:p>
          <a:p>
            <a:r>
              <a:rPr lang="en-GB" sz="2400" dirty="0"/>
              <a:t>Social Policy is an act of government that has to be judged on moral values</a:t>
            </a:r>
          </a:p>
          <a:p>
            <a:r>
              <a:rPr lang="en-GB" sz="2400" dirty="0"/>
              <a:t>Defining ‘policy’ in terms of expediency is a major cause of social criticism of our times </a:t>
            </a:r>
          </a:p>
          <a:p>
            <a:pPr marL="0" indent="0" algn="r">
              <a:buNone/>
            </a:pPr>
            <a:r>
              <a:rPr lang="en-GB" sz="2400" dirty="0"/>
              <a:t>(Glautier, 2013)</a:t>
            </a:r>
          </a:p>
          <a:p>
            <a:endParaRPr lang="en-GB" sz="2400" dirty="0"/>
          </a:p>
          <a:p>
            <a:endParaRPr lang="en-GB" sz="2400" dirty="0"/>
          </a:p>
        </p:txBody>
      </p:sp>
    </p:spTree>
    <p:extLst>
      <p:ext uri="{BB962C8B-B14F-4D97-AF65-F5344CB8AC3E}">
        <p14:creationId xmlns:p14="http://schemas.microsoft.com/office/powerpoint/2010/main" val="2271037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30117" y="260648"/>
            <a:ext cx="6683765" cy="614558"/>
          </a:xfrm>
        </p:spPr>
        <p:txBody>
          <a:bodyPr>
            <a:normAutofit fontScale="90000"/>
          </a:bodyPr>
          <a:lstStyle/>
          <a:p>
            <a:r>
              <a:rPr lang="en-GB" dirty="0"/>
              <a:t>References:</a:t>
            </a:r>
            <a:br>
              <a:rPr lang="en-GB" dirty="0"/>
            </a:br>
            <a:endParaRPr lang="en-GB" dirty="0"/>
          </a:p>
        </p:txBody>
      </p:sp>
      <p:sp>
        <p:nvSpPr>
          <p:cNvPr id="4" name="Content Placeholder 3"/>
          <p:cNvSpPr>
            <a:spLocks noGrp="1"/>
          </p:cNvSpPr>
          <p:nvPr>
            <p:ph idx="1"/>
          </p:nvPr>
        </p:nvSpPr>
        <p:spPr>
          <a:xfrm>
            <a:off x="467544" y="843968"/>
            <a:ext cx="8496944" cy="3350777"/>
          </a:xfrm>
        </p:spPr>
        <p:txBody>
          <a:bodyPr>
            <a:noAutofit/>
          </a:bodyPr>
          <a:lstStyle/>
          <a:p>
            <a:pPr marL="0" indent="0">
              <a:buNone/>
            </a:pPr>
            <a:r>
              <a:rPr lang="en-GB" sz="1600" dirty="0"/>
              <a:t>Anthropology &amp; The Human Condition, 2016) Available at http://sc2218.wikifoundry.com/page/</a:t>
            </a:r>
            <a:r>
              <a:rPr lang="en-GB" sz="1600" dirty="0" err="1"/>
              <a:t>The+Process+of</a:t>
            </a:r>
            <a:r>
              <a:rPr lang="en-GB" sz="1600" dirty="0"/>
              <a:t>+'Othering‘ Accessed 02/01/17</a:t>
            </a:r>
          </a:p>
          <a:p>
            <a:pPr marL="0" indent="0">
              <a:buNone/>
            </a:pPr>
            <a:r>
              <a:rPr lang="en-GB" sz="1600" dirty="0"/>
              <a:t>Ball, S.J. (2013) Foucault, Power, and Education. UK: </a:t>
            </a:r>
            <a:r>
              <a:rPr lang="en-GB" sz="1600" dirty="0" err="1"/>
              <a:t>Routeledge</a:t>
            </a:r>
            <a:endParaRPr lang="en-GB" sz="1600" dirty="0"/>
          </a:p>
          <a:p>
            <a:pPr marL="0" indent="0">
              <a:buNone/>
            </a:pPr>
            <a:r>
              <a:rPr lang="en-GB" sz="1600" dirty="0"/>
              <a:t>Bourdieu, P (1970; 1990) Reproduction in education, society and culture.</a:t>
            </a:r>
          </a:p>
          <a:p>
            <a:pPr marL="0" indent="0">
              <a:buNone/>
            </a:pPr>
            <a:r>
              <a:rPr lang="en-GB" sz="1600" dirty="0" err="1"/>
              <a:t>Brackertz</a:t>
            </a:r>
            <a:r>
              <a:rPr lang="en-GB" sz="1600" dirty="0"/>
              <a:t>, N., </a:t>
            </a:r>
            <a:r>
              <a:rPr lang="en-GB" sz="1600" dirty="0" err="1"/>
              <a:t>Zwart</a:t>
            </a:r>
            <a:r>
              <a:rPr lang="en-GB" sz="1600" dirty="0"/>
              <a:t>, I. </a:t>
            </a:r>
            <a:r>
              <a:rPr lang="en-GB" sz="1600" dirty="0" err="1"/>
              <a:t>Meredyth</a:t>
            </a:r>
            <a:r>
              <a:rPr lang="en-GB" sz="1600" dirty="0"/>
              <a:t>, D. and Ralston, L. (2004) Community Consultation and the 'Hard to Reach': Concepts and Practice in Victorian Local. Institute for Social Research, Swinburne University of Technology: Victoria Australia. Available at http://www.campusforcommunities.com/tools/facilitative-tools/item/including-everyone-definitions-and-types-of-hard-to-reach-commu-nities Accessed 29/12/16 </a:t>
            </a:r>
          </a:p>
          <a:p>
            <a:pPr marL="0" indent="0">
              <a:buNone/>
            </a:pPr>
            <a:r>
              <a:rPr lang="en-GB" sz="1600" dirty="0"/>
              <a:t>Cameron, C. (2013) Disability Studies, a Students Guide. London, UK: Sage.</a:t>
            </a:r>
          </a:p>
          <a:p>
            <a:pPr marL="0" indent="0">
              <a:buNone/>
            </a:pPr>
            <a:r>
              <a:rPr lang="en-GB" sz="1600" dirty="0"/>
              <a:t>Department for Education (2016) The Children Act 1989 guidance and regulations Volume 2: care planning, placement and case review. Available at https://www.gov.uk/government/uploads/system/uploads/attachment_data/file/441643/Children_Act_Guidance_2015.pdf Accessed on 29/12/16</a:t>
            </a:r>
          </a:p>
          <a:p>
            <a:pPr marL="0" indent="0">
              <a:buNone/>
            </a:pPr>
            <a:r>
              <a:rPr lang="en-GB" sz="1600" dirty="0"/>
              <a:t>Faulkner, A. (2012) JRF Programme Paper Risk, trust and relationships in an ageing society. The right to take risks: service users’ views of risk in adult social care. Available at https://www.jrf.org.uk/sites/default/files/jrf/migrated/files/right-to-take-risks-faulkner.pdf Accessed on 29/12/16</a:t>
            </a:r>
          </a:p>
          <a:p>
            <a:pPr marL="0" indent="0">
              <a:buNone/>
            </a:pPr>
            <a:r>
              <a:rPr lang="en-GB" sz="1600" dirty="0" err="1"/>
              <a:t>Glautier</a:t>
            </a:r>
            <a:r>
              <a:rPr lang="en-GB" sz="1600" dirty="0"/>
              <a:t>, M. (2013) The Caring Society. USA: </a:t>
            </a:r>
            <a:r>
              <a:rPr lang="en-GB" sz="1600" dirty="0" err="1"/>
              <a:t>Glautier</a:t>
            </a:r>
            <a:r>
              <a:rPr lang="en-GB" sz="1600" dirty="0"/>
              <a:t>.</a:t>
            </a:r>
          </a:p>
          <a:p>
            <a:pPr marL="0" indent="0">
              <a:buNone/>
            </a:pPr>
            <a:endParaRPr lang="en-GB" sz="1600" dirty="0"/>
          </a:p>
        </p:txBody>
      </p:sp>
    </p:spTree>
    <p:extLst>
      <p:ext uri="{BB962C8B-B14F-4D97-AF65-F5344CB8AC3E}">
        <p14:creationId xmlns:p14="http://schemas.microsoft.com/office/powerpoint/2010/main" val="33119898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89714" y="1491871"/>
            <a:ext cx="7349319" cy="300082"/>
          </a:xfrm>
          <a:prstGeom prst="rect">
            <a:avLst/>
          </a:prstGeom>
          <a:noFill/>
        </p:spPr>
        <p:txBody>
          <a:bodyPr wrap="square" rtlCol="0">
            <a:spAutoFit/>
          </a:bodyPr>
          <a:lstStyle/>
          <a:p>
            <a:endParaRPr lang="en-GB" sz="1350" dirty="0"/>
          </a:p>
        </p:txBody>
      </p:sp>
      <p:sp>
        <p:nvSpPr>
          <p:cNvPr id="3" name="Title 2"/>
          <p:cNvSpPr>
            <a:spLocks noGrp="1"/>
          </p:cNvSpPr>
          <p:nvPr>
            <p:ph type="title"/>
          </p:nvPr>
        </p:nvSpPr>
        <p:spPr>
          <a:xfrm>
            <a:off x="1230117" y="404664"/>
            <a:ext cx="6683765" cy="511632"/>
          </a:xfrm>
        </p:spPr>
        <p:txBody>
          <a:bodyPr>
            <a:normAutofit fontScale="90000"/>
          </a:bodyPr>
          <a:lstStyle/>
          <a:p>
            <a:r>
              <a:rPr lang="en-GB" dirty="0"/>
              <a:t>References:</a:t>
            </a:r>
            <a:br>
              <a:rPr lang="en-GB" dirty="0"/>
            </a:br>
            <a:endParaRPr lang="en-GB" dirty="0"/>
          </a:p>
        </p:txBody>
      </p:sp>
      <p:sp>
        <p:nvSpPr>
          <p:cNvPr id="4" name="Content Placeholder 3"/>
          <p:cNvSpPr>
            <a:spLocks noGrp="1"/>
          </p:cNvSpPr>
          <p:nvPr>
            <p:ph idx="1"/>
          </p:nvPr>
        </p:nvSpPr>
        <p:spPr>
          <a:xfrm>
            <a:off x="215515" y="660480"/>
            <a:ext cx="8712968" cy="3355259"/>
          </a:xfrm>
        </p:spPr>
        <p:txBody>
          <a:bodyPr>
            <a:noAutofit/>
          </a:bodyPr>
          <a:lstStyle/>
          <a:p>
            <a:pPr marL="0" indent="0">
              <a:buNone/>
            </a:pPr>
            <a:endParaRPr lang="en-GB" sz="1600" dirty="0"/>
          </a:p>
          <a:p>
            <a:pPr marL="0" indent="0">
              <a:buNone/>
            </a:pPr>
            <a:r>
              <a:rPr lang="en-GB" sz="1600" dirty="0"/>
              <a:t>House of Commons (2015) SUCCESSFUL INTERVENTIONS WITH HARD TO REACH GROUPS. Available at http://www.hse.gov.uk/research/misc/hardtoreach.pdf Accessed on 29/12/16 </a:t>
            </a:r>
          </a:p>
          <a:p>
            <a:pPr marL="0" indent="0">
              <a:buNone/>
            </a:pPr>
            <a:r>
              <a:rPr lang="en-GB" sz="1600" dirty="0"/>
              <a:t>National Institute on Drug Abuse (2016) The Neurobiology of Drug Addiction. Available at https://www.drugabuse.gov/publications/teaching-packets/neurobiology-drug-addiction/section-iii-action-heroin-morphine/8-definition-dependence Accessed on 29/12/16</a:t>
            </a:r>
          </a:p>
          <a:p>
            <a:pPr marL="0" indent="0">
              <a:buNone/>
            </a:pPr>
            <a:r>
              <a:rPr lang="en-GB" sz="1600" dirty="0"/>
              <a:t>NHS (2016) Definition of ‘Vulnerable Adult’. Available at http://www.5boroughspartnership.nhs.uk/base-page.aspx?ID=11450 Accessed on 29/12/16 </a:t>
            </a:r>
          </a:p>
          <a:p>
            <a:pPr marL="0" indent="0">
              <a:buNone/>
            </a:pPr>
            <a:r>
              <a:rPr lang="en-GB" sz="1600" dirty="0"/>
              <a:t>NSPCC (2016) Preventing Child Abuse. Available at https://www.nspcc.org.uk/preventing-abuse/child-protection-system/legal-definition-child-rights-law/legal-definitions/ Accessed on 29/12/16</a:t>
            </a:r>
          </a:p>
          <a:p>
            <a:pPr marL="0" indent="0">
              <a:buNone/>
            </a:pPr>
            <a:r>
              <a:rPr lang="en-GB" sz="1600" dirty="0"/>
              <a:t>University of Leeds (No Date) </a:t>
            </a:r>
            <a:r>
              <a:rPr lang="en-GB" sz="1600" i="1" dirty="0"/>
              <a:t>Critical Thinking</a:t>
            </a:r>
            <a:r>
              <a:rPr lang="en-GB" sz="1600" dirty="0"/>
              <a:t> Available at </a:t>
            </a:r>
            <a:r>
              <a:rPr lang="en-GB" sz="1600" dirty="0">
                <a:hlinkClick r:id="rId2"/>
              </a:rPr>
              <a:t>https://library.leeds.ac.uk/info/1401/academic_skills/105/critical_thinking</a:t>
            </a:r>
            <a:r>
              <a:rPr lang="en-GB" sz="1600" dirty="0"/>
              <a:t> (Accessed 29/09/2018)</a:t>
            </a:r>
          </a:p>
          <a:p>
            <a:pPr marL="0" indent="0">
              <a:buNone/>
            </a:pPr>
            <a:r>
              <a:rPr lang="en-GB" sz="1600" dirty="0" err="1"/>
              <a:t>Stangor</a:t>
            </a:r>
            <a:r>
              <a:rPr lang="en-GB" sz="1600" dirty="0"/>
              <a:t>, C (2000) Stereotypes and Prejudice: Essential Readings. UK: Psychology Press </a:t>
            </a:r>
          </a:p>
          <a:p>
            <a:pPr marL="0" indent="0">
              <a:buNone/>
            </a:pPr>
            <a:r>
              <a:rPr lang="en-GB" sz="1600" dirty="0"/>
              <a:t>Webb, R. </a:t>
            </a:r>
            <a:r>
              <a:rPr lang="en-GB" sz="1600" dirty="0" err="1"/>
              <a:t>Westerngaard</a:t>
            </a:r>
            <a:r>
              <a:rPr lang="en-GB" sz="1600" dirty="0"/>
              <a:t>, H. Trobe, K. &amp; Townsend, A. (2015) AQA A level Sociology, Book 1. UK: Napier Press. </a:t>
            </a:r>
          </a:p>
          <a:p>
            <a:pPr marL="0" indent="0">
              <a:buNone/>
            </a:pPr>
            <a:r>
              <a:rPr lang="en-GB" sz="1600" dirty="0"/>
              <a:t>Welsh Government (2016) Homelessness-Statutory definitions. Available at http://gov.wales/statistics-and-research/homelessness/?lang=en Accessed on 29/12/16</a:t>
            </a:r>
          </a:p>
          <a:p>
            <a:pPr marL="0" indent="0">
              <a:buNone/>
            </a:pPr>
            <a:r>
              <a:rPr lang="en-GB" sz="1600" dirty="0"/>
              <a:t>Welsh Government (2016) Rural Definitions. Available at http://gov.wales/statistics-and-research/rural-wales-definitions/?lang=en Accessed on 29/12/16</a:t>
            </a:r>
          </a:p>
          <a:p>
            <a:pPr marL="0" indent="0">
              <a:buNone/>
            </a:pPr>
            <a:endParaRPr lang="en-GB" sz="1600" dirty="0"/>
          </a:p>
        </p:txBody>
      </p:sp>
    </p:spTree>
    <p:extLst>
      <p:ext uri="{BB962C8B-B14F-4D97-AF65-F5344CB8AC3E}">
        <p14:creationId xmlns:p14="http://schemas.microsoft.com/office/powerpoint/2010/main" val="10258234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332656"/>
            <a:ext cx="7200900" cy="652534"/>
          </a:xfrm>
        </p:spPr>
        <p:txBody>
          <a:bodyPr>
            <a:normAutofit fontScale="90000"/>
          </a:bodyPr>
          <a:lstStyle/>
          <a:p>
            <a:r>
              <a:rPr lang="en-GB" dirty="0"/>
              <a:t>Social Reproduction of Inequalities</a:t>
            </a:r>
          </a:p>
        </p:txBody>
      </p:sp>
      <p:sp>
        <p:nvSpPr>
          <p:cNvPr id="3" name="Content Placeholder 2"/>
          <p:cNvSpPr>
            <a:spLocks noGrp="1"/>
          </p:cNvSpPr>
          <p:nvPr>
            <p:ph idx="1"/>
          </p:nvPr>
        </p:nvSpPr>
        <p:spPr>
          <a:xfrm>
            <a:off x="323528" y="1412776"/>
            <a:ext cx="8712968" cy="3141544"/>
          </a:xfrm>
        </p:spPr>
        <p:txBody>
          <a:bodyPr>
            <a:normAutofit fontScale="62500" lnSpcReduction="20000"/>
          </a:bodyPr>
          <a:lstStyle/>
          <a:p>
            <a:r>
              <a:rPr lang="en-GB" dirty="0">
                <a:solidFill>
                  <a:srgbClr val="FF0000"/>
                </a:solidFill>
              </a:rPr>
              <a:t>Useful link: </a:t>
            </a:r>
            <a:r>
              <a:rPr lang="en-GB" dirty="0">
                <a:hlinkClick r:id="rId2"/>
              </a:rPr>
              <a:t>http://www.assembly.wales/laid%20documents/cr-ld10252/cr-ld10252-e.pdf</a:t>
            </a:r>
            <a:r>
              <a:rPr lang="en-GB" dirty="0"/>
              <a:t> </a:t>
            </a:r>
          </a:p>
          <a:p>
            <a:r>
              <a:rPr lang="en-GB" dirty="0">
                <a:solidFill>
                  <a:srgbClr val="FF0000"/>
                </a:solidFill>
              </a:rPr>
              <a:t>Useful link: </a:t>
            </a:r>
            <a:r>
              <a:rPr lang="en-GB" dirty="0">
                <a:hlinkClick r:id="rId3"/>
              </a:rPr>
              <a:t>http://www.readyunlimited.com/wp-content/uploads/2015/09/Bordieus-Social-Reproduction-Thesus-and-Role-of-Cultural-Capital-in-Education.pdf</a:t>
            </a:r>
            <a:r>
              <a:rPr lang="en-GB" dirty="0"/>
              <a:t> </a:t>
            </a:r>
          </a:p>
          <a:p>
            <a:r>
              <a:rPr lang="en-GB" dirty="0">
                <a:solidFill>
                  <a:srgbClr val="FF0000"/>
                </a:solidFill>
              </a:rPr>
              <a:t>Wider reading:</a:t>
            </a:r>
          </a:p>
          <a:p>
            <a:r>
              <a:rPr lang="en-GB" dirty="0"/>
              <a:t>Bourdieu, P &amp; Passeron, J.C. (2013) Social Reproduction of Inequality in Education, Society 7 Culture. UK: Sage. </a:t>
            </a:r>
          </a:p>
          <a:p>
            <a:r>
              <a:rPr lang="en-GB" dirty="0"/>
              <a:t>Class Discussion</a:t>
            </a:r>
          </a:p>
          <a:p>
            <a:r>
              <a:rPr lang="en-GB" dirty="0"/>
              <a:t>Nature versus nature debate; predetermined/predictable life-course trajectories</a:t>
            </a:r>
          </a:p>
        </p:txBody>
      </p:sp>
    </p:spTree>
    <p:extLst>
      <p:ext uri="{BB962C8B-B14F-4D97-AF65-F5344CB8AC3E}">
        <p14:creationId xmlns:p14="http://schemas.microsoft.com/office/powerpoint/2010/main" val="1933660654"/>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454</TotalTime>
  <Words>3467</Words>
  <Application>Microsoft Office PowerPoint</Application>
  <PresentationFormat>On-screen Show (4:3)</PresentationFormat>
  <Paragraphs>360</Paragraphs>
  <Slides>49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49</vt:i4>
      </vt:variant>
    </vt:vector>
  </HeadingPairs>
  <TitlesOfParts>
    <vt:vector size="52" baseType="lpstr">
      <vt:lpstr>Arial</vt:lpstr>
      <vt:lpstr>Calibri</vt:lpstr>
      <vt:lpstr>UWTSD blue background</vt:lpstr>
      <vt:lpstr>PowerPoint Presentation</vt:lpstr>
      <vt:lpstr>PowerPoint Presentation</vt:lpstr>
      <vt:lpstr>Social Conscience &amp; Social Policy</vt:lpstr>
      <vt:lpstr>Social Conscience &amp; Social Policy</vt:lpstr>
      <vt:lpstr>Social Conscience &amp; Social Policy</vt:lpstr>
      <vt:lpstr>Key Terms &amp; Descriptors</vt:lpstr>
      <vt:lpstr>Vulnerable Adult</vt:lpstr>
      <vt:lpstr>Vulnerable Adult</vt:lpstr>
      <vt:lpstr>Vulnerable Adult Completed Referrals to 31st March </vt:lpstr>
      <vt:lpstr>Rurality</vt:lpstr>
      <vt:lpstr>Not in Employment, Education or Training: NEET</vt:lpstr>
      <vt:lpstr>Disability</vt:lpstr>
      <vt:lpstr>Homelessness</vt:lpstr>
      <vt:lpstr>Looked-After-Child</vt:lpstr>
      <vt:lpstr>Substance Misuse</vt:lpstr>
      <vt:lpstr>Dependency</vt:lpstr>
      <vt:lpstr>Risk</vt:lpstr>
      <vt:lpstr>The Concept of Resilience</vt:lpstr>
      <vt:lpstr>The ‘Notion’ of ‘Hard to Reach’ Groups</vt:lpstr>
      <vt:lpstr>Underpinning Theory</vt:lpstr>
      <vt:lpstr>Stereo-typing or Prejudice</vt:lpstr>
      <vt:lpstr>Stereo-typing or Prejudice</vt:lpstr>
      <vt:lpstr>Stereotype Psychology</vt:lpstr>
      <vt:lpstr>Stereotype Psychology</vt:lpstr>
      <vt:lpstr>Labelling</vt:lpstr>
      <vt:lpstr>‘Othering’</vt:lpstr>
      <vt:lpstr>‘Othering’ </vt:lpstr>
      <vt:lpstr>Bridging-Bonding-Linking</vt:lpstr>
      <vt:lpstr>Capital Theory-Basics</vt:lpstr>
      <vt:lpstr>PowerPoint Presentation</vt:lpstr>
      <vt:lpstr>Social Involvement</vt:lpstr>
      <vt:lpstr>Social Cohesion</vt:lpstr>
      <vt:lpstr>One definition of ‘social exclusion’ </vt:lpstr>
      <vt:lpstr>Factors in Poverty</vt:lpstr>
      <vt:lpstr>Financial Inequality</vt:lpstr>
      <vt:lpstr>Culture versus Sub-culture</vt:lpstr>
      <vt:lpstr>PowerPoint Presentation</vt:lpstr>
      <vt:lpstr>PowerPoint Presentation</vt:lpstr>
      <vt:lpstr>PowerPoint Presentation</vt:lpstr>
      <vt:lpstr>Social Services and Wellbeing (Wales) Act 2014 </vt:lpstr>
      <vt:lpstr>Why Wellbeing Matters to Health</vt:lpstr>
      <vt:lpstr>Subjective Well-being</vt:lpstr>
      <vt:lpstr>Objective Wellbeing</vt:lpstr>
      <vt:lpstr>Domains of Wellbeing</vt:lpstr>
      <vt:lpstr>PowerPoint Presentation</vt:lpstr>
      <vt:lpstr>Social Conscience &amp; Social Policy</vt:lpstr>
      <vt:lpstr>References: </vt:lpstr>
      <vt:lpstr>References: </vt:lpstr>
      <vt:lpstr>Social Reproduction of Inequalities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Darrel Williams</cp:lastModifiedBy>
  <cp:revision>39</cp:revision>
  <dcterms:created xsi:type="dcterms:W3CDTF">2018-09-28T14:42:43Z</dcterms:created>
  <dcterms:modified xsi:type="dcterms:W3CDTF">2019-10-07T15:23:23Z</dcterms:modified>
</cp:coreProperties>
</file>