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9" r:id="rId2"/>
    <p:sldId id="290" r:id="rId3"/>
    <p:sldId id="291" r:id="rId4"/>
    <p:sldId id="256" r:id="rId5"/>
    <p:sldId id="273" r:id="rId6"/>
    <p:sldId id="274" r:id="rId7"/>
    <p:sldId id="259" r:id="rId8"/>
    <p:sldId id="267" r:id="rId9"/>
    <p:sldId id="269" r:id="rId10"/>
    <p:sldId id="257" r:id="rId11"/>
    <p:sldId id="266" r:id="rId12"/>
    <p:sldId id="258" r:id="rId13"/>
    <p:sldId id="260" r:id="rId14"/>
    <p:sldId id="270" r:id="rId15"/>
    <p:sldId id="261" r:id="rId16"/>
    <p:sldId id="263" r:id="rId17"/>
    <p:sldId id="262" r:id="rId18"/>
    <p:sldId id="271" r:id="rId19"/>
    <p:sldId id="265" r:id="rId20"/>
    <p:sldId id="264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92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853" autoAdjust="0"/>
    <p:restoredTop sz="94660"/>
  </p:normalViewPr>
  <p:slideViewPr>
    <p:cSldViewPr snapToGrid="0">
      <p:cViewPr varScale="1">
        <p:scale>
          <a:sx n="62" d="100"/>
          <a:sy n="62" d="100"/>
        </p:scale>
        <p:origin x="24" y="24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3B52BA-713E-46D0-A751-CCBDDF7B7F26}" type="datetimeFigureOut">
              <a:rPr lang="en-GB" smtClean="0"/>
              <a:t>29/09/2019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FF33F-813C-4E19-9D49-522B859061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86682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3B52BA-713E-46D0-A751-CCBDDF7B7F26}" type="datetimeFigureOut">
              <a:rPr lang="en-GB" smtClean="0"/>
              <a:t>29/09/2019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FF33F-813C-4E19-9D49-522B859061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78830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3B52BA-713E-46D0-A751-CCBDDF7B7F26}" type="datetimeFigureOut">
              <a:rPr lang="en-GB" smtClean="0"/>
              <a:t>29/09/2019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FF33F-813C-4E19-9D49-522B859061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29211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3B52BA-713E-46D0-A751-CCBDDF7B7F26}" type="datetimeFigureOut">
              <a:rPr lang="en-GB" smtClean="0"/>
              <a:t>29/09/2019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FF33F-813C-4E19-9D49-522B859061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4517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3B52BA-713E-46D0-A751-CCBDDF7B7F26}" type="datetimeFigureOut">
              <a:rPr lang="en-GB" smtClean="0"/>
              <a:t>29/09/2019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FF33F-813C-4E19-9D49-522B859061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5479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3B52BA-713E-46D0-A751-CCBDDF7B7F26}" type="datetimeFigureOut">
              <a:rPr lang="en-GB" smtClean="0"/>
              <a:t>29/09/2019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FF33F-813C-4E19-9D49-522B859061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9913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3B52BA-713E-46D0-A751-CCBDDF7B7F26}" type="datetimeFigureOut">
              <a:rPr lang="en-GB" smtClean="0"/>
              <a:t>29/09/2019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FF33F-813C-4E19-9D49-522B859061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22759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3B52BA-713E-46D0-A751-CCBDDF7B7F26}" type="datetimeFigureOut">
              <a:rPr lang="en-GB" smtClean="0"/>
              <a:t>29/09/2019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FF33F-813C-4E19-9D49-522B859061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1359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3B52BA-713E-46D0-A751-CCBDDF7B7F26}" type="datetimeFigureOut">
              <a:rPr lang="en-GB" smtClean="0"/>
              <a:t>29/09/2019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FF33F-813C-4E19-9D49-522B859061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11216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3B52BA-713E-46D0-A751-CCBDDF7B7F26}" type="datetimeFigureOut">
              <a:rPr lang="en-GB" smtClean="0"/>
              <a:t>29/09/2019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FF33F-813C-4E19-9D49-522B859061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45827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3B52BA-713E-46D0-A751-CCBDDF7B7F26}" type="datetimeFigureOut">
              <a:rPr lang="en-GB" smtClean="0"/>
              <a:t>29/09/2019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FF33F-813C-4E19-9D49-522B859061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66410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3B52BA-713E-46D0-A751-CCBDDF7B7F26}" type="datetimeFigureOut">
              <a:rPr lang="en-GB" smtClean="0"/>
              <a:t>29/09/2019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8FF33F-813C-4E19-9D49-522B859061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38890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3.jpeg"/><Relationship Id="rId2" Type="http://schemas.openxmlformats.org/officeDocument/2006/relationships/hyperlink" Target="http://images.google.co.uk/imgres?imgurl=http://www.usmc.mil/marinelink/image1.nsf/ae82f18a8e1b160b852568ba007e7e5e/a63ef5704d14a48c85256a2d004664bc/$FILE/010413-schmidt-running.jpg&amp;imgrefurl=http://www.usmc.mil/marinelink/image1.nsf/lookup/200141384853?opendocument&amp;h=1266&amp;w=1800&amp;sz=464&amp;tbnid=ocZeSn6a5zcJ:&amp;tbnh=105&amp;tbnw=150&amp;hl=en&amp;start=6&amp;prev=/images?q%3Drunning%26svnum%3D10%26hl%3Den%26lr%3D%26sa%3D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mages.google.co.uk/imgres?imgurl=http://www.centre4activeliving.ca/AboutUs/Images/Gardening.jpg&amp;imgrefurl=http://www.centre4activeliving.ca/AboutUs/determinants.html&amp;h=340&amp;w=220&amp;sz=22&amp;tbnid=kAvkG6J8aAAJ:&amp;tbnh=115&amp;tbnw=74&amp;hl=en&amp;start=12&amp;prev=/images?q%3Dgardening%26svnum%3D10%26hl%3Den%26lr%3D%26sa%3DG" TargetMode="External"/><Relationship Id="rId5" Type="http://schemas.openxmlformats.org/officeDocument/2006/relationships/image" Target="../media/image2.jpeg"/><Relationship Id="rId4" Type="http://schemas.openxmlformats.org/officeDocument/2006/relationships/hyperlink" Target="http://images.google.co.uk/imgres?imgurl=http://www.tfeagle.army.mil/tfetalon/PhotoGallery/TalonPhotos/Oct10/images/Weight%20lifting%201.gif&amp;imgrefurl=http://www.tfeagle.army.mil/tfetalon/PhotoGallery/TalonPhotos/Oct10/TalonOct10.htm&amp;h=565&amp;w=1000&amp;sz=267&amp;tbnid=362W7NZmgFgJ:&amp;tbnh=84&amp;tbnw=149&amp;hl=en&amp;start=1&amp;prev=/images?q%3Dweight%2Blifting%26svnum%3D10%26hl%3Den%26lr%3D%26sa%3DG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7.jpeg"/><Relationship Id="rId7" Type="http://schemas.openxmlformats.org/officeDocument/2006/relationships/image" Target="../media/image9.jpeg"/><Relationship Id="rId2" Type="http://schemas.openxmlformats.org/officeDocument/2006/relationships/hyperlink" Target="http://images.google.co.uk/imgres?imgurl=http://www.surgeongeneral.gov/library/bonehealth/images/Figure6-7.jpg&amp;imgrefurl=http://www.surgeongeneral.gov/library/bonehealth/chapter_6.html&amp;h=538&amp;w=460&amp;sz=27&amp;tbnid=o4jKqth9wnoJ:&amp;tbnh=130&amp;tbnw=111&amp;hl=en&amp;start=15&amp;prev=/images?q%3DJumping%2Bimpact%26svnum%3D10%26hl%3Den%26lr%3D%26sa%3D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mages.google.co.uk/imgres?imgurl=http://www.backlife.com/eng/vault/images/physio5.jpg&amp;imgrefurl=http://www.backlife.com/eng/data/The_Backlife_Idea/The_Backlife_Idea.asp?mCatID%3D1171%26an%3D&amp;h=472&amp;w=592&amp;sz=157&amp;tbnid=OMm8253KpUYJ:&amp;tbnh=106&amp;tbnw=133&amp;hl=en&amp;start=4&amp;prev=/images?q%3Dpassive%2Bmovement%2B%26svnum%3D10%26hl%3Den%26lr%3D%26sa%3DG" TargetMode="External"/><Relationship Id="rId5" Type="http://schemas.openxmlformats.org/officeDocument/2006/relationships/image" Target="../media/image8.jpeg"/><Relationship Id="rId4" Type="http://schemas.openxmlformats.org/officeDocument/2006/relationships/hyperlink" Target="http://images.google.co.uk/imgres?imgurl=http://image.guardian.co.uk/sys-images/Football/Pix/gallery/2004/05/19/gallery2.jpg&amp;imgrefurl=http://football.guardian.co.uk/Football/gallery/image/0,8556,-11304927577,00.html&amp;h=307&amp;w=300&amp;sz=19&amp;tbnid=DvrnBT5sPuIJ:&amp;tbnh=112&amp;tbnw=109&amp;hl=en&amp;start=3&amp;prev=/images?q%3Dtackling%2B%26svnum%3D10%26hl%3Den%26lr%3D%26sa%3DG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s://www.google.co.uk/url?sa=i&amp;rct=j&amp;q=&amp;esrc=s&amp;source=images&amp;cd=&amp;cad=rja&amp;uact=8&amp;ved=0ahUKEwjhrfTJndDLAhVGIJoKHS2fCqwQjRwIBw&amp;url=http://study.com/academy/lesson/static-friction-definition-formula-examples.html&amp;bvm=bv.117218890,d.bGs&amp;psig=AFQjCNFN0Y2jdU79MNSPnCNzOrx0CJ4A-w&amp;ust=1458596393551726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gif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gif"/><Relationship Id="rId7" Type="http://schemas.openxmlformats.org/officeDocument/2006/relationships/image" Target="../media/image27.gif"/><Relationship Id="rId2" Type="http://schemas.openxmlformats.org/officeDocument/2006/relationships/hyperlink" Target="https://www.google.co.uk/url?sa=i&amp;rct=j&amp;q=&amp;esrc=s&amp;source=images&amp;cd=&amp;cad=rja&amp;uact=8&amp;ved=0ahUKEwib6-DcnNDLAhXJDpoKHQ7WBaMQjRwIBw&amp;url=http://www.racquetresearch.com/coeffici.htm&amp;psig=AFQjCNHI6RSKKrtyM0XLIF7Tu2c0y-oM4w&amp;ust=1458596256455639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26.jpg"/><Relationship Id="rId4" Type="http://schemas.openxmlformats.org/officeDocument/2006/relationships/image" Target="../media/image25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gif"/><Relationship Id="rId2" Type="http://schemas.openxmlformats.org/officeDocument/2006/relationships/hyperlink" Target="https://www.google.co.uk/url?sa=i&amp;rct=j&amp;q=&amp;esrc=s&amp;source=images&amp;cd=&amp;ved=0ahUKEwixv-nxltDLAhUCS5oKHeb-AqAQjRwIBw&amp;url=http://www.swotrevision.com/pages/alevel/physics/m1_part4.htm&amp;psig=AFQjCNG1GPZWOj8Ybn7lkVH8BqNWk0hrJw&amp;ust=1458594717288563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gif"/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gi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gif"/><Relationship Id="rId2" Type="http://schemas.openxmlformats.org/officeDocument/2006/relationships/hyperlink" Target="https://www.google.co.uk/url?sa=i&amp;rct=j&amp;q=&amp;esrc=s&amp;source=images&amp;cd=&amp;cad=rja&amp;uact=8&amp;ved=0ahUKEwj1uZqGqdDLAhUlM5oKHbPwAK0QjRwIBw&amp;url=http://spiff.rit.edu/classes/phys200/lectures/ke_low/ke_low.html&amp;bvm=bv.117218890,d.ZWU&amp;psig=AFQjCNFK9VwWQBCBBjwDi3T-b4tBNLV35g&amp;ust=1458599578484593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g"/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9.jpg"/><Relationship Id="rId4" Type="http://schemas.openxmlformats.org/officeDocument/2006/relationships/image" Target="../media/image38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3.jpeg"/><Relationship Id="rId4" Type="http://schemas.openxmlformats.org/officeDocument/2006/relationships/image" Target="../media/image42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g"/><Relationship Id="rId2" Type="http://schemas.openxmlformats.org/officeDocument/2006/relationships/image" Target="../media/image44.gi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gif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gif"/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0.gi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4.jpeg"/><Relationship Id="rId5" Type="http://schemas.openxmlformats.org/officeDocument/2006/relationships/hyperlink" Target="https://www.google.co.uk/url?sa=i&amp;rct=j&amp;q=&amp;esrc=s&amp;source=images&amp;cd=&amp;cad=rja&amp;uact=8&amp;ved=0ahUKEwihi9-fwb7LAhVJCZoKHclmDLsQjRwIBw&amp;url=http://www.fitnessmarkt.com/technogym/strength-training-equipment/shoulders/shoulder-press&amp;bvm=bv.116636494,d.d2s&amp;psig=AFQjCNF_5ykS9L4-L9Bo86OQOCNnPlvKEg&amp;ust=1457987564004777" TargetMode="External"/><Relationship Id="rId4" Type="http://schemas.openxmlformats.org/officeDocument/2006/relationships/image" Target="../media/image53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g"/><Relationship Id="rId2" Type="http://schemas.openxmlformats.org/officeDocument/2006/relationships/image" Target="../media/image56.jp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image" Target="../media/image58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1.png"/><Relationship Id="rId4" Type="http://schemas.openxmlformats.org/officeDocument/2006/relationships/image" Target="../media/image60.gi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624417" y="404814"/>
            <a:ext cx="10972800" cy="936625"/>
          </a:xfrm>
        </p:spPr>
        <p:txBody>
          <a:bodyPr/>
          <a:lstStyle/>
          <a:p>
            <a:pPr eaLnBrk="1" hangingPunct="1"/>
            <a:r>
              <a:rPr lang="en-GB" altLang="en-US" smtClean="0"/>
              <a:t>Biomechanics</a:t>
            </a:r>
          </a:p>
        </p:txBody>
      </p:sp>
      <p:sp>
        <p:nvSpPr>
          <p:cNvPr id="67587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412875"/>
            <a:ext cx="10972800" cy="5111750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altLang="en-US" sz="2800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altLang="en-US" sz="2800" dirty="0" smtClean="0"/>
              <a:t>The scientific study of movement and the movements of implements or equipment that might used in exercise, sport or other forms of physical activity. 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altLang="en-US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altLang="en-US" sz="2800" dirty="0" smtClean="0"/>
              <a:t>The science or study of the activity of muscles, and the functioning, mechanics, and structures of the body parts involved in movement. 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altLang="en-US" dirty="0" smtClean="0"/>
          </a:p>
        </p:txBody>
      </p:sp>
      <p:pic>
        <p:nvPicPr>
          <p:cNvPr id="3076" name="Picture 6" descr="010413-schmidt-runni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051" y="115888"/>
            <a:ext cx="3266016" cy="171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 descr="Weight%2520lifting%25201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7951" y="4581525"/>
            <a:ext cx="2453216" cy="1900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078" name="Picture 4" descr="Gardenin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90618" y="188913"/>
            <a:ext cx="1610783" cy="1744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4125951" y="312234"/>
            <a:ext cx="529682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 smtClean="0">
                <a:solidFill>
                  <a:srgbClr val="FF0000"/>
                </a:solidFill>
              </a:rPr>
              <a:t>Biomechanics</a:t>
            </a:r>
            <a:endParaRPr lang="en-GB" sz="6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7958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490537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Interactions</a:t>
            </a:r>
          </a:p>
        </p:txBody>
      </p:sp>
      <p:sp>
        <p:nvSpPr>
          <p:cNvPr id="4099" name="Content Placeholder 9"/>
          <p:cNvSpPr>
            <a:spLocks noGrp="1"/>
          </p:cNvSpPr>
          <p:nvPr>
            <p:ph sz="half" idx="1"/>
          </p:nvPr>
        </p:nvSpPr>
        <p:spPr>
          <a:xfrm>
            <a:off x="552451" y="892176"/>
            <a:ext cx="5384800" cy="4525963"/>
          </a:xfrm>
        </p:spPr>
        <p:txBody>
          <a:bodyPr/>
          <a:lstStyle/>
          <a:p>
            <a:pPr marL="0" indent="0" algn="ctr" eaLnBrk="1" hangingPunct="1">
              <a:buFont typeface="Arial" charset="0"/>
              <a:buNone/>
            </a:pPr>
            <a:r>
              <a:rPr lang="en-GB" altLang="en-US" smtClean="0"/>
              <a:t>Movements</a:t>
            </a:r>
          </a:p>
        </p:txBody>
      </p:sp>
      <p:sp>
        <p:nvSpPr>
          <p:cNvPr id="4100" name="Content Placeholder 10"/>
          <p:cNvSpPr>
            <a:spLocks noGrp="1"/>
          </p:cNvSpPr>
          <p:nvPr>
            <p:ph sz="half" idx="2"/>
          </p:nvPr>
        </p:nvSpPr>
        <p:spPr>
          <a:xfrm>
            <a:off x="6288617" y="908051"/>
            <a:ext cx="5384800" cy="2620963"/>
          </a:xfrm>
        </p:spPr>
        <p:txBody>
          <a:bodyPr/>
          <a:lstStyle/>
          <a:p>
            <a:pPr marL="0" indent="0" algn="ctr" eaLnBrk="1" hangingPunct="1">
              <a:buFont typeface="Arial" charset="0"/>
              <a:buNone/>
            </a:pPr>
            <a:r>
              <a:rPr lang="en-GB" altLang="en-US" smtClean="0"/>
              <a:t>Equipment</a:t>
            </a:r>
          </a:p>
          <a:p>
            <a:pPr marL="0" indent="0" eaLnBrk="1" hangingPunct="1">
              <a:buFont typeface="Arial" charset="0"/>
              <a:buNone/>
            </a:pPr>
            <a:r>
              <a:rPr lang="en-GB" altLang="en-US" smtClean="0">
                <a:solidFill>
                  <a:srgbClr val="0070C0"/>
                </a:solidFill>
              </a:rPr>
              <a:t>Clothing</a:t>
            </a:r>
          </a:p>
          <a:p>
            <a:pPr marL="0" indent="0" eaLnBrk="1" hangingPunct="1">
              <a:buFont typeface="Arial" charset="0"/>
              <a:buNone/>
            </a:pPr>
            <a:r>
              <a:rPr lang="en-GB" altLang="en-US" smtClean="0">
                <a:solidFill>
                  <a:srgbClr val="0070C0"/>
                </a:solidFill>
              </a:rPr>
              <a:t>Footwear</a:t>
            </a:r>
          </a:p>
          <a:p>
            <a:pPr marL="0" indent="0" eaLnBrk="1" hangingPunct="1">
              <a:buFont typeface="Arial" charset="0"/>
              <a:buNone/>
            </a:pPr>
            <a:r>
              <a:rPr lang="en-GB" altLang="en-US" smtClean="0">
                <a:solidFill>
                  <a:srgbClr val="0070C0"/>
                </a:solidFill>
              </a:rPr>
              <a:t>Playing surfaces</a:t>
            </a:r>
          </a:p>
          <a:p>
            <a:pPr marL="0" indent="0" eaLnBrk="1" hangingPunct="1">
              <a:buFont typeface="Arial" charset="0"/>
              <a:buNone/>
            </a:pPr>
            <a:r>
              <a:rPr lang="en-GB" altLang="en-US" smtClean="0">
                <a:solidFill>
                  <a:srgbClr val="0070C0"/>
                </a:solidFill>
              </a:rPr>
              <a:t>Rackets/ balls etc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mtClean="0"/>
          </a:p>
        </p:txBody>
      </p:sp>
      <p:pic>
        <p:nvPicPr>
          <p:cNvPr id="4101" name="Picture 4" descr="Plan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2334" y="1412876"/>
            <a:ext cx="3170767" cy="246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2" name="TextBox 12"/>
          <p:cNvSpPr txBox="1">
            <a:spLocks noChangeArrowheads="1"/>
          </p:cNvSpPr>
          <p:nvPr/>
        </p:nvSpPr>
        <p:spPr bwMode="auto">
          <a:xfrm>
            <a:off x="431800" y="3770313"/>
            <a:ext cx="4512733" cy="1477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r>
              <a:rPr lang="en-GB" altLang="en-US" sz="1800">
                <a:solidFill>
                  <a:srgbClr val="FF0000"/>
                </a:solidFill>
                <a:latin typeface="Verdana" pitchFamily="34" charset="0"/>
              </a:rPr>
              <a:t>Types of contraction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sz="1800">
                <a:solidFill>
                  <a:srgbClr val="FF0000"/>
                </a:solidFill>
                <a:latin typeface="Verdana" pitchFamily="34" charset="0"/>
              </a:rPr>
              <a:t>Forces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sz="1800">
                <a:solidFill>
                  <a:srgbClr val="FF0000"/>
                </a:solidFill>
                <a:latin typeface="Verdana" pitchFamily="34" charset="0"/>
              </a:rPr>
              <a:t>Vectors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sz="1800">
                <a:solidFill>
                  <a:srgbClr val="FF0000"/>
                </a:solidFill>
                <a:latin typeface="Verdana" pitchFamily="34" charset="0"/>
              </a:rPr>
              <a:t>Momentum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sz="1800">
                <a:solidFill>
                  <a:srgbClr val="FF0000"/>
                </a:solidFill>
                <a:latin typeface="Verdana" pitchFamily="34" charset="0"/>
              </a:rPr>
              <a:t>Moments</a:t>
            </a:r>
          </a:p>
        </p:txBody>
      </p:sp>
      <p:pic>
        <p:nvPicPr>
          <p:cNvPr id="4103" name="Picture 4" descr="Image result for coefficient restitution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7717" y="4346576"/>
            <a:ext cx="5537200" cy="2073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4" name="Picture 2" descr="Image result for friction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5333" y="3770314"/>
            <a:ext cx="4064000" cy="1152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89728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Movement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842682" y="1762127"/>
            <a:ext cx="10515600" cy="4351338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mtClean="0"/>
              <a:t>The rotation of bones around a joint caused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mtClean="0"/>
              <a:t>by a force;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u="sng" smtClean="0"/>
              <a:t>Internal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GB" altLang="en-US" smtClean="0"/>
              <a:t>Muscular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u="sng" smtClean="0"/>
              <a:t>External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mtClean="0"/>
              <a:t>	Impact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mtClean="0"/>
              <a:t>	Contact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mtClean="0"/>
              <a:t>	Passive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endParaRPr lang="en-GB" altLang="en-US" smtClean="0"/>
          </a:p>
          <a:p>
            <a:pPr lvl="1" eaLnBrk="1" hangingPunct="1">
              <a:lnSpc>
                <a:spcPct val="90000"/>
              </a:lnSpc>
              <a:buFontTx/>
              <a:buNone/>
            </a:pPr>
            <a:endParaRPr lang="en-GB" altLang="en-US" smtClean="0"/>
          </a:p>
          <a:p>
            <a:pPr lvl="1" eaLnBrk="1" hangingPunct="1">
              <a:lnSpc>
                <a:spcPct val="90000"/>
              </a:lnSpc>
            </a:pPr>
            <a:endParaRPr lang="en-GB" altLang="en-US" smtClean="0"/>
          </a:p>
        </p:txBody>
      </p:sp>
      <p:pic>
        <p:nvPicPr>
          <p:cNvPr id="5124" name="Picture 5" descr="Figure6-7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7834" y="4005264"/>
            <a:ext cx="2400300" cy="2160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6" descr="gallery2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3385" y="4005264"/>
            <a:ext cx="2592916" cy="2160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6" name="Picture 7" descr="physio5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67234" y="4005264"/>
            <a:ext cx="2705100" cy="2232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Picture 11" descr="Image result for female body builder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5010" y="2043114"/>
            <a:ext cx="3246967" cy="1827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05614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404949"/>
            <a:ext cx="9144000" cy="953588"/>
          </a:xfrm>
        </p:spPr>
        <p:txBody>
          <a:bodyPr>
            <a:normAutofit/>
          </a:bodyPr>
          <a:lstStyle/>
          <a:p>
            <a:r>
              <a:rPr lang="en-GB" dirty="0" smtClean="0"/>
              <a:t>External Forces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5394" y="1606731"/>
            <a:ext cx="9962606" cy="4676503"/>
          </a:xfrm>
        </p:spPr>
        <p:txBody>
          <a:bodyPr>
            <a:normAutofit/>
          </a:bodyPr>
          <a:lstStyle/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3600" dirty="0" smtClean="0">
                <a:solidFill>
                  <a:srgbClr val="FF0000"/>
                </a:solidFill>
              </a:rPr>
              <a:t>Gravity – Centre of Gravity and centre of Mass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3600" dirty="0" smtClean="0">
                <a:solidFill>
                  <a:srgbClr val="FF0000"/>
                </a:solidFill>
              </a:rPr>
              <a:t>Impact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3600" dirty="0" smtClean="0">
                <a:solidFill>
                  <a:srgbClr val="FF0000"/>
                </a:solidFill>
              </a:rPr>
              <a:t>Friction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3600" dirty="0" smtClean="0">
                <a:solidFill>
                  <a:srgbClr val="FF0000"/>
                </a:solidFill>
              </a:rPr>
              <a:t>Projectile motion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3600" dirty="0" smtClean="0"/>
              <a:t>Inertia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3600" dirty="0" smtClean="0"/>
              <a:t>Kinetic energy, potential energy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3600" dirty="0" smtClean="0"/>
              <a:t>Fluid Mechanics (Water, air, blood</a:t>
            </a:r>
            <a:r>
              <a:rPr lang="en-GB" sz="3200" dirty="0" smtClean="0"/>
              <a:t>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58947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latin typeface="+mn-lt"/>
              </a:rPr>
              <a:t>Resolving Forces</a:t>
            </a:r>
            <a:endParaRPr lang="en-GB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25881" y="1550052"/>
            <a:ext cx="6689944" cy="435133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/>
              <a:t>Whilst it the magnitude and direction of the overall force determines what the force actually does the force can be split into its </a:t>
            </a:r>
            <a:r>
              <a:rPr lang="en-GB" dirty="0" err="1" smtClean="0"/>
              <a:t>cartesian</a:t>
            </a:r>
            <a:r>
              <a:rPr lang="en-GB" dirty="0" smtClean="0"/>
              <a:t> coordinates (2 or 3 dimensions)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The provides the ability to easily summative forces and resolve the outcome of multiple forces acting in different directions.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The difficulty in Biomechanics is therefore to accurately measure the magnitude and direction of these forces.</a:t>
            </a:r>
            <a:endParaRPr lang="en-GB" dirty="0"/>
          </a:p>
        </p:txBody>
      </p:sp>
      <p:pic>
        <p:nvPicPr>
          <p:cNvPr id="4098" name="Picture 2" descr="http://www.hk-phy.org/contextual/mechanics/for/add_force/3-03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35278" y="1057798"/>
            <a:ext cx="2857500" cy="238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4" descr="Image result for cartesian coordinate system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102" name="Picture 6" descr="Image result for cartesian coordinate syste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8115" y="3896899"/>
            <a:ext cx="3171825" cy="2647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11096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726" y="264918"/>
            <a:ext cx="10515600" cy="874952"/>
          </a:xfrm>
        </p:spPr>
        <p:txBody>
          <a:bodyPr/>
          <a:lstStyle/>
          <a:p>
            <a:pPr algn="ctr"/>
            <a:r>
              <a:rPr lang="en-GB" dirty="0" smtClean="0"/>
              <a:t>Resolving forces</a:t>
            </a:r>
            <a:endParaRPr lang="en-GB" dirty="0"/>
          </a:p>
        </p:txBody>
      </p:sp>
      <p:pic>
        <p:nvPicPr>
          <p:cNvPr id="5122" name="Picture 2" descr="Image result for cartesian coordinate syste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564" y="2152607"/>
            <a:ext cx="3886200" cy="2667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Straight Arrow Connector 4"/>
          <p:cNvCxnSpPr/>
          <p:nvPr/>
        </p:nvCxnSpPr>
        <p:spPr>
          <a:xfrm flipV="1">
            <a:off x="2574664" y="2542784"/>
            <a:ext cx="1270826" cy="94332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2693096" y="3486108"/>
            <a:ext cx="1152394" cy="0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V="1">
            <a:off x="3768290" y="2663717"/>
            <a:ext cx="0" cy="723816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3125244" y="3615695"/>
            <a:ext cx="4947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F</a:t>
            </a:r>
            <a:r>
              <a:rPr lang="en-GB" b="1" baseline="-25000" dirty="0" smtClean="0">
                <a:solidFill>
                  <a:srgbClr val="FF0000"/>
                </a:solidFill>
              </a:rPr>
              <a:t>H</a:t>
            </a:r>
            <a:endParaRPr lang="en-GB" b="1" baseline="-25000" dirty="0">
              <a:solidFill>
                <a:srgbClr val="FF0000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3853841" y="2968517"/>
            <a:ext cx="4300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F</a:t>
            </a:r>
            <a:r>
              <a:rPr lang="en-GB" b="1" baseline="-25000" dirty="0" smtClean="0">
                <a:solidFill>
                  <a:srgbClr val="FF0000"/>
                </a:solidFill>
              </a:rPr>
              <a:t>V</a:t>
            </a:r>
            <a:endParaRPr lang="en-GB" b="1" baseline="-25000" dirty="0">
              <a:solidFill>
                <a:srgbClr val="FF0000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2780778" y="2599185"/>
            <a:ext cx="4885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F</a:t>
            </a:r>
            <a:r>
              <a:rPr lang="en-GB" b="1" baseline="-25000" dirty="0" smtClean="0">
                <a:solidFill>
                  <a:srgbClr val="FF0000"/>
                </a:solidFill>
              </a:rPr>
              <a:t>R</a:t>
            </a:r>
            <a:endParaRPr lang="en-GB" b="1" baseline="-25000" dirty="0">
              <a:solidFill>
                <a:srgbClr val="FF0000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322061" y="4857185"/>
            <a:ext cx="250520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(F</a:t>
            </a:r>
            <a:r>
              <a:rPr lang="en-GB" baseline="-25000" dirty="0" smtClean="0"/>
              <a:t>R</a:t>
            </a:r>
            <a:r>
              <a:rPr lang="en-GB" dirty="0" smtClean="0"/>
              <a:t>)</a:t>
            </a:r>
            <a:r>
              <a:rPr lang="en-GB" baseline="30000" dirty="0" smtClean="0"/>
              <a:t>2</a:t>
            </a:r>
            <a:r>
              <a:rPr lang="en-GB" dirty="0" smtClean="0"/>
              <a:t>= (F</a:t>
            </a:r>
            <a:r>
              <a:rPr lang="en-GB" baseline="-25000" dirty="0" smtClean="0"/>
              <a:t>V</a:t>
            </a:r>
            <a:r>
              <a:rPr lang="en-GB" dirty="0" smtClean="0"/>
              <a:t>)</a:t>
            </a:r>
            <a:r>
              <a:rPr lang="en-GB" baseline="30000" dirty="0" smtClean="0"/>
              <a:t>2</a:t>
            </a:r>
            <a:r>
              <a:rPr lang="en-GB" dirty="0" smtClean="0"/>
              <a:t> + (F</a:t>
            </a:r>
            <a:r>
              <a:rPr lang="en-GB" baseline="-25000" dirty="0" smtClean="0"/>
              <a:t>H</a:t>
            </a:r>
            <a:r>
              <a:rPr lang="en-GB" dirty="0" smtClean="0"/>
              <a:t>)</a:t>
            </a:r>
            <a:r>
              <a:rPr lang="en-GB" baseline="30000" dirty="0" smtClean="0"/>
              <a:t>2</a:t>
            </a:r>
            <a:endParaRPr lang="en-GB" dirty="0" smtClean="0"/>
          </a:p>
          <a:p>
            <a:endParaRPr lang="en-GB" baseline="30000" dirty="0"/>
          </a:p>
          <a:p>
            <a:endParaRPr lang="en-GB" baseline="30000" dirty="0" smtClean="0"/>
          </a:p>
          <a:p>
            <a:r>
              <a:rPr lang="en-GB" b="1" dirty="0" smtClean="0">
                <a:solidFill>
                  <a:srgbClr val="FF0000"/>
                </a:solidFill>
              </a:rPr>
              <a:t>Tan Ɵ </a:t>
            </a:r>
            <a:r>
              <a:rPr lang="en-GB" dirty="0" smtClean="0">
                <a:solidFill>
                  <a:srgbClr val="FF0000"/>
                </a:solidFill>
              </a:rPr>
              <a:t>= </a:t>
            </a:r>
            <a:r>
              <a:rPr lang="en-GB" b="1" dirty="0" smtClean="0">
                <a:solidFill>
                  <a:srgbClr val="FF0000"/>
                </a:solidFill>
              </a:rPr>
              <a:t>F</a:t>
            </a:r>
            <a:r>
              <a:rPr lang="en-GB" b="1" baseline="-25000" dirty="0" smtClean="0">
                <a:solidFill>
                  <a:srgbClr val="FF0000"/>
                </a:solidFill>
              </a:rPr>
              <a:t>V </a:t>
            </a:r>
            <a:r>
              <a:rPr lang="en-GB" b="1" dirty="0" smtClean="0">
                <a:solidFill>
                  <a:srgbClr val="FF0000"/>
                </a:solidFill>
              </a:rPr>
              <a:t>/</a:t>
            </a:r>
            <a:r>
              <a:rPr lang="en-GB" b="1" baseline="-25000" dirty="0" smtClean="0">
                <a:solidFill>
                  <a:srgbClr val="FF0000"/>
                </a:solidFill>
              </a:rPr>
              <a:t> </a:t>
            </a:r>
            <a:r>
              <a:rPr lang="en-GB" b="1" dirty="0">
                <a:solidFill>
                  <a:srgbClr val="FF0000"/>
                </a:solidFill>
              </a:rPr>
              <a:t>F</a:t>
            </a:r>
            <a:r>
              <a:rPr lang="en-GB" b="1" baseline="-25000" dirty="0">
                <a:solidFill>
                  <a:srgbClr val="FF0000"/>
                </a:solidFill>
              </a:rPr>
              <a:t>H</a:t>
            </a:r>
          </a:p>
          <a:p>
            <a:endParaRPr lang="en-GB" b="1" baseline="-25000" dirty="0">
              <a:solidFill>
                <a:srgbClr val="FF0000"/>
              </a:solidFill>
            </a:endParaRPr>
          </a:p>
          <a:p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2871591" y="3153183"/>
            <a:ext cx="306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Ɵ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19" name="Picture 2" descr="Image result for cartesian coordinate syste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5854" y="1318027"/>
            <a:ext cx="3886200" cy="2667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Straight Arrow Connector 19"/>
          <p:cNvCxnSpPr/>
          <p:nvPr/>
        </p:nvCxnSpPr>
        <p:spPr>
          <a:xfrm flipV="1">
            <a:off x="7750000" y="1680945"/>
            <a:ext cx="1270826" cy="94332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 flipH="1" flipV="1">
            <a:off x="6025019" y="2152607"/>
            <a:ext cx="1687403" cy="471663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 flipV="1">
            <a:off x="6025019" y="2180876"/>
            <a:ext cx="0" cy="418309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/>
          <p:nvPr/>
        </p:nvCxnSpPr>
        <p:spPr>
          <a:xfrm flipV="1">
            <a:off x="8972808" y="1818968"/>
            <a:ext cx="0" cy="723816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/>
          <p:nvPr/>
        </p:nvCxnSpPr>
        <p:spPr>
          <a:xfrm flipH="1">
            <a:off x="6025019" y="2599185"/>
            <a:ext cx="1515649" cy="8048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/>
          <p:nvPr/>
        </p:nvCxnSpPr>
        <p:spPr>
          <a:xfrm>
            <a:off x="7868432" y="2619607"/>
            <a:ext cx="1152394" cy="0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1"/>
          <p:cNvSpPr txBox="1"/>
          <p:nvPr/>
        </p:nvSpPr>
        <p:spPr>
          <a:xfrm>
            <a:off x="5486400" y="2254938"/>
            <a:ext cx="5856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F</a:t>
            </a:r>
            <a:r>
              <a:rPr lang="en-GB" b="1" baseline="-25000" dirty="0" smtClean="0">
                <a:solidFill>
                  <a:srgbClr val="FF0000"/>
                </a:solidFill>
              </a:rPr>
              <a:t>V2</a:t>
            </a:r>
            <a:endParaRPr lang="en-GB" b="1" baseline="-25000" dirty="0">
              <a:solidFill>
                <a:srgbClr val="FF0000"/>
              </a:solidFill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9020826" y="2052611"/>
            <a:ext cx="5615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F</a:t>
            </a:r>
            <a:r>
              <a:rPr lang="en-GB" b="1" baseline="-25000" dirty="0" smtClean="0">
                <a:solidFill>
                  <a:srgbClr val="FF0000"/>
                </a:solidFill>
              </a:rPr>
              <a:t>V1</a:t>
            </a:r>
            <a:endParaRPr lang="en-GB" b="1" baseline="-25000" dirty="0">
              <a:solidFill>
                <a:srgbClr val="FF0000"/>
              </a:solidFill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6535454" y="2776300"/>
            <a:ext cx="4947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F</a:t>
            </a:r>
            <a:r>
              <a:rPr lang="en-GB" b="1" baseline="-25000" dirty="0" smtClean="0">
                <a:solidFill>
                  <a:srgbClr val="FF0000"/>
                </a:solidFill>
              </a:rPr>
              <a:t>H2</a:t>
            </a:r>
            <a:endParaRPr lang="en-GB" b="1" baseline="-25000" dirty="0">
              <a:solidFill>
                <a:srgbClr val="FF0000"/>
              </a:solidFill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8197240" y="2751248"/>
            <a:ext cx="4947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F</a:t>
            </a:r>
            <a:r>
              <a:rPr lang="en-GB" b="1" baseline="-25000" dirty="0" smtClean="0">
                <a:solidFill>
                  <a:srgbClr val="FF0000"/>
                </a:solidFill>
              </a:rPr>
              <a:t>H1</a:t>
            </a:r>
            <a:endParaRPr lang="en-GB" b="1" baseline="-25000" dirty="0">
              <a:solidFill>
                <a:srgbClr val="FF0000"/>
              </a:solidFill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5649238" y="4334005"/>
            <a:ext cx="630059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Resolving    = </a:t>
            </a:r>
            <a:r>
              <a:rPr lang="en-GB" b="1" dirty="0" smtClean="0">
                <a:solidFill>
                  <a:srgbClr val="FF0000"/>
                </a:solidFill>
              </a:rPr>
              <a:t>F</a:t>
            </a:r>
            <a:r>
              <a:rPr lang="en-GB" b="1" baseline="-25000" dirty="0" smtClean="0">
                <a:solidFill>
                  <a:srgbClr val="FF0000"/>
                </a:solidFill>
              </a:rPr>
              <a:t>V1</a:t>
            </a:r>
            <a:r>
              <a:rPr lang="en-GB" b="1" dirty="0" smtClean="0">
                <a:solidFill>
                  <a:srgbClr val="FF0000"/>
                </a:solidFill>
              </a:rPr>
              <a:t> + F</a:t>
            </a:r>
            <a:r>
              <a:rPr lang="en-GB" b="1" baseline="-25000" dirty="0" smtClean="0">
                <a:solidFill>
                  <a:srgbClr val="FF0000"/>
                </a:solidFill>
              </a:rPr>
              <a:t>V2 </a:t>
            </a:r>
            <a:r>
              <a:rPr lang="en-GB" b="1" dirty="0" smtClean="0">
                <a:solidFill>
                  <a:srgbClr val="FF0000"/>
                </a:solidFill>
              </a:rPr>
              <a:t>= RF(</a:t>
            </a:r>
            <a:r>
              <a:rPr lang="en-GB" b="1" dirty="0" err="1" smtClean="0">
                <a:solidFill>
                  <a:srgbClr val="FF0000"/>
                </a:solidFill>
              </a:rPr>
              <a:t>vert</a:t>
            </a:r>
            <a:r>
              <a:rPr lang="en-GB" b="1" dirty="0" smtClean="0">
                <a:solidFill>
                  <a:srgbClr val="FF0000"/>
                </a:solidFill>
              </a:rPr>
              <a:t>)</a:t>
            </a:r>
            <a:endParaRPr lang="en-GB" b="1" dirty="0">
              <a:solidFill>
                <a:srgbClr val="FF0000"/>
              </a:solidFill>
            </a:endParaRPr>
          </a:p>
          <a:p>
            <a:r>
              <a:rPr lang="en-GB" b="1" dirty="0" smtClean="0">
                <a:solidFill>
                  <a:srgbClr val="FF0000"/>
                </a:solidFill>
              </a:rPr>
              <a:t> </a:t>
            </a:r>
          </a:p>
          <a:p>
            <a:r>
              <a:rPr lang="en-GB" dirty="0" smtClean="0"/>
              <a:t>Resolving</a:t>
            </a:r>
            <a:r>
              <a:rPr lang="en-GB" b="1" dirty="0" smtClean="0">
                <a:solidFill>
                  <a:srgbClr val="FF0000"/>
                </a:solidFill>
              </a:rPr>
              <a:t> </a:t>
            </a:r>
            <a:r>
              <a:rPr lang="en-GB" dirty="0" smtClean="0"/>
              <a:t>           =  </a:t>
            </a:r>
            <a:r>
              <a:rPr lang="en-GB" b="1" dirty="0" smtClean="0">
                <a:solidFill>
                  <a:srgbClr val="FF0000"/>
                </a:solidFill>
              </a:rPr>
              <a:t>F</a:t>
            </a:r>
            <a:r>
              <a:rPr lang="en-GB" b="1" baseline="-25000" dirty="0" smtClean="0">
                <a:solidFill>
                  <a:srgbClr val="FF0000"/>
                </a:solidFill>
              </a:rPr>
              <a:t>H1</a:t>
            </a:r>
            <a:r>
              <a:rPr lang="en-GB" b="1" dirty="0" smtClean="0">
                <a:solidFill>
                  <a:srgbClr val="FF0000"/>
                </a:solidFill>
              </a:rPr>
              <a:t> - F</a:t>
            </a:r>
            <a:r>
              <a:rPr lang="en-GB" b="1" baseline="-25000" dirty="0" smtClean="0">
                <a:solidFill>
                  <a:srgbClr val="FF0000"/>
                </a:solidFill>
              </a:rPr>
              <a:t>H2 </a:t>
            </a:r>
            <a:r>
              <a:rPr lang="en-GB" b="1" dirty="0" smtClean="0">
                <a:solidFill>
                  <a:srgbClr val="FF0000"/>
                </a:solidFill>
              </a:rPr>
              <a:t>= RF (</a:t>
            </a:r>
            <a:r>
              <a:rPr lang="en-GB" b="1" dirty="0" err="1" smtClean="0">
                <a:solidFill>
                  <a:srgbClr val="FF0000"/>
                </a:solidFill>
              </a:rPr>
              <a:t>Horz</a:t>
            </a:r>
            <a:r>
              <a:rPr lang="en-GB" b="1" dirty="0" smtClean="0">
                <a:solidFill>
                  <a:srgbClr val="FF0000"/>
                </a:solidFill>
              </a:rPr>
              <a:t>)</a:t>
            </a:r>
            <a:endParaRPr lang="en-GB" b="1" baseline="-25000" dirty="0">
              <a:solidFill>
                <a:srgbClr val="FF0000"/>
              </a:solidFill>
            </a:endParaRPr>
          </a:p>
          <a:p>
            <a:r>
              <a:rPr lang="en-GB" b="1" dirty="0" smtClean="0">
                <a:solidFill>
                  <a:srgbClr val="FF0000"/>
                </a:solidFill>
              </a:rPr>
              <a:t> </a:t>
            </a:r>
            <a:endParaRPr lang="en-GB" b="1" baseline="-25000" dirty="0">
              <a:solidFill>
                <a:srgbClr val="FF0000"/>
              </a:solidFill>
            </a:endParaRPr>
          </a:p>
          <a:p>
            <a:r>
              <a:rPr lang="en-GB" dirty="0" smtClean="0"/>
              <a:t>Magnitude of Action (summated forces) -  </a:t>
            </a:r>
            <a:r>
              <a:rPr lang="en-GB" dirty="0">
                <a:solidFill>
                  <a:srgbClr val="FF0000"/>
                </a:solidFill>
              </a:rPr>
              <a:t>F</a:t>
            </a:r>
            <a:r>
              <a:rPr lang="en-GB" baseline="-25000" dirty="0">
                <a:solidFill>
                  <a:srgbClr val="FF0000"/>
                </a:solidFill>
              </a:rPr>
              <a:t>R</a:t>
            </a:r>
            <a:r>
              <a:rPr lang="en-GB" dirty="0">
                <a:solidFill>
                  <a:srgbClr val="FF0000"/>
                </a:solidFill>
              </a:rPr>
              <a:t>)</a:t>
            </a:r>
            <a:r>
              <a:rPr lang="en-GB" baseline="30000" dirty="0">
                <a:solidFill>
                  <a:srgbClr val="FF0000"/>
                </a:solidFill>
              </a:rPr>
              <a:t>2</a:t>
            </a:r>
            <a:r>
              <a:rPr lang="en-GB" dirty="0">
                <a:solidFill>
                  <a:srgbClr val="FF0000"/>
                </a:solidFill>
              </a:rPr>
              <a:t>= (F</a:t>
            </a:r>
            <a:r>
              <a:rPr lang="en-GB" baseline="-25000" dirty="0">
                <a:solidFill>
                  <a:srgbClr val="FF0000"/>
                </a:solidFill>
              </a:rPr>
              <a:t>V</a:t>
            </a:r>
            <a:r>
              <a:rPr lang="en-GB" dirty="0">
                <a:solidFill>
                  <a:srgbClr val="FF0000"/>
                </a:solidFill>
              </a:rPr>
              <a:t>)</a:t>
            </a:r>
            <a:r>
              <a:rPr lang="en-GB" baseline="30000" dirty="0">
                <a:solidFill>
                  <a:srgbClr val="FF0000"/>
                </a:solidFill>
              </a:rPr>
              <a:t>2</a:t>
            </a:r>
            <a:r>
              <a:rPr lang="en-GB" dirty="0">
                <a:solidFill>
                  <a:srgbClr val="FF0000"/>
                </a:solidFill>
              </a:rPr>
              <a:t> + (F</a:t>
            </a:r>
            <a:r>
              <a:rPr lang="en-GB" baseline="-25000" dirty="0">
                <a:solidFill>
                  <a:srgbClr val="FF0000"/>
                </a:solidFill>
              </a:rPr>
              <a:t>H</a:t>
            </a:r>
            <a:r>
              <a:rPr lang="en-GB" dirty="0">
                <a:solidFill>
                  <a:srgbClr val="FF0000"/>
                </a:solidFill>
              </a:rPr>
              <a:t>)</a:t>
            </a:r>
            <a:r>
              <a:rPr lang="en-GB" baseline="30000" dirty="0">
                <a:solidFill>
                  <a:srgbClr val="FF0000"/>
                </a:solidFill>
              </a:rPr>
              <a:t>2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  <a:p>
            <a:r>
              <a:rPr lang="en-GB" dirty="0" smtClean="0"/>
              <a:t>Angle of Action (Summated forces)  -  </a:t>
            </a:r>
            <a:r>
              <a:rPr lang="en-GB" b="1" dirty="0">
                <a:solidFill>
                  <a:srgbClr val="FF0000"/>
                </a:solidFill>
              </a:rPr>
              <a:t>Tan Ɵ </a:t>
            </a:r>
            <a:r>
              <a:rPr lang="en-GB" dirty="0">
                <a:solidFill>
                  <a:srgbClr val="FF0000"/>
                </a:solidFill>
              </a:rPr>
              <a:t>= </a:t>
            </a:r>
            <a:r>
              <a:rPr lang="en-GB" b="1" dirty="0">
                <a:solidFill>
                  <a:srgbClr val="FF0000"/>
                </a:solidFill>
              </a:rPr>
              <a:t>F</a:t>
            </a:r>
            <a:r>
              <a:rPr lang="en-GB" b="1" baseline="-25000" dirty="0">
                <a:solidFill>
                  <a:srgbClr val="FF0000"/>
                </a:solidFill>
              </a:rPr>
              <a:t>V </a:t>
            </a:r>
            <a:r>
              <a:rPr lang="en-GB" b="1" dirty="0">
                <a:solidFill>
                  <a:srgbClr val="FF0000"/>
                </a:solidFill>
              </a:rPr>
              <a:t>/</a:t>
            </a:r>
            <a:r>
              <a:rPr lang="en-GB" b="1" baseline="-25000" dirty="0">
                <a:solidFill>
                  <a:srgbClr val="FF0000"/>
                </a:solidFill>
              </a:rPr>
              <a:t> </a:t>
            </a:r>
            <a:r>
              <a:rPr lang="en-GB" b="1" dirty="0">
                <a:solidFill>
                  <a:srgbClr val="FF0000"/>
                </a:solidFill>
              </a:rPr>
              <a:t>F</a:t>
            </a:r>
            <a:r>
              <a:rPr lang="en-GB" b="1" baseline="-25000" dirty="0">
                <a:solidFill>
                  <a:srgbClr val="FF0000"/>
                </a:solidFill>
              </a:rPr>
              <a:t>H</a:t>
            </a:r>
          </a:p>
          <a:p>
            <a:endParaRPr lang="en-GB" dirty="0"/>
          </a:p>
        </p:txBody>
      </p:sp>
      <p:cxnSp>
        <p:nvCxnSpPr>
          <p:cNvPr id="37" name="Straight Arrow Connector 36"/>
          <p:cNvCxnSpPr/>
          <p:nvPr/>
        </p:nvCxnSpPr>
        <p:spPr>
          <a:xfrm flipH="1" flipV="1">
            <a:off x="6710816" y="4307231"/>
            <a:ext cx="6266" cy="422880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>
            <a:off x="6635945" y="5089811"/>
            <a:ext cx="494777" cy="0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/>
          <p:cNvSpPr txBox="1"/>
          <p:nvPr/>
        </p:nvSpPr>
        <p:spPr>
          <a:xfrm>
            <a:off x="9692054" y="690262"/>
            <a:ext cx="225777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Origin &amp; insertions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Impacts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Spin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Friction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Centre of mass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Others</a:t>
            </a:r>
          </a:p>
          <a:p>
            <a:endParaRPr lang="en-GB" dirty="0"/>
          </a:p>
        </p:txBody>
      </p:sp>
      <p:sp>
        <p:nvSpPr>
          <p:cNvPr id="42" name="TextBox 41"/>
          <p:cNvSpPr txBox="1"/>
          <p:nvPr/>
        </p:nvSpPr>
        <p:spPr>
          <a:xfrm>
            <a:off x="9144000" y="943480"/>
            <a:ext cx="87682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800" dirty="0" smtClean="0">
                <a:latin typeface="+mj-lt"/>
              </a:rPr>
              <a:t>{</a:t>
            </a:r>
            <a:endParaRPr lang="en-GB" sz="8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255039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0830" y="164710"/>
            <a:ext cx="10515600" cy="692965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Friction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3252" y="758183"/>
            <a:ext cx="10515600" cy="288689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/>
              <a:t>A force that resists relative motion when two surfaces are in contact.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Resistive friction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Kinetic friction (sliding)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Rolling friction </a:t>
            </a:r>
            <a:endParaRPr lang="en-GB" dirty="0"/>
          </a:p>
        </p:txBody>
      </p:sp>
      <p:pic>
        <p:nvPicPr>
          <p:cNvPr id="5" name="Picture 4" descr="http://study.com/cimages/multimages/16/frictionequation.png">
            <a:hlinkClick r:id="rId2" tgtFrame="&quot;_blank&quot;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1841" y="1286203"/>
            <a:ext cx="4751301" cy="2819072"/>
          </a:xfrm>
          <a:prstGeom prst="rect">
            <a:avLst/>
          </a:prstGeom>
          <a:noFill/>
          <a:ln>
            <a:noFill/>
          </a:ln>
        </p:spPr>
      </p:pic>
      <p:pic>
        <p:nvPicPr>
          <p:cNvPr id="3074" name="Picture 2" descr="Image result for walking phase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927" y="3629286"/>
            <a:ext cx="5715000" cy="2752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Straight Arrow Connector 5"/>
          <p:cNvCxnSpPr/>
          <p:nvPr/>
        </p:nvCxnSpPr>
        <p:spPr>
          <a:xfrm flipH="1">
            <a:off x="1941534" y="5812077"/>
            <a:ext cx="901874" cy="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 flipH="1">
            <a:off x="4248411" y="5826691"/>
            <a:ext cx="901874" cy="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2559827" y="6199143"/>
            <a:ext cx="18831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>
                <a:solidFill>
                  <a:srgbClr val="FF0000"/>
                </a:solidFill>
              </a:rPr>
              <a:t>Direction of Frictional Force</a:t>
            </a:r>
            <a:endParaRPr lang="en-GB" b="1" dirty="0">
              <a:solidFill>
                <a:srgbClr val="FF0000"/>
              </a:solidFill>
            </a:endParaRPr>
          </a:p>
        </p:txBody>
      </p:sp>
      <p:cxnSp>
        <p:nvCxnSpPr>
          <p:cNvPr id="10" name="Straight Arrow Connector 9"/>
          <p:cNvCxnSpPr/>
          <p:nvPr/>
        </p:nvCxnSpPr>
        <p:spPr>
          <a:xfrm flipH="1">
            <a:off x="1102290" y="3920647"/>
            <a:ext cx="25052" cy="1415441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 flipH="1">
            <a:off x="4937342" y="3822526"/>
            <a:ext cx="25052" cy="1415441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2113126" y="3710890"/>
            <a:ext cx="25862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FFFF00"/>
                </a:solidFill>
              </a:rPr>
              <a:t>Centre of Mass</a:t>
            </a:r>
            <a:endParaRPr lang="en-GB" sz="28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72451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53778"/>
          </a:xfrm>
        </p:spPr>
        <p:txBody>
          <a:bodyPr>
            <a:normAutofit fontScale="90000"/>
          </a:bodyPr>
          <a:lstStyle/>
          <a:p>
            <a:pPr algn="ctr"/>
            <a:r>
              <a:rPr lang="en-GB" u="sng" dirty="0" smtClean="0">
                <a:solidFill>
                  <a:srgbClr val="FF0000"/>
                </a:solidFill>
              </a:rPr>
              <a:t>Walking Impact forces</a:t>
            </a:r>
            <a:endParaRPr lang="en-GB" u="sng" dirty="0">
              <a:solidFill>
                <a:srgbClr val="FF0000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943" y="1047082"/>
            <a:ext cx="5844616" cy="3309949"/>
          </a:xfrm>
          <a:prstGeom prst="rect">
            <a:avLst/>
          </a:prstGeom>
        </p:spPr>
      </p:pic>
      <p:pic>
        <p:nvPicPr>
          <p:cNvPr id="1026" name="Picture 2" descr="Image result for pressure of foot impac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7318" y="3128003"/>
            <a:ext cx="5807564" cy="3466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Image result for foot impac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9105" y="4759888"/>
            <a:ext cx="1936495" cy="1936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98840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Frictional Forces in Cycling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753" y="2491026"/>
            <a:ext cx="3546875" cy="291911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6088" y="1657587"/>
            <a:ext cx="5235879" cy="4328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62332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55299"/>
          </a:xfrm>
        </p:spPr>
        <p:txBody>
          <a:bodyPr/>
          <a:lstStyle/>
          <a:p>
            <a:pPr algn="ctr"/>
            <a:r>
              <a:rPr lang="en-GB" dirty="0" smtClean="0"/>
              <a:t>Centre of Mass / Gravity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1080" y="1227231"/>
            <a:ext cx="10515600" cy="3020695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A measure of the distribution of mass and is positioned where the moment forces around that point equal zero.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At this point the athlete is at their most stable.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The point about which a solid object will rotate, when in free motion.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7680" y="4241119"/>
            <a:ext cx="3219419" cy="241145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66103" y="4366461"/>
            <a:ext cx="2932176" cy="2157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29092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36212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Changing Centre of Mass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0403" y="1047330"/>
            <a:ext cx="9361461" cy="5189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15433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43057"/>
            <a:ext cx="10515600" cy="653778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Impact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5491" y="796835"/>
            <a:ext cx="10515600" cy="1178832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When two objects collide there is a transfer of energy between the objects. This transfer is called the Restitution.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 descr="http://www.racquetresearch.com/Image16.gif">
            <a:hlinkClick r:id="rId2" tgtFrame="&quot;_blank&quot;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752" y="4293404"/>
            <a:ext cx="2048691" cy="1889806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0727" y="1793830"/>
            <a:ext cx="2507155" cy="188169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57808" y="1526385"/>
            <a:ext cx="2168924" cy="234478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5504" y="3675522"/>
            <a:ext cx="5952628" cy="3020863"/>
          </a:xfrm>
          <a:prstGeom prst="rect">
            <a:avLst/>
          </a:prstGeom>
        </p:spPr>
      </p:pic>
      <p:pic>
        <p:nvPicPr>
          <p:cNvPr id="2052" name="Picture 4" descr="http://biomechanics.byu.edu/Online%20Book/images/restitution2.gi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101" y="2407201"/>
            <a:ext cx="2667204" cy="126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65302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Projectile motion / Equations of Motion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1296398"/>
          </a:xfrm>
        </p:spPr>
        <p:txBody>
          <a:bodyPr/>
          <a:lstStyle/>
          <a:p>
            <a:r>
              <a:rPr lang="en-GB" dirty="0" smtClean="0"/>
              <a:t>A motion of an object that is thrown near the earth’s surface which moves along a curved path under the action of gravity only</a:t>
            </a:r>
            <a:endParaRPr lang="en-GB" dirty="0"/>
          </a:p>
        </p:txBody>
      </p:sp>
      <p:pic>
        <p:nvPicPr>
          <p:cNvPr id="4" name="Picture 3" descr="http://www.swotrevision.com/pages/alevel/physics/images/img_18.GIF">
            <a:hlinkClick r:id="rId2" tgtFrame="&quot;_blank&quot;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9348" y="2880767"/>
            <a:ext cx="7719075" cy="31317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388588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Projectile motion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282" y="2811236"/>
            <a:ext cx="6591300" cy="29337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2221502"/>
            <a:ext cx="5000625" cy="165735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91351" y="3967297"/>
            <a:ext cx="3854271" cy="28907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87386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34831"/>
          </a:xfrm>
        </p:spPr>
        <p:txBody>
          <a:bodyPr/>
          <a:lstStyle/>
          <a:p>
            <a:pPr algn="ctr"/>
            <a:r>
              <a:rPr lang="en-GB" dirty="0" smtClean="0"/>
              <a:t>Inertia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0371" y="1052999"/>
            <a:ext cx="7059086" cy="1074329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rgbClr val="00B0F0"/>
                </a:solidFill>
              </a:rPr>
              <a:t>The tendency of a object to remain in an unchanged 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00B0F0"/>
                </a:solidFill>
              </a:rPr>
              <a:t>state or uniform motion, unless acted on by an external 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00B0F0"/>
                </a:solidFill>
              </a:rPr>
              <a:t>force.</a:t>
            </a:r>
            <a:endParaRPr lang="en-GB" dirty="0">
              <a:solidFill>
                <a:srgbClr val="00B0F0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092" y="2715303"/>
            <a:ext cx="3881440" cy="388144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02811" y="0"/>
            <a:ext cx="3089189" cy="68580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754880" y="2039646"/>
            <a:ext cx="370985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smtClean="0">
                <a:solidFill>
                  <a:srgbClr val="FF0000"/>
                </a:solidFill>
              </a:rPr>
              <a:t>The moment of inertia  or rotational inertia is the equivalent of mass for linear equations.</a:t>
            </a:r>
          </a:p>
          <a:p>
            <a:endParaRPr lang="en-GB" dirty="0"/>
          </a:p>
          <a:p>
            <a:r>
              <a:rPr lang="en-GB" dirty="0" smtClean="0"/>
              <a:t>Therefore 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6532" y="3695178"/>
            <a:ext cx="5892263" cy="23592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09844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73490"/>
            <a:ext cx="10515600" cy="1325563"/>
          </a:xfrm>
        </p:spPr>
        <p:txBody>
          <a:bodyPr/>
          <a:lstStyle/>
          <a:p>
            <a:pPr algn="ctr"/>
            <a:r>
              <a:rPr lang="en-GB" dirty="0" smtClean="0"/>
              <a:t>Energy, Kinetic and Potential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Kinetic energy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									</a:t>
            </a:r>
            <a:r>
              <a:rPr lang="en-GB" sz="2000" dirty="0" smtClean="0"/>
              <a:t>m = mass</a:t>
            </a:r>
          </a:p>
          <a:p>
            <a:pPr marL="0" indent="0">
              <a:buNone/>
            </a:pPr>
            <a:r>
              <a:rPr lang="en-GB" sz="2000" dirty="0"/>
              <a:t>	</a:t>
            </a:r>
            <a:r>
              <a:rPr lang="en-GB" sz="2000" dirty="0" smtClean="0"/>
              <a:t>									v = velocity</a:t>
            </a:r>
            <a:endParaRPr lang="en-GB" sz="2000" dirty="0"/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The energy possessed by an object due to it being in motion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Potential (gravitational) energy         </a:t>
            </a:r>
            <a:r>
              <a:rPr lang="en-GB" dirty="0" err="1" smtClean="0"/>
              <a:t>P</a:t>
            </a:r>
            <a:r>
              <a:rPr lang="en-GB" i="1" dirty="0" err="1" smtClean="0"/>
              <a:t>e</a:t>
            </a:r>
            <a:r>
              <a:rPr lang="en-GB" dirty="0" smtClean="0"/>
              <a:t>  = </a:t>
            </a:r>
            <a:r>
              <a:rPr lang="en-GB" dirty="0" err="1" smtClean="0"/>
              <a:t>mgh</a:t>
            </a:r>
            <a:r>
              <a:rPr lang="en-GB" dirty="0" smtClean="0"/>
              <a:t>			</a:t>
            </a:r>
            <a:r>
              <a:rPr lang="en-GB" sz="2000" dirty="0" smtClean="0"/>
              <a:t>m=mass</a:t>
            </a:r>
          </a:p>
          <a:p>
            <a:pPr marL="1828800" lvl="4" indent="0">
              <a:buNone/>
            </a:pPr>
            <a:r>
              <a:rPr lang="en-GB" sz="2000" dirty="0"/>
              <a:t>	</a:t>
            </a:r>
            <a:r>
              <a:rPr lang="en-GB" sz="2000" dirty="0" smtClean="0"/>
              <a:t>							g= gravity</a:t>
            </a:r>
          </a:p>
          <a:p>
            <a:pPr marL="0" indent="0">
              <a:buNone/>
            </a:pPr>
            <a:r>
              <a:rPr lang="en-GB" sz="2000" dirty="0"/>
              <a:t>	</a:t>
            </a:r>
            <a:r>
              <a:rPr lang="en-GB" sz="2000" dirty="0" smtClean="0"/>
              <a:t>									h=height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The energy of an object due to its position relative to the earths surface.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4" name="Picture 3" descr="http://spiff.rit.edu/classes/phys200/lectures/ke_low/eqn_ke.gif">
            <a:hlinkClick r:id="rId2" tgtFrame="&quot;_blank&quot;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2635" y="1172482"/>
            <a:ext cx="3214371" cy="151846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106646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" y="221434"/>
            <a:ext cx="10515600" cy="536212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Fluid Mechanics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9451" y="908369"/>
            <a:ext cx="10805161" cy="5623060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The impact of a fluid on an object or the effect of the object on the fluid;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Air resistance (drag) </a:t>
            </a:r>
          </a:p>
          <a:p>
            <a:pPr marL="0" indent="0">
              <a:buNone/>
            </a:pPr>
            <a:r>
              <a:rPr lang="en-GB" dirty="0" smtClean="0"/>
              <a:t>	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the force opposing motion due to the object travelling through air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Water resistance</a:t>
            </a:r>
          </a:p>
          <a:p>
            <a:pPr marL="0" indent="0">
              <a:buNone/>
            </a:pPr>
            <a:r>
              <a:rPr lang="en-GB" dirty="0" smtClean="0"/>
              <a:t>	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the force opposing motion due to the object travelling through air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53442" y="1527649"/>
            <a:ext cx="1961170" cy="131799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6464" y="1406140"/>
            <a:ext cx="2775131" cy="156101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6536" y="5404679"/>
            <a:ext cx="2021958" cy="134347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4632" y="3400610"/>
            <a:ext cx="2717619" cy="16758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2876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latin typeface="+mn-lt"/>
              </a:rPr>
              <a:t>Stress &amp; Strain</a:t>
            </a:r>
            <a:endParaRPr lang="en-GB" dirty="0">
              <a:latin typeface="+mn-lt"/>
            </a:endParaRPr>
          </a:p>
        </p:txBody>
      </p:sp>
      <p:sp>
        <p:nvSpPr>
          <p:cNvPr id="4" name="AutoShape 2" descr="Image result for stress and strai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148" name="Picture 4" descr="Image result for stress and stra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1820928"/>
            <a:ext cx="4000500" cy="2838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Related image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7751" y="2143886"/>
            <a:ext cx="3692066" cy="1989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Image result for strain equation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6098" y="3705573"/>
            <a:ext cx="2324100" cy="1181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8" name="Picture 14" descr="Image result for stress equation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6098" y="1938434"/>
            <a:ext cx="2085975" cy="1181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8179496" y="1820928"/>
            <a:ext cx="15156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rgbClr val="FF0000"/>
                </a:solidFill>
              </a:rPr>
              <a:t>Young’s Modulus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726509" y="5285984"/>
            <a:ext cx="1052186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7030A0"/>
                </a:solidFill>
              </a:rPr>
              <a:t>Pressure =  the force applied per unit area (perpendicular to the to the surface) measured in </a:t>
            </a:r>
            <a:r>
              <a:rPr lang="en-GB" sz="2400" b="1" dirty="0" err="1" smtClean="0">
                <a:solidFill>
                  <a:srgbClr val="7030A0"/>
                </a:solidFill>
              </a:rPr>
              <a:t>pascals</a:t>
            </a:r>
            <a:endParaRPr lang="en-GB" sz="2400" b="1" dirty="0" smtClean="0">
              <a:solidFill>
                <a:srgbClr val="7030A0"/>
              </a:solidFill>
            </a:endParaRPr>
          </a:p>
          <a:p>
            <a:pPr algn="ctr"/>
            <a:r>
              <a:rPr lang="en-GB" sz="2400" b="1" dirty="0" smtClean="0">
                <a:solidFill>
                  <a:srgbClr val="FF0000"/>
                </a:solidFill>
              </a:rPr>
              <a:t>1N/cm</a:t>
            </a:r>
            <a:r>
              <a:rPr lang="en-GB" sz="2400" b="1" baseline="30000" dirty="0" smtClean="0">
                <a:solidFill>
                  <a:srgbClr val="FF0000"/>
                </a:solidFill>
              </a:rPr>
              <a:t>2</a:t>
            </a:r>
            <a:r>
              <a:rPr lang="en-GB" sz="2400" b="1" dirty="0" smtClean="0">
                <a:solidFill>
                  <a:srgbClr val="FF0000"/>
                </a:solidFill>
              </a:rPr>
              <a:t> = 10 000 </a:t>
            </a:r>
            <a:r>
              <a:rPr lang="en-GB" sz="2400" b="1" dirty="0" err="1" smtClean="0">
                <a:solidFill>
                  <a:srgbClr val="FF0000"/>
                </a:solidFill>
              </a:rPr>
              <a:t>pascals</a:t>
            </a:r>
            <a:r>
              <a:rPr lang="en-GB" sz="2400" b="1" dirty="0" smtClean="0">
                <a:solidFill>
                  <a:srgbClr val="FF0000"/>
                </a:solidFill>
              </a:rPr>
              <a:t>  or 1 Pascal = 1N/m</a:t>
            </a:r>
            <a:r>
              <a:rPr lang="en-GB" sz="2400" b="1" baseline="30000" dirty="0" smtClean="0">
                <a:solidFill>
                  <a:srgbClr val="FF0000"/>
                </a:solidFill>
              </a:rPr>
              <a:t>2</a:t>
            </a:r>
            <a:endParaRPr lang="en-GB" sz="2400" b="1" baseline="30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46728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62338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Fluid Forces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045029"/>
            <a:ext cx="10515600" cy="5131934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Buoyancy</a:t>
            </a:r>
          </a:p>
          <a:p>
            <a:pPr marL="0" indent="0">
              <a:buNone/>
            </a:pPr>
            <a:r>
              <a:rPr lang="en-GB" dirty="0"/>
              <a:t/>
            </a:r>
            <a:br>
              <a:rPr lang="en-GB" dirty="0"/>
            </a:br>
            <a:r>
              <a:rPr lang="en-GB" dirty="0"/>
              <a:t>The force exerted on an object immersed in a fluid. Buoyancy is usually directed up (although there are exceptions to this rule</a:t>
            </a:r>
            <a:r>
              <a:rPr lang="en-GB" dirty="0" smtClean="0"/>
              <a:t>).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Drag</a:t>
            </a:r>
          </a:p>
          <a:p>
            <a:pPr marL="0" indent="0">
              <a:buNone/>
            </a:pPr>
            <a:r>
              <a:rPr lang="en-GB" dirty="0"/>
              <a:t/>
            </a:r>
            <a:br>
              <a:rPr lang="en-GB" dirty="0"/>
            </a:br>
            <a:r>
              <a:rPr lang="en-GB" dirty="0"/>
              <a:t>The force that resists the motion of an object through a fluid. Drag is directed opposite the direction of motion of the object relative to the fluid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Lift</a:t>
            </a:r>
          </a:p>
          <a:p>
            <a:pPr marL="0" indent="0">
              <a:buNone/>
            </a:pPr>
            <a:r>
              <a:rPr lang="en-GB" dirty="0"/>
              <a:t/>
            </a:r>
            <a:br>
              <a:rPr lang="en-GB" dirty="0"/>
            </a:br>
            <a:r>
              <a:rPr lang="en-GB" dirty="0"/>
              <a:t>The force that a moving fluid exerts as it flows around an object; typically a wing or wing-like structure, but also golf balls and baseballs. Lift is generally directed perpendicular to the direction of fluid flow (although there are exceptions to this rule</a:t>
            </a:r>
            <a:r>
              <a:rPr lang="en-GB" dirty="0" smtClean="0"/>
              <a:t>).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Thrust</a:t>
            </a:r>
          </a:p>
          <a:p>
            <a:pPr marL="0" indent="0">
              <a:buNone/>
            </a:pPr>
            <a:r>
              <a:rPr lang="en-GB" dirty="0"/>
              <a:t/>
            </a:r>
            <a:br>
              <a:rPr lang="en-GB" dirty="0"/>
            </a:br>
            <a:r>
              <a:rPr lang="en-GB" dirty="0"/>
              <a:t>The force that a fluid exerts when expelled by a propeller, turbine, rocket, squid, clam, etc. Thrust is directed opposite the direction the fluid is expelled.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632002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82245"/>
            <a:ext cx="10515600" cy="614589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Fictitious Forces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199" y="1214846"/>
            <a:ext cx="10787743" cy="543414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Centrifugal </a:t>
            </a:r>
            <a:r>
              <a:rPr lang="en-GB" dirty="0" smtClean="0">
                <a:solidFill>
                  <a:srgbClr val="FF0000"/>
                </a:solidFill>
              </a:rPr>
              <a:t>Force</a:t>
            </a:r>
          </a:p>
          <a:p>
            <a:pPr marL="0" indent="0">
              <a:buNone/>
            </a:pPr>
            <a:r>
              <a:rPr lang="en-GB" dirty="0"/>
              <a:t/>
            </a:r>
            <a:br>
              <a:rPr lang="en-GB" dirty="0"/>
            </a:br>
            <a:r>
              <a:rPr lang="en-GB" dirty="0"/>
              <a:t>The force experienced by all objects in a rotating coordinate system that seems to pull them away from the </a:t>
            </a:r>
            <a:r>
              <a:rPr lang="en-GB" dirty="0" smtClean="0"/>
              <a:t>centre </a:t>
            </a:r>
            <a:r>
              <a:rPr lang="en-GB" dirty="0"/>
              <a:t>of rotation</a:t>
            </a:r>
            <a:r>
              <a:rPr lang="en-GB" dirty="0" smtClean="0"/>
              <a:t>.</a:t>
            </a:r>
          </a:p>
          <a:p>
            <a:pPr lvl="1"/>
            <a:endParaRPr lang="en-GB" sz="2000" dirty="0"/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Coriolis </a:t>
            </a:r>
            <a:r>
              <a:rPr lang="en-GB" dirty="0" smtClean="0">
                <a:solidFill>
                  <a:srgbClr val="FF0000"/>
                </a:solidFill>
              </a:rPr>
              <a:t>Force</a:t>
            </a:r>
          </a:p>
          <a:p>
            <a:pPr marL="0" indent="0">
              <a:buNone/>
            </a:pPr>
            <a:r>
              <a:rPr lang="en-GB" dirty="0"/>
              <a:t/>
            </a:r>
            <a:br>
              <a:rPr lang="en-GB" dirty="0"/>
            </a:br>
            <a:r>
              <a:rPr lang="en-GB" dirty="0"/>
              <a:t>The force experienced by moving objects in a rotating coordinate system that seems to deflect them at right angles to their direction of motion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"</a:t>
            </a:r>
            <a:r>
              <a:rPr lang="en-GB" dirty="0">
                <a:solidFill>
                  <a:srgbClr val="FF0000"/>
                </a:solidFill>
              </a:rPr>
              <a:t>G </a:t>
            </a:r>
            <a:r>
              <a:rPr lang="en-GB" dirty="0" smtClean="0">
                <a:solidFill>
                  <a:srgbClr val="FF0000"/>
                </a:solidFill>
              </a:rPr>
              <a:t>Force“</a:t>
            </a:r>
          </a:p>
          <a:p>
            <a:pPr marL="0" indent="0">
              <a:buNone/>
            </a:pPr>
            <a:r>
              <a:rPr lang="en-GB" dirty="0"/>
              <a:t/>
            </a:r>
            <a:br>
              <a:rPr lang="en-GB" dirty="0"/>
            </a:br>
            <a:r>
              <a:rPr lang="en-GB" dirty="0"/>
              <a:t>Not really a force (or even a fictitious force) but rather an apparent gravity-like sensation experienced by objects in an accelerating coordinate system</a:t>
            </a:r>
            <a:r>
              <a:rPr lang="en-GB" dirty="0" smtClean="0"/>
              <a:t>.</a:t>
            </a:r>
          </a:p>
          <a:p>
            <a:pPr marL="0" indent="0" algn="ctr">
              <a:buNone/>
            </a:pPr>
            <a:endParaRPr lang="en-GB" sz="2200" dirty="0">
              <a:solidFill>
                <a:srgbClr val="0070C0"/>
              </a:solidFill>
            </a:endParaRPr>
          </a:p>
          <a:p>
            <a:pPr marL="0" indent="0" algn="ctr">
              <a:buNone/>
            </a:pPr>
            <a:r>
              <a:rPr lang="en-GB" dirty="0" smtClean="0">
                <a:solidFill>
                  <a:srgbClr val="0070C0"/>
                </a:solidFill>
              </a:rPr>
              <a:t>These are all experiences effects resulting from inertia</a:t>
            </a:r>
            <a:endParaRPr lang="en-GB" dirty="0">
              <a:solidFill>
                <a:srgbClr val="0070C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15275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Internal Forces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485" y="1488559"/>
            <a:ext cx="5030418" cy="425247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1912" y="1987225"/>
            <a:ext cx="3810000" cy="384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94191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Forces and movement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2628" y="1464118"/>
            <a:ext cx="10515600" cy="4351338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dirty="0" smtClean="0">
                <a:solidFill>
                  <a:srgbClr val="FF0000"/>
                </a:solidFill>
              </a:rPr>
              <a:t>Muscle create the force along the line of sarcomeres.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dirty="0" smtClean="0">
                <a:solidFill>
                  <a:srgbClr val="0070C0"/>
                </a:solidFill>
              </a:rPr>
              <a:t>Tendon translates the force on to the insertion/s and origin along its length.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dirty="0" smtClean="0">
                <a:solidFill>
                  <a:srgbClr val="00B050"/>
                </a:solidFill>
              </a:rPr>
              <a:t>Movement around the joint (or isometric) occurs </a:t>
            </a:r>
            <a:r>
              <a:rPr lang="en-GB" smtClean="0">
                <a:solidFill>
                  <a:srgbClr val="00B050"/>
                </a:solidFill>
              </a:rPr>
              <a:t>in two </a:t>
            </a:r>
            <a:r>
              <a:rPr lang="en-GB" dirty="0" smtClean="0">
                <a:solidFill>
                  <a:srgbClr val="00B050"/>
                </a:solidFill>
              </a:rPr>
              <a:t>dimensions.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dirty="0" smtClean="0">
                <a:solidFill>
                  <a:srgbClr val="7030A0"/>
                </a:solidFill>
              </a:rPr>
              <a:t>Joint also tries to move linearly.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Stabilising muscles and ligaments prevent unwanted movements and joint dislocation.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609139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Forces are Vectors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7216" y="1368425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Magnitude + Direction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Movement is the summation of all these vectors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050" name="Picture 2" descr="Image result for vector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5821" y="1363173"/>
            <a:ext cx="1790334" cy="1790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www.exrx.net/Images/Mechanics/LegCurlKneeVectors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7944" y="2295585"/>
            <a:ext cx="3429000" cy="3962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255676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45003"/>
            <a:ext cx="10515600" cy="1325563"/>
          </a:xfrm>
        </p:spPr>
        <p:txBody>
          <a:bodyPr/>
          <a:lstStyle/>
          <a:p>
            <a:pPr algn="ctr"/>
            <a:r>
              <a:rPr lang="en-GB" dirty="0" smtClean="0"/>
              <a:t>Muscle force as a Vector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113356"/>
            <a:ext cx="10515600" cy="800617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Normally work in two dimensions and has magnitude and Direction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662" y="2329158"/>
            <a:ext cx="5771046" cy="3398610"/>
          </a:xfrm>
          <a:prstGeom prst="rect">
            <a:avLst/>
          </a:prstGeom>
        </p:spPr>
      </p:pic>
      <p:cxnSp>
        <p:nvCxnSpPr>
          <p:cNvPr id="6" name="Straight Arrow Connector 5"/>
          <p:cNvCxnSpPr/>
          <p:nvPr/>
        </p:nvCxnSpPr>
        <p:spPr>
          <a:xfrm flipH="1" flipV="1">
            <a:off x="2807474" y="2329158"/>
            <a:ext cx="300529" cy="1927264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 flipH="1">
            <a:off x="1042469" y="4231060"/>
            <a:ext cx="2115879" cy="10632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V="1">
            <a:off x="3158348" y="2098640"/>
            <a:ext cx="0" cy="2157782"/>
          </a:xfrm>
          <a:prstGeom prst="straightConnector1">
            <a:avLst/>
          </a:prstGeom>
          <a:ln w="762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2597160" y="1729572"/>
            <a:ext cx="170578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solidFill>
                  <a:srgbClr val="00B050"/>
                </a:solidFill>
              </a:rPr>
              <a:t>Vertical muscle force</a:t>
            </a:r>
            <a:endParaRPr lang="en-GB" sz="1400" dirty="0">
              <a:solidFill>
                <a:srgbClr val="00B050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219662" y="4315678"/>
            <a:ext cx="197868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 smtClean="0">
                <a:solidFill>
                  <a:srgbClr val="FF0000"/>
                </a:solidFill>
              </a:rPr>
              <a:t>Horizontal muscle force</a:t>
            </a:r>
            <a:endParaRPr lang="en-GB" sz="1400" b="1" dirty="0">
              <a:solidFill>
                <a:srgbClr val="FF0000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926580" y="2042758"/>
            <a:ext cx="152347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>
                <a:solidFill>
                  <a:srgbClr val="0070C0"/>
                </a:solidFill>
              </a:rPr>
              <a:t>Muscle force</a:t>
            </a:r>
            <a:endParaRPr lang="en-GB" sz="1600" dirty="0">
              <a:solidFill>
                <a:srgbClr val="0070C0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2913321" y="3867044"/>
            <a:ext cx="3402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Ɵ</a:t>
            </a:r>
            <a:endParaRPr lang="en-GB" dirty="0"/>
          </a:p>
        </p:txBody>
      </p:sp>
      <p:sp>
        <p:nvSpPr>
          <p:cNvPr id="18" name="Arc 17"/>
          <p:cNvSpPr/>
          <p:nvPr/>
        </p:nvSpPr>
        <p:spPr>
          <a:xfrm rot="15603194">
            <a:off x="2793838" y="3929198"/>
            <a:ext cx="669851" cy="534914"/>
          </a:xfrm>
          <a:prstGeom prst="arc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extBox 18"/>
          <p:cNvSpPr txBox="1"/>
          <p:nvPr/>
        </p:nvSpPr>
        <p:spPr>
          <a:xfrm>
            <a:off x="6096000" y="1729572"/>
            <a:ext cx="50185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If we know the vertical force and angle of insertion then we can work out the muscles forces</a:t>
            </a:r>
            <a:endParaRPr lang="en-GB" dirty="0"/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9651" y="4931232"/>
            <a:ext cx="4664149" cy="1749483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2861" y="2521127"/>
            <a:ext cx="3956789" cy="2282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813158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81173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Moment Forces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63" y="1121217"/>
            <a:ext cx="10875335" cy="960105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b="1" dirty="0" smtClean="0">
                <a:solidFill>
                  <a:srgbClr val="FF0000"/>
                </a:solidFill>
              </a:rPr>
              <a:t>The moment of a force is the magnitude of the force multiplied by the perpendicular distance between the application of the force and the axis of rotation</a:t>
            </a:r>
            <a:endParaRPr lang="en-GB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31829" y="2469079"/>
            <a:ext cx="1724025" cy="26003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8248" y="2081322"/>
            <a:ext cx="2352675" cy="19431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371" y="2081322"/>
            <a:ext cx="4488576" cy="3894176"/>
          </a:xfrm>
          <a:prstGeom prst="rect">
            <a:avLst/>
          </a:prstGeom>
        </p:spPr>
      </p:pic>
      <p:pic>
        <p:nvPicPr>
          <p:cNvPr id="1028" name="Picture 4" descr="http://www.fitnessmarkt.com/rest/image/file-96ca4de0-26ef-4e97-82c6-6a5ee6eff122?size=ad-small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4419" y="4346907"/>
            <a:ext cx="3048000" cy="2286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10904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Free Body </a:t>
            </a:r>
            <a:r>
              <a:rPr lang="en-GB" dirty="0" err="1" smtClean="0"/>
              <a:t>Diagramme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91389"/>
            <a:ext cx="10515600" cy="598598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 smtClean="0"/>
              <a:t>A diagrammatic representation including all forces acting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199" y="2306047"/>
            <a:ext cx="4169735" cy="423923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570228" y="2306047"/>
            <a:ext cx="747646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Where 	</a:t>
            </a:r>
            <a:r>
              <a:rPr lang="en-GB" dirty="0">
                <a:solidFill>
                  <a:srgbClr val="FF0000"/>
                </a:solidFill>
              </a:rPr>
              <a:t>W</a:t>
            </a:r>
            <a:r>
              <a:rPr lang="en-GB" dirty="0" smtClean="0"/>
              <a:t> = force of weight of arm = mass x gravity (kgms</a:t>
            </a:r>
            <a:r>
              <a:rPr lang="en-GB" baseline="30000" dirty="0" smtClean="0"/>
              <a:t>-2</a:t>
            </a:r>
            <a:r>
              <a:rPr lang="en-GB" dirty="0" smtClean="0"/>
              <a:t> or N)</a:t>
            </a:r>
          </a:p>
          <a:p>
            <a:endParaRPr lang="en-GB" dirty="0" smtClean="0"/>
          </a:p>
          <a:p>
            <a:r>
              <a:rPr lang="en-GB" dirty="0" smtClean="0"/>
              <a:t>	</a:t>
            </a:r>
            <a:r>
              <a:rPr lang="en-GB" dirty="0" smtClean="0">
                <a:solidFill>
                  <a:srgbClr val="FF0000"/>
                </a:solidFill>
              </a:rPr>
              <a:t>F</a:t>
            </a:r>
            <a:r>
              <a:rPr lang="en-GB" dirty="0" smtClean="0"/>
              <a:t> is the force of the weight held</a:t>
            </a:r>
          </a:p>
          <a:p>
            <a:endParaRPr lang="en-GB" dirty="0" smtClean="0"/>
          </a:p>
          <a:p>
            <a:r>
              <a:rPr lang="en-GB" dirty="0"/>
              <a:t>	</a:t>
            </a:r>
            <a:r>
              <a:rPr lang="en-GB" dirty="0" smtClean="0">
                <a:solidFill>
                  <a:srgbClr val="FF0000"/>
                </a:solidFill>
              </a:rPr>
              <a:t>M </a:t>
            </a:r>
            <a:r>
              <a:rPr lang="en-GB" dirty="0" smtClean="0"/>
              <a:t>is the muscle force acting to hold the arm and weight.</a:t>
            </a:r>
          </a:p>
          <a:p>
            <a:endParaRPr lang="en-GB" dirty="0" smtClean="0"/>
          </a:p>
          <a:p>
            <a:r>
              <a:rPr lang="en-GB" dirty="0"/>
              <a:t>	</a:t>
            </a:r>
            <a:r>
              <a:rPr lang="en-GB" dirty="0" smtClean="0">
                <a:solidFill>
                  <a:srgbClr val="FF0000"/>
                </a:solidFill>
              </a:rPr>
              <a:t>A</a:t>
            </a:r>
            <a:r>
              <a:rPr lang="en-GB" dirty="0" smtClean="0"/>
              <a:t> is the distance between the elbow joint and insertion of biceps 	</a:t>
            </a:r>
            <a:r>
              <a:rPr lang="en-GB" dirty="0" err="1" smtClean="0"/>
              <a:t>brachii</a:t>
            </a:r>
            <a:r>
              <a:rPr lang="en-GB" dirty="0" smtClean="0"/>
              <a:t> (assume only once muscle acting!)</a:t>
            </a:r>
          </a:p>
          <a:p>
            <a:endParaRPr lang="en-GB" dirty="0" smtClean="0"/>
          </a:p>
          <a:p>
            <a:r>
              <a:rPr lang="en-GB" dirty="0"/>
              <a:t>	</a:t>
            </a:r>
            <a:r>
              <a:rPr lang="en-GB" dirty="0" smtClean="0">
                <a:solidFill>
                  <a:srgbClr val="FF0000"/>
                </a:solidFill>
              </a:rPr>
              <a:t>B</a:t>
            </a:r>
            <a:r>
              <a:rPr lang="en-GB" dirty="0" smtClean="0"/>
              <a:t> is the distance half between the elbow joint and the finger tip.</a:t>
            </a:r>
          </a:p>
          <a:p>
            <a:endParaRPr lang="en-GB" dirty="0" smtClean="0"/>
          </a:p>
          <a:p>
            <a:r>
              <a:rPr lang="en-GB" dirty="0"/>
              <a:t>	</a:t>
            </a:r>
            <a:r>
              <a:rPr lang="en-GB" dirty="0" smtClean="0">
                <a:solidFill>
                  <a:srgbClr val="FF0000"/>
                </a:solidFill>
              </a:rPr>
              <a:t>C</a:t>
            </a:r>
            <a:r>
              <a:rPr lang="en-GB" dirty="0" smtClean="0"/>
              <a:t> is the distance between the elbow joint and centre of mass being 	held.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913862" y="5277589"/>
            <a:ext cx="3402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2568647" y="5646921"/>
            <a:ext cx="3544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795379" y="6005307"/>
            <a:ext cx="3402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486400" y="6189973"/>
            <a:ext cx="6411433" cy="36933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rgbClr val="0070C0"/>
                </a:solidFill>
              </a:rPr>
              <a:t>WE CAN MEASURE ALL OF THESE</a:t>
            </a:r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681974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Resolving Force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37683" y="1871329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If forces are in equilibrium  (</a:t>
            </a:r>
            <a:r>
              <a:rPr lang="el-GR" dirty="0" smtClean="0"/>
              <a:t>Ξ</a:t>
            </a:r>
            <a:r>
              <a:rPr lang="en-GB" dirty="0" smtClean="0"/>
              <a:t>m) then </a:t>
            </a:r>
            <a:r>
              <a:rPr lang="el-GR" dirty="0" smtClean="0"/>
              <a:t>Ξ</a:t>
            </a:r>
            <a:endParaRPr lang="en-GB" dirty="0"/>
          </a:p>
        </p:txBody>
      </p:sp>
      <p:cxnSp>
        <p:nvCxnSpPr>
          <p:cNvPr id="10" name="Straight Arrow Connector 9"/>
          <p:cNvCxnSpPr/>
          <p:nvPr/>
        </p:nvCxnSpPr>
        <p:spPr>
          <a:xfrm>
            <a:off x="6900530" y="1919175"/>
            <a:ext cx="0" cy="350875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 flipV="1">
            <a:off x="6645349" y="1871329"/>
            <a:ext cx="0" cy="350875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2021959" y="2679405"/>
            <a:ext cx="531628" cy="212651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2530549" y="4805916"/>
            <a:ext cx="41148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4587949" y="4805917"/>
            <a:ext cx="0" cy="457198"/>
          </a:xfrm>
          <a:prstGeom prst="line">
            <a:avLst/>
          </a:prstGeom>
          <a:ln w="38100">
            <a:solidFill>
              <a:schemeClr val="tx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>
            <a:stCxn id="29" idx="2"/>
          </p:cNvCxnSpPr>
          <p:nvPr/>
        </p:nvCxnSpPr>
        <p:spPr>
          <a:xfrm>
            <a:off x="2763478" y="4495468"/>
            <a:ext cx="129463" cy="298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6643577" y="4805917"/>
            <a:ext cx="1772" cy="839971"/>
          </a:xfrm>
          <a:prstGeom prst="line">
            <a:avLst/>
          </a:prstGeom>
          <a:ln w="38100">
            <a:solidFill>
              <a:schemeClr val="tx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 flipH="1" flipV="1">
            <a:off x="2870791" y="4274289"/>
            <a:ext cx="10632" cy="531627"/>
          </a:xfrm>
          <a:prstGeom prst="line">
            <a:avLst/>
          </a:prstGeom>
          <a:ln w="38100">
            <a:solidFill>
              <a:schemeClr val="tx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val 26"/>
          <p:cNvSpPr/>
          <p:nvPr/>
        </p:nvSpPr>
        <p:spPr>
          <a:xfrm>
            <a:off x="6337005" y="4199859"/>
            <a:ext cx="563525" cy="60605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TextBox 27"/>
          <p:cNvSpPr txBox="1"/>
          <p:nvPr/>
        </p:nvSpPr>
        <p:spPr>
          <a:xfrm>
            <a:off x="6395483" y="4369116"/>
            <a:ext cx="446567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 smtClean="0"/>
              <a:t>10kg</a:t>
            </a:r>
            <a:endParaRPr lang="en-GB" sz="1050" dirty="0"/>
          </a:p>
        </p:txBody>
      </p:sp>
      <p:sp>
        <p:nvSpPr>
          <p:cNvPr id="29" name="Oval 28"/>
          <p:cNvSpPr/>
          <p:nvPr/>
        </p:nvSpPr>
        <p:spPr>
          <a:xfrm rot="14844987">
            <a:off x="1625764" y="3620246"/>
            <a:ext cx="1644059" cy="2324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TextBox 35"/>
          <p:cNvSpPr txBox="1"/>
          <p:nvPr/>
        </p:nvSpPr>
        <p:spPr>
          <a:xfrm>
            <a:off x="7368363" y="3071495"/>
            <a:ext cx="41466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Relative weight of hand and arm </a:t>
            </a:r>
          </a:p>
          <a:p>
            <a:r>
              <a:rPr lang="en-GB" dirty="0" smtClean="0"/>
              <a:t>Male = 5.7% TBW Female = 4.97% TBW</a:t>
            </a:r>
            <a:endParaRPr lang="en-GB" dirty="0"/>
          </a:p>
        </p:txBody>
      </p:sp>
      <p:cxnSp>
        <p:nvCxnSpPr>
          <p:cNvPr id="37" name="Straight Connector 36"/>
          <p:cNvCxnSpPr/>
          <p:nvPr/>
        </p:nvCxnSpPr>
        <p:spPr>
          <a:xfrm>
            <a:off x="2564219" y="4937689"/>
            <a:ext cx="328722" cy="4698"/>
          </a:xfrm>
          <a:prstGeom prst="line">
            <a:avLst/>
          </a:prstGeom>
          <a:ln w="38100">
            <a:solidFill>
              <a:schemeClr val="tx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/>
          <p:nvPr/>
        </p:nvCxnSpPr>
        <p:spPr>
          <a:xfrm flipV="1">
            <a:off x="2564218" y="5816009"/>
            <a:ext cx="4155558" cy="15459"/>
          </a:xfrm>
          <a:prstGeom prst="line">
            <a:avLst/>
          </a:prstGeom>
          <a:ln w="38100">
            <a:solidFill>
              <a:schemeClr val="tx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/>
          <p:nvPr/>
        </p:nvCxnSpPr>
        <p:spPr>
          <a:xfrm>
            <a:off x="2530549" y="5230757"/>
            <a:ext cx="2055629" cy="11731"/>
          </a:xfrm>
          <a:prstGeom prst="line">
            <a:avLst/>
          </a:prstGeom>
          <a:ln w="38100">
            <a:solidFill>
              <a:schemeClr val="tx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Box 45"/>
          <p:cNvSpPr txBox="1"/>
          <p:nvPr/>
        </p:nvSpPr>
        <p:spPr>
          <a:xfrm>
            <a:off x="2275368" y="4759749"/>
            <a:ext cx="2870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</a:t>
            </a:r>
            <a:endParaRPr lang="en-GB" dirty="0"/>
          </a:p>
        </p:txBody>
      </p:sp>
      <p:sp>
        <p:nvSpPr>
          <p:cNvPr id="47" name="TextBox 46"/>
          <p:cNvSpPr txBox="1"/>
          <p:nvPr/>
        </p:nvSpPr>
        <p:spPr>
          <a:xfrm>
            <a:off x="4306286" y="5513091"/>
            <a:ext cx="3357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</a:t>
            </a:r>
            <a:endParaRPr lang="en-GB" dirty="0"/>
          </a:p>
        </p:txBody>
      </p:sp>
      <p:sp>
        <p:nvSpPr>
          <p:cNvPr id="48" name="TextBox 47"/>
          <p:cNvSpPr txBox="1"/>
          <p:nvPr/>
        </p:nvSpPr>
        <p:spPr>
          <a:xfrm>
            <a:off x="3164072" y="4935942"/>
            <a:ext cx="2870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</a:t>
            </a:r>
          </a:p>
        </p:txBody>
      </p:sp>
      <p:sp>
        <p:nvSpPr>
          <p:cNvPr id="50" name="TextBox 49"/>
          <p:cNvSpPr txBox="1"/>
          <p:nvPr/>
        </p:nvSpPr>
        <p:spPr>
          <a:xfrm>
            <a:off x="4241505" y="5305371"/>
            <a:ext cx="10419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 smtClean="0"/>
              <a:t>Wt</a:t>
            </a:r>
            <a:r>
              <a:rPr lang="en-GB" sz="1200" dirty="0" smtClean="0"/>
              <a:t> Arm x g</a:t>
            </a:r>
            <a:endParaRPr lang="en-GB" sz="1200" dirty="0"/>
          </a:p>
        </p:txBody>
      </p:sp>
      <p:sp>
        <p:nvSpPr>
          <p:cNvPr id="51" name="TextBox 50"/>
          <p:cNvSpPr txBox="1"/>
          <p:nvPr/>
        </p:nvSpPr>
        <p:spPr>
          <a:xfrm>
            <a:off x="2783958" y="3991100"/>
            <a:ext cx="287965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Vertical component of Muscle force (</a:t>
            </a:r>
            <a:r>
              <a:rPr lang="en-GB" sz="1200" dirty="0" err="1" smtClean="0"/>
              <a:t>MFv</a:t>
            </a:r>
            <a:r>
              <a:rPr lang="en-GB" sz="1200" dirty="0" smtClean="0"/>
              <a:t>)</a:t>
            </a:r>
            <a:endParaRPr lang="en-GB" sz="1200" dirty="0"/>
          </a:p>
        </p:txBody>
      </p:sp>
      <p:sp>
        <p:nvSpPr>
          <p:cNvPr id="52" name="TextBox 51"/>
          <p:cNvSpPr txBox="1"/>
          <p:nvPr/>
        </p:nvSpPr>
        <p:spPr>
          <a:xfrm>
            <a:off x="6352952" y="5837434"/>
            <a:ext cx="7017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 smtClean="0"/>
              <a:t>Wt</a:t>
            </a:r>
            <a:r>
              <a:rPr lang="en-GB" sz="1200" dirty="0" smtClean="0"/>
              <a:t>  x g</a:t>
            </a:r>
            <a:endParaRPr lang="en-GB" sz="1200" dirty="0"/>
          </a:p>
        </p:txBody>
      </p:sp>
      <p:sp>
        <p:nvSpPr>
          <p:cNvPr id="54" name="TextBox 53"/>
          <p:cNvSpPr txBox="1"/>
          <p:nvPr/>
        </p:nvSpPr>
        <p:spPr>
          <a:xfrm>
            <a:off x="2445488" y="6222667"/>
            <a:ext cx="8676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solidFill>
                  <a:srgbClr val="FF0000"/>
                </a:solidFill>
              </a:rPr>
              <a:t>Resolving forces -  </a:t>
            </a:r>
            <a:r>
              <a:rPr lang="en-GB" sz="2800" dirty="0" err="1" smtClean="0">
                <a:solidFill>
                  <a:srgbClr val="FF0000"/>
                </a:solidFill>
              </a:rPr>
              <a:t>MFv</a:t>
            </a:r>
            <a:r>
              <a:rPr lang="en-GB" sz="2800" dirty="0" smtClean="0">
                <a:solidFill>
                  <a:srgbClr val="FF0000"/>
                </a:solidFill>
              </a:rPr>
              <a:t> x A = (</a:t>
            </a:r>
            <a:r>
              <a:rPr lang="en-GB" sz="2800" dirty="0" err="1" smtClean="0">
                <a:solidFill>
                  <a:srgbClr val="FF0000"/>
                </a:solidFill>
              </a:rPr>
              <a:t>Awt</a:t>
            </a:r>
            <a:r>
              <a:rPr lang="en-GB" sz="2800" dirty="0" smtClean="0">
                <a:solidFill>
                  <a:srgbClr val="FF0000"/>
                </a:solidFill>
              </a:rPr>
              <a:t> x B) + (WT x C) </a:t>
            </a:r>
            <a:endParaRPr lang="en-GB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467311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29070" y="248166"/>
            <a:ext cx="10632558" cy="1325563"/>
          </a:xfrm>
        </p:spPr>
        <p:txBody>
          <a:bodyPr/>
          <a:lstStyle/>
          <a:p>
            <a:r>
              <a:rPr lang="en-GB" dirty="0" smtClean="0"/>
              <a:t>Calculating Muscle Force and Stabilising Force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29070" y="1591819"/>
            <a:ext cx="10515600" cy="4936572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Use the trigonometry ratios to calculate</a:t>
            </a:r>
          </a:p>
          <a:p>
            <a:pPr marL="0" indent="0">
              <a:buNone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Total muscle force required to hold the weight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Stabilising force produced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>
                <a:solidFill>
                  <a:srgbClr val="FF0000"/>
                </a:solidFill>
              </a:rPr>
              <a:t> What are the issues and errors in determining force this way?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 smtClean="0">
                <a:solidFill>
                  <a:srgbClr val="FF0000"/>
                </a:solidFill>
              </a:rPr>
              <a:t>Is it accurate?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449896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31209"/>
            <a:ext cx="10515600" cy="942680"/>
          </a:xfrm>
        </p:spPr>
        <p:txBody>
          <a:bodyPr/>
          <a:lstStyle/>
          <a:p>
            <a:pPr algn="ctr"/>
            <a:r>
              <a:rPr lang="en-GB" dirty="0" smtClean="0"/>
              <a:t>Stress and Strain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326" y="953755"/>
            <a:ext cx="10515600" cy="2150952"/>
          </a:xfrm>
        </p:spPr>
        <p:txBody>
          <a:bodyPr/>
          <a:lstStyle/>
          <a:p>
            <a:r>
              <a:rPr lang="en-GB" dirty="0" smtClean="0"/>
              <a:t>Stress is the forces divided by the cross-sectional area</a:t>
            </a:r>
          </a:p>
          <a:p>
            <a:r>
              <a:rPr lang="en-GB" dirty="0" smtClean="0"/>
              <a:t>Strain is the change in length divided by the original length</a:t>
            </a:r>
          </a:p>
          <a:p>
            <a:endParaRPr lang="en-GB" dirty="0"/>
          </a:p>
          <a:p>
            <a:r>
              <a:rPr lang="en-GB" dirty="0" smtClean="0"/>
              <a:t>The relationship between stress and strain is the modulus of elasticity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953" y="3029496"/>
            <a:ext cx="4710224" cy="348737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230" y="3138297"/>
            <a:ext cx="4485454" cy="3259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097352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7054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Modulus of Elasticity or Young’s Modulus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6668" y="1144515"/>
            <a:ext cx="3810000" cy="32861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6372" y="1233399"/>
            <a:ext cx="3470909" cy="293942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361251" y="1895514"/>
            <a:ext cx="14247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Tendons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7640" y="4253024"/>
            <a:ext cx="3868374" cy="245734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6668" y="4639490"/>
            <a:ext cx="4206327" cy="2070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749241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Use of Video Analysis</a:t>
            </a:r>
            <a:endParaRPr lang="en-GB" dirty="0"/>
          </a:p>
        </p:txBody>
      </p:sp>
      <p:pic>
        <p:nvPicPr>
          <p:cNvPr id="1026" name="Picture 2" descr="Image result for front squat vs back squa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360" y="1887416"/>
            <a:ext cx="3029560" cy="3235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3446585" y="3111081"/>
            <a:ext cx="174673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Is this the technique that really happens?</a:t>
            </a:r>
            <a:endParaRPr lang="en-GB" dirty="0"/>
          </a:p>
        </p:txBody>
      </p:sp>
      <p:pic>
        <p:nvPicPr>
          <p:cNvPr id="1028" name="Picture 4" descr="Image result for front squat vs back squa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0589" y="1457430"/>
            <a:ext cx="4498487" cy="2801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5700589" y="4736123"/>
            <a:ext cx="449848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change in hip angle has changed the moment arm and change the muscular action and forces required to lift the same weight.</a:t>
            </a:r>
            <a:endParaRPr lang="en-GB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6318738" y="3111081"/>
            <a:ext cx="1336431" cy="0"/>
          </a:xfrm>
          <a:prstGeom prst="line">
            <a:avLst/>
          </a:prstGeom>
          <a:ln w="5715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8569569" y="3263481"/>
            <a:ext cx="1336431" cy="0"/>
          </a:xfrm>
          <a:prstGeom prst="line">
            <a:avLst/>
          </a:prstGeom>
          <a:ln w="5715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6318738" y="3111081"/>
            <a:ext cx="867508" cy="92333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8569569" y="3263481"/>
            <a:ext cx="750277" cy="77093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V="1">
            <a:off x="8745415" y="3991984"/>
            <a:ext cx="574431" cy="169708"/>
          </a:xfrm>
          <a:prstGeom prst="line">
            <a:avLst/>
          </a:prstGeom>
          <a:ln w="57150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V="1">
            <a:off x="6471138" y="4015430"/>
            <a:ext cx="715108" cy="146262"/>
          </a:xfrm>
          <a:prstGeom prst="line">
            <a:avLst/>
          </a:prstGeom>
          <a:ln w="57150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>
            <a:off x="6471138" y="2184958"/>
            <a:ext cx="1184031" cy="926123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9237784" y="2184958"/>
            <a:ext cx="668215" cy="1078523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/>
          <p:cNvCxnSpPr/>
          <p:nvPr/>
        </p:nvCxnSpPr>
        <p:spPr>
          <a:xfrm>
            <a:off x="6512168" y="2313912"/>
            <a:ext cx="550985" cy="410307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/>
          <p:cNvCxnSpPr/>
          <p:nvPr/>
        </p:nvCxnSpPr>
        <p:spPr>
          <a:xfrm flipV="1">
            <a:off x="8299938" y="2189425"/>
            <a:ext cx="1019908" cy="458594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/>
          <p:cNvCxnSpPr/>
          <p:nvPr/>
        </p:nvCxnSpPr>
        <p:spPr>
          <a:xfrm flipV="1">
            <a:off x="8299938" y="1992923"/>
            <a:ext cx="351693" cy="655096"/>
          </a:xfrm>
          <a:prstGeom prst="line">
            <a:avLst/>
          </a:prstGeom>
          <a:ln w="57150"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576491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Linear Analysis of the Path of the Bar</a:t>
            </a:r>
            <a:endParaRPr lang="en-GB" dirty="0"/>
          </a:p>
        </p:txBody>
      </p:sp>
      <p:cxnSp>
        <p:nvCxnSpPr>
          <p:cNvPr id="5" name="Straight Connector 4"/>
          <p:cNvCxnSpPr/>
          <p:nvPr/>
        </p:nvCxnSpPr>
        <p:spPr>
          <a:xfrm>
            <a:off x="3130062" y="2602523"/>
            <a:ext cx="11723" cy="2555631"/>
          </a:xfrm>
          <a:prstGeom prst="line">
            <a:avLst/>
          </a:prstGeom>
          <a:ln w="38100"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>
            <a:off x="3130062" y="5158154"/>
            <a:ext cx="3317630" cy="0"/>
          </a:xfrm>
          <a:prstGeom prst="straightConnector1">
            <a:avLst/>
          </a:prstGeom>
          <a:ln w="38100"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val 8"/>
          <p:cNvSpPr/>
          <p:nvPr/>
        </p:nvSpPr>
        <p:spPr>
          <a:xfrm>
            <a:off x="3974121" y="4665784"/>
            <a:ext cx="140677" cy="211016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/>
          <p:cNvSpPr/>
          <p:nvPr/>
        </p:nvSpPr>
        <p:spPr>
          <a:xfrm>
            <a:off x="4044459" y="4396153"/>
            <a:ext cx="140677" cy="211016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/>
          <p:cNvSpPr/>
          <p:nvPr/>
        </p:nvSpPr>
        <p:spPr>
          <a:xfrm>
            <a:off x="4185136" y="4149969"/>
            <a:ext cx="140677" cy="211016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/>
          <p:cNvSpPr/>
          <p:nvPr/>
        </p:nvSpPr>
        <p:spPr>
          <a:xfrm>
            <a:off x="4255472" y="3880338"/>
            <a:ext cx="140677" cy="211016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/>
          <p:cNvSpPr/>
          <p:nvPr/>
        </p:nvSpPr>
        <p:spPr>
          <a:xfrm>
            <a:off x="4185136" y="3669322"/>
            <a:ext cx="140677" cy="211016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/>
          <p:cNvSpPr/>
          <p:nvPr/>
        </p:nvSpPr>
        <p:spPr>
          <a:xfrm>
            <a:off x="4067904" y="3458306"/>
            <a:ext cx="140677" cy="211016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/>
          <p:cNvSpPr/>
          <p:nvPr/>
        </p:nvSpPr>
        <p:spPr>
          <a:xfrm>
            <a:off x="3927227" y="3247290"/>
            <a:ext cx="140677" cy="211016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/>
          <p:cNvSpPr/>
          <p:nvPr/>
        </p:nvSpPr>
        <p:spPr>
          <a:xfrm>
            <a:off x="4009286" y="3036274"/>
            <a:ext cx="140677" cy="211016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/>
          <p:cNvSpPr/>
          <p:nvPr/>
        </p:nvSpPr>
        <p:spPr>
          <a:xfrm>
            <a:off x="4079624" y="2825260"/>
            <a:ext cx="140677" cy="211016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/>
          <p:cNvSpPr/>
          <p:nvPr/>
        </p:nvSpPr>
        <p:spPr>
          <a:xfrm>
            <a:off x="5556737" y="4771292"/>
            <a:ext cx="140677" cy="21101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/>
          <p:cNvSpPr/>
          <p:nvPr/>
        </p:nvSpPr>
        <p:spPr>
          <a:xfrm>
            <a:off x="5556737" y="4513385"/>
            <a:ext cx="140677" cy="21101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/>
          <p:cNvSpPr/>
          <p:nvPr/>
        </p:nvSpPr>
        <p:spPr>
          <a:xfrm>
            <a:off x="5556737" y="4114800"/>
            <a:ext cx="140677" cy="21101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/>
          <p:cNvSpPr/>
          <p:nvPr/>
        </p:nvSpPr>
        <p:spPr>
          <a:xfrm>
            <a:off x="5556737" y="3774830"/>
            <a:ext cx="140677" cy="21101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22"/>
          <p:cNvSpPr/>
          <p:nvPr/>
        </p:nvSpPr>
        <p:spPr>
          <a:xfrm>
            <a:off x="5533289" y="3387967"/>
            <a:ext cx="140677" cy="21101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Oval 23"/>
          <p:cNvSpPr/>
          <p:nvPr/>
        </p:nvSpPr>
        <p:spPr>
          <a:xfrm>
            <a:off x="5486395" y="3036274"/>
            <a:ext cx="140677" cy="21101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Oval 24"/>
          <p:cNvSpPr/>
          <p:nvPr/>
        </p:nvSpPr>
        <p:spPr>
          <a:xfrm>
            <a:off x="5545010" y="2813535"/>
            <a:ext cx="140677" cy="21101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TextBox 27"/>
          <p:cNvSpPr txBox="1"/>
          <p:nvPr/>
        </p:nvSpPr>
        <p:spPr>
          <a:xfrm>
            <a:off x="3663462" y="5171050"/>
            <a:ext cx="26963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Distance (m)</a:t>
            </a:r>
            <a:endParaRPr lang="en-GB" dirty="0"/>
          </a:p>
        </p:txBody>
      </p:sp>
      <p:sp>
        <p:nvSpPr>
          <p:cNvPr id="30" name="TextBox 29"/>
          <p:cNvSpPr txBox="1"/>
          <p:nvPr/>
        </p:nvSpPr>
        <p:spPr>
          <a:xfrm rot="16200000">
            <a:off x="2171562" y="3754286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Distance (m)</a:t>
            </a:r>
            <a:endParaRPr lang="en-GB" dirty="0"/>
          </a:p>
        </p:txBody>
      </p:sp>
      <p:pic>
        <p:nvPicPr>
          <p:cNvPr id="31" name="Picture 4" descr="Image result for front squat vs back squat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4113" y="2563688"/>
            <a:ext cx="3312501" cy="2663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3" name="Straight Connector 32"/>
          <p:cNvCxnSpPr/>
          <p:nvPr/>
        </p:nvCxnSpPr>
        <p:spPr>
          <a:xfrm>
            <a:off x="4788877" y="2028092"/>
            <a:ext cx="0" cy="295421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/>
          <p:cNvCxnSpPr/>
          <p:nvPr/>
        </p:nvCxnSpPr>
        <p:spPr>
          <a:xfrm>
            <a:off x="5914293" y="2086706"/>
            <a:ext cx="0" cy="295421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/>
          <p:cNvCxnSpPr>
            <a:stCxn id="15" idx="6"/>
          </p:cNvCxnSpPr>
          <p:nvPr/>
        </p:nvCxnSpPr>
        <p:spPr>
          <a:xfrm>
            <a:off x="4067904" y="3352798"/>
            <a:ext cx="720973" cy="0"/>
          </a:xfrm>
          <a:prstGeom prst="straightConnector1">
            <a:avLst/>
          </a:prstGeom>
          <a:ln w="28575"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Box 36"/>
          <p:cNvSpPr txBox="1"/>
          <p:nvPr/>
        </p:nvSpPr>
        <p:spPr>
          <a:xfrm>
            <a:off x="4155828" y="2970291"/>
            <a:ext cx="113713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Moment arm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34127239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Movement Analysis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514350" indent="-514350" eaLnBrk="1" hangingPunct="1">
              <a:lnSpc>
                <a:spcPct val="90000"/>
              </a:lnSpc>
              <a:buFont typeface="Calibri" pitchFamily="34" charset="0"/>
              <a:buAutoNum type="arabicPeriod"/>
            </a:pPr>
            <a:r>
              <a:rPr lang="en-GB" altLang="en-US" smtClean="0"/>
              <a:t>To improve performance</a:t>
            </a:r>
          </a:p>
          <a:p>
            <a:pPr marL="514350" indent="-514350" eaLnBrk="1" hangingPunct="1">
              <a:lnSpc>
                <a:spcPct val="90000"/>
              </a:lnSpc>
              <a:buFont typeface="Calibri" pitchFamily="34" charset="0"/>
              <a:buAutoNum type="arabicPeriod"/>
            </a:pPr>
            <a:r>
              <a:rPr lang="en-GB" altLang="en-US" smtClean="0"/>
              <a:t>Defining coach techniques and performance characteristics</a:t>
            </a:r>
          </a:p>
          <a:p>
            <a:pPr marL="514350" indent="-514350" eaLnBrk="1" hangingPunct="1">
              <a:lnSpc>
                <a:spcPct val="90000"/>
              </a:lnSpc>
              <a:buFont typeface="Calibri" pitchFamily="34" charset="0"/>
              <a:buAutoNum type="arabicPeriod"/>
            </a:pPr>
            <a:r>
              <a:rPr lang="en-GB" altLang="en-US" smtClean="0"/>
              <a:t>To potential reduce injury</a:t>
            </a:r>
          </a:p>
          <a:p>
            <a:pPr marL="514350" indent="-514350" eaLnBrk="1" hangingPunct="1">
              <a:lnSpc>
                <a:spcPct val="90000"/>
              </a:lnSpc>
              <a:buFont typeface="Calibri" pitchFamily="34" charset="0"/>
              <a:buAutoNum type="arabicPeriod"/>
            </a:pPr>
            <a:r>
              <a:rPr lang="en-GB" altLang="en-US" smtClean="0"/>
              <a:t>Measure rehabilitation</a:t>
            </a:r>
          </a:p>
          <a:p>
            <a:pPr marL="514350" indent="-514350" eaLnBrk="1" hangingPunct="1">
              <a:lnSpc>
                <a:spcPct val="90000"/>
              </a:lnSpc>
              <a:buFont typeface="Calibri" pitchFamily="34" charset="0"/>
              <a:buAutoNum type="arabicPeriod"/>
            </a:pPr>
            <a:r>
              <a:rPr lang="en-GB" altLang="en-US" smtClean="0"/>
              <a:t>Monitor changes with respect to age</a:t>
            </a:r>
          </a:p>
          <a:p>
            <a:pPr marL="514350" indent="-514350" eaLnBrk="1" hangingPunct="1">
              <a:lnSpc>
                <a:spcPct val="90000"/>
              </a:lnSpc>
              <a:buFont typeface="Calibri" pitchFamily="34" charset="0"/>
              <a:buAutoNum type="arabicPeriod"/>
            </a:pPr>
            <a:r>
              <a:rPr lang="en-GB" altLang="en-US" smtClean="0"/>
              <a:t>Child development</a:t>
            </a:r>
          </a:p>
          <a:p>
            <a:pPr marL="514350" indent="-514350" eaLnBrk="1" hangingPunct="1">
              <a:lnSpc>
                <a:spcPct val="90000"/>
              </a:lnSpc>
              <a:buFont typeface="Calibri" pitchFamily="34" charset="0"/>
              <a:buAutoNum type="arabicPeriod"/>
            </a:pPr>
            <a:r>
              <a:rPr lang="en-GB" altLang="en-US" smtClean="0"/>
              <a:t>Evaluate / monitoring disability</a:t>
            </a:r>
          </a:p>
        </p:txBody>
      </p:sp>
    </p:spTree>
    <p:extLst>
      <p:ext uri="{BB962C8B-B14F-4D97-AF65-F5344CB8AC3E}">
        <p14:creationId xmlns:p14="http://schemas.microsoft.com/office/powerpoint/2010/main" val="1551618530"/>
      </p:ext>
    </p:extLst>
  </p:cSld>
  <p:clrMapOvr>
    <a:masterClrMapping/>
  </p:clrMapOvr>
  <p:transition/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624</TotalTime>
  <Words>927</Words>
  <Application>Microsoft Office PowerPoint</Application>
  <PresentationFormat>Widescreen</PresentationFormat>
  <Paragraphs>232</Paragraphs>
  <Slides>33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9" baseType="lpstr">
      <vt:lpstr>Arial</vt:lpstr>
      <vt:lpstr>Calibri</vt:lpstr>
      <vt:lpstr>Calibri Light</vt:lpstr>
      <vt:lpstr>Verdana</vt:lpstr>
      <vt:lpstr>Wingdings</vt:lpstr>
      <vt:lpstr>Office Theme</vt:lpstr>
      <vt:lpstr>Biomechanics</vt:lpstr>
      <vt:lpstr>Interactions</vt:lpstr>
      <vt:lpstr>Movement</vt:lpstr>
      <vt:lpstr>External Forces</vt:lpstr>
      <vt:lpstr>Resolving Forces</vt:lpstr>
      <vt:lpstr>Resolving forces</vt:lpstr>
      <vt:lpstr>Friction</vt:lpstr>
      <vt:lpstr>Walking Impact forces</vt:lpstr>
      <vt:lpstr>Frictional Forces in Cycling</vt:lpstr>
      <vt:lpstr>Centre of Mass / Gravity</vt:lpstr>
      <vt:lpstr>Changing Centre of Mass</vt:lpstr>
      <vt:lpstr>Impact</vt:lpstr>
      <vt:lpstr>Projectile motion / Equations of Motion</vt:lpstr>
      <vt:lpstr>Projectile motion</vt:lpstr>
      <vt:lpstr>Inertia</vt:lpstr>
      <vt:lpstr>Energy, Kinetic and Potential</vt:lpstr>
      <vt:lpstr>Fluid Mechanics</vt:lpstr>
      <vt:lpstr>Stress &amp; Strain</vt:lpstr>
      <vt:lpstr>Fluid Forces</vt:lpstr>
      <vt:lpstr>Fictitious Forces</vt:lpstr>
      <vt:lpstr>Internal Forces</vt:lpstr>
      <vt:lpstr>Forces and movement</vt:lpstr>
      <vt:lpstr>Forces are Vectors</vt:lpstr>
      <vt:lpstr>Muscle force as a Vector</vt:lpstr>
      <vt:lpstr>Moment Forces</vt:lpstr>
      <vt:lpstr>Free Body Diagramme</vt:lpstr>
      <vt:lpstr>Resolving Force</vt:lpstr>
      <vt:lpstr>Calculating Muscle Force and Stabilising Force</vt:lpstr>
      <vt:lpstr>Stress and Strain</vt:lpstr>
      <vt:lpstr>Modulus of Elasticity or Young’s Modulus</vt:lpstr>
      <vt:lpstr>Use of Video Analysis</vt:lpstr>
      <vt:lpstr>Linear Analysis of the Path of the Bar</vt:lpstr>
      <vt:lpstr>Movement Analysis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External Forces</dc:title>
  <dc:creator>David Gardner</dc:creator>
  <cp:lastModifiedBy>David Gardner</cp:lastModifiedBy>
  <cp:revision>30</cp:revision>
  <dcterms:created xsi:type="dcterms:W3CDTF">2016-03-20T16:33:00Z</dcterms:created>
  <dcterms:modified xsi:type="dcterms:W3CDTF">2019-09-29T18:52:49Z</dcterms:modified>
</cp:coreProperties>
</file>