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5" r:id="rId1"/>
  </p:sldMasterIdLst>
  <p:sldIdLst>
    <p:sldId id="268" r:id="rId2"/>
    <p:sldId id="267"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1D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51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191573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21807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792608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7861002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2CAD516-D067-44ED-B9D5-1FCEC54F7A1F}" type="datetimeFigureOut">
              <a:rPr lang="en-GB" smtClean="0"/>
              <a:t>23/03/2020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630626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0076582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17233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970183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8820919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2CAD516-D067-44ED-B9D5-1FCEC54F7A1F}"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413437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7761803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1471494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1833162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99858743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472521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535735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2CAD516-D067-44ED-B9D5-1FCEC54F7A1F}"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5430371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23/03/2020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11267259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23/03/2020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1354315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CAD516-D067-44ED-B9D5-1FCEC54F7A1F}" type="datetimeFigureOut">
              <a:rPr lang="en-GB" smtClean="0"/>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921252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23/03/2020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520117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image" Target="../media/image5.png"/><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3.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2.png"/><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2CAD516-D067-44ED-B9D5-1FCEC54F7A1F}" type="datetimeFigureOut">
              <a:rPr lang="en-GB" smtClean="0"/>
              <a:t>23/03/2020</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54BF602-0057-46EB-B97F-B0EAD5B6264E}" type="slidenum">
              <a:rPr lang="en-GB" smtClean="0"/>
              <a:t>‹#›</a:t>
            </a:fld>
            <a:endParaRPr lang="en-GB"/>
          </a:p>
        </p:txBody>
      </p:sp>
    </p:spTree>
    <p:extLst>
      <p:ext uri="{BB962C8B-B14F-4D97-AF65-F5344CB8AC3E}">
        <p14:creationId xmlns:p14="http://schemas.microsoft.com/office/powerpoint/2010/main" val="4146104642"/>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4" r:id="rId18"/>
    <p:sldLayoutId id="2147483649" r:id="rId19"/>
    <p:sldLayoutId id="2147483660" r:id="rId20"/>
    <p:sldLayoutId id="2147483695" r:id="rId21"/>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1.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B05CF-DB2F-42D6-BC4A-486EF88DAC65}"/>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3348981" y="1265244"/>
            <a:ext cx="5473255" cy="4305052"/>
          </a:xfrm>
          <a:prstGeom prst="rect">
            <a:avLst/>
          </a:prstGeom>
        </p:spPr>
      </p:pic>
      <p:sp>
        <p:nvSpPr>
          <p:cNvPr id="2" name="Rectangle 1"/>
          <p:cNvSpPr/>
          <p:nvPr/>
        </p:nvSpPr>
        <p:spPr>
          <a:xfrm>
            <a:off x="8326589" y="5942553"/>
            <a:ext cx="2905991" cy="707886"/>
          </a:xfrm>
          <a:prstGeom prst="rect">
            <a:avLst/>
          </a:prstGeom>
        </p:spPr>
        <p:txBody>
          <a:bodyPr wrap="square">
            <a:spAutoFit/>
          </a:bodyPr>
          <a:lstStyle/>
          <a:p>
            <a:r>
              <a:rPr lang="en-US" sz="2000" b="1" dirty="0" err="1"/>
              <a:t>Iuliana</a:t>
            </a:r>
            <a:r>
              <a:rPr lang="en-US" sz="2000" b="1" dirty="0"/>
              <a:t> </a:t>
            </a:r>
            <a:r>
              <a:rPr lang="en-US" sz="2000" b="1" dirty="0" err="1"/>
              <a:t>Anisoara</a:t>
            </a:r>
            <a:r>
              <a:rPr lang="en-US" sz="2000" b="1" dirty="0"/>
              <a:t> </a:t>
            </a:r>
            <a:r>
              <a:rPr lang="en-US" sz="2000" b="1" dirty="0" err="1"/>
              <a:t>Cata</a:t>
            </a:r>
            <a:endParaRPr lang="en-US" sz="2000" b="1" dirty="0"/>
          </a:p>
          <a:p>
            <a:endParaRPr lang="en-US" sz="2000" b="1" dirty="0"/>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94684" y="332943"/>
            <a:ext cx="7181850" cy="4571568"/>
          </a:xfrm>
          <a:prstGeom prst="rect">
            <a:avLst/>
          </a:prstGeom>
        </p:spPr>
      </p:pic>
    </p:spTree>
    <p:extLst>
      <p:ext uri="{BB962C8B-B14F-4D97-AF65-F5344CB8AC3E}">
        <p14:creationId xmlns:p14="http://schemas.microsoft.com/office/powerpoint/2010/main" val="26198370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37D6-6F49-4397-B2C6-DF169DF38746}"/>
              </a:ext>
            </a:extLst>
          </p:cNvPr>
          <p:cNvSpPr>
            <a:spLocks noGrp="1"/>
          </p:cNvSpPr>
          <p:nvPr>
            <p:ph type="title"/>
          </p:nvPr>
        </p:nvSpPr>
        <p:spPr>
          <a:xfrm>
            <a:off x="1144451" y="1257300"/>
            <a:ext cx="5092906" cy="1574808"/>
          </a:xfrm>
        </p:spPr>
        <p:txBody>
          <a:bodyPr anchor="ctr">
            <a:normAutofit/>
          </a:bodyPr>
          <a:lstStyle/>
          <a:p>
            <a:pPr algn="l"/>
            <a:r>
              <a:rPr lang="en-GB" sz="3200" b="1" dirty="0"/>
              <a:t>Introduction</a:t>
            </a:r>
          </a:p>
        </p:txBody>
      </p:sp>
      <p:sp>
        <p:nvSpPr>
          <p:cNvPr id="3" name="Subtitle 2">
            <a:extLst>
              <a:ext uri="{FF2B5EF4-FFF2-40B4-BE49-F238E27FC236}">
                <a16:creationId xmlns:a16="http://schemas.microsoft.com/office/drawing/2014/main" id="{16B3B85E-CC8B-4CA2-87C1-4C88ACF3BF93}"/>
              </a:ext>
            </a:extLst>
          </p:cNvPr>
          <p:cNvSpPr>
            <a:spLocks noGrp="1"/>
          </p:cNvSpPr>
          <p:nvPr>
            <p:ph type="body" sz="half" idx="2"/>
          </p:nvPr>
        </p:nvSpPr>
        <p:spPr>
          <a:xfrm>
            <a:off x="997004" y="2474912"/>
            <a:ext cx="3932237" cy="3811588"/>
          </a:xfrm>
        </p:spPr>
        <p:txBody>
          <a:bodyPr>
            <a:noAutofit/>
          </a:bodyPr>
          <a:lstStyle/>
          <a:p>
            <a:pPr algn="just">
              <a:lnSpc>
                <a:spcPct val="100000"/>
              </a:lnSpc>
            </a:pPr>
            <a:r>
              <a:rPr lang="en-US" sz="1800" dirty="0"/>
              <a:t>Food and Beverage assessment of the </a:t>
            </a:r>
            <a:r>
              <a:rPr lang="en-GB" sz="1800" dirty="0"/>
              <a:t>Marriott Forest Arden, UK is presented in this presentation. The processes in food processing, kitchen health and safety, marketing, bars and coffee shops.</a:t>
            </a:r>
            <a:endParaRPr lang="en-GB" sz="1800" dirty="0">
              <a:latin typeface="Bahnschrift Light" panose="020B0502040204020203" pitchFamily="34" charset="0"/>
            </a:endParaRPr>
          </a:p>
          <a:p>
            <a:pPr algn="just"/>
            <a:endParaRPr lang="en-GB" sz="1800" dirty="0"/>
          </a:p>
          <a:p>
            <a:pPr algn="just">
              <a:lnSpc>
                <a:spcPct val="100000"/>
              </a:lnSpc>
            </a:pPr>
            <a:endParaRPr lang="en-GB" sz="18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rcRect l="3692" r="3692"/>
          <a:stretch>
            <a:fillRect/>
          </a:stretch>
        </p:blipFill>
        <p:spPr/>
      </p:pic>
    </p:spTree>
    <p:extLst>
      <p:ext uri="{BB962C8B-B14F-4D97-AF65-F5344CB8AC3E}">
        <p14:creationId xmlns:p14="http://schemas.microsoft.com/office/powerpoint/2010/main" val="25059440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66D9-A966-481B-87E2-0799D25E09D4}"/>
              </a:ext>
            </a:extLst>
          </p:cNvPr>
          <p:cNvSpPr>
            <a:spLocks noGrp="1"/>
          </p:cNvSpPr>
          <p:nvPr>
            <p:ph type="title"/>
          </p:nvPr>
        </p:nvSpPr>
        <p:spPr/>
        <p:txBody>
          <a:bodyPr anchor="ctr">
            <a:normAutofit/>
          </a:bodyPr>
          <a:lstStyle/>
          <a:p>
            <a:r>
              <a:rPr lang="en-GB" sz="3200" b="1" dirty="0"/>
              <a:t>Marriot History</a:t>
            </a:r>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l="22357" r="22357"/>
          <a:stretch>
            <a:fillRect/>
          </a:stretch>
        </p:blipFill>
        <p:spPr/>
      </p:pic>
      <p:sp>
        <p:nvSpPr>
          <p:cNvPr id="6" name="Text Placeholder 5"/>
          <p:cNvSpPr>
            <a:spLocks noGrp="1"/>
          </p:cNvSpPr>
          <p:nvPr>
            <p:ph type="body" sz="half" idx="2"/>
          </p:nvPr>
        </p:nvSpPr>
        <p:spPr/>
        <p:txBody>
          <a:bodyPr>
            <a:normAutofit/>
          </a:bodyPr>
          <a:lstStyle/>
          <a:p>
            <a:pPr algn="just"/>
            <a:r>
              <a:rPr lang="en-GB" dirty="0">
                <a:latin typeface="Candara" panose="020E0502030303020204" pitchFamily="34" charset="0"/>
              </a:rPr>
              <a:t>The Marriott  commercials commenced in the 1950s with two motels. A quality Inn motel in the United State and the second one near the Twin Bridges. When the Twin bridge was pull down in 1990, the other continue to give rise to a global chain today known as Marriott Inc. </a:t>
            </a:r>
          </a:p>
          <a:p>
            <a:pPr algn="just"/>
            <a:endParaRPr lang="en-US" dirty="0">
              <a:latin typeface="Candara" panose="020E0502030303020204" pitchFamily="34" charset="0"/>
            </a:endParaRPr>
          </a:p>
          <a:p>
            <a:endParaRPr lang="en-US" dirty="0"/>
          </a:p>
        </p:txBody>
      </p:sp>
      <p:sp>
        <p:nvSpPr>
          <p:cNvPr id="5" name="Rectangle 4"/>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1018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121A-091B-4805-B096-425EE6E5BF43}"/>
              </a:ext>
            </a:extLst>
          </p:cNvPr>
          <p:cNvSpPr>
            <a:spLocks noGrp="1"/>
          </p:cNvSpPr>
          <p:nvPr>
            <p:ph type="title"/>
          </p:nvPr>
        </p:nvSpPr>
        <p:spPr>
          <a:xfrm>
            <a:off x="1161834" y="1454414"/>
            <a:ext cx="5092906" cy="1574808"/>
          </a:xfrm>
        </p:spPr>
        <p:txBody>
          <a:bodyPr>
            <a:normAutofit/>
          </a:bodyPr>
          <a:lstStyle/>
          <a:p>
            <a:r>
              <a:rPr lang="en-GB" sz="3200" b="1" dirty="0"/>
              <a:t>Forest Arden Marriot History</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22357" r="22357"/>
          <a:stretch>
            <a:fillRect/>
          </a:stretch>
        </p:blipFill>
        <p:spPr/>
      </p:pic>
      <p:sp>
        <p:nvSpPr>
          <p:cNvPr id="6" name="Text Placeholder 5"/>
          <p:cNvSpPr>
            <a:spLocks noGrp="1"/>
          </p:cNvSpPr>
          <p:nvPr>
            <p:ph type="body" sz="half" idx="2"/>
          </p:nvPr>
        </p:nvSpPr>
        <p:spPr>
          <a:xfrm>
            <a:off x="1141322" y="3074942"/>
            <a:ext cx="5084979" cy="1371600"/>
          </a:xfrm>
        </p:spPr>
        <p:txBody>
          <a:bodyPr>
            <a:noAutofit/>
          </a:bodyPr>
          <a:lstStyle/>
          <a:p>
            <a:pPr marL="285750" indent="-285750" algn="just">
              <a:buFont typeface="Wingdings" panose="05000000000000000000" pitchFamily="2" charset="2"/>
              <a:buChar char="q"/>
            </a:pPr>
            <a:r>
              <a:rPr lang="en-US" dirty="0">
                <a:ln w="0"/>
                <a:latin typeface="Bahnschrift Light" panose="020B0502040204020203" pitchFamily="34" charset="0"/>
              </a:rPr>
              <a:t>Marriot Forest of Arden hotel and Golf and Country Club started her functions as a nine-</a:t>
            </a:r>
            <a:r>
              <a:rPr lang="en-US" dirty="0" err="1">
                <a:ln w="0"/>
                <a:latin typeface="Bahnschrift Light" panose="020B0502040204020203" pitchFamily="34" charset="0"/>
              </a:rPr>
              <a:t>holer</a:t>
            </a:r>
            <a:r>
              <a:rPr lang="en-US" dirty="0">
                <a:ln w="0"/>
                <a:latin typeface="Bahnschrift Light" panose="020B0502040204020203" pitchFamily="34" charset="0"/>
              </a:rPr>
              <a:t> in 1979 before Donald Steele brought up an impressive restructuring in 1992. </a:t>
            </a:r>
          </a:p>
          <a:p>
            <a:pPr marL="285750" indent="-285750" algn="just">
              <a:buFont typeface="Wingdings" panose="05000000000000000000" pitchFamily="2" charset="2"/>
              <a:buChar char="q"/>
            </a:pPr>
            <a:r>
              <a:rPr lang="en-US" dirty="0">
                <a:ln w="0"/>
                <a:latin typeface="Bahnschrift Light" panose="020B0502040204020203" pitchFamily="34" charset="0"/>
              </a:rPr>
              <a:t>Its located on a 10,000 acres of Warwickshire parkland, Birmingham, England. The Arden, a championship course, is currently a venue for numerous prestigious tournaments.</a:t>
            </a:r>
          </a:p>
          <a:p>
            <a:pPr marL="285750" indent="-285750" algn="just">
              <a:buFont typeface="Wingdings" panose="05000000000000000000" pitchFamily="2" charset="2"/>
              <a:buChar char="q"/>
            </a:pPr>
            <a:endParaRPr lang="en-US" dirty="0">
              <a:latin typeface="Bahnschrift Light" panose="020B0502040204020203" pitchFamily="34" charset="0"/>
            </a:endParaRPr>
          </a:p>
          <a:p>
            <a:pPr marL="285750" indent="-285750">
              <a:buFont typeface="Wingdings" panose="05000000000000000000" pitchFamily="2" charset="2"/>
              <a:buChar char="q"/>
            </a:pPr>
            <a:endParaRPr lang="en-US" dirty="0"/>
          </a:p>
        </p:txBody>
      </p:sp>
      <p:sp>
        <p:nvSpPr>
          <p:cNvPr id="4" name="Rectangle 3"/>
          <p:cNvSpPr/>
          <p:nvPr/>
        </p:nvSpPr>
        <p:spPr>
          <a:xfrm>
            <a:off x="-14186" y="987425"/>
            <a:ext cx="432262" cy="933979"/>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995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2DEA-59F2-4D2E-9894-A9DBBBF8F5D9}"/>
              </a:ext>
            </a:extLst>
          </p:cNvPr>
          <p:cNvSpPr>
            <a:spLocks noGrp="1"/>
          </p:cNvSpPr>
          <p:nvPr>
            <p:ph type="title"/>
          </p:nvPr>
        </p:nvSpPr>
        <p:spPr>
          <a:xfrm>
            <a:off x="1154954" y="1396992"/>
            <a:ext cx="5092906" cy="1574808"/>
          </a:xfrm>
        </p:spPr>
        <p:txBody>
          <a:bodyPr anchor="ctr">
            <a:normAutofit/>
          </a:bodyPr>
          <a:lstStyle/>
          <a:p>
            <a:r>
              <a:rPr lang="en-GB" sz="3200" b="1" dirty="0"/>
              <a:t>Operation of Marriott</a:t>
            </a:r>
          </a:p>
        </p:txBody>
      </p:sp>
      <p:pic>
        <p:nvPicPr>
          <p:cNvPr id="5" name="Content Placeholder 4"/>
          <p:cNvPicPr>
            <a:picLocks noGrp="1" noChangeAspect="1"/>
          </p:cNvPicPr>
          <p:nvPr>
            <p:ph type="pic" idx="1"/>
          </p:nvPr>
        </p:nvPicPr>
        <p:blipFill>
          <a:blip r:embed="rId2" cstate="email">
            <a:extLst>
              <a:ext uri="{28A0092B-C50C-407E-A947-70E740481C1C}">
                <a14:useLocalDpi xmlns:a14="http://schemas.microsoft.com/office/drawing/2010/main"/>
              </a:ext>
            </a:extLst>
          </a:blip>
          <a:srcRect l="3333" r="3333"/>
          <a:stretch>
            <a:fillRect/>
          </a:stretch>
        </p:blipFill>
        <p:spPr/>
      </p:pic>
      <p:sp>
        <p:nvSpPr>
          <p:cNvPr id="7" name="Text Placeholder 6"/>
          <p:cNvSpPr>
            <a:spLocks noGrp="1"/>
          </p:cNvSpPr>
          <p:nvPr>
            <p:ph type="body" sz="half" idx="2"/>
          </p:nvPr>
        </p:nvSpPr>
        <p:spPr>
          <a:xfrm>
            <a:off x="1029224" y="2663190"/>
            <a:ext cx="5084979" cy="1371600"/>
          </a:xfrm>
        </p:spPr>
        <p:txBody>
          <a:bodyPr>
            <a:noAutofit/>
          </a:bodyPr>
          <a:lstStyle/>
          <a:p>
            <a:pPr algn="just"/>
            <a:r>
              <a:rPr lang="en-US" sz="2400" dirty="0"/>
              <a:t>Operations in the Forest of Arden Marriott Hotel include Bars, Restaurants, Housekeeping, guest and events centers such leisure visitors and guests, sports teams, weddings, spa, fitness canter.</a:t>
            </a:r>
          </a:p>
          <a:p>
            <a:pPr algn="just"/>
            <a:endParaRPr lang="en-US" sz="2400" dirty="0"/>
          </a:p>
          <a:p>
            <a:endParaRPr lang="en-US" sz="2400" dirty="0"/>
          </a:p>
        </p:txBody>
      </p:sp>
      <p:sp>
        <p:nvSpPr>
          <p:cNvPr id="4" name="Rectangle 3"/>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154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7D5-CFC3-45DB-824E-31CD1D7BB7D0}"/>
              </a:ext>
            </a:extLst>
          </p:cNvPr>
          <p:cNvSpPr>
            <a:spLocks noGrp="1"/>
          </p:cNvSpPr>
          <p:nvPr>
            <p:ph type="title"/>
          </p:nvPr>
        </p:nvSpPr>
        <p:spPr>
          <a:xfrm>
            <a:off x="971027" y="1143000"/>
            <a:ext cx="5092906" cy="1574808"/>
          </a:xfrm>
        </p:spPr>
        <p:txBody>
          <a:bodyPr anchor="ctr"/>
          <a:lstStyle/>
          <a:p>
            <a:r>
              <a:rPr lang="en-GB" b="1" dirty="0"/>
              <a:t>Food &amp; Beverage Detail</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22357" r="22357"/>
          <a:stretch>
            <a:fillRect/>
          </a:stretch>
        </p:blipFill>
        <p:spPr/>
      </p:pic>
      <p:sp>
        <p:nvSpPr>
          <p:cNvPr id="5" name="Text Placeholder 4"/>
          <p:cNvSpPr>
            <a:spLocks noGrp="1"/>
          </p:cNvSpPr>
          <p:nvPr>
            <p:ph type="body" sz="half" idx="2"/>
          </p:nvPr>
        </p:nvSpPr>
        <p:spPr>
          <a:xfrm>
            <a:off x="971027" y="2567391"/>
            <a:ext cx="3932237" cy="4393479"/>
          </a:xfrm>
        </p:spPr>
        <p:txBody>
          <a:bodyPr/>
          <a:lstStyle/>
          <a:p>
            <a:pPr marL="285750" indent="-285750" algn="just">
              <a:buFont typeface="Wingdings" panose="05000000000000000000" pitchFamily="2" charset="2"/>
              <a:buChar char="q"/>
            </a:pPr>
            <a:r>
              <a:rPr lang="en-US" dirty="0"/>
              <a:t>Cast Iron Bar &amp; Grill and the Zest Restaurant which offered globally-inspired menu, snacks are available</a:t>
            </a:r>
          </a:p>
          <a:p>
            <a:pPr marL="285750" indent="-285750" algn="just">
              <a:buFont typeface="Wingdings" panose="05000000000000000000" pitchFamily="2" charset="2"/>
              <a:buChar char="q"/>
            </a:pPr>
            <a:r>
              <a:rPr lang="en-US" dirty="0"/>
              <a:t>The Cast Iron menu features old-school classics</a:t>
            </a:r>
          </a:p>
          <a:p>
            <a:pPr marL="285750" indent="-285750" algn="just">
              <a:buFont typeface="Wingdings" panose="05000000000000000000" pitchFamily="2" charset="2"/>
              <a:buChar char="q"/>
            </a:pPr>
            <a:endParaRPr lang="en-GB" dirty="0"/>
          </a:p>
          <a:p>
            <a:pPr marL="285750" indent="-285750" algn="just">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a:p>
            <a:pPr marL="285750" indent="-285750">
              <a:buFont typeface="Wingdings" panose="05000000000000000000" pitchFamily="2" charset="2"/>
              <a:buChar char="q"/>
            </a:pPr>
            <a:endParaRPr lang="en-US"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3956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6716-FE98-45E7-86B5-ED4028B14F9F}"/>
              </a:ext>
            </a:extLst>
          </p:cNvPr>
          <p:cNvSpPr>
            <a:spLocks noGrp="1"/>
          </p:cNvSpPr>
          <p:nvPr>
            <p:ph type="title"/>
          </p:nvPr>
        </p:nvSpPr>
        <p:spPr/>
        <p:txBody>
          <a:bodyPr anchor="ctr"/>
          <a:lstStyle/>
          <a:p>
            <a:r>
              <a:rPr lang="en-GB" b="1" dirty="0"/>
              <a:t>Restaurants of </a:t>
            </a:r>
            <a:r>
              <a:rPr lang="en-GB" b="1" dirty="0" err="1"/>
              <a:t>Marriots</a:t>
            </a:r>
            <a:endParaRPr lang="en-GB" b="1" dirty="0"/>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31852" r="31852"/>
          <a:stretch>
            <a:fillRect/>
          </a:stretch>
        </p:blipFill>
        <p:spPr/>
      </p:pic>
      <p:sp>
        <p:nvSpPr>
          <p:cNvPr id="5" name="Text Placeholder 4"/>
          <p:cNvSpPr>
            <a:spLocks noGrp="1"/>
          </p:cNvSpPr>
          <p:nvPr>
            <p:ph type="body" sz="half" idx="2"/>
          </p:nvPr>
        </p:nvSpPr>
        <p:spPr>
          <a:xfrm>
            <a:off x="1154954" y="3451860"/>
            <a:ext cx="5314426" cy="1371600"/>
          </a:xfrm>
        </p:spPr>
        <p:txBody>
          <a:bodyPr>
            <a:noAutofit/>
          </a:bodyPr>
          <a:lstStyle/>
          <a:p>
            <a:pPr marL="285750" indent="-285750" algn="just">
              <a:buFont typeface="Wingdings" panose="05000000000000000000" pitchFamily="2" charset="2"/>
              <a:buChar char="q"/>
            </a:pPr>
            <a:r>
              <a:rPr lang="en-US" sz="1600" dirty="0"/>
              <a:t>There is a vast array of food and beverages  available at the Cast Iron Bar &amp; Grill. Also,  the Zest Restaurant provide convenient place to enjoy a meal</a:t>
            </a:r>
          </a:p>
          <a:p>
            <a:pPr marL="285750" indent="-285750" algn="just">
              <a:buFont typeface="Wingdings" panose="05000000000000000000" pitchFamily="2" charset="2"/>
              <a:buChar char="q"/>
            </a:pPr>
            <a:r>
              <a:rPr lang="en-US" sz="1600" dirty="0"/>
              <a:t>The Food and beverage services in the Forest Arden Hotel includes alcohol and non-vegetarian items. </a:t>
            </a:r>
          </a:p>
          <a:p>
            <a:pPr marL="285750" indent="-285750">
              <a:buFont typeface="Wingdings" panose="05000000000000000000" pitchFamily="2" charset="2"/>
              <a:buChar char="q"/>
            </a:pPr>
            <a:endParaRPr lang="en-US" sz="1600" dirty="0"/>
          </a:p>
          <a:p>
            <a:pPr marL="285750" indent="-285750">
              <a:buFont typeface="Wingdings" panose="05000000000000000000" pitchFamily="2" charset="2"/>
              <a:buChar char="q"/>
            </a:pPr>
            <a:endParaRPr lang="en-US" sz="1600" dirty="0"/>
          </a:p>
        </p:txBody>
      </p:sp>
      <p:sp>
        <p:nvSpPr>
          <p:cNvPr id="6" name="Rectangle 5"/>
          <p:cNvSpPr/>
          <p:nvPr/>
        </p:nvSpPr>
        <p:spPr>
          <a:xfrm>
            <a:off x="0" y="648393"/>
            <a:ext cx="432262" cy="940959"/>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4864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FC584-1B1F-45B3-801F-7E109D566DCF}"/>
              </a:ext>
            </a:extLst>
          </p:cNvPr>
          <p:cNvSpPr>
            <a:spLocks noGrp="1"/>
          </p:cNvSpPr>
          <p:nvPr>
            <p:ph type="title"/>
          </p:nvPr>
        </p:nvSpPr>
        <p:spPr/>
        <p:txBody>
          <a:bodyPr anchor="ctr"/>
          <a:lstStyle/>
          <a:p>
            <a:r>
              <a:rPr lang="en-GB" b="1" dirty="0"/>
              <a:t>BARS of </a:t>
            </a:r>
            <a:r>
              <a:rPr lang="en-GB" b="1" dirty="0" err="1"/>
              <a:t>Marriotts</a:t>
            </a:r>
            <a:endParaRPr lang="en-GB" b="1" dirty="0"/>
          </a:p>
        </p:txBody>
      </p:sp>
      <p:pic>
        <p:nvPicPr>
          <p:cNvPr id="6" name="Picture Placeholder 5"/>
          <p:cNvPicPr>
            <a:picLocks noGrp="1" noChangeAspect="1"/>
          </p:cNvPicPr>
          <p:nvPr>
            <p:ph type="pic" idx="1"/>
          </p:nvPr>
        </p:nvPicPr>
        <p:blipFill>
          <a:blip r:embed="rId2" cstate="email">
            <a:extLst>
              <a:ext uri="{28A0092B-C50C-407E-A947-70E740481C1C}">
                <a14:useLocalDpi xmlns:a14="http://schemas.microsoft.com/office/drawing/2010/main"/>
              </a:ext>
            </a:extLst>
          </a:blip>
          <a:srcRect l="35054" r="35054"/>
          <a:stretch>
            <a:fillRect/>
          </a:stretch>
        </p:blipFill>
        <p:spPr/>
      </p:pic>
      <p:sp>
        <p:nvSpPr>
          <p:cNvPr id="5" name="Text Placeholder 4"/>
          <p:cNvSpPr>
            <a:spLocks noGrp="1"/>
          </p:cNvSpPr>
          <p:nvPr>
            <p:ph type="body" sz="half" idx="2"/>
          </p:nvPr>
        </p:nvSpPr>
        <p:spPr/>
        <p:txBody>
          <a:bodyPr>
            <a:normAutofit/>
          </a:bodyPr>
          <a:lstStyle/>
          <a:p>
            <a:r>
              <a:rPr lang="en-US" sz="2400" dirty="0">
                <a:latin typeface="Bahnschrift Light" panose="020B0502040204020203" pitchFamily="34" charset="0"/>
              </a:rPr>
              <a:t>The </a:t>
            </a:r>
            <a:r>
              <a:rPr lang="en-US" sz="2400" dirty="0">
                <a:latin typeface="Segoe UI" panose="020B0502040204020203" pitchFamily="34" charset="0"/>
                <a:ea typeface="Times New Roman" panose="02020603050405020304" pitchFamily="18" charset="0"/>
              </a:rPr>
              <a:t>Cast Iron Bar &amp; Grill </a:t>
            </a:r>
            <a:r>
              <a:rPr lang="en-US" sz="2400" dirty="0">
                <a:latin typeface="Bahnschrift Light" panose="020B0502040204020203" pitchFamily="34" charset="0"/>
              </a:rPr>
              <a:t>bars are well structured in a classic and attractive way.</a:t>
            </a:r>
          </a:p>
          <a:p>
            <a:endParaRPr lang="en-US" sz="2400" dirty="0"/>
          </a:p>
        </p:txBody>
      </p:sp>
      <p:sp>
        <p:nvSpPr>
          <p:cNvPr id="7" name="Rectangle 6"/>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1661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22B9-DA35-455C-BBCD-0CE110C6B971}"/>
              </a:ext>
            </a:extLst>
          </p:cNvPr>
          <p:cNvSpPr>
            <a:spLocks noGrp="1"/>
          </p:cNvSpPr>
          <p:nvPr>
            <p:ph type="title"/>
          </p:nvPr>
        </p:nvSpPr>
        <p:spPr/>
        <p:txBody>
          <a:bodyPr anchor="ctr"/>
          <a:lstStyle/>
          <a:p>
            <a:r>
              <a:rPr lang="en-GB" b="1" dirty="0"/>
              <a:t>Marketing of F&amp;B operations/products</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32430" r="32430"/>
          <a:stretch>
            <a:fillRect/>
          </a:stretch>
        </p:blipFill>
        <p:spPr/>
      </p:pic>
      <p:sp>
        <p:nvSpPr>
          <p:cNvPr id="5" name="Text Placeholder 4"/>
          <p:cNvSpPr>
            <a:spLocks noGrp="1"/>
          </p:cNvSpPr>
          <p:nvPr>
            <p:ph type="body" sz="half" idx="2"/>
          </p:nvPr>
        </p:nvSpPr>
        <p:spPr/>
        <p:txBody>
          <a:bodyPr>
            <a:normAutofit/>
          </a:bodyPr>
          <a:lstStyle/>
          <a:p>
            <a:pPr marL="285750" indent="-285750" algn="just">
              <a:buFont typeface="Wingdings" panose="05000000000000000000" pitchFamily="2" charset="2"/>
              <a:buChar char="q"/>
            </a:pPr>
            <a:r>
              <a:rPr lang="en-US" sz="1600" dirty="0">
                <a:latin typeface="Bahnschrift Light" panose="020B0502040204020203" pitchFamily="34" charset="0"/>
              </a:rPr>
              <a:t>The products of Marriott hotel are in the form of services rendered by them and they are marketed through strategies, advertising and branding.  </a:t>
            </a:r>
          </a:p>
          <a:p>
            <a:pPr marL="285750" indent="-285750" algn="just">
              <a:buFont typeface="Wingdings" panose="05000000000000000000" pitchFamily="2" charset="2"/>
              <a:buChar char="q"/>
            </a:pPr>
            <a:endParaRPr lang="en-US" sz="1600" dirty="0">
              <a:latin typeface="Bahnschrift Light" panose="020B0502040204020203" pitchFamily="34" charset="0"/>
            </a:endParaRPr>
          </a:p>
          <a:p>
            <a:pPr marL="285750" indent="-285750">
              <a:buFont typeface="Wingdings" panose="05000000000000000000" pitchFamily="2" charset="2"/>
              <a:buChar char="q"/>
            </a:pPr>
            <a:endParaRPr lang="en-US" sz="16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9548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F0A2-90E1-4D0D-A920-EEAF5354D42F}"/>
              </a:ext>
            </a:extLst>
          </p:cNvPr>
          <p:cNvSpPr>
            <a:spLocks noGrp="1"/>
          </p:cNvSpPr>
          <p:nvPr>
            <p:ph type="title"/>
          </p:nvPr>
        </p:nvSpPr>
        <p:spPr/>
        <p:txBody>
          <a:bodyPr anchor="ctr"/>
          <a:lstStyle/>
          <a:p>
            <a:r>
              <a:rPr lang="en-GB" b="1" dirty="0"/>
              <a:t>Health and Safety of F&amp;B</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3333" r="3333"/>
          <a:stretch>
            <a:fillRect/>
          </a:stretch>
        </p:blipFill>
        <p:spPr/>
      </p:pic>
      <p:sp>
        <p:nvSpPr>
          <p:cNvPr id="5" name="Text Placeholder 4"/>
          <p:cNvSpPr>
            <a:spLocks noGrp="1"/>
          </p:cNvSpPr>
          <p:nvPr>
            <p:ph type="body" sz="half" idx="2"/>
          </p:nvPr>
        </p:nvSpPr>
        <p:spPr/>
        <p:txBody>
          <a:bodyPr>
            <a:noAutofit/>
          </a:bodyPr>
          <a:lstStyle/>
          <a:p>
            <a:pPr marL="285750" indent="-285750" algn="just">
              <a:buFont typeface="Wingdings" panose="05000000000000000000" pitchFamily="2" charset="2"/>
              <a:buChar char="q"/>
            </a:pPr>
            <a:r>
              <a:rPr lang="en-US" sz="1600" dirty="0"/>
              <a:t>Food safety, sanitation and employee training are at the top of the Marriott agenda. </a:t>
            </a:r>
          </a:p>
          <a:p>
            <a:pPr marL="285750" indent="-285750" algn="just">
              <a:buFont typeface="Wingdings" panose="05000000000000000000" pitchFamily="2" charset="2"/>
              <a:buChar char="q"/>
            </a:pPr>
            <a:r>
              <a:rPr lang="en-US" sz="1600" dirty="0"/>
              <a:t>The ‘Great Food, Safe Food’ training for the kitchen staff of the hotel include the use of workbooks, facilitator, videos to instruct trainees.  </a:t>
            </a:r>
          </a:p>
          <a:p>
            <a:pPr algn="just"/>
            <a:endParaRPr lang="en-US" sz="1600" dirty="0"/>
          </a:p>
          <a:p>
            <a:pPr marL="285750" indent="-285750">
              <a:buFont typeface="Wingdings" panose="05000000000000000000" pitchFamily="2" charset="2"/>
              <a:buChar char="q"/>
            </a:pPr>
            <a:endParaRPr lang="en-US" sz="1600" dirty="0"/>
          </a:p>
        </p:txBody>
      </p:sp>
      <p:sp>
        <p:nvSpPr>
          <p:cNvPr id="6" name="Rectangle 5"/>
          <p:cNvSpPr/>
          <p:nvPr/>
        </p:nvSpPr>
        <p:spPr>
          <a:xfrm>
            <a:off x="0" y="764771"/>
            <a:ext cx="432262" cy="824581"/>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846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A751E-1EF4-4CFD-A9A5-2177C690BF5C}"/>
              </a:ext>
            </a:extLst>
          </p:cNvPr>
          <p:cNvSpPr>
            <a:spLocks noGrp="1"/>
          </p:cNvSpPr>
          <p:nvPr>
            <p:ph type="title"/>
          </p:nvPr>
        </p:nvSpPr>
        <p:spPr/>
        <p:txBody>
          <a:bodyPr anchor="ctr"/>
          <a:lstStyle/>
          <a:p>
            <a:r>
              <a:rPr lang="en-GB" b="1" dirty="0"/>
              <a:t>Conclusions</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l="34542" r="34542"/>
          <a:stretch>
            <a:fillRect/>
          </a:stretch>
        </p:blipFill>
        <p:spPr/>
      </p:pic>
      <p:sp>
        <p:nvSpPr>
          <p:cNvPr id="5" name="Text Placeholder 4"/>
          <p:cNvSpPr>
            <a:spLocks noGrp="1"/>
          </p:cNvSpPr>
          <p:nvPr>
            <p:ph type="body" sz="half" idx="2"/>
          </p:nvPr>
        </p:nvSpPr>
        <p:spPr/>
        <p:txBody>
          <a:bodyPr>
            <a:noAutofit/>
          </a:bodyPr>
          <a:lstStyle/>
          <a:p>
            <a:pPr marL="285750" indent="-285750" algn="just">
              <a:buFont typeface="Wingdings" panose="05000000000000000000" pitchFamily="2" charset="2"/>
              <a:buChar char="q"/>
            </a:pPr>
            <a:r>
              <a:rPr lang="en-GB" sz="1800" dirty="0">
                <a:latin typeface="Bahnschrift Light" panose="020B0502040204020203" pitchFamily="34" charset="0"/>
              </a:rPr>
              <a:t>Marriot hotel and resort international have been able to walk through the aisle of professionalism, excelling amidst its competitors with excellent products and services rendered in a unique and classic way.</a:t>
            </a:r>
          </a:p>
          <a:p>
            <a:pPr marL="285750" indent="-285750" algn="just">
              <a:buFont typeface="Wingdings" panose="05000000000000000000" pitchFamily="2" charset="2"/>
              <a:buChar char="q"/>
            </a:pPr>
            <a:endParaRPr lang="en-US" sz="18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2394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FA92-AA48-4244-B184-7495523624A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A1BE5845-247A-4120-BE1F-8F3701AB4A4C}"/>
              </a:ext>
            </a:extLst>
          </p:cNvPr>
          <p:cNvSpPr>
            <a:spLocks noGrp="1"/>
          </p:cNvSpPr>
          <p:nvPr>
            <p:ph sz="half" idx="1"/>
          </p:nvPr>
        </p:nvSpPr>
        <p:spPr>
          <a:xfrm>
            <a:off x="838200" y="1825625"/>
            <a:ext cx="10515600" cy="4351338"/>
          </a:xfrm>
        </p:spPr>
        <p:txBody>
          <a:bodyPr/>
          <a:lstStyle/>
          <a:p>
            <a:pPr algn="just"/>
            <a:r>
              <a:rPr lang="en-US" dirty="0"/>
              <a:t>Caterer.com/job/food-beverage-associate/marriott-hotels-international-ltd-job88540931?v=1583756369834</a:t>
            </a:r>
          </a:p>
          <a:p>
            <a:pPr algn="just"/>
            <a:r>
              <a:rPr lang="en-US" dirty="0"/>
              <a:t>Insiders.marriott.com/thread/16107 </a:t>
            </a:r>
          </a:p>
          <a:p>
            <a:endParaRPr lang="en-GB" dirty="0"/>
          </a:p>
        </p:txBody>
      </p:sp>
    </p:spTree>
    <p:extLst>
      <p:ext uri="{BB962C8B-B14F-4D97-AF65-F5344CB8AC3E}">
        <p14:creationId xmlns:p14="http://schemas.microsoft.com/office/powerpoint/2010/main" val="23653033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124</TotalTime>
  <Words>436</Words>
  <Application>Microsoft Office PowerPoint</Application>
  <PresentationFormat>Widescreen</PresentationFormat>
  <Paragraphs>30</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Arial</vt:lpstr>
      <vt:lpstr>Bahnschrift Light</vt:lpstr>
      <vt:lpstr>Candara</vt:lpstr>
      <vt:lpstr>Century Gothic</vt:lpstr>
      <vt:lpstr>Segoe UI</vt:lpstr>
      <vt:lpstr>Times New Roman</vt:lpstr>
      <vt:lpstr>Wingdings</vt:lpstr>
      <vt:lpstr>Wingdings 3</vt:lpstr>
      <vt:lpstr>Ion</vt:lpstr>
      <vt:lpstr>PowerPoint Presentation</vt:lpstr>
      <vt:lpstr>Introduction</vt:lpstr>
      <vt:lpstr>Marriot History</vt:lpstr>
      <vt:lpstr>Forest Arden Marriot History</vt:lpstr>
      <vt:lpstr>Operation of Marriott</vt:lpstr>
      <vt:lpstr>Food &amp; Beverage Detail</vt:lpstr>
      <vt:lpstr>Restaurants of Marriots</vt:lpstr>
      <vt:lpstr>BARS of Marriotts</vt:lpstr>
      <vt:lpstr>Marketing of F&amp;B operations/products</vt:lpstr>
      <vt:lpstr>Health and Safety of F&amp;B</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Eduard Radu (1818400)</dc:creator>
  <cp:lastModifiedBy>Gawain Frampton</cp:lastModifiedBy>
  <cp:revision>28</cp:revision>
  <dcterms:created xsi:type="dcterms:W3CDTF">2020-03-04T15:46:31Z</dcterms:created>
  <dcterms:modified xsi:type="dcterms:W3CDTF">2020-03-23T09:26:22Z</dcterms:modified>
</cp:coreProperties>
</file>