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3"/>
  </p:notesMasterIdLst>
  <p:sldIdLst>
    <p:sldId id="291" r:id="rId3"/>
    <p:sldId id="270" r:id="rId4"/>
    <p:sldId id="898" r:id="rId5"/>
    <p:sldId id="907" r:id="rId6"/>
    <p:sldId id="911" r:id="rId7"/>
    <p:sldId id="924" r:id="rId8"/>
    <p:sldId id="913" r:id="rId9"/>
    <p:sldId id="904" r:id="rId10"/>
    <p:sldId id="923" r:id="rId11"/>
    <p:sldId id="926" r:id="rId12"/>
    <p:sldId id="899" r:id="rId13"/>
    <p:sldId id="922" r:id="rId14"/>
    <p:sldId id="900" r:id="rId15"/>
    <p:sldId id="901" r:id="rId16"/>
    <p:sldId id="914" r:id="rId17"/>
    <p:sldId id="921" r:id="rId18"/>
    <p:sldId id="908" r:id="rId19"/>
    <p:sldId id="909" r:id="rId20"/>
    <p:sldId id="920" r:id="rId21"/>
    <p:sldId id="264" r:id="rId22"/>
    <p:sldId id="902" r:id="rId23"/>
    <p:sldId id="916" r:id="rId24"/>
    <p:sldId id="925" r:id="rId25"/>
    <p:sldId id="915" r:id="rId26"/>
    <p:sldId id="917" r:id="rId27"/>
    <p:sldId id="918" r:id="rId28"/>
    <p:sldId id="919" r:id="rId29"/>
    <p:sldId id="280" r:id="rId30"/>
    <p:sldId id="927" r:id="rId31"/>
    <p:sldId id="912" r:id="rId32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90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1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0566B1B0-A94F-4617-8B39-06FA709E9D11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2251D7D8-217A-4F2B-BC1B-41B546A74C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606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4775" y="750888"/>
            <a:ext cx="6678613" cy="37576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hr-HR" dirty="0"/>
              <a:t>Full Football</a:t>
            </a:r>
            <a:r>
              <a:rPr lang="hr-HR" baseline="0" dirty="0"/>
              <a:t> Management System</a:t>
            </a:r>
          </a:p>
          <a:p>
            <a:r>
              <a:rPr lang="hr-HR" baseline="0" dirty="0"/>
              <a:t>COMET is AFCAS of the Southamerican Confederation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66155">
              <a:defRPr/>
            </a:pPr>
            <a:fld id="{81CD0AAB-DB71-43B8-9A8D-D1D15B7A5493}" type="slidenum">
              <a:rPr lang="hr-HR">
                <a:solidFill>
                  <a:prstClr val="black"/>
                </a:solidFill>
                <a:latin typeface="Calibri"/>
              </a:rPr>
              <a:pPr defTabSz="966155">
                <a:defRPr/>
              </a:pPr>
              <a:t>3</a:t>
            </a:fld>
            <a:endParaRPr lang="hr-HR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335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165BEEF-C4A7-4F8E-AA9D-D8AEA8C71F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17BC28BA-6E11-4BDB-A62F-465254A78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9E51D68-2631-4448-986D-82CA41981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4DC0DD3-CCBD-41D7-81B3-17DA18810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D8B9C6E-0A66-49B1-8E70-606BDCE73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630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65B84BB-92A4-47E0-A3DC-7AE1D535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6B615D5-EE50-40EB-A468-65CCEEBA8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B133981-B911-4445-B4D6-8DFF056CC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537D6AA-35DC-412E-9615-9C85F53E4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DF636A6-882C-4C3F-BBA6-8CAE63BC0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189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1CF5406-78AA-4A19-AC14-2FB9512F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97C35F9-0364-452E-A23E-93EFFE7422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EDEE96F-0060-4004-911B-96B327502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3C1FBBB-59AA-468B-B561-0FABE721E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2A2EA5E-61F5-431D-B77C-17B37538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452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FCCB4CD-85B5-47C2-9336-52FA0A608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A367F9D-277B-4BD9-B981-E010985A04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DB919FF-DE01-4A93-B038-FCF72E2AD3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D94621D-524B-4B3E-BA56-40811B901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DC2D925-BCA8-4AA5-A576-36D70EE9A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783FFE8-A9F4-4B0B-9D5C-F10F16DD1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32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93F7796-465B-4E68-8723-5C9CB86B1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C29CD9C-48E4-470A-B564-22AF97E2B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A92A391B-5635-42BE-A8B3-4CBC210BEC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15C1CDA1-0D5B-436D-B10C-3FFC384704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CDDA5B12-A401-4165-BD55-D9FCF112EF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01F49882-C202-4D7A-8070-8390E8791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B1F1F0FA-DE62-421F-8AFF-F36F00C6A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EABD29A5-F950-4DE7-B262-2626BBC11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103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3181516-FABB-40B5-9D30-2E6DEAE81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62B6365E-3EC7-4D42-A4DE-6596C5F5B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01DBBB5A-ECCA-457A-9633-475FB46BD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D2E11B0C-374B-41FC-8787-C2D065FCC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36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A21BC457-56D7-4FF1-8944-8E01A908B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CDDE213E-C876-4039-8A6E-9CB2E0259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DA176B94-35BD-4F1D-8AE5-10799B40B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609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F0EAAC-71AD-4283-A97D-7E05022D0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4D36CBF-3E40-4782-B5BB-E57D271924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C8C6BA65-C7A7-414C-B2ED-37B2AC2673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B3AE456-C34C-45AA-83F8-5DE260EC7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50C3B70-6CA6-482B-88AC-D994AA14C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25F2F1A4-6818-4F50-BF48-6FA7A90DC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734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DADB6EA-BFA4-4CBA-BA10-3C683D8D5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73663E0F-A42E-43E6-B8E6-C5D3EF9CCB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B8F0BB95-7AF3-4211-A0D2-8B395F09B5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AC2A5E59-F633-450C-96BB-6FEF1A7E7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D97F1CFF-A301-4DB2-9711-DD2660759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705015BB-ADCC-4BB0-B880-C0A425A90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749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3F8E556-7024-4661-BC01-61400D332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5A0C0449-48A7-4601-8EC8-5AAF1F2A50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13C610F-9732-4483-AA5D-F1B637285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6564E58-CAF6-4CAF-A120-8F20D526E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E4B79C4-30AB-435E-A8D5-D6B608480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15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7FD12002-704E-4718-9C18-9BF35D8689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71EAE499-F832-4055-BA04-F7C6BE83B7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807D01E-6FFE-4811-8655-1A8A3A820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AFB41C8-2F94-4437-9274-270FBD31A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2D2E147-DD44-4077-9BA0-EA85BBDD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510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235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005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508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0361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117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abellenplatzhalter 12"/>
          <p:cNvSpPr>
            <a:spLocks noGrp="1"/>
          </p:cNvSpPr>
          <p:nvPr>
            <p:ph type="tbl" sz="quarter" idx="18"/>
          </p:nvPr>
        </p:nvSpPr>
        <p:spPr bwMode="auto"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48000">
                <a:schemeClr val="accent6">
                  <a:lumMod val="75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5400000" scaled="0"/>
          </a:gradFill>
          <a:ln w="19050">
            <a:solidFill>
              <a:schemeClr val="bg1"/>
            </a:solidFill>
          </a:ln>
          <a:effectLst>
            <a:outerShdw blurRad="101600" algn="ctr" rotWithShape="0">
              <a:prstClr val="black">
                <a:alpha val="50000"/>
              </a:prstClr>
            </a:outerShdw>
            <a:reflection blurRad="6350" stA="52000" endA="300" endPos="35000" dir="5400000" sy="-100000" algn="bl" rotWithShape="0"/>
          </a:effectLst>
        </p:spPr>
        <p:txBody>
          <a:bodyPr/>
          <a:lstStyle>
            <a:lvl1pPr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  <a:defRPr/>
            </a:lvl1pPr>
          </a:lstStyle>
          <a:p>
            <a:endParaRPr lang="en-GB" dirty="0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/>
            </a:lvl1pPr>
          </a:lstStyle>
          <a:p>
            <a:r>
              <a:rPr lang="de-DE"/>
              <a:t>Titelmasterformat durch Klicken bearbeiten</a:t>
            </a:r>
          </a:p>
        </p:txBody>
      </p:sp>
      <p:sp>
        <p:nvSpPr>
          <p:cNvPr id="10" name="Textplatzhalter 10"/>
          <p:cNvSpPr>
            <a:spLocks noGrp="1"/>
          </p:cNvSpPr>
          <p:nvPr>
            <p:ph type="body" sz="quarter" idx="13"/>
          </p:nvPr>
        </p:nvSpPr>
        <p:spPr bwMode="auto">
          <a:xfrm>
            <a:off x="609605" y="1099344"/>
            <a:ext cx="10972799" cy="456409"/>
          </a:xfrm>
        </p:spPr>
        <p:txBody>
          <a:bodyPr>
            <a:normAutofit/>
          </a:bodyPr>
          <a:lstStyle>
            <a:lvl1pPr marL="0" indent="0">
              <a:buNone/>
              <a:defRPr sz="1500" b="1"/>
            </a:lvl1pPr>
          </a:lstStyle>
          <a:p>
            <a:pPr lvl="0"/>
            <a:r>
              <a:rPr lang="de-DE" dirty="0"/>
              <a:t>Textmasterformate durch Klicken bearbeiten</a:t>
            </a:r>
          </a:p>
        </p:txBody>
      </p:sp>
      <p:sp>
        <p:nvSpPr>
          <p:cNvPr id="15" name="Fußzeilenplatzhalter 7"/>
          <p:cNvSpPr>
            <a:spLocks noGrp="1"/>
          </p:cNvSpPr>
          <p:nvPr>
            <p:ph type="ftr" sz="quarter" idx="11"/>
          </p:nvPr>
        </p:nvSpPr>
        <p:spPr bwMode="auto">
          <a:xfrm>
            <a:off x="1123579" y="6173791"/>
            <a:ext cx="8274917" cy="365125"/>
          </a:xfrm>
        </p:spPr>
        <p:txBody>
          <a:bodyPr vert="horz" lIns="0" tIns="0" rIns="0" bIns="0" rtlCol="0" anchor="ctr"/>
          <a:lstStyle>
            <a:lvl1pPr marL="0" algn="l" defTabSz="685800" rtl="0" eaLnBrk="1" latinLnBrk="0" hangingPunct="1">
              <a:defRPr lang="en-US" sz="900" kern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dirty="0">
                <a:solidFill>
                  <a:prstClr val="black">
                    <a:tint val="75000"/>
                  </a:prstClr>
                </a:solidFill>
              </a:rPr>
              <a:t>To edit footnote click on Insert / Header &amp; Footer</a:t>
            </a:r>
          </a:p>
        </p:txBody>
      </p:sp>
      <p:sp>
        <p:nvSpPr>
          <p:cNvPr id="16" name="Foliennummernplatzhalter 8"/>
          <p:cNvSpPr>
            <a:spLocks noGrp="1"/>
          </p:cNvSpPr>
          <p:nvPr>
            <p:ph type="sldNum" sz="quarter" idx="12"/>
          </p:nvPr>
        </p:nvSpPr>
        <p:spPr bwMode="auto">
          <a:xfrm>
            <a:off x="609605" y="6173791"/>
            <a:ext cx="513975" cy="365125"/>
          </a:xfrm>
        </p:spPr>
        <p:txBody>
          <a:bodyPr/>
          <a:lstStyle/>
          <a:p>
            <a:fld id="{76D8E909-938B-47AE-BA6E-C31282E5C101}" type="slidenum">
              <a:rPr lang="de-DE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de-DE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664290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="" xmlns:a16="http://schemas.microsoft.com/office/drawing/2014/main" id="{DC6F5962-54C4-1749-A037-0E17C82A5C3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457950" y="1682750"/>
            <a:ext cx="5275502" cy="148123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1500" b="1" i="0">
                <a:solidFill>
                  <a:srgbClr val="C2151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34,108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="" xmlns:a16="http://schemas.microsoft.com/office/drawing/2014/main" id="{40B4C580-0A23-5C4C-A728-BC1C5547AD2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457950" y="3299808"/>
            <a:ext cx="5275502" cy="78667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5000" b="1" i="0">
                <a:solidFill>
                  <a:srgbClr val="C2151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4800" b="1" i="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SUB HEADER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="" xmlns:a16="http://schemas.microsoft.com/office/drawing/2014/main" id="{3BFE004A-E3EC-8449-A0DF-0DF05D6AAC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5455" y="1682750"/>
            <a:ext cx="5073833" cy="3746500"/>
          </a:xfrm>
          <a:prstGeom prst="rect">
            <a:avLst/>
          </a:prstGeom>
        </p:spPr>
        <p:txBody>
          <a:bodyPr/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800" b="0" i="0">
                <a:solidFill>
                  <a:srgbClr val="1A1A1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• </a:t>
            </a:r>
            <a:r>
              <a:rPr lang="en-US" dirty="0" err="1"/>
              <a:t>Llorem</a:t>
            </a:r>
            <a:r>
              <a:rPr lang="en-US" dirty="0"/>
              <a:t> Ipsum </a:t>
            </a:r>
            <a:r>
              <a:rPr lang="en-US" dirty="0" err="1"/>
              <a:t>dolour</a:t>
            </a:r>
            <a:r>
              <a:rPr lang="en-US" dirty="0"/>
              <a:t>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</a:t>
            </a:r>
            <a:r>
              <a:rPr lang="en-US" dirty="0" err="1"/>
              <a:t>Pellentsque</a:t>
            </a:r>
            <a:r>
              <a:rPr lang="en-US" dirty="0"/>
              <a:t> </a:t>
            </a:r>
            <a:r>
              <a:rPr lang="en-US" dirty="0" err="1"/>
              <a:t>sodales</a:t>
            </a:r>
            <a:endParaRPr lang="en-US" dirty="0"/>
          </a:p>
          <a:p>
            <a:pPr lvl="0"/>
            <a:r>
              <a:rPr lang="en-US" dirty="0"/>
              <a:t>• </a:t>
            </a:r>
            <a:r>
              <a:rPr lang="en-US" dirty="0" err="1"/>
              <a:t>Llorem</a:t>
            </a:r>
            <a:r>
              <a:rPr lang="en-US" dirty="0"/>
              <a:t> Ipsum </a:t>
            </a:r>
            <a:r>
              <a:rPr lang="en-US" dirty="0" err="1"/>
              <a:t>dolour</a:t>
            </a:r>
            <a:r>
              <a:rPr lang="en-US" dirty="0"/>
              <a:t>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</a:t>
            </a:r>
            <a:r>
              <a:rPr lang="en-US" dirty="0" err="1"/>
              <a:t>Pellentsque</a:t>
            </a:r>
            <a:r>
              <a:rPr lang="en-US" dirty="0"/>
              <a:t> </a:t>
            </a:r>
            <a:r>
              <a:rPr lang="en-US" dirty="0" err="1"/>
              <a:t>sodales</a:t>
            </a:r>
            <a:endParaRPr lang="en-US" dirty="0"/>
          </a:p>
          <a:p>
            <a:pPr marL="144000" marR="0" lvl="0" indent="-1440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• </a:t>
            </a:r>
            <a:r>
              <a:rPr lang="en-US" dirty="0" err="1"/>
              <a:t>Llorem</a:t>
            </a:r>
            <a:r>
              <a:rPr lang="en-US" dirty="0"/>
              <a:t> Ipsum </a:t>
            </a:r>
            <a:r>
              <a:rPr lang="en-US" dirty="0" err="1"/>
              <a:t>dolour</a:t>
            </a:r>
            <a:r>
              <a:rPr lang="en-US" dirty="0"/>
              <a:t> sit am252C50et,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</a:t>
            </a:r>
            <a:r>
              <a:rPr lang="en-US" dirty="0" err="1"/>
              <a:t>Pellentsque</a:t>
            </a:r>
            <a:r>
              <a:rPr lang="en-US" dirty="0"/>
              <a:t> </a:t>
            </a:r>
            <a:r>
              <a:rPr lang="en-US" dirty="0" err="1"/>
              <a:t>sodales</a:t>
            </a:r>
            <a:endParaRPr lang="en-US" dirty="0"/>
          </a:p>
          <a:p>
            <a:pPr marL="144000" marR="0" lvl="0" indent="-1440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• </a:t>
            </a:r>
            <a:r>
              <a:rPr lang="en-US" dirty="0" err="1"/>
              <a:t>Llorem</a:t>
            </a:r>
            <a:r>
              <a:rPr lang="en-US" dirty="0"/>
              <a:t> Ipsum </a:t>
            </a:r>
            <a:r>
              <a:rPr lang="en-US" dirty="0" err="1"/>
              <a:t>dolour</a:t>
            </a:r>
            <a:r>
              <a:rPr lang="en-US" dirty="0"/>
              <a:t>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</a:t>
            </a:r>
            <a:r>
              <a:rPr lang="en-US" dirty="0" err="1"/>
              <a:t>Pellentsque</a:t>
            </a:r>
            <a:r>
              <a:rPr lang="en-US" dirty="0"/>
              <a:t> </a:t>
            </a:r>
            <a:r>
              <a:rPr lang="en-US" dirty="0" err="1"/>
              <a:t>sodales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EC7DB93-7222-1648-8B50-F209A4BE9A6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55455" y="655455"/>
            <a:ext cx="11077575" cy="46124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SLIDE HEADER</a:t>
            </a:r>
          </a:p>
        </p:txBody>
      </p:sp>
    </p:spTree>
    <p:extLst>
      <p:ext uri="{BB962C8B-B14F-4D97-AF65-F5344CB8AC3E}">
        <p14:creationId xmlns:p14="http://schemas.microsoft.com/office/powerpoint/2010/main" val="813509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image" Target="../media/image1.emf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oleObject" Target="../embeddings/oleObject1.bin"/><Relationship Id="rId5" Type="http://schemas.openxmlformats.org/officeDocument/2006/relationships/slideLayout" Target="../slideLayouts/slideLayout16.xml"/><Relationship Id="rId10" Type="http://schemas.openxmlformats.org/officeDocument/2006/relationships/tags" Target="../tags/tag1.xml"/><Relationship Id="rId4" Type="http://schemas.openxmlformats.org/officeDocument/2006/relationships/slideLayout" Target="../slideLayouts/slideLayout15.xml"/><Relationship Id="rId9" Type="http://schemas.openxmlformats.org/officeDocument/2006/relationships/vmlDrawing" Target="../drawings/vmlDrawing1.v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D8F7A3CB-4DF8-430E-81E1-2A92B7CC4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BF2754A7-BCAD-46D3-9AF4-C4FBCF97D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5D966DB-896D-4EE9-922D-B75BE28C5E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7B917-4FAA-4176-B748-C376DF8FAC7A}" type="datetimeFigureOut">
              <a:rPr lang="en-GB" smtClean="0"/>
              <a:t>13/03/2019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C8CB62E-0F16-4034-BB1B-A0F9125928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BAD4C41-5FFB-47BB-B293-EFBDEDB90F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4AEEC-C95A-4B45-AC2C-A04ADFEBA07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32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6" hidden="1"/>
          <p:cNvGraphicFramePr>
            <a:graphicFrameLocks noChangeAspect="1"/>
          </p:cNvGraphicFramePr>
          <p:nvPr userDrawn="1">
            <p:custDataLst>
              <p:tags r:id="rId10"/>
            </p:custDataLst>
            <p:extLst/>
          </p:nvPr>
        </p:nvGraphicFramePr>
        <p:xfrm>
          <a:off x="2119" y="1599"/>
          <a:ext cx="2116" cy="1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think-cell Slide" r:id="rId11" imgW="270" imgH="270" progId="TCLayout.ActiveDocument.1">
                  <p:embed/>
                </p:oleObj>
              </mc:Choice>
              <mc:Fallback>
                <p:oleObj name="think-cell Slide" r:id="rId11" imgW="270" imgH="270" progId="TCLayout.ActiveDocument.1">
                  <p:embed/>
                  <p:pic>
                    <p:nvPicPr>
                      <p:cNvPr id="7" name="Object 6" hidden="1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2119" y="1599"/>
                        <a:ext cx="2116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6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3/13/2019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6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6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89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1.png"/><Relationship Id="rId18" Type="http://schemas.openxmlformats.org/officeDocument/2006/relationships/image" Target="../media/image14.png"/><Relationship Id="rId26" Type="http://schemas.openxmlformats.org/officeDocument/2006/relationships/image" Target="../media/image22.png"/><Relationship Id="rId39" Type="http://schemas.openxmlformats.org/officeDocument/2006/relationships/image" Target="../media/image35.png"/><Relationship Id="rId3" Type="http://schemas.openxmlformats.org/officeDocument/2006/relationships/slideLayout" Target="../slideLayouts/slideLayout13.xml"/><Relationship Id="rId21" Type="http://schemas.openxmlformats.org/officeDocument/2006/relationships/image" Target="../media/image17.png"/><Relationship Id="rId34" Type="http://schemas.openxmlformats.org/officeDocument/2006/relationships/image" Target="../media/image30.png"/><Relationship Id="rId42" Type="http://schemas.openxmlformats.org/officeDocument/2006/relationships/image" Target="../media/image38.png"/><Relationship Id="rId47" Type="http://schemas.openxmlformats.org/officeDocument/2006/relationships/image" Target="../media/image43.png"/><Relationship Id="rId50" Type="http://schemas.openxmlformats.org/officeDocument/2006/relationships/image" Target="../media/image46.png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17" Type="http://schemas.openxmlformats.org/officeDocument/2006/relationships/hyperlink" Target="http://en.wikipedia.org/wiki/File:Venezuela_football_association.png" TargetMode="External"/><Relationship Id="rId25" Type="http://schemas.openxmlformats.org/officeDocument/2006/relationships/image" Target="../media/image21.png"/><Relationship Id="rId33" Type="http://schemas.openxmlformats.org/officeDocument/2006/relationships/image" Target="../media/image29.png"/><Relationship Id="rId38" Type="http://schemas.openxmlformats.org/officeDocument/2006/relationships/image" Target="../media/image34.png"/><Relationship Id="rId46" Type="http://schemas.openxmlformats.org/officeDocument/2006/relationships/image" Target="../media/image42.png"/><Relationship Id="rId2" Type="http://schemas.openxmlformats.org/officeDocument/2006/relationships/tags" Target="../tags/tag2.xml"/><Relationship Id="rId16" Type="http://schemas.openxmlformats.org/officeDocument/2006/relationships/image" Target="../media/image13.png"/><Relationship Id="rId20" Type="http://schemas.openxmlformats.org/officeDocument/2006/relationships/image" Target="../media/image16.png"/><Relationship Id="rId29" Type="http://schemas.openxmlformats.org/officeDocument/2006/relationships/image" Target="../media/image25.png"/><Relationship Id="rId41" Type="http://schemas.openxmlformats.org/officeDocument/2006/relationships/image" Target="../media/image37.png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emf"/><Relationship Id="rId11" Type="http://schemas.openxmlformats.org/officeDocument/2006/relationships/image" Target="../media/image9.png"/><Relationship Id="rId24" Type="http://schemas.openxmlformats.org/officeDocument/2006/relationships/image" Target="../media/image20.png"/><Relationship Id="rId32" Type="http://schemas.openxmlformats.org/officeDocument/2006/relationships/image" Target="../media/image28.png"/><Relationship Id="rId37" Type="http://schemas.openxmlformats.org/officeDocument/2006/relationships/image" Target="../media/image33.png"/><Relationship Id="rId40" Type="http://schemas.openxmlformats.org/officeDocument/2006/relationships/image" Target="../media/image36.png"/><Relationship Id="rId45" Type="http://schemas.openxmlformats.org/officeDocument/2006/relationships/image" Target="../media/image41.png"/><Relationship Id="rId5" Type="http://schemas.openxmlformats.org/officeDocument/2006/relationships/oleObject" Target="../embeddings/oleObject2.bin"/><Relationship Id="rId15" Type="http://schemas.openxmlformats.org/officeDocument/2006/relationships/hyperlink" Target="http://en.wikipedia.org/wiki/File:Uruguay_football_association.svg" TargetMode="External"/><Relationship Id="rId23" Type="http://schemas.openxmlformats.org/officeDocument/2006/relationships/image" Target="../media/image19.png"/><Relationship Id="rId28" Type="http://schemas.openxmlformats.org/officeDocument/2006/relationships/image" Target="../media/image24.png"/><Relationship Id="rId36" Type="http://schemas.openxmlformats.org/officeDocument/2006/relationships/image" Target="../media/image32.png"/><Relationship Id="rId49" Type="http://schemas.openxmlformats.org/officeDocument/2006/relationships/image" Target="../media/image45.png"/><Relationship Id="rId10" Type="http://schemas.openxmlformats.org/officeDocument/2006/relationships/image" Target="../media/image8.png"/><Relationship Id="rId19" Type="http://schemas.openxmlformats.org/officeDocument/2006/relationships/image" Target="../media/image15.png"/><Relationship Id="rId31" Type="http://schemas.openxmlformats.org/officeDocument/2006/relationships/image" Target="../media/image27.png"/><Relationship Id="rId44" Type="http://schemas.openxmlformats.org/officeDocument/2006/relationships/image" Target="../media/image40.png"/><Relationship Id="rId52" Type="http://schemas.openxmlformats.org/officeDocument/2006/relationships/image" Target="../media/image48.png"/><Relationship Id="rId4" Type="http://schemas.openxmlformats.org/officeDocument/2006/relationships/notesSlide" Target="../notesSlides/notesSlide1.xml"/><Relationship Id="rId9" Type="http://schemas.openxmlformats.org/officeDocument/2006/relationships/hyperlink" Target="http://upload.wikimedia.org/wikipedia/en/f/f3/Chile_football_association.png" TargetMode="External"/><Relationship Id="rId14" Type="http://schemas.openxmlformats.org/officeDocument/2006/relationships/image" Target="../media/image12.png"/><Relationship Id="rId22" Type="http://schemas.openxmlformats.org/officeDocument/2006/relationships/image" Target="../media/image18.png"/><Relationship Id="rId27" Type="http://schemas.openxmlformats.org/officeDocument/2006/relationships/image" Target="../media/image23.png"/><Relationship Id="rId30" Type="http://schemas.openxmlformats.org/officeDocument/2006/relationships/image" Target="../media/image26.png"/><Relationship Id="rId35" Type="http://schemas.openxmlformats.org/officeDocument/2006/relationships/image" Target="../media/image31.png"/><Relationship Id="rId43" Type="http://schemas.openxmlformats.org/officeDocument/2006/relationships/image" Target="../media/image39.png"/><Relationship Id="rId48" Type="http://schemas.openxmlformats.org/officeDocument/2006/relationships/image" Target="../media/image44.png"/><Relationship Id="rId8" Type="http://schemas.openxmlformats.org/officeDocument/2006/relationships/image" Target="../media/image7.png"/><Relationship Id="rId51" Type="http://schemas.openxmlformats.org/officeDocument/2006/relationships/image" Target="../media/image4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4C77963-F4F2-43C1-89F3-BBF16272C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97" y="459714"/>
            <a:ext cx="11792932" cy="63678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r>
              <a:rPr lang="en-GB" sz="4000" b="1" dirty="0"/>
              <a:t>COMET System Update</a:t>
            </a:r>
          </a:p>
          <a:p>
            <a:pPr marL="0" indent="0" algn="ctr">
              <a:buNone/>
            </a:pPr>
            <a:r>
              <a:rPr lang="en-GB" sz="4000" dirty="0"/>
              <a:t>West Wales Football Association</a:t>
            </a:r>
          </a:p>
          <a:p>
            <a:pPr marL="0" indent="0" algn="ctr">
              <a:buNone/>
            </a:pPr>
            <a:r>
              <a:rPr lang="en-GB" sz="4000" dirty="0"/>
              <a:t>February 2019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46721C8-DE48-4A4B-9765-26493E3E3E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7690" y="6158256"/>
            <a:ext cx="2095500" cy="419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09DE89AA-0989-4FF7-8282-753D7653F63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362" y="666750"/>
            <a:ext cx="1644461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55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91B5331-F3E4-4213-84B2-9E9F22E83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560" y="203373"/>
            <a:ext cx="10515600" cy="6557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u="sng" dirty="0"/>
              <a:t>Background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792E04F9-202C-4B3F-8FD2-41E163F45831}"/>
              </a:ext>
            </a:extLst>
          </p:cNvPr>
          <p:cNvSpPr/>
          <p:nvPr/>
        </p:nvSpPr>
        <p:spPr>
          <a:xfrm>
            <a:off x="179602" y="668952"/>
            <a:ext cx="7821398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4400" lvl="2"/>
            <a:endParaRPr lang="en-GB" sz="2000" dirty="0"/>
          </a:p>
          <a:p>
            <a:pPr marL="57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The main system used within Welsh football is the First Sports International (FSI) system which was installed in 2007;</a:t>
            </a:r>
          </a:p>
          <a:p>
            <a:pPr marL="570150" lvl="2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57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The FSI system is an expensive system. It doesn’t work properly nor does it meet our needs. User confidence in the system is therefore very low;</a:t>
            </a:r>
          </a:p>
          <a:p>
            <a:pPr marL="284400" lvl="2"/>
            <a:endParaRPr lang="en-GB" sz="2000" dirty="0"/>
          </a:p>
          <a:p>
            <a:pPr marL="57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All transactions in Welsh football are paper based and manually processed. This requires a considerable time commitment from Welsh football volunteers;</a:t>
            </a:r>
          </a:p>
          <a:p>
            <a:pPr marL="570150" lvl="2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57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A conservative estimate is that over 300,000 pieces of paper are passed between the various Welsh football stakeholders every season; and </a:t>
            </a:r>
          </a:p>
          <a:p>
            <a:pPr marL="284400" lvl="2"/>
            <a:endParaRPr lang="en-GB" sz="2000" dirty="0"/>
          </a:p>
          <a:p>
            <a:pPr marL="57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Not all areas of Welsh football used FSI so even if the system works correctly, the system can’t provide a complete overview of Welsh football</a:t>
            </a:r>
            <a:r>
              <a:rPr lang="en-GB" sz="1700" dirty="0"/>
              <a:t>.</a:t>
            </a:r>
          </a:p>
          <a:p>
            <a:pPr marL="284400" lvl="2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09D49E9C-122C-41FB-A772-3D5811D98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6478" y="1285339"/>
            <a:ext cx="3733013" cy="450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17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4C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Object 17" hidden="1"/>
          <p:cNvGraphicFramePr>
            <a:graphicFrameLocks noChangeAspect="1"/>
          </p:cNvGraphicFramePr>
          <p:nvPr>
            <p:custDataLst>
              <p:tags r:id="rId2"/>
            </p:custDataLst>
            <p:extLst/>
          </p:nvPr>
        </p:nvGraphicFramePr>
        <p:xfrm>
          <a:off x="2668192" y="858442"/>
          <a:ext cx="1190" cy="11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6" name="think-cell Slide" r:id="rId5" imgW="415" imgH="416" progId="TCLayout.ActiveDocument.1">
                  <p:embed/>
                </p:oleObj>
              </mc:Choice>
              <mc:Fallback>
                <p:oleObj name="think-cell Slide" r:id="rId5" imgW="415" imgH="416" progId="TCLayout.ActiveDocument.1">
                  <p:embed/>
                  <p:pic>
                    <p:nvPicPr>
                      <p:cNvPr id="18" name="Object 17" hidden="1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668192" y="858442"/>
                        <a:ext cx="1190" cy="11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7FAD4B27-0949-413B-B87C-C27A7EFA3F0B}"/>
              </a:ext>
            </a:extLst>
          </p:cNvPr>
          <p:cNvGrpSpPr/>
          <p:nvPr/>
        </p:nvGrpSpPr>
        <p:grpSpPr>
          <a:xfrm>
            <a:off x="438150" y="942976"/>
            <a:ext cx="10782300" cy="5338766"/>
            <a:chOff x="-578005" y="514351"/>
            <a:chExt cx="9664855" cy="533876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-1" b="12423"/>
            <a:stretch/>
          </p:blipFill>
          <p:spPr>
            <a:xfrm>
              <a:off x="-578005" y="514351"/>
              <a:ext cx="9294423" cy="5338766"/>
            </a:xfrm>
            <a:prstGeom prst="rect">
              <a:avLst/>
            </a:prstGeom>
          </p:spPr>
        </p:pic>
        <p:pic>
          <p:nvPicPr>
            <p:cNvPr id="5" name="Picture 4" descr="File:Federacion Boliviana de Futbol logo.svg"/>
            <p:cNvPicPr/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8779" y="4160390"/>
              <a:ext cx="269558" cy="268605"/>
            </a:xfrm>
            <a:prstGeom prst="rect">
              <a:avLst/>
            </a:prstGeom>
            <a:noFill/>
            <a:extLst/>
          </p:spPr>
        </p:pic>
        <p:pic>
          <p:nvPicPr>
            <p:cNvPr id="6" name="Picture 5" descr="Description: File:Chile football association.png">
              <a:hlinkClick r:id="rId9"/>
            </p:cNvPr>
            <p:cNvPicPr/>
            <p:nvPr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27940" y="4701613"/>
              <a:ext cx="344525" cy="344525"/>
            </a:xfrm>
            <a:prstGeom prst="rect">
              <a:avLst/>
            </a:prstGeom>
            <a:noFill/>
            <a:extLst/>
          </p:spPr>
        </p:pic>
        <p:pic>
          <p:nvPicPr>
            <p:cNvPr id="7" name="Picture 2" descr="http://upload.wikimedia.org/wikipedia/en/thumb/6/61/Federacion_Colombiana_de_Futbol_logo.svg/302px-Federacion_Colombiana_de_Futbol_logo.svg.png"/>
            <p:cNvPicPr>
              <a:picLocks noChangeAspect="1" noChangeArrowheads="1"/>
            </p:cNvPicPr>
            <p:nvPr/>
          </p:nvPicPr>
          <p:blipFill>
            <a:blip r:embed="rId11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9851" y="3585097"/>
              <a:ext cx="270000" cy="2700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http://upload.wikimedia.org/wikipedia/fr/thumb/e/e7/Football_Paraguay_federation.svg/564px-Football_Paraguay_federation.svg.png"/>
            <p:cNvPicPr>
              <a:picLocks noChangeAspect="1" noChangeArrowheads="1"/>
            </p:cNvPicPr>
            <p:nvPr/>
          </p:nvPicPr>
          <p:blipFill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50361" y="4389214"/>
              <a:ext cx="270000" cy="2700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8" descr="Association crest"/>
            <p:cNvPicPr>
              <a:picLocks noChangeAspect="1"/>
            </p:cNvPicPr>
            <p:nvPr/>
          </p:nvPicPr>
          <p:blipFill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65095" y="3682280"/>
              <a:ext cx="351807" cy="32880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Picture 9" descr="File:Federación Peruana de Fútbol (2011).png"/>
            <p:cNvPicPr/>
            <p:nvPr/>
          </p:nvPicPr>
          <p:blipFill>
            <a:blip r:embed="rId1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72" y="3970843"/>
              <a:ext cx="269558" cy="323850"/>
            </a:xfrm>
            <a:prstGeom prst="rect">
              <a:avLst/>
            </a:prstGeom>
            <a:noFill/>
            <a:extLst/>
          </p:spPr>
        </p:pic>
        <p:pic>
          <p:nvPicPr>
            <p:cNvPr id="11" name="Picture 10" descr="Description: Association crest">
              <a:hlinkClick r:id="rId15" tooltip="&quot;Association crest&quot;"/>
            </p:cNvPr>
            <p:cNvPicPr>
              <a:picLocks noChangeAspect="1"/>
            </p:cNvPicPr>
            <p:nvPr/>
          </p:nvPicPr>
          <p:blipFill>
            <a:blip r:embed="rId1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00826" y="4612512"/>
              <a:ext cx="238315" cy="432000"/>
            </a:xfrm>
            <a:prstGeom prst="rect">
              <a:avLst/>
            </a:prstGeom>
            <a:noFill/>
            <a:extLst/>
          </p:spPr>
        </p:pic>
        <p:pic>
          <p:nvPicPr>
            <p:cNvPr id="12" name="Picture 11" descr="Description: Association crest">
              <a:hlinkClick r:id="rId17" tooltip="&quot;Association crest&quot;"/>
            </p:cNvPr>
            <p:cNvPicPr>
              <a:picLocks noChangeAspect="1"/>
            </p:cNvPicPr>
            <p:nvPr/>
          </p:nvPicPr>
          <p:blipFill>
            <a:blip r:embed="rId1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488" y="3421956"/>
              <a:ext cx="220149" cy="324000"/>
            </a:xfrm>
            <a:prstGeom prst="rect">
              <a:avLst/>
            </a:prstGeom>
            <a:noFill/>
            <a:extLst/>
          </p:spPr>
        </p:pic>
        <p:pic>
          <p:nvPicPr>
            <p:cNvPr id="13" name="Picture 12" descr="Association crest"/>
            <p:cNvPicPr/>
            <p:nvPr/>
          </p:nvPicPr>
          <p:blipFill>
            <a:blip r:embed="rId1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29335" y="2734841"/>
              <a:ext cx="273341" cy="29427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13" descr="Association crest"/>
            <p:cNvPicPr/>
            <p:nvPr/>
          </p:nvPicPr>
          <p:blipFill>
            <a:blip r:embed="rId20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6586" y="2483676"/>
              <a:ext cx="269558" cy="29479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Picture 2" descr="File:Conmebol 2.png"/>
            <p:cNvPicPr>
              <a:picLocks noChangeAspect="1" noChangeArrowheads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8386" y="4062099"/>
              <a:ext cx="310754" cy="31075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File:Gibraltar Football Association.svg"/>
            <p:cNvPicPr>
              <a:picLocks noChangeAspect="1" noChangeArrowheads="1"/>
            </p:cNvPicPr>
            <p:nvPr/>
          </p:nvPicPr>
          <p:blipFill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9646" y="2552604"/>
              <a:ext cx="307192" cy="33398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6" descr="http://upload.wikimedia.org/wikipedia/en/thumb/7/71/Afa_logo.svg/230px-Afa_logo.svg.png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7160" y="4955793"/>
              <a:ext cx="313172" cy="4084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18" descr="Association crest"/>
            <p:cNvPicPr/>
            <p:nvPr/>
          </p:nvPicPr>
          <p:blipFill>
            <a:blip r:embed="rId2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3243" y="2195483"/>
              <a:ext cx="228600" cy="29079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Picture 19" descr="Association crest"/>
            <p:cNvPicPr/>
            <p:nvPr/>
          </p:nvPicPr>
          <p:blipFill>
            <a:blip r:embed="rId2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8080" y="2511209"/>
              <a:ext cx="269526" cy="2695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" name="Picture 21" descr="Association crest"/>
            <p:cNvPicPr/>
            <p:nvPr/>
          </p:nvPicPr>
          <p:blipFill>
            <a:blip r:embed="rId2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64701" y="2253220"/>
              <a:ext cx="269576" cy="2695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5201" y="1947390"/>
              <a:ext cx="236598" cy="315464"/>
            </a:xfrm>
            <a:prstGeom prst="rect">
              <a:avLst/>
            </a:prstGeom>
          </p:spPr>
        </p:pic>
        <p:pic>
          <p:nvPicPr>
            <p:cNvPr id="24" name="Picture 36" descr="https://upload.wikimedia.org/wikipedia/en/5/5e/Qatar_Football_Association.png"/>
            <p:cNvPicPr>
              <a:picLocks noChangeAspect="1" noChangeArrowheads="1"/>
            </p:cNvPicPr>
            <p:nvPr/>
          </p:nvPicPr>
          <p:blipFill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8421" y="2863872"/>
              <a:ext cx="350723" cy="3518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2679544" y="4873062"/>
              <a:ext cx="1315191" cy="9694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3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   40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2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Countries</a:t>
              </a:r>
              <a:endPara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4237663" y="4873062"/>
              <a:ext cx="1323538" cy="9694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3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15</a:t>
              </a:r>
            </a:p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2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 Years</a:t>
              </a:r>
              <a:endPara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343934" y="4873062"/>
              <a:ext cx="1494988" cy="9694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3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    5</a:t>
              </a:r>
            </a:p>
            <a:p>
              <a:pPr marL="0" marR="0" lvl="0" indent="0" algn="ct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hr-HR" sz="2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+mn-ea"/>
                  <a:cs typeface="+mn-cs"/>
                </a:rPr>
                <a:t>Continents</a:t>
              </a:r>
              <a:endParaRPr kumimoji="0" 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96621" name="Picture 13" descr="http://www.clker.com/cliparts/u/c/7/0/b/L/white-heart-md.png"/>
            <p:cNvPicPr>
              <a:picLocks noChangeAspect="1" noChangeArrowheads="1"/>
            </p:cNvPicPr>
            <p:nvPr/>
          </p:nvPicPr>
          <p:blipFill>
            <a:blip r:embed="rId2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0996" y="5038092"/>
              <a:ext cx="328282" cy="292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6625" name="Picture 17" descr="http://orpheumbell.com/wp-content/uploads/2010/04/icon-calendar-white.png"/>
            <p:cNvPicPr>
              <a:picLocks noChangeAspect="1" noChangeArrowheads="1"/>
            </p:cNvPicPr>
            <p:nvPr/>
          </p:nvPicPr>
          <p:blipFill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0021" y="4961296"/>
              <a:ext cx="413417" cy="4134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6631" name="Picture 23" descr="http://www.ccc.govt.nz/themes/ccc-default/images/icons/Flag-white.png"/>
            <p:cNvPicPr>
              <a:picLocks noChangeAspect="1" noChangeArrowheads="1"/>
            </p:cNvPicPr>
            <p:nvPr/>
          </p:nvPicPr>
          <p:blipFill>
            <a:blip r:embed="rId3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9593" y="4939237"/>
              <a:ext cx="487277" cy="4872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6" name="Picture 2" descr="Slikovni rezultat za faroe islands football association png"/>
            <p:cNvPicPr>
              <a:picLocks noChangeAspect="1" noChangeArrowheads="1"/>
            </p:cNvPicPr>
            <p:nvPr/>
          </p:nvPicPr>
          <p:blipFill>
            <a:blip r:embed="rId3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98403" y="1714500"/>
              <a:ext cx="273391" cy="32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3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765895" y="5070553"/>
              <a:ext cx="880907" cy="659759"/>
            </a:xfrm>
            <a:prstGeom prst="rect">
              <a:avLst/>
            </a:prstGeom>
          </p:spPr>
        </p:pic>
        <p:pic>
          <p:nvPicPr>
            <p:cNvPr id="197639" name="Picture 7" descr="Image result for fiji football federation"/>
            <p:cNvPicPr>
              <a:picLocks noChangeAspect="1" noChangeArrowheads="1"/>
            </p:cNvPicPr>
            <p:nvPr/>
          </p:nvPicPr>
          <p:blipFill>
            <a:blip r:embed="rId3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3788" y="4250307"/>
              <a:ext cx="225068" cy="3227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7641" name="Picture 9" descr="Image result for cook islands football federation png"/>
            <p:cNvPicPr>
              <a:picLocks noChangeAspect="1" noChangeArrowheads="1"/>
            </p:cNvPicPr>
            <p:nvPr/>
          </p:nvPicPr>
          <p:blipFill>
            <a:blip r:embed="rId3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32208" y="4570167"/>
              <a:ext cx="254642" cy="2546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7643" name="Picture 11" descr="Image result for football federation macedonia"/>
            <p:cNvPicPr>
              <a:picLocks noChangeAspect="1" noChangeArrowheads="1"/>
            </p:cNvPicPr>
            <p:nvPr/>
          </p:nvPicPr>
          <p:blipFill>
            <a:blip r:embed="rId3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5893" y="2494970"/>
              <a:ext cx="241511" cy="2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7664" name="Picture 32" descr="Slikovni rezultat za latvian football federation"/>
            <p:cNvPicPr>
              <a:picLocks noChangeAspect="1" noChangeArrowheads="1"/>
            </p:cNvPicPr>
            <p:nvPr/>
          </p:nvPicPr>
          <p:blipFill>
            <a:blip r:embed="rId3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3683" y="1789810"/>
              <a:ext cx="265954" cy="2659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6" descr="C:\Users\Ivica\Desktop\Video Ivo\Video\1. Video Screen\Analyticom Bijeli sa plavim.png"/>
            <p:cNvPicPr>
              <a:picLocks noChangeAspect="1" noChangeArrowheads="1"/>
            </p:cNvPicPr>
            <p:nvPr/>
          </p:nvPicPr>
          <p:blipFill>
            <a:blip r:embed="rId3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94395" y="2863533"/>
              <a:ext cx="1771650" cy="3521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36"/>
            <p:cNvPicPr>
              <a:picLocks noChangeAspect="1"/>
            </p:cNvPicPr>
            <p:nvPr/>
          </p:nvPicPr>
          <p:blipFill>
            <a:blip r:embed="rId3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34517" y="2176505"/>
              <a:ext cx="263069" cy="293334"/>
            </a:xfrm>
            <a:prstGeom prst="rect">
              <a:avLst/>
            </a:prstGeom>
          </p:spPr>
        </p:pic>
        <p:pic>
          <p:nvPicPr>
            <p:cNvPr id="40" name="Picture 39" descr="PNGFA Logo.svg"/>
            <p:cNvPicPr/>
            <p:nvPr/>
          </p:nvPicPr>
          <p:blipFill>
            <a:blip r:embed="rId4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4984" y="3964816"/>
              <a:ext cx="246662" cy="30948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1" name="Picture 40" descr="Solomon Islands FA.svg"/>
            <p:cNvPicPr/>
            <p:nvPr/>
          </p:nvPicPr>
          <p:blipFill>
            <a:blip r:embed="rId4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1646" y="3986695"/>
              <a:ext cx="353251" cy="25771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Picture 41" descr="Football Federation American Samoa (badge).svg"/>
            <p:cNvPicPr/>
            <p:nvPr/>
          </p:nvPicPr>
          <p:blipFill>
            <a:blip r:embed="rId4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00636" y="4301562"/>
              <a:ext cx="241292" cy="27014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Picture 44" descr="New Caledonia FA.svg"/>
            <p:cNvPicPr/>
            <p:nvPr/>
          </p:nvPicPr>
          <p:blipFill>
            <a:blip r:embed="rId4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23096" y="4587312"/>
              <a:ext cx="270238" cy="2702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Picture 45" descr="Football Federation Samoa logo.svg"/>
            <p:cNvPicPr/>
            <p:nvPr/>
          </p:nvPicPr>
          <p:blipFill>
            <a:blip r:embed="rId4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83152" y="4052818"/>
              <a:ext cx="429505" cy="1785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Picture 47" descr="Tonga FA.svg"/>
            <p:cNvPicPr/>
            <p:nvPr/>
          </p:nvPicPr>
          <p:blipFill>
            <a:blip r:embed="rId4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97415" y="4587312"/>
              <a:ext cx="339252" cy="2598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" name="Picture 48" descr="Vanuatu Football Federation Logo.svg"/>
            <p:cNvPicPr/>
            <p:nvPr/>
          </p:nvPicPr>
          <p:blipFill>
            <a:blip r:embed="rId4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1646" y="4269018"/>
              <a:ext cx="296101" cy="31829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0" name="Picture 49" descr="Related image"/>
            <p:cNvPicPr>
              <a:picLocks noChangeAspect="1" noChangeArrowheads="1"/>
            </p:cNvPicPr>
            <p:nvPr/>
          </p:nvPicPr>
          <p:blipFill>
            <a:blip r:embed="rId4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76753" y="4930212"/>
              <a:ext cx="324380" cy="324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70" descr="Malta Football Association.svg"/>
            <p:cNvPicPr>
              <a:picLocks noChangeAspect="1" noChangeArrowheads="1"/>
            </p:cNvPicPr>
            <p:nvPr/>
          </p:nvPicPr>
          <p:blipFill>
            <a:blip r:embed="rId4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1691" y="2743200"/>
              <a:ext cx="271494" cy="2714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4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1204" y="2681797"/>
              <a:ext cx="481573" cy="431846"/>
            </a:xfrm>
            <a:prstGeom prst="rect">
              <a:avLst/>
            </a:prstGeom>
          </p:spPr>
        </p:pic>
        <p:pic>
          <p:nvPicPr>
            <p:cNvPr id="381962" name="Picture 10" descr="Pildiotsingu uefa logo new png tulemus"/>
            <p:cNvPicPr>
              <a:picLocks noChangeAspect="1" noChangeArrowheads="1"/>
            </p:cNvPicPr>
            <p:nvPr/>
          </p:nvPicPr>
          <p:blipFill>
            <a:blip r:embed="rId5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0642" y="2145823"/>
              <a:ext cx="413182" cy="413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16" descr="Slikovni rezultat za fudbalski savez srbije logo"/>
            <p:cNvPicPr>
              <a:picLocks noChangeAspect="1" noChangeArrowheads="1"/>
            </p:cNvPicPr>
            <p:nvPr/>
          </p:nvPicPr>
          <p:blipFill>
            <a:blip r:embed="rId5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6151" y="2261047"/>
              <a:ext cx="195461" cy="2635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14" descr="Slikovni rezultat za irish fa"/>
            <p:cNvPicPr>
              <a:picLocks noChangeAspect="1" noChangeArrowheads="1"/>
            </p:cNvPicPr>
            <p:nvPr/>
          </p:nvPicPr>
          <p:blipFill>
            <a:blip r:embed="rId5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8870" y="1896528"/>
              <a:ext cx="290428" cy="290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8EE11418-061A-443F-B16D-81F075EFE019}"/>
              </a:ext>
            </a:extLst>
          </p:cNvPr>
          <p:cNvSpPr txBox="1"/>
          <p:nvPr/>
        </p:nvSpPr>
        <p:spPr>
          <a:xfrm>
            <a:off x="3151299" y="132460"/>
            <a:ext cx="5036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1"/>
                </a:solidFill>
              </a:rPr>
              <a:t>Who and what is COMET ?</a:t>
            </a:r>
          </a:p>
        </p:txBody>
      </p:sp>
    </p:spTree>
    <p:extLst>
      <p:ext uri="{BB962C8B-B14F-4D97-AF65-F5344CB8AC3E}">
        <p14:creationId xmlns:p14="http://schemas.microsoft.com/office/powerpoint/2010/main" val="378132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A9EC68-12DA-4F31-9666-4765F658C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656153"/>
            <a:ext cx="11772900" cy="6106597"/>
          </a:xfrm>
        </p:spPr>
        <p:txBody>
          <a:bodyPr>
            <a:noAutofit/>
          </a:bodyPr>
          <a:lstStyle/>
          <a:p>
            <a:pPr marL="230400" lvl="1"/>
            <a:endParaRPr lang="en-GB" sz="2000" dirty="0"/>
          </a:p>
          <a:p>
            <a:pPr marL="230400" lvl="1"/>
            <a:r>
              <a:rPr lang="en-GB" dirty="0"/>
              <a:t>Every individual and organisation involved in Welsh football will have their own record created on COMET . </a:t>
            </a:r>
          </a:p>
          <a:p>
            <a:pPr marL="230400" lvl="1"/>
            <a:endParaRPr lang="en-GB" dirty="0"/>
          </a:p>
          <a:p>
            <a:pPr marL="230400" lvl="1"/>
            <a:r>
              <a:rPr lang="en-GB" dirty="0"/>
              <a:t>This includes:</a:t>
            </a:r>
          </a:p>
          <a:p>
            <a:pPr marL="687600" lvl="2"/>
            <a:endParaRPr lang="en-GB" sz="2400" dirty="0"/>
          </a:p>
          <a:p>
            <a:pPr marL="687600" lvl="2"/>
            <a:r>
              <a:rPr lang="en-GB" sz="2400" dirty="0"/>
              <a:t>All players;</a:t>
            </a:r>
          </a:p>
          <a:p>
            <a:pPr marL="687600" lvl="2"/>
            <a:r>
              <a:rPr lang="en-GB" sz="2400" dirty="0"/>
              <a:t>All clubs and their officials;</a:t>
            </a:r>
          </a:p>
          <a:p>
            <a:pPr marL="687600" lvl="2"/>
            <a:r>
              <a:rPr lang="en-GB" sz="2400" dirty="0"/>
              <a:t>All coaches;</a:t>
            </a:r>
          </a:p>
          <a:p>
            <a:pPr marL="687600" lvl="2"/>
            <a:r>
              <a:rPr lang="en-GB" sz="2400" dirty="0"/>
              <a:t>All referees;</a:t>
            </a:r>
          </a:p>
          <a:p>
            <a:pPr marL="687600" lvl="2"/>
            <a:r>
              <a:rPr lang="en-GB" sz="2400" dirty="0"/>
              <a:t>All leagues and their officials; and</a:t>
            </a:r>
          </a:p>
          <a:p>
            <a:pPr marL="687600" lvl="2"/>
            <a:r>
              <a:rPr lang="en-GB" sz="2400" dirty="0"/>
              <a:t>All Area Associations and their officials. </a:t>
            </a:r>
          </a:p>
          <a:p>
            <a:pPr lvl="2"/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83375AC-7D71-4D56-93FA-41E1183C8976}"/>
              </a:ext>
            </a:extLst>
          </p:cNvPr>
          <p:cNvSpPr txBox="1"/>
          <p:nvPr/>
        </p:nvSpPr>
        <p:spPr>
          <a:xfrm>
            <a:off x="1609725" y="200025"/>
            <a:ext cx="8439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Whose details will be recorded on COMET</a:t>
            </a:r>
          </a:p>
        </p:txBody>
      </p:sp>
    </p:spTree>
    <p:extLst>
      <p:ext uri="{BB962C8B-B14F-4D97-AF65-F5344CB8AC3E}">
        <p14:creationId xmlns:p14="http://schemas.microsoft.com/office/powerpoint/2010/main" val="583742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A9EC68-12DA-4F31-9666-4765F658C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825" y="1103829"/>
            <a:ext cx="11772900" cy="5373171"/>
          </a:xfrm>
        </p:spPr>
        <p:txBody>
          <a:bodyPr>
            <a:noAutofit/>
          </a:bodyPr>
          <a:lstStyle/>
          <a:p>
            <a:pPr marL="230400" lvl="1"/>
            <a:r>
              <a:rPr lang="en-GB" dirty="0"/>
              <a:t>All transactions performed by any individual or organisation involved in Welsh football will then be recorded on their COMET account .</a:t>
            </a:r>
          </a:p>
          <a:p>
            <a:pPr marL="1800" lvl="1" indent="0">
              <a:buNone/>
            </a:pPr>
            <a:endParaRPr lang="en-GB" dirty="0"/>
          </a:p>
          <a:p>
            <a:pPr marL="230400" lvl="1"/>
            <a:r>
              <a:rPr lang="en-GB" dirty="0"/>
              <a:t>This will ensure that we are able to capture, and report the following information for all areas of Welsh football:</a:t>
            </a:r>
          </a:p>
          <a:p>
            <a:pPr marL="230400" lvl="1"/>
            <a:endParaRPr lang="en-GB" dirty="0"/>
          </a:p>
          <a:p>
            <a:pPr marL="687600" lvl="2"/>
            <a:r>
              <a:rPr lang="en-GB" sz="2400" dirty="0"/>
              <a:t>Players:</a:t>
            </a:r>
          </a:p>
          <a:p>
            <a:pPr marL="1144800" lvl="3"/>
            <a:endParaRPr lang="en-GB" sz="2400" dirty="0"/>
          </a:p>
          <a:p>
            <a:pPr marL="1144800" lvl="3"/>
            <a:r>
              <a:rPr lang="en-GB" sz="2400" dirty="0"/>
              <a:t>Their registration history;</a:t>
            </a:r>
          </a:p>
          <a:p>
            <a:pPr marL="1144800" lvl="3"/>
            <a:r>
              <a:rPr lang="en-GB" sz="2400" dirty="0"/>
              <a:t>Their playing history (number of matches and minutes played, goals scored, win/lose record); and</a:t>
            </a:r>
          </a:p>
          <a:p>
            <a:pPr marL="1144800" lvl="3"/>
            <a:r>
              <a:rPr lang="en-GB" sz="2400" dirty="0"/>
              <a:t>Their disciplinary history.</a:t>
            </a:r>
          </a:p>
          <a:p>
            <a:pPr marL="687600" lvl="2"/>
            <a:endParaRPr lang="en-GB" dirty="0"/>
          </a:p>
          <a:p>
            <a:pPr lvl="2"/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83375AC-7D71-4D56-93FA-41E1183C8976}"/>
              </a:ext>
            </a:extLst>
          </p:cNvPr>
          <p:cNvSpPr txBox="1"/>
          <p:nvPr/>
        </p:nvSpPr>
        <p:spPr>
          <a:xfrm>
            <a:off x="1647825" y="175439"/>
            <a:ext cx="8439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Whose details will be recorded on COMET</a:t>
            </a:r>
          </a:p>
        </p:txBody>
      </p:sp>
    </p:spTree>
    <p:extLst>
      <p:ext uri="{BB962C8B-B14F-4D97-AF65-F5344CB8AC3E}">
        <p14:creationId xmlns:p14="http://schemas.microsoft.com/office/powerpoint/2010/main" val="1504685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A9EC68-12DA-4F31-9666-4765F658C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" y="541855"/>
            <a:ext cx="11772900" cy="6245482"/>
          </a:xfrm>
        </p:spPr>
        <p:txBody>
          <a:bodyPr>
            <a:noAutofit/>
          </a:bodyPr>
          <a:lstStyle/>
          <a:p>
            <a:pPr marL="459000" lvl="2" indent="0">
              <a:buNone/>
            </a:pPr>
            <a:endParaRPr lang="en-GB" sz="1750" dirty="0"/>
          </a:p>
          <a:p>
            <a:pPr marL="687600" lvl="2"/>
            <a:r>
              <a:rPr lang="en-GB" sz="2400" dirty="0"/>
              <a:t>Coaches:</a:t>
            </a:r>
          </a:p>
          <a:p>
            <a:pPr marL="1144800" lvl="3"/>
            <a:endParaRPr lang="en-GB" sz="2400" dirty="0"/>
          </a:p>
          <a:p>
            <a:pPr marL="1144800" lvl="3"/>
            <a:r>
              <a:rPr lang="en-GB" sz="2400" dirty="0"/>
              <a:t>Their coaching record (their win/lose record, timeline analysis of when their teams score/concede goals);</a:t>
            </a:r>
          </a:p>
          <a:p>
            <a:pPr marL="1144800" lvl="3"/>
            <a:r>
              <a:rPr lang="en-GB" sz="2400" dirty="0"/>
              <a:t>Their coaching qualifications; and </a:t>
            </a:r>
          </a:p>
          <a:p>
            <a:pPr marL="1144800" lvl="3"/>
            <a:r>
              <a:rPr lang="en-GB" sz="2400" dirty="0"/>
              <a:t>Their safeguarding status.</a:t>
            </a:r>
          </a:p>
          <a:p>
            <a:pPr marL="687600" lvl="2"/>
            <a:endParaRPr lang="en-GB" sz="2400" dirty="0"/>
          </a:p>
          <a:p>
            <a:pPr marL="687600" lvl="2"/>
            <a:r>
              <a:rPr lang="en-GB" sz="2400" dirty="0"/>
              <a:t>Referees:</a:t>
            </a:r>
          </a:p>
          <a:p>
            <a:pPr marL="1144800" lvl="3"/>
            <a:endParaRPr lang="en-GB" sz="2400" dirty="0"/>
          </a:p>
          <a:p>
            <a:pPr marL="1144800" lvl="3"/>
            <a:r>
              <a:rPr lang="en-GB" sz="2400" dirty="0"/>
              <a:t>History of all matches they have officiated in;</a:t>
            </a:r>
          </a:p>
          <a:p>
            <a:pPr marL="1144800" lvl="3"/>
            <a:r>
              <a:rPr lang="en-GB" sz="2400" dirty="0"/>
              <a:t>Future games they’ve been allocated;</a:t>
            </a:r>
          </a:p>
          <a:p>
            <a:pPr marL="1144800" lvl="3"/>
            <a:r>
              <a:rPr lang="en-GB" sz="2400" dirty="0"/>
              <a:t>Number of yellow/red cards they’ve issued;</a:t>
            </a:r>
          </a:p>
          <a:p>
            <a:pPr marL="1144800" lvl="3"/>
            <a:r>
              <a:rPr lang="en-GB" sz="2400" dirty="0"/>
              <a:t>Unavailability dates;</a:t>
            </a:r>
          </a:p>
          <a:p>
            <a:pPr marL="1144800" lvl="3"/>
            <a:r>
              <a:rPr lang="en-GB" sz="2400" dirty="0"/>
              <a:t>Their grading; and</a:t>
            </a:r>
          </a:p>
          <a:p>
            <a:pPr marL="1144800" lvl="3"/>
            <a:r>
              <a:rPr lang="en-GB" sz="2400" dirty="0"/>
              <a:t>Their safeguarding status.</a:t>
            </a:r>
          </a:p>
          <a:p>
            <a:pPr marL="687600" lvl="2"/>
            <a:endParaRPr lang="en-GB" dirty="0"/>
          </a:p>
          <a:p>
            <a:pPr lvl="2"/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83375AC-7D71-4D56-93FA-41E1183C8976}"/>
              </a:ext>
            </a:extLst>
          </p:cNvPr>
          <p:cNvSpPr txBox="1"/>
          <p:nvPr/>
        </p:nvSpPr>
        <p:spPr>
          <a:xfrm>
            <a:off x="1676400" y="70664"/>
            <a:ext cx="8439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Whose details will be recorded on COMET</a:t>
            </a:r>
          </a:p>
        </p:txBody>
      </p:sp>
    </p:spTree>
    <p:extLst>
      <p:ext uri="{BB962C8B-B14F-4D97-AF65-F5344CB8AC3E}">
        <p14:creationId xmlns:p14="http://schemas.microsoft.com/office/powerpoint/2010/main" val="3259464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A9EC68-12DA-4F31-9666-4765F658C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1032094"/>
            <a:ext cx="11772900" cy="5545693"/>
          </a:xfrm>
        </p:spPr>
        <p:txBody>
          <a:bodyPr>
            <a:noAutofit/>
          </a:bodyPr>
          <a:lstStyle/>
          <a:p>
            <a:pPr marL="459000" lvl="2" indent="0">
              <a:buNone/>
            </a:pPr>
            <a:endParaRPr lang="en-GB" dirty="0"/>
          </a:p>
          <a:p>
            <a:pPr marL="230400" lvl="2"/>
            <a:r>
              <a:rPr lang="en-GB" sz="2400" dirty="0"/>
              <a:t>Please note that any activities relating to the following will </a:t>
            </a:r>
            <a:r>
              <a:rPr lang="en-GB" sz="2400" b="1" u="sng" dirty="0"/>
              <a:t>NOT</a:t>
            </a:r>
            <a:r>
              <a:rPr lang="en-GB" sz="2400" dirty="0"/>
              <a:t> initially be recorded on COMET:</a:t>
            </a:r>
          </a:p>
          <a:p>
            <a:pPr marL="1800" lvl="2" indent="0">
              <a:buNone/>
            </a:pPr>
            <a:endParaRPr lang="en-GB" sz="2400" dirty="0"/>
          </a:p>
          <a:p>
            <a:pPr marL="687600" lvl="3"/>
            <a:r>
              <a:rPr lang="en-GB" sz="2400" dirty="0"/>
              <a:t>Veterans;</a:t>
            </a:r>
          </a:p>
          <a:p>
            <a:pPr marL="687600" lvl="3"/>
            <a:r>
              <a:rPr lang="en-GB" sz="2400" dirty="0"/>
              <a:t>Disability; </a:t>
            </a:r>
          </a:p>
          <a:p>
            <a:pPr marL="687600" lvl="3"/>
            <a:r>
              <a:rPr lang="en-GB" sz="2400" dirty="0"/>
              <a:t>Sunday League;  </a:t>
            </a:r>
          </a:p>
          <a:p>
            <a:pPr marL="687600" lvl="3"/>
            <a:r>
              <a:rPr lang="en-GB" sz="2400" dirty="0"/>
              <a:t>Universities; and </a:t>
            </a:r>
          </a:p>
          <a:p>
            <a:pPr marL="687600" lvl="3"/>
            <a:r>
              <a:rPr lang="en-GB" sz="2400" dirty="0"/>
              <a:t>Schools football. </a:t>
            </a:r>
          </a:p>
          <a:p>
            <a:pPr marL="459000" lvl="3" indent="0">
              <a:buNone/>
            </a:pPr>
            <a:endParaRPr lang="en-GB" sz="2400" dirty="0"/>
          </a:p>
          <a:p>
            <a:pPr marL="459000" lvl="3" indent="0">
              <a:buNone/>
            </a:pPr>
            <a:r>
              <a:rPr lang="en-GB" sz="2400" dirty="0"/>
              <a:t>However, it remains the FAW’s objective to ultimately capture all Welsh football activities on COMET</a:t>
            </a:r>
            <a:r>
              <a:rPr lang="en-GB" sz="2000" dirty="0"/>
              <a:t>.</a:t>
            </a:r>
          </a:p>
          <a:p>
            <a:pPr lvl="2"/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83375AC-7D71-4D56-93FA-41E1183C8976}"/>
              </a:ext>
            </a:extLst>
          </p:cNvPr>
          <p:cNvSpPr txBox="1"/>
          <p:nvPr/>
        </p:nvSpPr>
        <p:spPr>
          <a:xfrm>
            <a:off x="1638300" y="280213"/>
            <a:ext cx="8439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/>
              <a:t>Whose details will NOT be recorded on COMET</a:t>
            </a:r>
          </a:p>
        </p:txBody>
      </p:sp>
    </p:spTree>
    <p:extLst>
      <p:ext uri="{BB962C8B-B14F-4D97-AF65-F5344CB8AC3E}">
        <p14:creationId xmlns:p14="http://schemas.microsoft.com/office/powerpoint/2010/main" val="3230032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B5437FE-DB18-481C-BCA2-CD686956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346869"/>
            <a:ext cx="10972800" cy="334962"/>
          </a:xfrm>
        </p:spPr>
        <p:txBody>
          <a:bodyPr>
            <a:noAutofit/>
          </a:bodyPr>
          <a:lstStyle/>
          <a:p>
            <a:r>
              <a:rPr lang="en-GB" sz="3200" b="1" u="sng" dirty="0"/>
              <a:t>What are the benefits of the COMET System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DAB016-AB54-463D-BEF0-27ACA8015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775495"/>
            <a:ext cx="11791950" cy="5735636"/>
          </a:xfrm>
        </p:spPr>
        <p:txBody>
          <a:bodyPr>
            <a:normAutofit fontScale="77500" lnSpcReduction="20000"/>
          </a:bodyPr>
          <a:lstStyle/>
          <a:p>
            <a:pPr marL="342900" lvl="1" indent="0">
              <a:buNone/>
            </a:pPr>
            <a:r>
              <a:rPr lang="en-GB" dirty="0"/>
              <a:t> </a:t>
            </a:r>
          </a:p>
          <a:p>
            <a:pPr marL="230400" lvl="1" indent="-230400">
              <a:buFont typeface="Arial" panose="020B0604020202020204" pitchFamily="34" charset="0"/>
              <a:buChar char="•"/>
            </a:pPr>
            <a:r>
              <a:rPr lang="en-GB" sz="3400" dirty="0"/>
              <a:t>COMET can be accessed anywhere and at any time: 24hrs a day, 365 days a year via computer, smart phone or tablet;</a:t>
            </a:r>
          </a:p>
          <a:p>
            <a:pPr marL="230400" indent="-230400"/>
            <a:endParaRPr lang="en-GB" sz="3400" dirty="0"/>
          </a:p>
          <a:p>
            <a:pPr marL="230400" lvl="1" indent="-230400">
              <a:buFont typeface="Arial" panose="020B0604020202020204" pitchFamily="34" charset="0"/>
              <a:buChar char="•"/>
            </a:pPr>
            <a:r>
              <a:rPr lang="en-GB" sz="3400" dirty="0"/>
              <a:t>COMET will significantly reduce administration workload and postage &amp; printing costs for everyone;</a:t>
            </a:r>
          </a:p>
          <a:p>
            <a:pPr marL="230400" indent="-230400">
              <a:buNone/>
            </a:pPr>
            <a:endParaRPr lang="en-GB" sz="3400" dirty="0"/>
          </a:p>
          <a:p>
            <a:pPr marL="230400" lvl="1" indent="-230400">
              <a:buFont typeface="Arial" panose="020B0604020202020204" pitchFamily="34" charset="0"/>
              <a:buChar char="•"/>
            </a:pPr>
            <a:r>
              <a:rPr lang="en-GB" sz="3400" dirty="0"/>
              <a:t>It is a paperless system. No need to handwrite player registration forms, team sheets or match reports;</a:t>
            </a:r>
          </a:p>
          <a:p>
            <a:pPr marL="230400" lvl="1" indent="-230400">
              <a:buFont typeface="Arial" panose="020B0604020202020204" pitchFamily="34" charset="0"/>
              <a:buChar char="•"/>
            </a:pPr>
            <a:endParaRPr lang="en-GB" sz="3400" dirty="0"/>
          </a:p>
          <a:p>
            <a:pPr marL="230400" lvl="1" indent="-230400">
              <a:buFont typeface="Arial" panose="020B0604020202020204" pitchFamily="34" charset="0"/>
              <a:buChar char="•"/>
            </a:pPr>
            <a:r>
              <a:rPr lang="en-GB" sz="3400" dirty="0"/>
              <a:t>The system will create fixtures, appoint referees, communicate any fixture changes/postponements and automatically update league tables;</a:t>
            </a:r>
          </a:p>
          <a:p>
            <a:pPr marL="230400" lvl="1" indent="-230400">
              <a:buFont typeface="Arial" panose="020B0604020202020204" pitchFamily="34" charset="0"/>
              <a:buChar char="•"/>
            </a:pPr>
            <a:endParaRPr lang="en-GB" sz="3400" dirty="0"/>
          </a:p>
          <a:p>
            <a:pPr marL="230400" lvl="1" indent="-230400">
              <a:buFont typeface="Arial" panose="020B0604020202020204" pitchFamily="34" charset="0"/>
              <a:buChar char="•"/>
            </a:pPr>
            <a:r>
              <a:rPr lang="en-GB" sz="3400" dirty="0"/>
              <a:t>It will also provide an enhanced service for players. They will be able to see their playing history, goals scored etc.;</a:t>
            </a:r>
          </a:p>
          <a:p>
            <a:pPr lvl="1"/>
            <a:endParaRPr lang="en-GB" sz="4300" dirty="0"/>
          </a:p>
          <a:p>
            <a:pPr marL="342900" lvl="1" indent="0">
              <a:buNone/>
            </a:pP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1975873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B5437FE-DB18-481C-BCA2-CD686956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346869"/>
            <a:ext cx="10972800" cy="334962"/>
          </a:xfrm>
        </p:spPr>
        <p:txBody>
          <a:bodyPr>
            <a:noAutofit/>
          </a:bodyPr>
          <a:lstStyle/>
          <a:p>
            <a:r>
              <a:rPr lang="en-GB" sz="3200" b="1" u="sng" dirty="0"/>
              <a:t>What are the benefits of the COMET System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DAB016-AB54-463D-BEF0-27ACA8015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775495"/>
            <a:ext cx="11791950" cy="6082505"/>
          </a:xfrm>
        </p:spPr>
        <p:txBody>
          <a:bodyPr>
            <a:normAutofit fontScale="47500" lnSpcReduction="20000"/>
          </a:bodyPr>
          <a:lstStyle/>
          <a:p>
            <a:pPr marL="342900" lvl="1" indent="0">
              <a:buNone/>
            </a:pPr>
            <a:r>
              <a:rPr lang="en-GB" dirty="0"/>
              <a:t> </a:t>
            </a:r>
          </a:p>
          <a:p>
            <a:pPr marL="571500" lvl="1" indent="-571500">
              <a:buFont typeface="Arial" panose="020B0604020202020204" pitchFamily="34" charset="0"/>
              <a:buChar char="•"/>
            </a:pPr>
            <a:r>
              <a:rPr lang="en-GB" sz="4300" dirty="0"/>
              <a:t>No need for Club, Leagues and Area Associations to keep their own records on how many cards each player has accumulated. The system will do this for you;</a:t>
            </a:r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r>
              <a:rPr lang="en-GB" sz="4300" dirty="0"/>
              <a:t>Once a player has triggered a suspension, everyone will be automatically notified via the COMET System;</a:t>
            </a:r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4300" dirty="0"/>
          </a:p>
          <a:p>
            <a:pPr marL="0" lvl="1" indent="0">
              <a:buNone/>
            </a:pPr>
            <a:endParaRPr lang="en-GB" sz="4300" dirty="0"/>
          </a:p>
          <a:p>
            <a:pPr marL="342900" lvl="1" indent="0">
              <a:buNone/>
            </a:pPr>
            <a:endParaRPr lang="en-GB" sz="3500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7048C668-DCB3-4342-B02B-FA2F9B7915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19" t="10417" r="17789" b="8333"/>
          <a:stretch/>
        </p:blipFill>
        <p:spPr>
          <a:xfrm>
            <a:off x="704851" y="1740576"/>
            <a:ext cx="10791824" cy="44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43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B5437FE-DB18-481C-BCA2-CD686956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346869"/>
            <a:ext cx="10972800" cy="334962"/>
          </a:xfrm>
        </p:spPr>
        <p:txBody>
          <a:bodyPr>
            <a:noAutofit/>
          </a:bodyPr>
          <a:lstStyle/>
          <a:p>
            <a:r>
              <a:rPr lang="en-GB" sz="3200" b="1" u="sng" dirty="0"/>
              <a:t>What are the benefits of the COMET System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DAB016-AB54-463D-BEF0-27ACA8015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775495"/>
            <a:ext cx="11791950" cy="6082505"/>
          </a:xfrm>
        </p:spPr>
        <p:txBody>
          <a:bodyPr>
            <a:normAutofit/>
          </a:bodyPr>
          <a:lstStyle/>
          <a:p>
            <a:pPr marL="342900" lvl="1" indent="0">
              <a:buNone/>
            </a:pPr>
            <a:r>
              <a:rPr lang="en-GB" dirty="0"/>
              <a:t> </a:t>
            </a:r>
            <a:endParaRPr lang="en-GB" sz="43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r>
              <a:rPr lang="en-GB" sz="2800" dirty="0"/>
              <a:t>All payments will be made electronically – no need to write, post and bank cheques or postal orders;</a:t>
            </a:r>
          </a:p>
          <a:p>
            <a:pPr marL="571500" lvl="1" indent="-5715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r>
              <a:rPr lang="en-GB" sz="2800" dirty="0"/>
              <a:t>No need for an amateur player to re-register with the same club at the start of every season; and</a:t>
            </a:r>
          </a:p>
          <a:p>
            <a:endParaRPr lang="en-GB" sz="2800" dirty="0"/>
          </a:p>
          <a:p>
            <a:pPr marL="571500" lvl="1" indent="-571500">
              <a:buFont typeface="Arial" panose="020B0604020202020204" pitchFamily="34" charset="0"/>
              <a:buChar char="•"/>
            </a:pPr>
            <a:r>
              <a:rPr lang="en-GB" sz="2800" dirty="0"/>
              <a:t>COMET is a real-time system and will automatically determine a player’s eligibility for selection e.g. the system will prevent Clubs from selecting an unregistered player, an under/over age player or a player that is suspended</a:t>
            </a:r>
            <a:r>
              <a:rPr lang="en-GB" sz="4300" dirty="0"/>
              <a:t>.</a:t>
            </a:r>
          </a:p>
          <a:p>
            <a:pPr marL="342900" lvl="1" indent="0">
              <a:buNone/>
            </a:pP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427471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730E2B-9D50-4685-831D-461CA13F6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835"/>
            <a:ext cx="10515600" cy="700104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+mn-lt"/>
              </a:rPr>
              <a:t>Player registrations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36FF49-DC80-4CEA-9FC4-2A863817B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" y="817939"/>
            <a:ext cx="11677650" cy="5922226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</a:pPr>
            <a:endParaRPr lang="en-GB" sz="1800" dirty="0"/>
          </a:p>
          <a:p>
            <a:pPr marL="230400" lvl="1" indent="-230400"/>
            <a:r>
              <a:rPr lang="en-GB" sz="2800" dirty="0"/>
              <a:t>All players will need to register on COMET for the 2019/20 season;</a:t>
            </a:r>
          </a:p>
          <a:p>
            <a:pPr marL="230400" lvl="1" indent="-230400"/>
            <a:endParaRPr lang="en-GB" sz="2800" dirty="0"/>
          </a:p>
          <a:p>
            <a:pPr marL="230400" lvl="1" indent="-230400"/>
            <a:r>
              <a:rPr lang="en-GB" sz="2800" dirty="0"/>
              <a:t>Clubs will be able to set up COMET user accounts for all those involved in the player registration process;</a:t>
            </a:r>
          </a:p>
          <a:p>
            <a:pPr marL="230400" lvl="1" indent="-230400"/>
            <a:endParaRPr lang="en-GB" sz="2800" dirty="0"/>
          </a:p>
          <a:p>
            <a:pPr marL="230400" lvl="1" indent="-230400"/>
            <a:r>
              <a:rPr lang="en-GB" sz="2800" dirty="0"/>
              <a:t>Clubs will initiate all player registration or transfer requests;</a:t>
            </a:r>
          </a:p>
          <a:p>
            <a:pPr marL="0" lvl="1" indent="0">
              <a:buNone/>
            </a:pPr>
            <a:endParaRPr lang="en-GB" sz="2800" dirty="0"/>
          </a:p>
          <a:p>
            <a:pPr marL="230400" lvl="1" indent="-230400"/>
            <a:r>
              <a:rPr lang="en-GB" sz="2800" dirty="0">
                <a:solidFill>
                  <a:srgbClr val="FF0000"/>
                </a:solidFill>
              </a:rPr>
              <a:t>The system provides the option for all player registration requests having to be supported by  ID (proof of name, age or address). What are people’s thoughts on this ?</a:t>
            </a:r>
          </a:p>
          <a:p>
            <a:pPr marL="0" lvl="1" indent="0">
              <a:buNone/>
            </a:pPr>
            <a:endParaRPr lang="en-GB" sz="2800" dirty="0"/>
          </a:p>
          <a:p>
            <a:pPr marL="230400" lvl="1" indent="-230400"/>
            <a:r>
              <a:rPr lang="en-GB" sz="2800" dirty="0"/>
              <a:t>The FAW will review and approve all player registration and transfer requests and will recruit additional staff and extend its operating hours to ensure that the registrations are processed in a timely manner;</a:t>
            </a:r>
          </a:p>
          <a:p>
            <a:pPr marL="230400" lvl="1" indent="-230400"/>
            <a:endParaRPr lang="en-GB" sz="2800" dirty="0"/>
          </a:p>
          <a:p>
            <a:pPr marL="230400" lvl="1" indent="-230400"/>
            <a:r>
              <a:rPr lang="en-GB" sz="2800" dirty="0"/>
              <a:t>Leagues will continue to play an important role in helping Clubs with the registration request process;</a:t>
            </a:r>
          </a:p>
          <a:p>
            <a:pPr marL="0" lvl="1" indent="0">
              <a:buNone/>
            </a:pPr>
            <a:endParaRPr lang="en-GB" dirty="0"/>
          </a:p>
          <a:p>
            <a:pPr marL="230400" lvl="1" indent="-230400"/>
            <a:endParaRPr lang="en-GB" dirty="0"/>
          </a:p>
          <a:p>
            <a:pPr lvl="1"/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420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730E2B-9D50-4685-831D-461CA13F6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835"/>
            <a:ext cx="10515600" cy="700104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 dirty="0">
                <a:latin typeface="+mn-lt"/>
              </a:rPr>
              <a:t>Player registrations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36FF49-DC80-4CEA-9FC4-2A863817B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04" y="493345"/>
            <a:ext cx="11778615" cy="6246819"/>
          </a:xfrm>
        </p:spPr>
        <p:txBody>
          <a:bodyPr>
            <a:normAutofit fontScale="92500"/>
          </a:bodyPr>
          <a:lstStyle/>
          <a:p>
            <a:pPr marL="0" lvl="1" indent="0">
              <a:buNone/>
            </a:pPr>
            <a:endParaRPr lang="en-GB" dirty="0"/>
          </a:p>
          <a:p>
            <a:pPr marL="230400" lvl="1" indent="-230400"/>
            <a:r>
              <a:rPr lang="en-GB" dirty="0"/>
              <a:t>All amateur player registrations from 2019/20 season onwards will be continuous. This means </a:t>
            </a:r>
          </a:p>
          <a:p>
            <a:pPr marL="687600" lvl="2" indent="-230400"/>
            <a:endParaRPr lang="en-GB" sz="2400" dirty="0"/>
          </a:p>
          <a:p>
            <a:pPr marL="687600" lvl="2" indent="-230400"/>
            <a:r>
              <a:rPr lang="en-GB" sz="2400" dirty="0"/>
              <a:t>That once a player has registered with Club A, he/she will remain registered with the Club A until he/she transfers to another club or cancels the registration; and</a:t>
            </a:r>
          </a:p>
          <a:p>
            <a:pPr marL="687600" lvl="2" indent="-230400"/>
            <a:endParaRPr lang="en-GB" sz="2400" dirty="0"/>
          </a:p>
          <a:p>
            <a:pPr marL="687600" lvl="2" indent="-230400"/>
            <a:r>
              <a:rPr lang="en-GB" sz="2400" dirty="0"/>
              <a:t>There is no need for the player to re-register with Club A each season.</a:t>
            </a:r>
          </a:p>
          <a:p>
            <a:pPr marL="230400" lvl="1" indent="-230400">
              <a:buNone/>
            </a:pPr>
            <a:endParaRPr lang="en-GB" dirty="0"/>
          </a:p>
          <a:p>
            <a:pPr marL="230400" lvl="1" indent="-230400"/>
            <a:r>
              <a:rPr lang="en-GB" dirty="0"/>
              <a:t>Continuous registration will mean that instead of there being 85,000 player registration transactions each season, there will be only 10,000 (the number of players that start a season registered to a different club to the one they ended the previous season with).</a:t>
            </a:r>
          </a:p>
          <a:p>
            <a:pPr marL="0" lvl="1" indent="0">
              <a:buNone/>
            </a:pPr>
            <a:endParaRPr lang="en-GB" dirty="0"/>
          </a:p>
          <a:p>
            <a:pPr marL="230400" lvl="1" indent="-230400"/>
            <a:r>
              <a:rPr lang="en-GB" dirty="0"/>
              <a:t>On COMET, players register with a Club and not with a specific team within a Club. Once registered a player can player for any team operated by that Club subject to meeting the gender and age rules for that team; and</a:t>
            </a:r>
          </a:p>
          <a:p>
            <a:pPr marL="0" lvl="1" indent="0">
              <a:buNone/>
            </a:pPr>
            <a:endParaRPr lang="en-GB" dirty="0"/>
          </a:p>
          <a:p>
            <a:pPr marL="230400" lvl="1" indent="-230400"/>
            <a:r>
              <a:rPr lang="en-GB" dirty="0"/>
              <a:t>Therefore, if a player wants to play for more than one team within the same Club, they only need to register once.</a:t>
            </a:r>
          </a:p>
          <a:p>
            <a:pPr marL="230400" lvl="1" indent="-230400"/>
            <a:endParaRPr lang="en-GB" dirty="0"/>
          </a:p>
          <a:p>
            <a:pPr marL="230400" lvl="1" indent="-230400"/>
            <a:endParaRPr lang="en-GB" dirty="0"/>
          </a:p>
          <a:p>
            <a:pPr lvl="1"/>
            <a:endParaRPr lang="en-GB" sz="1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258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730E2B-9D50-4685-831D-461CA13F6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835"/>
            <a:ext cx="10515600" cy="67031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+mn-lt"/>
              </a:rPr>
              <a:t>Coach registrations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36FF49-DC80-4CEA-9FC4-2A863817B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839" y="788153"/>
            <a:ext cx="12000322" cy="595201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endParaRPr lang="en-GB" sz="1800" dirty="0"/>
          </a:p>
          <a:p>
            <a:pPr marL="230400" lvl="1"/>
            <a:r>
              <a:rPr lang="en-GB" dirty="0"/>
              <a:t>Clubs will need to register all of their coaches on COMET for 2019/20 season;</a:t>
            </a:r>
          </a:p>
          <a:p>
            <a:pPr marL="230400" lvl="1"/>
            <a:endParaRPr lang="en-GB" dirty="0"/>
          </a:p>
          <a:p>
            <a:pPr marL="230400" lvl="1"/>
            <a:r>
              <a:rPr lang="en-GB" dirty="0"/>
              <a:t>When registering  a coach, the Club will need to select the role e.g. Head Coach and Team e.g. under 16;</a:t>
            </a:r>
          </a:p>
          <a:p>
            <a:pPr marL="230400" lvl="1"/>
            <a:endParaRPr lang="en-GB" dirty="0"/>
          </a:p>
          <a:p>
            <a:pPr marL="230400" lvl="1"/>
            <a:r>
              <a:rPr lang="en-GB" dirty="0"/>
              <a:t>The FAW will review and approve all coach registration requests and will check to make sure coach is in possession of the required qualifications;</a:t>
            </a:r>
          </a:p>
          <a:p>
            <a:pPr marL="230400" lvl="1"/>
            <a:endParaRPr lang="en-GB" dirty="0"/>
          </a:p>
          <a:p>
            <a:pPr marL="230400" lvl="1"/>
            <a:r>
              <a:rPr lang="en-GB" dirty="0"/>
              <a:t>The coaching qualifications and/or the DBS licence information for each coach will also be recorded on his/her account;</a:t>
            </a:r>
          </a:p>
          <a:p>
            <a:pPr marL="1800" lvl="1" indent="0">
              <a:buNone/>
            </a:pPr>
            <a:endParaRPr lang="en-GB" dirty="0"/>
          </a:p>
          <a:p>
            <a:pPr marL="230400" lvl="1"/>
            <a:r>
              <a:rPr lang="en-GB" dirty="0"/>
              <a:t>A coach’s registration will automatically terminate as and when his/her coaching and/or DBS qualifications expire; and</a:t>
            </a:r>
          </a:p>
          <a:p>
            <a:pPr marL="1800" lvl="1" indent="0">
              <a:buNone/>
            </a:pPr>
            <a:endParaRPr lang="en-GB" dirty="0"/>
          </a:p>
          <a:p>
            <a:pPr marL="230400" lvl="1"/>
            <a:r>
              <a:rPr lang="en-GB" dirty="0"/>
              <a:t>All registered coaches will receive an electronic registration card for that season.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123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8FE4B42-35C0-4AD9-81F2-A8D8DACC1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102" y="939005"/>
            <a:ext cx="11604048" cy="5852320"/>
          </a:xfrm>
        </p:spPr>
        <p:txBody>
          <a:bodyPr>
            <a:normAutofit fontScale="85000" lnSpcReduction="20000"/>
          </a:bodyPr>
          <a:lstStyle/>
          <a:p>
            <a:pPr lvl="1"/>
            <a:endParaRPr lang="en-GB" sz="2200" dirty="0"/>
          </a:p>
          <a:p>
            <a:pPr marL="230400" lvl="1"/>
            <a:r>
              <a:rPr lang="en-GB" sz="2600" dirty="0"/>
              <a:t>All referees will need to register on COMET for 2019/20 season;</a:t>
            </a:r>
          </a:p>
          <a:p>
            <a:pPr marL="687600" lvl="2"/>
            <a:endParaRPr lang="en-GB" sz="2600" dirty="0"/>
          </a:p>
          <a:p>
            <a:pPr marL="687600" lvl="2"/>
            <a:r>
              <a:rPr lang="en-GB" sz="2600" dirty="0"/>
              <a:t>Elite referee registration requests will be approved by FAW; and</a:t>
            </a:r>
          </a:p>
          <a:p>
            <a:pPr marL="687600" lvl="2"/>
            <a:r>
              <a:rPr lang="en-GB" sz="2600" dirty="0"/>
              <a:t>All other referee registration requests will be approved by the relevant Area Associations.</a:t>
            </a:r>
          </a:p>
          <a:p>
            <a:pPr marL="230400" lvl="1"/>
            <a:endParaRPr lang="en-GB" sz="2600" dirty="0"/>
          </a:p>
          <a:p>
            <a:pPr marL="230400" lvl="1"/>
            <a:r>
              <a:rPr lang="en-GB" sz="2600" dirty="0"/>
              <a:t>Referees will need to pay their annual registration fee to the FAW;</a:t>
            </a:r>
          </a:p>
          <a:p>
            <a:pPr marL="230400" lvl="1"/>
            <a:endParaRPr lang="en-GB" sz="2600" dirty="0"/>
          </a:p>
          <a:p>
            <a:pPr marL="230400" lvl="1"/>
            <a:r>
              <a:rPr lang="en-GB" sz="2600" dirty="0"/>
              <a:t>FAW will retain the Elite Referee registration fees but will re-distribute the other referee fees to the relevant Area Associations</a:t>
            </a:r>
          </a:p>
          <a:p>
            <a:pPr marL="230400" lvl="1"/>
            <a:endParaRPr lang="en-GB" sz="2600" dirty="0"/>
          </a:p>
          <a:p>
            <a:pPr marL="230400" lvl="1"/>
            <a:r>
              <a:rPr lang="en-GB" sz="2600" dirty="0"/>
              <a:t>Registration fees:</a:t>
            </a:r>
          </a:p>
          <a:p>
            <a:pPr marL="687600" lvl="3"/>
            <a:endParaRPr lang="en-GB" sz="2600" dirty="0"/>
          </a:p>
          <a:p>
            <a:pPr marL="687600" lvl="3"/>
            <a:r>
              <a:rPr lang="en-GB" sz="2600" dirty="0"/>
              <a:t>£20 if paid before 31</a:t>
            </a:r>
            <a:r>
              <a:rPr lang="en-GB" sz="2600" baseline="30000" dirty="0"/>
              <a:t>st</a:t>
            </a:r>
            <a:r>
              <a:rPr lang="en-GB" sz="2600" dirty="0"/>
              <a:t> July, 2019; and</a:t>
            </a:r>
          </a:p>
          <a:p>
            <a:pPr marL="687600" lvl="3"/>
            <a:r>
              <a:rPr lang="en-GB" sz="2600" dirty="0"/>
              <a:t>£30 if paid thereafter</a:t>
            </a:r>
          </a:p>
          <a:p>
            <a:pPr lvl="2"/>
            <a:endParaRPr lang="en-GB" sz="2600" dirty="0"/>
          </a:p>
          <a:p>
            <a:pPr lvl="2"/>
            <a:endParaRPr lang="en-GB" sz="2600" dirty="0"/>
          </a:p>
          <a:p>
            <a:pPr marL="230400" lvl="2"/>
            <a:r>
              <a:rPr lang="en-GB" sz="2600" dirty="0"/>
              <a:t>Once registered, referees will receive an electronic registration card for that season.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9B5102F2-9F17-4BB4-A8C5-D7C39F7AB84F}"/>
              </a:ext>
            </a:extLst>
          </p:cNvPr>
          <p:cNvSpPr/>
          <p:nvPr/>
        </p:nvSpPr>
        <p:spPr>
          <a:xfrm>
            <a:off x="4211267" y="321230"/>
            <a:ext cx="38015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u="sng" dirty="0"/>
              <a:t>Referee Registrations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53877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16092A-06CE-445E-B34A-6213E0C6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5100"/>
            <a:ext cx="10515600" cy="692150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+mn-lt"/>
              </a:rPr>
              <a:t>Key processes on COMET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6D32DD6-6443-4F2A-8C8B-615F2303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25" y="1038225"/>
            <a:ext cx="11715750" cy="5391150"/>
          </a:xfrm>
        </p:spPr>
        <p:txBody>
          <a:bodyPr>
            <a:noAutofit/>
          </a:bodyPr>
          <a:lstStyle/>
          <a:p>
            <a:endParaRPr lang="en-GB" sz="1600" dirty="0"/>
          </a:p>
          <a:p>
            <a:r>
              <a:rPr lang="en-GB" sz="2000" dirty="0"/>
              <a:t>The processes on COMET are similar/identical to those that you currently undertake –it’s just that they will be performed on a computer system rather than be handwritten;</a:t>
            </a:r>
          </a:p>
          <a:p>
            <a:endParaRPr lang="en-GB" sz="2000" dirty="0"/>
          </a:p>
          <a:p>
            <a:r>
              <a:rPr lang="en-GB" sz="2000" dirty="0"/>
              <a:t>Each competition organiser will continue to be in full control over their competition and will be responsible for setting up their competition structure e.g.:</a:t>
            </a:r>
          </a:p>
          <a:p>
            <a:pPr marL="0" indent="0">
              <a:buNone/>
            </a:pPr>
            <a:endParaRPr lang="en-GB" sz="2000" dirty="0"/>
          </a:p>
          <a:p>
            <a:pPr lvl="1"/>
            <a:r>
              <a:rPr lang="en-GB" sz="2000" dirty="0"/>
              <a:t>Number of divisions;</a:t>
            </a:r>
          </a:p>
          <a:p>
            <a:pPr lvl="1"/>
            <a:r>
              <a:rPr lang="en-GB" sz="2000" dirty="0"/>
              <a:t>Number of teams; and</a:t>
            </a:r>
          </a:p>
          <a:p>
            <a:pPr lvl="1"/>
            <a:r>
              <a:rPr lang="en-GB" sz="2000" dirty="0"/>
              <a:t>Competition rules (number of matches, min number of players, min and max age limits etc.).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All referee appointments will be made through COMET.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99454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C16092A-06CE-445E-B34A-6213E0C6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184150"/>
            <a:ext cx="10515600" cy="69215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Key processes on COMET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6D32DD6-6443-4F2A-8C8B-615F2303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25" y="981075"/>
            <a:ext cx="11715750" cy="5391150"/>
          </a:xfrm>
        </p:spPr>
        <p:txBody>
          <a:bodyPr>
            <a:noAutofit/>
          </a:bodyPr>
          <a:lstStyle/>
          <a:p>
            <a:endParaRPr lang="en-GB" sz="1600" dirty="0"/>
          </a:p>
          <a:p>
            <a:r>
              <a:rPr lang="en-GB" sz="2000" dirty="0"/>
              <a:t>Clubs will receive their fixture details (date, time, location, opponents) electronically into their own COMET calendar – each team within the same Club can be colour coded and their fixtures shown on one calendar or across several calendars (one per team);</a:t>
            </a:r>
          </a:p>
          <a:p>
            <a:endParaRPr lang="en-GB" sz="2000" dirty="0"/>
          </a:p>
          <a:p>
            <a:r>
              <a:rPr lang="en-GB" sz="2000" dirty="0"/>
              <a:t>Changes to fixture dates/times will be automatically communicated to clubs and referees;</a:t>
            </a:r>
          </a:p>
          <a:p>
            <a:endParaRPr lang="en-GB" sz="2000" dirty="0"/>
          </a:p>
          <a:p>
            <a:r>
              <a:rPr lang="en-GB" sz="2000" dirty="0"/>
              <a:t>Teams will select and submit their team sheets electronically (the system will only allow registered players to be selected and will automatically prevent any suspended player being selected);</a:t>
            </a:r>
          </a:p>
          <a:p>
            <a:endParaRPr lang="en-GB" sz="2000" dirty="0"/>
          </a:p>
          <a:p>
            <a:r>
              <a:rPr lang="en-GB" sz="2000" dirty="0"/>
              <a:t>Referees will submit their match reports electronically;</a:t>
            </a:r>
          </a:p>
          <a:p>
            <a:endParaRPr lang="en-GB" sz="2000" dirty="0"/>
          </a:p>
          <a:p>
            <a:r>
              <a:rPr lang="en-GB" sz="2000" dirty="0"/>
              <a:t>Yellow/red cards will be automatically allocated to the relevant player / club account once referee submits the match report; and</a:t>
            </a:r>
          </a:p>
          <a:p>
            <a:endParaRPr lang="en-GB" sz="2000" dirty="0"/>
          </a:p>
          <a:p>
            <a:r>
              <a:rPr lang="en-GB" sz="2000" dirty="0"/>
              <a:t>The FAW will operate a COMET Help Desk on all match days to assist with any match-day processes.</a:t>
            </a:r>
          </a:p>
        </p:txBody>
      </p:sp>
    </p:spTree>
    <p:extLst>
      <p:ext uri="{BB962C8B-B14F-4D97-AF65-F5344CB8AC3E}">
        <p14:creationId xmlns:p14="http://schemas.microsoft.com/office/powerpoint/2010/main" val="2194384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2655CC5-EC08-4575-B303-56020B0B6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49" y="365125"/>
            <a:ext cx="11553825" cy="6064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b="1" u="sng" dirty="0">
                <a:latin typeface="+mn-lt"/>
              </a:rPr>
              <a:t>The following league competitions will use COMET  during 2019 / 20 season</a:t>
            </a:r>
            <a:endParaRPr lang="en-GB" b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0EEFBA-76FF-4094-BC7C-B631B9614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971550"/>
            <a:ext cx="10515600" cy="6296025"/>
          </a:xfrm>
        </p:spPr>
        <p:txBody>
          <a:bodyPr>
            <a:normAutofit fontScale="40000" lnSpcReduction="20000"/>
          </a:bodyPr>
          <a:lstStyle/>
          <a:p>
            <a:endParaRPr lang="en-GB" sz="5600" dirty="0"/>
          </a:p>
          <a:p>
            <a:r>
              <a:rPr lang="en-GB" sz="5600" dirty="0"/>
              <a:t>Welsh Premier Football League, </a:t>
            </a:r>
          </a:p>
          <a:p>
            <a:r>
              <a:rPr lang="en-GB" sz="5600" dirty="0"/>
              <a:t>Welsh Premier Women’s Football League, </a:t>
            </a:r>
          </a:p>
          <a:p>
            <a:r>
              <a:rPr lang="en-GB" sz="5600" dirty="0"/>
              <a:t>Welsh Premier Development League (North &amp; South),  </a:t>
            </a:r>
          </a:p>
          <a:p>
            <a:r>
              <a:rPr lang="en-GB" sz="5600" dirty="0"/>
              <a:t>FAW Championship (Northern &amp; Southern), </a:t>
            </a:r>
          </a:p>
          <a:p>
            <a:r>
              <a:rPr lang="en-GB" sz="5600" dirty="0"/>
              <a:t>Welsh Football League, </a:t>
            </a:r>
          </a:p>
          <a:p>
            <a:r>
              <a:rPr lang="en-GB" sz="5600" dirty="0"/>
              <a:t>Welsh Alliance Football League, </a:t>
            </a:r>
          </a:p>
          <a:p>
            <a:r>
              <a:rPr lang="en-GB" sz="5600" dirty="0"/>
              <a:t>Mid Wales Football League, </a:t>
            </a:r>
          </a:p>
          <a:p>
            <a:r>
              <a:rPr lang="en-GB" sz="5600" dirty="0"/>
              <a:t>Welsh National Football League, </a:t>
            </a:r>
          </a:p>
          <a:p>
            <a:r>
              <a:rPr lang="en-GB" sz="5600" dirty="0"/>
              <a:t>Welsh League Reserves (West &amp; East)</a:t>
            </a:r>
          </a:p>
          <a:p>
            <a:r>
              <a:rPr lang="en-GB" sz="5600" dirty="0"/>
              <a:t>Welsh Alliance Reserve League, </a:t>
            </a:r>
          </a:p>
          <a:p>
            <a:r>
              <a:rPr lang="en-GB" sz="5600" dirty="0"/>
              <a:t>Welsh National League Reserves, </a:t>
            </a:r>
          </a:p>
          <a:p>
            <a:r>
              <a:rPr lang="en-GB" sz="5600" dirty="0"/>
              <a:t>Welsh National League Reserves &amp; Colts; </a:t>
            </a:r>
          </a:p>
          <a:p>
            <a:r>
              <a:rPr lang="en-GB" sz="5600" dirty="0"/>
              <a:t>Welsh League Youth Division; and</a:t>
            </a:r>
          </a:p>
          <a:p>
            <a:r>
              <a:rPr lang="en-GB" sz="5600" dirty="0"/>
              <a:t>FAW Academy Leagues</a:t>
            </a:r>
          </a:p>
          <a:p>
            <a:r>
              <a:rPr lang="en-GB" sz="5600" dirty="0"/>
              <a:t>FAW Futsal League</a:t>
            </a:r>
          </a:p>
          <a:p>
            <a:pPr marL="0" indent="0">
              <a:buNone/>
            </a:pPr>
            <a:r>
              <a:rPr lang="en-GB" sz="5600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383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2655CC5-EC08-4575-B303-56020B0B6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65125"/>
            <a:ext cx="11296650" cy="6064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b="1" u="sng" dirty="0">
                <a:latin typeface="+mn-lt"/>
              </a:rPr>
              <a:t>The following cup competitions will use COMET during 2019 / 20 season</a:t>
            </a:r>
            <a:endParaRPr lang="en-GB" b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0EEFBA-76FF-4094-BC7C-B631B9614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219200"/>
            <a:ext cx="10515600" cy="435133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600" dirty="0"/>
              <a:t>  </a:t>
            </a:r>
          </a:p>
          <a:p>
            <a:r>
              <a:rPr lang="en-GB" sz="5600" dirty="0"/>
              <a:t>FAW Welsh Cup, </a:t>
            </a:r>
          </a:p>
          <a:p>
            <a:endParaRPr lang="en-GB" sz="5600" dirty="0"/>
          </a:p>
          <a:p>
            <a:r>
              <a:rPr lang="en-GB" sz="5600" dirty="0"/>
              <a:t>FAW Women's Welsh Cup, </a:t>
            </a:r>
          </a:p>
          <a:p>
            <a:endParaRPr lang="en-GB" sz="5600" dirty="0"/>
          </a:p>
          <a:p>
            <a:r>
              <a:rPr lang="en-GB" sz="5600" dirty="0"/>
              <a:t>Nathaniel MG Cup, </a:t>
            </a:r>
          </a:p>
          <a:p>
            <a:endParaRPr lang="en-GB" sz="5600" dirty="0"/>
          </a:p>
          <a:p>
            <a:r>
              <a:rPr lang="en-GB" sz="5600" dirty="0"/>
              <a:t>FAW Trophy, </a:t>
            </a:r>
          </a:p>
          <a:p>
            <a:endParaRPr lang="en-GB" sz="5600" dirty="0"/>
          </a:p>
          <a:p>
            <a:r>
              <a:rPr lang="en-GB" sz="5600" dirty="0"/>
              <a:t>FAW Youth Cup (Men’s); and </a:t>
            </a:r>
          </a:p>
          <a:p>
            <a:endParaRPr lang="en-GB" sz="5600" dirty="0"/>
          </a:p>
          <a:p>
            <a:r>
              <a:rPr lang="en-GB" sz="5600" dirty="0"/>
              <a:t>FAW Girls Cup (Under 16's).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8847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A7ED0F8-C08E-42F2-8B12-8183098AC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b="1" dirty="0"/>
              <a:t>So all leagues and cup competitions within West Wales FA won’t need to use COMET until 2020/21 season</a:t>
            </a:r>
          </a:p>
        </p:txBody>
      </p:sp>
    </p:spTree>
    <p:extLst>
      <p:ext uri="{BB962C8B-B14F-4D97-AF65-F5344CB8AC3E}">
        <p14:creationId xmlns:p14="http://schemas.microsoft.com/office/powerpoint/2010/main" val="1578530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18BB41-C5AA-4913-AC01-9C926AD63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01" y="112523"/>
            <a:ext cx="11868347" cy="47484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COMET user training programme - Phase 1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5AA2BD-E2BE-43D2-B809-5B307135A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8" y="469180"/>
            <a:ext cx="11972041" cy="60667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 </a:t>
            </a:r>
          </a:p>
          <a:p>
            <a:pPr lvl="1"/>
            <a:r>
              <a:rPr lang="en-GB" sz="1800" b="1" u="sng" dirty="0"/>
              <a:t>May to July 2019:</a:t>
            </a:r>
            <a:endParaRPr lang="en-GB" sz="1800" dirty="0"/>
          </a:p>
          <a:p>
            <a:pPr marL="1144800" lvl="3"/>
            <a:endParaRPr lang="en-GB" dirty="0"/>
          </a:p>
          <a:p>
            <a:pPr marL="1144800" lvl="3"/>
            <a:r>
              <a:rPr lang="en-GB" dirty="0"/>
              <a:t>All Clubs:</a:t>
            </a:r>
          </a:p>
          <a:p>
            <a:pPr lvl="3"/>
            <a:endParaRPr lang="en-GB" dirty="0"/>
          </a:p>
          <a:p>
            <a:pPr lvl="3"/>
            <a:r>
              <a:rPr lang="en-GB" dirty="0"/>
              <a:t>How to register players and request transfers on COMET;</a:t>
            </a:r>
          </a:p>
          <a:p>
            <a:pPr lvl="3"/>
            <a:r>
              <a:rPr lang="en-GB" dirty="0"/>
              <a:t>How to register coaches on COMET;</a:t>
            </a:r>
          </a:p>
          <a:p>
            <a:pPr lvl="3"/>
            <a:r>
              <a:rPr lang="en-GB" dirty="0"/>
              <a:t>How to make payments via COMET; and</a:t>
            </a:r>
          </a:p>
          <a:p>
            <a:pPr lvl="3"/>
            <a:r>
              <a:rPr lang="en-GB" dirty="0"/>
              <a:t>How to select and submit team sheets via COMET (in case a club enters an FAW Cup competition or your league decides to trial COMET Competitions Module during 2019/20 season).</a:t>
            </a:r>
          </a:p>
          <a:p>
            <a:pPr lvl="2"/>
            <a:endParaRPr lang="en-GB" sz="1800" dirty="0"/>
          </a:p>
          <a:p>
            <a:pPr lvl="2"/>
            <a:r>
              <a:rPr lang="en-GB" sz="1800" dirty="0"/>
              <a:t>Leagues/cup competitions:</a:t>
            </a:r>
            <a:endParaRPr lang="en-GB" dirty="0"/>
          </a:p>
          <a:p>
            <a:pPr lvl="3"/>
            <a:endParaRPr lang="en-GB" dirty="0"/>
          </a:p>
          <a:p>
            <a:pPr lvl="3"/>
            <a:r>
              <a:rPr lang="en-GB" dirty="0"/>
              <a:t>Player and coach registrations - support role (all leagues);</a:t>
            </a:r>
          </a:p>
          <a:p>
            <a:pPr lvl="3"/>
            <a:r>
              <a:rPr lang="en-GB" dirty="0"/>
              <a:t>Competition management (specific league and cup competitions in 2019/20 season).</a:t>
            </a:r>
          </a:p>
          <a:p>
            <a:pPr lvl="2"/>
            <a:endParaRPr lang="en-GB" sz="1800" dirty="0"/>
          </a:p>
          <a:p>
            <a:pPr lvl="2"/>
            <a:r>
              <a:rPr lang="en-GB" sz="1800" dirty="0"/>
              <a:t>Match officials:</a:t>
            </a:r>
          </a:p>
          <a:p>
            <a:pPr lvl="3"/>
            <a:endParaRPr lang="en-GB" dirty="0"/>
          </a:p>
          <a:p>
            <a:pPr lvl="3"/>
            <a:r>
              <a:rPr lang="en-GB" dirty="0"/>
              <a:t>Referee registration (all referees); and</a:t>
            </a:r>
          </a:p>
          <a:p>
            <a:pPr lvl="3"/>
            <a:r>
              <a:rPr lang="en-GB" dirty="0"/>
              <a:t>Competition management (only those officials involved in specific league and cup competitions in 2019/20 season) </a:t>
            </a:r>
          </a:p>
          <a:p>
            <a:pPr marL="1371600" lvl="3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9376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18BB41-C5AA-4913-AC01-9C926AD63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401" y="112523"/>
            <a:ext cx="11868347" cy="47484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COMET User training programme –Phase 2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5AA2BD-E2BE-43D2-B809-5B307135A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401" y="678730"/>
            <a:ext cx="11972041" cy="60667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 </a:t>
            </a:r>
            <a:endParaRPr lang="en-GB" dirty="0"/>
          </a:p>
          <a:p>
            <a:pPr lvl="1"/>
            <a:r>
              <a:rPr lang="en-GB" sz="2000" b="1" u="sng" dirty="0"/>
              <a:t>May to July 2020:</a:t>
            </a:r>
            <a:endParaRPr lang="en-GB" sz="2000" dirty="0"/>
          </a:p>
          <a:p>
            <a:pPr lvl="2"/>
            <a:endParaRPr lang="en-GB" dirty="0"/>
          </a:p>
          <a:p>
            <a:pPr lvl="2"/>
            <a:r>
              <a:rPr lang="en-GB" dirty="0"/>
              <a:t>Leagues/cup competitions:</a:t>
            </a:r>
          </a:p>
          <a:p>
            <a:pPr marL="914400" lvl="2" indent="0">
              <a:buNone/>
            </a:pPr>
            <a:endParaRPr lang="en-GB" dirty="0"/>
          </a:p>
          <a:p>
            <a:pPr lvl="3"/>
            <a:r>
              <a:rPr lang="en-GB" sz="2000" dirty="0"/>
              <a:t>Competition management (remaining league and cup competitions - so this will be WWFA leagues and cup competitions).</a:t>
            </a:r>
          </a:p>
          <a:p>
            <a:pPr lvl="2"/>
            <a:endParaRPr lang="en-GB" dirty="0"/>
          </a:p>
          <a:p>
            <a:pPr lvl="2"/>
            <a:r>
              <a:rPr lang="en-GB" dirty="0"/>
              <a:t>Match officials: </a:t>
            </a:r>
          </a:p>
          <a:p>
            <a:pPr marL="1371600" lvl="3" indent="0">
              <a:buNone/>
            </a:pPr>
            <a:endParaRPr lang="en-GB" sz="2000" dirty="0"/>
          </a:p>
          <a:p>
            <a:pPr lvl="3"/>
            <a:r>
              <a:rPr lang="en-GB" sz="2000" dirty="0"/>
              <a:t>Competition management(remaining match officials)</a:t>
            </a:r>
          </a:p>
        </p:txBody>
      </p:sp>
    </p:spTree>
    <p:extLst>
      <p:ext uri="{BB962C8B-B14F-4D97-AF65-F5344CB8AC3E}">
        <p14:creationId xmlns:p14="http://schemas.microsoft.com/office/powerpoint/2010/main" val="12009626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C613FD-B3E0-4692-BA5E-E89D2582E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93676"/>
            <a:ext cx="10515600" cy="61595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Electronic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B2361A3-65A1-4D15-BAD7-AC57A227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37" y="1063624"/>
            <a:ext cx="11820525" cy="5429250"/>
          </a:xfrm>
        </p:spPr>
        <p:txBody>
          <a:bodyPr>
            <a:noAutofit/>
          </a:bodyPr>
          <a:lstStyle/>
          <a:p>
            <a:r>
              <a:rPr lang="en-GB" sz="2400" dirty="0"/>
              <a:t>By no later than 2020/21 season, all Clubs, leagues and Area Associations will be required to pay all of their fees through COMET</a:t>
            </a:r>
          </a:p>
          <a:p>
            <a:endParaRPr lang="en-GB" sz="2400" dirty="0"/>
          </a:p>
          <a:p>
            <a:r>
              <a:rPr lang="en-GB" sz="2400" dirty="0"/>
              <a:t>This includes: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Player registration fees (from start of 2019/20 season)</a:t>
            </a:r>
          </a:p>
          <a:p>
            <a:pPr lvl="1"/>
            <a:r>
              <a:rPr lang="en-GB" dirty="0"/>
              <a:t>Team league and cup entry fees (for WWFA this will be from 2020/21 season);</a:t>
            </a:r>
          </a:p>
          <a:p>
            <a:pPr lvl="1"/>
            <a:r>
              <a:rPr lang="en-GB" dirty="0"/>
              <a:t>Disciplinary fees (for WWFA this will be from 2020/21 season);</a:t>
            </a:r>
          </a:p>
          <a:p>
            <a:pPr lvl="1"/>
            <a:r>
              <a:rPr lang="en-GB" dirty="0"/>
              <a:t>Entry fees – FAW competitions;</a:t>
            </a:r>
          </a:p>
          <a:p>
            <a:pPr lvl="1"/>
            <a:r>
              <a:rPr lang="en-GB" dirty="0"/>
              <a:t>Club, League and Area Association FAW Affiliation fees (from start of 2019/20 season)</a:t>
            </a:r>
          </a:p>
          <a:p>
            <a:pPr lvl="1"/>
            <a:r>
              <a:rPr lang="en-GB" dirty="0"/>
              <a:t>WWFA Affiliation fees (from start of 2020/21 season)</a:t>
            </a:r>
          </a:p>
          <a:p>
            <a:pPr lvl="1"/>
            <a:endParaRPr lang="en-GB" dirty="0"/>
          </a:p>
          <a:p>
            <a:pPr marL="230400" lvl="1"/>
            <a:r>
              <a:rPr lang="en-GB" dirty="0"/>
              <a:t>Clubs/Leagues/Area Associations will be able to select which transactions they want to pay and when</a:t>
            </a:r>
            <a:r>
              <a:rPr lang="en-GB" sz="1800" dirty="0"/>
              <a:t>;</a:t>
            </a:r>
          </a:p>
          <a:p>
            <a:pPr marL="230400" lvl="1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30453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0C613FD-B3E0-4692-BA5E-E89D2582E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93676"/>
            <a:ext cx="10515600" cy="61595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Electronic payments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B2361A3-65A1-4D15-BAD7-AC57A227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736" y="958849"/>
            <a:ext cx="11820525" cy="5429250"/>
          </a:xfrm>
        </p:spPr>
        <p:txBody>
          <a:bodyPr>
            <a:noAutofit/>
          </a:bodyPr>
          <a:lstStyle/>
          <a:p>
            <a:pPr marL="230400" lvl="1"/>
            <a:endParaRPr lang="en-GB" sz="1800" dirty="0"/>
          </a:p>
          <a:p>
            <a:pPr marL="230400" lvl="1"/>
            <a:r>
              <a:rPr lang="en-GB" dirty="0"/>
              <a:t>The COMET system will automatically raise an invoice and allocate the payment against the transactions selected by the Club/League/Area Association;</a:t>
            </a:r>
          </a:p>
          <a:p>
            <a:pPr marL="1800" lvl="1" indent="0">
              <a:buNone/>
            </a:pPr>
            <a:endParaRPr lang="en-GB" dirty="0"/>
          </a:p>
          <a:p>
            <a:pPr marL="230400" lvl="1"/>
            <a:r>
              <a:rPr lang="en-GB" dirty="0"/>
              <a:t>Payments can be made via PayPal; and</a:t>
            </a:r>
          </a:p>
          <a:p>
            <a:pPr marL="230400" lvl="1"/>
            <a:endParaRPr lang="en-GB" dirty="0"/>
          </a:p>
          <a:p>
            <a:pPr marL="230400" lvl="1"/>
            <a:r>
              <a:rPr lang="en-GB" dirty="0"/>
              <a:t>If transactions (e.g. player registration, disciplinary) are not paid by a set date, the player will then be automatically made ineligible for selection until the amount has been paid.</a:t>
            </a:r>
          </a:p>
        </p:txBody>
      </p:sp>
    </p:spTree>
    <p:extLst>
      <p:ext uri="{BB962C8B-B14F-4D97-AF65-F5344CB8AC3E}">
        <p14:creationId xmlns:p14="http://schemas.microsoft.com/office/powerpoint/2010/main" val="21364757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153BB0F-72DF-4CAD-90E4-B4CB33A24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775"/>
            <a:ext cx="10515600" cy="64452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+mn-lt"/>
              </a:rPr>
              <a:t>Standardising fees across Welsh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7DFE033-852F-4190-836A-76AB895DA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925" y="854076"/>
            <a:ext cx="11687175" cy="589915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Currently there are significant differences in the fees charged by each league in Wales in respect of: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Player registration;</a:t>
            </a:r>
          </a:p>
          <a:p>
            <a:pPr lvl="1"/>
            <a:r>
              <a:rPr lang="en-GB" sz="2000" dirty="0"/>
              <a:t>League entry; and</a:t>
            </a:r>
          </a:p>
          <a:p>
            <a:pPr lvl="1"/>
            <a:r>
              <a:rPr lang="en-GB" sz="2000" dirty="0"/>
              <a:t>Cup entry,</a:t>
            </a:r>
          </a:p>
          <a:p>
            <a:pPr lvl="1"/>
            <a:endParaRPr lang="en-GB" sz="2000" dirty="0"/>
          </a:p>
          <a:p>
            <a:pPr marL="230400" lvl="1"/>
            <a:r>
              <a:rPr lang="en-GB" sz="2000" dirty="0"/>
              <a:t>As part of the implementation of the new COMET System, the FAW Board has decided to standardise fees across Welsh football so that:</a:t>
            </a:r>
          </a:p>
          <a:p>
            <a:pPr marL="687600" lvl="3"/>
            <a:endParaRPr lang="en-GB" sz="2000" dirty="0"/>
          </a:p>
          <a:p>
            <a:pPr marL="687600" lvl="3"/>
            <a:r>
              <a:rPr lang="en-GB" sz="2000" dirty="0"/>
              <a:t>All players would pay the same player registration fee (different fees apply for Adults and Juniors/Minis);</a:t>
            </a:r>
          </a:p>
          <a:p>
            <a:pPr marL="687600" lvl="3"/>
            <a:r>
              <a:rPr lang="en-GB" sz="2000" dirty="0"/>
              <a:t>There will be a standardised league entry fee within each Tier; and</a:t>
            </a:r>
          </a:p>
          <a:p>
            <a:pPr marL="687600" lvl="3"/>
            <a:r>
              <a:rPr lang="en-GB" sz="2000" dirty="0"/>
              <a:t>There will be a standardised cup entry fee within each Tier.</a:t>
            </a:r>
          </a:p>
          <a:p>
            <a:pPr marL="687600" lvl="3"/>
            <a:endParaRPr lang="en-GB" sz="2000" dirty="0"/>
          </a:p>
          <a:p>
            <a:pPr marL="687600" lvl="3"/>
            <a:endParaRPr lang="en-GB" sz="2000" dirty="0"/>
          </a:p>
          <a:p>
            <a:pPr marL="342900" lvl="3" indent="-342900"/>
            <a:r>
              <a:rPr lang="en-GB" sz="2000" dirty="0"/>
              <a:t>By the start of the 2020/21 season, all amounts due from Clubs (registration fees, league and cup entry, disciplinary) and Referees (registration) will be paid direct to the FAW. </a:t>
            </a:r>
          </a:p>
          <a:p>
            <a:pPr marL="342900" lvl="3" indent="-342900"/>
            <a:endParaRPr lang="en-GB" sz="2000" dirty="0"/>
          </a:p>
          <a:p>
            <a:pPr marL="342900" lvl="3" indent="-342900"/>
            <a:r>
              <a:rPr lang="en-GB" sz="2000" dirty="0"/>
              <a:t>Monies received by the FAW will then be redistributed back to the relevant leagues and Area Associations:</a:t>
            </a:r>
          </a:p>
          <a:p>
            <a:pPr marL="800100" lvl="4" indent="-342900"/>
            <a:endParaRPr lang="en-GB" sz="2000" dirty="0"/>
          </a:p>
          <a:p>
            <a:pPr marL="800100" lvl="4" indent="-342900"/>
            <a:r>
              <a:rPr lang="en-GB" sz="2000" dirty="0"/>
              <a:t>75% of the payments made by the FAW back to the leagues and Area Associations will be unconditional; and</a:t>
            </a:r>
          </a:p>
          <a:p>
            <a:pPr marL="800100" lvl="4" indent="-342900"/>
            <a:r>
              <a:rPr lang="en-GB" sz="2000" dirty="0"/>
              <a:t>With the remaining 25% being subject to COMET System related KPIs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9506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6FD44E0-3053-40A5-90E3-D256094D3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875"/>
            <a:ext cx="10515600" cy="55943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latin typeface="+mn-lt"/>
              </a:rPr>
              <a:t>FAW Player Membership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F77A13F-0CD0-45E8-B199-41CF43D17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4" y="702309"/>
            <a:ext cx="11909109" cy="6012816"/>
          </a:xfrm>
        </p:spPr>
        <p:txBody>
          <a:bodyPr>
            <a:noAutofit/>
          </a:bodyPr>
          <a:lstStyle/>
          <a:p>
            <a:r>
              <a:rPr lang="en-GB" sz="2000" dirty="0"/>
              <a:t>Once a Club has registered a player with the FAW, he/she will automatically be made an FAW Playing Member for that season.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Every player will then receive an electronic FAW Playing Membership card: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We will shortly send a survey to every Club in Wales to ask for their feedback/preference on one of two proposed Player Membership options for the 2019/20 season.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CD0694F8-EED0-440F-AE8A-B8CA26782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8784" y="2324486"/>
            <a:ext cx="4866751" cy="300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1530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009110A-037C-4F97-84EF-AEBE5EB60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075" y="222251"/>
            <a:ext cx="10515600" cy="730250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+mn-lt"/>
              </a:rPr>
              <a:t>FAW Player Membership Fee</a:t>
            </a:r>
            <a:br>
              <a:rPr lang="en-GB" sz="3200" b="1" u="sng" dirty="0">
                <a:latin typeface="+mn-lt"/>
              </a:rPr>
            </a:br>
            <a:r>
              <a:rPr lang="en-GB" sz="3200" b="1" u="sng" dirty="0">
                <a:latin typeface="+mn-lt"/>
              </a:rPr>
              <a:t>Option 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A84C9A-FC53-4501-BB1E-0523273CA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301749"/>
            <a:ext cx="11696700" cy="5451476"/>
          </a:xfrm>
        </p:spPr>
        <p:txBody>
          <a:bodyPr>
            <a:normAutofit lnSpcReduction="10000"/>
          </a:bodyPr>
          <a:lstStyle/>
          <a:p>
            <a:r>
              <a:rPr lang="en-GB" sz="2600" dirty="0"/>
              <a:t>Annual Fees: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Adults £10 / Juniors &amp; Minis - £5</a:t>
            </a:r>
          </a:p>
          <a:p>
            <a:endParaRPr lang="en-GB" sz="2600" dirty="0"/>
          </a:p>
          <a:p>
            <a:r>
              <a:rPr lang="en-GB" sz="2600" dirty="0"/>
              <a:t>FAW will then pay each league £2 for every player that plays within their respective leagues</a:t>
            </a:r>
          </a:p>
          <a:p>
            <a:endParaRPr lang="en-GB" sz="2600" dirty="0"/>
          </a:p>
          <a:p>
            <a:r>
              <a:rPr lang="en-GB" sz="2600" dirty="0"/>
              <a:t>Benefits included within the above fee: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Player registration with that Club for that season;</a:t>
            </a:r>
          </a:p>
          <a:p>
            <a:pPr lvl="1"/>
            <a:r>
              <a:rPr lang="en-GB" sz="2600" dirty="0"/>
              <a:t>Complimentary player personal accident insurance cover (all players); and</a:t>
            </a:r>
          </a:p>
          <a:p>
            <a:pPr lvl="1"/>
            <a:r>
              <a:rPr lang="en-GB" sz="2600" dirty="0"/>
              <a:t>Monthly prize draw where all players will have opportunity to win Wales international tickets, playing kit and training equipment for their Club</a:t>
            </a:r>
            <a:r>
              <a:rPr lang="en-GB" sz="2800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6636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009110A-037C-4F97-84EF-AEBE5EB60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02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latin typeface="+mn-lt"/>
              </a:rPr>
              <a:t>FAW Player Membership Fee </a:t>
            </a:r>
            <a:br>
              <a:rPr lang="en-GB" sz="4000" b="1" u="sng" dirty="0">
                <a:latin typeface="+mn-lt"/>
              </a:rPr>
            </a:br>
            <a:r>
              <a:rPr lang="en-GB" sz="4000" b="1" u="sng" dirty="0">
                <a:latin typeface="+mn-lt"/>
              </a:rPr>
              <a:t>Option </a:t>
            </a:r>
            <a:r>
              <a:rPr lang="en-GB" b="1" u="sng" dirty="0">
                <a:latin typeface="+mn-lt"/>
              </a:rPr>
              <a:t>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AA84C9A-FC53-4501-BB1E-0523273CA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1111249"/>
            <a:ext cx="11449050" cy="5651501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Annual fee:</a:t>
            </a:r>
          </a:p>
          <a:p>
            <a:pPr marL="0" indent="0">
              <a:buNone/>
            </a:pPr>
            <a:endParaRPr lang="en-GB" sz="2600" dirty="0"/>
          </a:p>
          <a:p>
            <a:pPr lvl="1"/>
            <a:r>
              <a:rPr lang="en-GB" sz="2600" dirty="0"/>
              <a:t>Adults £5 / Juniors &amp; Minis - £2.50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FAW will then pay each league £1.50 for every player that plays within their respective leagues.</a:t>
            </a:r>
          </a:p>
          <a:p>
            <a:endParaRPr lang="en-GB" sz="2600" dirty="0"/>
          </a:p>
          <a:p>
            <a:r>
              <a:rPr lang="en-GB" sz="2600" dirty="0"/>
              <a:t>Benefits included within the above fee:</a:t>
            </a:r>
          </a:p>
          <a:p>
            <a:pPr lvl="1"/>
            <a:endParaRPr lang="en-GB" sz="2600" dirty="0"/>
          </a:p>
          <a:p>
            <a:pPr lvl="1"/>
            <a:r>
              <a:rPr lang="en-GB" sz="2600" dirty="0"/>
              <a:t>Player registration with that Club for that season;</a:t>
            </a:r>
          </a:p>
          <a:p>
            <a:pPr lvl="1"/>
            <a:r>
              <a:rPr lang="en-GB" sz="2600" dirty="0"/>
              <a:t>However:</a:t>
            </a:r>
          </a:p>
          <a:p>
            <a:pPr lvl="2"/>
            <a:r>
              <a:rPr lang="en-GB" sz="2600" dirty="0"/>
              <a:t>NO player personal accident insurance cover; and</a:t>
            </a:r>
          </a:p>
          <a:p>
            <a:pPr lvl="2"/>
            <a:r>
              <a:rPr lang="en-GB" sz="2600" dirty="0"/>
              <a:t>NO monthly prize draw to win Wales international tickets, playing kit and training equipment for their Club.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1865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FE499D-45BF-4B7F-A659-A17784E6E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38" y="115433"/>
            <a:ext cx="11434762" cy="798967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+mn-lt"/>
              </a:rPr>
              <a:t>Fees – League entry per team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DB48A5B2-6C3A-4064-8EBF-8788313C1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113751"/>
              </p:ext>
            </p:extLst>
          </p:nvPr>
        </p:nvGraphicFramePr>
        <p:xfrm>
          <a:off x="481014" y="1038225"/>
          <a:ext cx="10768011" cy="459816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386139">
                  <a:extLst>
                    <a:ext uri="{9D8B030D-6E8A-4147-A177-3AD203B41FA5}">
                      <a16:colId xmlns="" xmlns:a16="http://schemas.microsoft.com/office/drawing/2014/main" val="3599150407"/>
                    </a:ext>
                  </a:extLst>
                </a:gridCol>
                <a:gridCol w="3018011">
                  <a:extLst>
                    <a:ext uri="{9D8B030D-6E8A-4147-A177-3AD203B41FA5}">
                      <a16:colId xmlns="" xmlns:a16="http://schemas.microsoft.com/office/drawing/2014/main" val="3978248358"/>
                    </a:ext>
                  </a:extLst>
                </a:gridCol>
                <a:gridCol w="3363861">
                  <a:extLst>
                    <a:ext uri="{9D8B030D-6E8A-4147-A177-3AD203B41FA5}">
                      <a16:colId xmlns="" xmlns:a16="http://schemas.microsoft.com/office/drawing/2014/main" val="3000235650"/>
                    </a:ext>
                  </a:extLst>
                </a:gridCol>
              </a:tblGrid>
              <a:tr h="6084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effectLst/>
                        </a:rPr>
                        <a:t>Level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1" u="none" strike="noStrike" dirty="0">
                          <a:effectLst/>
                        </a:rPr>
                        <a:t>Current Average League Entry Fee (£)</a:t>
                      </a:r>
                      <a:endParaRPr lang="en-US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Proposed League</a:t>
                      </a:r>
                    </a:p>
                    <a:p>
                      <a:pPr algn="ctr" fontAlgn="b"/>
                      <a:r>
                        <a:rPr lang="en-US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 Entry Fee (£)</a:t>
                      </a:r>
                      <a:endParaRPr lang="en-US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153077067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82.88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80.00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32449809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78.37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80.00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755631755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80.91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80.00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338341969"/>
                  </a:ext>
                </a:extLst>
              </a:tr>
              <a:tr h="31352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55.62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25183681"/>
                  </a:ext>
                </a:extLst>
              </a:tr>
              <a:tr h="31352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49.95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376479718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10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50.29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249800811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Tier 11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74.00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158334594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Area Reserves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36.72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411672300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 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 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911253317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Women’s Football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50.08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386790343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 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 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987142306"/>
                  </a:ext>
                </a:extLst>
              </a:tr>
              <a:tr h="304207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Youth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66.12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50.00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44971134"/>
                  </a:ext>
                </a:extLst>
              </a:tr>
              <a:tr h="313521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Junior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28.59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20.00</a:t>
                      </a:r>
                      <a:endParaRPr lang="en-GB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098350469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8935ED06-843E-4D57-A0E2-A901C4CCC59C}"/>
              </a:ext>
            </a:extLst>
          </p:cNvPr>
          <p:cNvSpPr/>
          <p:nvPr/>
        </p:nvSpPr>
        <p:spPr>
          <a:xfrm>
            <a:off x="566738" y="5773317"/>
            <a:ext cx="1123473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All Tier 5 and below Adult Cup Competition entry fees will be charged at £10 per team. All Junior Cup Competition fees will be charged at £5 per team</a:t>
            </a:r>
          </a:p>
        </p:txBody>
      </p:sp>
    </p:spTree>
    <p:extLst>
      <p:ext uri="{BB962C8B-B14F-4D97-AF65-F5344CB8AC3E}">
        <p14:creationId xmlns:p14="http://schemas.microsoft.com/office/powerpoint/2010/main" val="35516948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E9F402E-8F64-42F8-B260-FC26EF0BB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0725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+mn-lt"/>
              </a:rPr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96274F9-AA6A-4067-B414-FC30D5A9E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1400175"/>
            <a:ext cx="11077575" cy="4776788"/>
          </a:xfrm>
        </p:spPr>
        <p:txBody>
          <a:bodyPr/>
          <a:lstStyle/>
          <a:p>
            <a:r>
              <a:rPr lang="en-GB" dirty="0"/>
              <a:t>We will shortly send a COMET Communications Update out to all Clubs, Leagues, Area Associations and Referees.</a:t>
            </a:r>
          </a:p>
          <a:p>
            <a:endParaRPr lang="en-GB" dirty="0"/>
          </a:p>
          <a:p>
            <a:r>
              <a:rPr lang="en-GB" dirty="0"/>
              <a:t>This will explain what is happening and when and what steps each organisation needs to take over the next few months; and</a:t>
            </a:r>
          </a:p>
          <a:p>
            <a:endParaRPr lang="en-GB" dirty="0"/>
          </a:p>
          <a:p>
            <a:r>
              <a:rPr lang="en-GB" dirty="0"/>
              <a:t>We will arrange meetings with Clubs (on an Area Association by Area Association basis) in early April.</a:t>
            </a:r>
          </a:p>
        </p:txBody>
      </p:sp>
    </p:spTree>
    <p:extLst>
      <p:ext uri="{BB962C8B-B14F-4D97-AF65-F5344CB8AC3E}">
        <p14:creationId xmlns:p14="http://schemas.microsoft.com/office/powerpoint/2010/main" val="34819110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60B09AA-B39F-4565-B0A2-BA5BD7C04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endParaRPr lang="en-GB" sz="4000" b="1" dirty="0"/>
          </a:p>
          <a:p>
            <a:pPr marL="0" indent="0" algn="ctr">
              <a:buNone/>
            </a:pPr>
            <a:r>
              <a:rPr lang="en-GB" sz="4000" b="1" dirty="0"/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12590903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2430</TotalTime>
  <Words>2110</Words>
  <Application>Microsoft Office PowerPoint</Application>
  <PresentationFormat>Widescreen</PresentationFormat>
  <Paragraphs>404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Calibri Light</vt:lpstr>
      <vt:lpstr>Wingdings</vt:lpstr>
      <vt:lpstr>Office Theme</vt:lpstr>
      <vt:lpstr>5_Office Theme</vt:lpstr>
      <vt:lpstr>think-cell Slide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the benefits of the COMET System ?</vt:lpstr>
      <vt:lpstr>What are the benefits of the COMET System ?</vt:lpstr>
      <vt:lpstr>What are the benefits of the COMET System ?</vt:lpstr>
      <vt:lpstr>Player registrations</vt:lpstr>
      <vt:lpstr>Player registrations</vt:lpstr>
      <vt:lpstr>Coach registrations</vt:lpstr>
      <vt:lpstr>PowerPoint Presentation</vt:lpstr>
      <vt:lpstr>Key processes on COMET</vt:lpstr>
      <vt:lpstr>Key processes on COMET</vt:lpstr>
      <vt:lpstr>The following league competitions will use COMET  during 2019 / 20 season</vt:lpstr>
      <vt:lpstr>The following cup competitions will use COMET during 2019 / 20 season</vt:lpstr>
      <vt:lpstr>PowerPoint Presentation</vt:lpstr>
      <vt:lpstr>COMET user training programme - Phase 1</vt:lpstr>
      <vt:lpstr>COMET User training programme –Phase 2</vt:lpstr>
      <vt:lpstr>Electronic payments</vt:lpstr>
      <vt:lpstr>Electronic payments</vt:lpstr>
      <vt:lpstr>Standardising fees across Welsh football</vt:lpstr>
      <vt:lpstr>FAW Player Membership</vt:lpstr>
      <vt:lpstr>FAW Player Membership Fee Option A</vt:lpstr>
      <vt:lpstr>FAW Player Membership Fee  Option B</vt:lpstr>
      <vt:lpstr>Fees – League entry per team</vt:lpstr>
      <vt:lpstr>Next steps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Hamer</dc:creator>
  <cp:lastModifiedBy>Andrew Thomas</cp:lastModifiedBy>
  <cp:revision>46</cp:revision>
  <cp:lastPrinted>2019-03-07T14:18:25Z</cp:lastPrinted>
  <dcterms:created xsi:type="dcterms:W3CDTF">2019-02-24T13:27:39Z</dcterms:created>
  <dcterms:modified xsi:type="dcterms:W3CDTF">2019-03-13T09:06:03Z</dcterms:modified>
</cp:coreProperties>
</file>