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56" r:id="rId2"/>
    <p:sldId id="257" r:id="rId3"/>
    <p:sldId id="258" r:id="rId4"/>
    <p:sldId id="279" r:id="rId5"/>
    <p:sldId id="304" r:id="rId6"/>
    <p:sldId id="305" r:id="rId7"/>
    <p:sldId id="306" r:id="rId8"/>
    <p:sldId id="307" r:id="rId9"/>
    <p:sldId id="308" r:id="rId10"/>
    <p:sldId id="298" r:id="rId11"/>
    <p:sldId id="309" r:id="rId12"/>
    <p:sldId id="310" r:id="rId13"/>
    <p:sldId id="299" r:id="rId14"/>
    <p:sldId id="311" r:id="rId15"/>
    <p:sldId id="312" r:id="rId16"/>
    <p:sldId id="313" r:id="rId17"/>
    <p:sldId id="314" r:id="rId18"/>
    <p:sldId id="303" r:id="rId19"/>
    <p:sldId id="27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0" d="100"/>
          <a:sy n="60" d="100"/>
        </p:scale>
        <p:origin x="137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https://www.youtube.com/watch?v=oU-ryWGnbi0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5124733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oU-ryWGnbi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7704856" cy="2736304"/>
          </a:xfrm>
        </p:spPr>
        <p:txBody>
          <a:bodyPr/>
          <a:lstStyle/>
          <a:p>
            <a:pPr eaLnBrk="1" fontAlgn="auto" hangingPunct="1">
              <a:spcAft>
                <a:spcPts val="0"/>
              </a:spcAft>
              <a:defRPr/>
            </a:pPr>
            <a:br>
              <a:rPr lang="en-US" sz="3200" dirty="0"/>
            </a:br>
            <a:r>
              <a:rPr lang="en-US" sz="3200" dirty="0"/>
              <a:t>Project Management LCBB5005</a:t>
            </a:r>
            <a:br>
              <a:rPr lang="en-US" sz="3200" dirty="0"/>
            </a:br>
            <a:r>
              <a:rPr lang="en-US" sz="3200" dirty="0"/>
              <a:t>Project Management Methodologies</a:t>
            </a:r>
            <a:br>
              <a:rPr lang="en-US" sz="3200" dirty="0"/>
            </a:br>
            <a:r>
              <a:rPr lang="en-US" sz="3200" dirty="0"/>
              <a:t>Week 5</a:t>
            </a:r>
            <a:br>
              <a:rPr lang="en-US" sz="3200"/>
            </a:br>
            <a:r>
              <a:rPr lang="en-US" sz="3200"/>
              <a:t>Session 2</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1468759"/>
          </a:xfrm>
        </p:spPr>
        <p:txBody>
          <a:bodyPr/>
          <a:lstStyle/>
          <a:p>
            <a:pPr marL="0" indent="0">
              <a:buNone/>
            </a:pPr>
            <a:r>
              <a:rPr lang="en-GB" sz="2800" dirty="0"/>
              <a:t>Last week we looks at the tools and techniques adopted in managing projects.</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417639"/>
            <a:ext cx="8641655" cy="3883570"/>
          </a:xfrm>
        </p:spPr>
        <p:txBody>
          <a:bodyPr/>
          <a:lstStyle/>
          <a:p>
            <a:pPr marL="0" indent="0">
              <a:buNone/>
            </a:pPr>
            <a:r>
              <a:rPr lang="en-GB" sz="2400" dirty="0"/>
              <a:t>Project Management Methodologies are step by step ways to manage project with less wasted efforts. </a:t>
            </a:r>
          </a:p>
          <a:p>
            <a:pPr marL="0" indent="0">
              <a:buNone/>
            </a:pPr>
            <a:r>
              <a:rPr lang="en-GB" sz="2400" dirty="0">
                <a:solidFill>
                  <a:prstClr val="black"/>
                </a:solidFill>
              </a:rPr>
              <a:t>Often referred to as project management ‘approach’ or ‘framework’, it is simply the systematic way in which projects are managed. </a:t>
            </a:r>
            <a:endParaRPr lang="en-GB" sz="2400" dirty="0"/>
          </a:p>
          <a:p>
            <a:pPr marL="0" indent="0">
              <a:buNone/>
            </a:pPr>
            <a:r>
              <a:rPr lang="en-GB" sz="2400" dirty="0"/>
              <a:t>There are several methodologies, each of them are effective and appropriate for different types of project.</a:t>
            </a:r>
          </a:p>
          <a:p>
            <a:pPr marL="0" indent="0">
              <a:buNone/>
            </a:pPr>
            <a:r>
              <a:rPr lang="en-GB" sz="2400" dirty="0"/>
              <a:t>Each of the methodologies have their areas of strengths and weakness.</a:t>
            </a:r>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BD7A0-34F5-4AC8-B92B-DE847140176F}"/>
              </a:ext>
            </a:extLst>
          </p:cNvPr>
          <p:cNvSpPr>
            <a:spLocks noGrp="1"/>
          </p:cNvSpPr>
          <p:nvPr>
            <p:ph type="title"/>
          </p:nvPr>
        </p:nvSpPr>
        <p:spPr>
          <a:xfrm>
            <a:off x="457200" y="274638"/>
            <a:ext cx="8229600" cy="706090"/>
          </a:xfrm>
        </p:spPr>
        <p:txBody>
          <a:bodyPr/>
          <a:lstStyle/>
          <a:p>
            <a:r>
              <a:rPr lang="en-GB" sz="3200" b="1" dirty="0"/>
              <a:t>The Common Methodologies Adopted </a:t>
            </a:r>
            <a:endParaRPr lang="en-GB" sz="3200" dirty="0"/>
          </a:p>
        </p:txBody>
      </p:sp>
      <p:sp>
        <p:nvSpPr>
          <p:cNvPr id="3" name="Content Placeholder 2">
            <a:extLst>
              <a:ext uri="{FF2B5EF4-FFF2-40B4-BE49-F238E27FC236}">
                <a16:creationId xmlns:a16="http://schemas.microsoft.com/office/drawing/2014/main" id="{E76439E1-ECEB-473B-B222-3DADED7135F9}"/>
              </a:ext>
            </a:extLst>
          </p:cNvPr>
          <p:cNvSpPr>
            <a:spLocks noGrp="1"/>
          </p:cNvSpPr>
          <p:nvPr>
            <p:ph idx="1"/>
          </p:nvPr>
        </p:nvSpPr>
        <p:spPr>
          <a:xfrm>
            <a:off x="457200" y="1268760"/>
            <a:ext cx="8229600" cy="3240360"/>
          </a:xfrm>
        </p:spPr>
        <p:txBody>
          <a:bodyPr/>
          <a:lstStyle/>
          <a:p>
            <a:pPr marL="0" indent="0">
              <a:spcBef>
                <a:spcPts val="0"/>
              </a:spcBef>
              <a:buNone/>
            </a:pPr>
            <a:endParaRPr lang="en-GB" sz="2800" dirty="0">
              <a:solidFill>
                <a:prstClr val="black"/>
              </a:solidFill>
            </a:endParaRPr>
          </a:p>
          <a:p>
            <a:pPr marL="0" indent="0">
              <a:spcBef>
                <a:spcPts val="0"/>
              </a:spcBef>
              <a:buNone/>
            </a:pPr>
            <a:r>
              <a:rPr lang="en-GB" sz="2800" dirty="0">
                <a:solidFill>
                  <a:prstClr val="black"/>
                </a:solidFill>
              </a:rPr>
              <a:t>PMBOK Project Management</a:t>
            </a:r>
          </a:p>
          <a:p>
            <a:pPr marL="0" indent="0">
              <a:spcBef>
                <a:spcPts val="0"/>
              </a:spcBef>
              <a:buNone/>
            </a:pPr>
            <a:r>
              <a:rPr lang="en-GB" sz="2800" dirty="0">
                <a:solidFill>
                  <a:prstClr val="black"/>
                </a:solidFill>
              </a:rPr>
              <a:t>Lean Project Management</a:t>
            </a:r>
          </a:p>
          <a:p>
            <a:pPr marL="0" indent="0">
              <a:spcBef>
                <a:spcPts val="0"/>
              </a:spcBef>
              <a:buNone/>
            </a:pPr>
            <a:r>
              <a:rPr lang="en-GB" sz="2800" dirty="0">
                <a:solidFill>
                  <a:prstClr val="black"/>
                </a:solidFill>
              </a:rPr>
              <a:t>Event Chain Methodology</a:t>
            </a:r>
          </a:p>
          <a:p>
            <a:pPr marL="0" indent="0">
              <a:spcBef>
                <a:spcPts val="0"/>
              </a:spcBef>
              <a:buNone/>
            </a:pPr>
            <a:r>
              <a:rPr lang="en-GB" sz="2800" dirty="0">
                <a:solidFill>
                  <a:prstClr val="black"/>
                </a:solidFill>
              </a:rPr>
              <a:t>Six Sigma Methods</a:t>
            </a:r>
          </a:p>
          <a:p>
            <a:pPr marL="0" indent="0">
              <a:spcBef>
                <a:spcPts val="0"/>
              </a:spcBef>
              <a:buNone/>
            </a:pPr>
            <a:r>
              <a:rPr lang="en-GB" sz="2800" dirty="0">
                <a:solidFill>
                  <a:prstClr val="black"/>
                </a:solidFill>
              </a:rPr>
              <a:t>Extreme Project Management</a:t>
            </a:r>
          </a:p>
        </p:txBody>
      </p:sp>
      <p:sp>
        <p:nvSpPr>
          <p:cNvPr id="4" name="Date Placeholder 3">
            <a:extLst>
              <a:ext uri="{FF2B5EF4-FFF2-40B4-BE49-F238E27FC236}">
                <a16:creationId xmlns:a16="http://schemas.microsoft.com/office/drawing/2014/main" id="{D30FAFD3-4E95-45BB-92BE-472A465A0449}"/>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215C391C-4909-4A15-BBED-6D7F2409359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8983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89FF3-966F-48B7-9CCE-38A25E49B196}"/>
              </a:ext>
            </a:extLst>
          </p:cNvPr>
          <p:cNvSpPr>
            <a:spLocks noGrp="1"/>
          </p:cNvSpPr>
          <p:nvPr>
            <p:ph type="title"/>
          </p:nvPr>
        </p:nvSpPr>
        <p:spPr/>
        <p:txBody>
          <a:bodyPr/>
          <a:lstStyle/>
          <a:p>
            <a:r>
              <a:rPr lang="en-GB" b="1" i="0" dirty="0">
                <a:effectLst/>
                <a:highlight>
                  <a:srgbClr val="FFFFFF"/>
                </a:highlight>
                <a:latin typeface="inter"/>
              </a:rPr>
              <a:t>What is PMBOK?</a:t>
            </a:r>
            <a:br>
              <a:rPr lang="en-GB" b="1" i="0" dirty="0">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4212C927-63BA-4146-8DA8-FCAC306C84F2}"/>
              </a:ext>
            </a:extLst>
          </p:cNvPr>
          <p:cNvSpPr>
            <a:spLocks noGrp="1"/>
          </p:cNvSpPr>
          <p:nvPr>
            <p:ph idx="1"/>
          </p:nvPr>
        </p:nvSpPr>
        <p:spPr>
          <a:xfrm>
            <a:off x="457200" y="980728"/>
            <a:ext cx="8229600" cy="4536505"/>
          </a:xfrm>
        </p:spPr>
        <p:txBody>
          <a:bodyPr/>
          <a:lstStyle/>
          <a:p>
            <a:r>
              <a:rPr lang="en-GB" sz="2800" dirty="0"/>
              <a:t>PMBOK stands for Project Management Body of Knowledge</a:t>
            </a:r>
          </a:p>
          <a:p>
            <a:r>
              <a:rPr lang="en-GB" sz="2800" dirty="0"/>
              <a:t>The PMI Project management Institute developed the PMBOK or Project Management Body of Knowledge a process-based methodology for managing projects.</a:t>
            </a:r>
          </a:p>
          <a:p>
            <a:r>
              <a:rPr lang="en-GB" sz="2800" dirty="0"/>
              <a:t>A guide for people working in project programs, project management or portfolio management.</a:t>
            </a:r>
          </a:p>
        </p:txBody>
      </p:sp>
      <p:sp>
        <p:nvSpPr>
          <p:cNvPr id="4" name="Date Placeholder 3">
            <a:extLst>
              <a:ext uri="{FF2B5EF4-FFF2-40B4-BE49-F238E27FC236}">
                <a16:creationId xmlns:a16="http://schemas.microsoft.com/office/drawing/2014/main" id="{AD035EA3-39C1-401F-5130-52409DE32CA6}"/>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883766D0-F961-FC5F-5CE7-0DEFC7384DB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742494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4E4A7-4EF1-58A1-C47A-F82D7E47FE20}"/>
              </a:ext>
            </a:extLst>
          </p:cNvPr>
          <p:cNvSpPr>
            <a:spLocks noGrp="1"/>
          </p:cNvSpPr>
          <p:nvPr>
            <p:ph type="title"/>
          </p:nvPr>
        </p:nvSpPr>
        <p:spPr>
          <a:xfrm>
            <a:off x="457200" y="274638"/>
            <a:ext cx="8229600" cy="1066129"/>
          </a:xfrm>
        </p:spPr>
        <p:txBody>
          <a:bodyPr/>
          <a:lstStyle/>
          <a:p>
            <a:br>
              <a:rPr lang="en-GB" b="1" i="0" dirty="0">
                <a:effectLst/>
                <a:highlight>
                  <a:srgbClr val="FFFFFF"/>
                </a:highlight>
                <a:latin typeface="inter"/>
              </a:rPr>
            </a:br>
            <a:r>
              <a:rPr lang="en-GB" b="1" i="0" dirty="0">
                <a:effectLst/>
                <a:highlight>
                  <a:srgbClr val="FFFFFF"/>
                </a:highlight>
                <a:latin typeface="inter"/>
              </a:rPr>
              <a:t>What is PMBOK Methodology?</a:t>
            </a:r>
            <a:br>
              <a:rPr lang="en-GB" b="1" i="0" dirty="0">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0734AD1D-29AA-85E3-CC9A-80950A7CF895}"/>
              </a:ext>
            </a:extLst>
          </p:cNvPr>
          <p:cNvSpPr>
            <a:spLocks noGrp="1"/>
          </p:cNvSpPr>
          <p:nvPr>
            <p:ph idx="1"/>
          </p:nvPr>
        </p:nvSpPr>
        <p:spPr>
          <a:xfrm>
            <a:off x="457200" y="1196752"/>
            <a:ext cx="8229600" cy="4536504"/>
          </a:xfrm>
        </p:spPr>
        <p:txBody>
          <a:bodyPr/>
          <a:lstStyle/>
          <a:p>
            <a:pPr algn="l"/>
            <a:r>
              <a:rPr lang="en-GB" sz="2800" b="0" i="0" dirty="0">
                <a:solidFill>
                  <a:srgbClr val="36393E"/>
                </a:solidFill>
                <a:effectLst/>
                <a:highlight>
                  <a:srgbClr val="FFFFFF"/>
                </a:highlight>
                <a:latin typeface="inter"/>
              </a:rPr>
              <a:t>PMBOK methodology is more of an industry framework than a methodology.  Methodologies are systems, techniques, procedures, and rules whereas PMBOK is a reference guide on how best to complete the project.</a:t>
            </a:r>
          </a:p>
          <a:p>
            <a:pPr algn="l"/>
            <a:r>
              <a:rPr lang="en-GB" sz="2800" b="0" i="0" dirty="0">
                <a:solidFill>
                  <a:srgbClr val="36393E"/>
                </a:solidFill>
                <a:effectLst/>
                <a:highlight>
                  <a:srgbClr val="FFFFFF"/>
                </a:highlight>
                <a:latin typeface="inter"/>
              </a:rPr>
              <a:t>It is a set of guidelines, best practices, processes and tools for managing projects. It’s an internationally recognised standard that the Project Management Institute developed to establish the fundamentals of Project Management.</a:t>
            </a:r>
          </a:p>
          <a:p>
            <a:endParaRPr lang="en-GB" sz="2800" dirty="0"/>
          </a:p>
        </p:txBody>
      </p:sp>
      <p:sp>
        <p:nvSpPr>
          <p:cNvPr id="4" name="Date Placeholder 3">
            <a:extLst>
              <a:ext uri="{FF2B5EF4-FFF2-40B4-BE49-F238E27FC236}">
                <a16:creationId xmlns:a16="http://schemas.microsoft.com/office/drawing/2014/main" id="{FB8F84B5-69D3-6230-3BE2-E1EC40D449FB}"/>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5540813A-ABC4-5B60-F49B-B12C47DA70D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9907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7C40C-6359-D5AF-4220-7D804776431D}"/>
              </a:ext>
            </a:extLst>
          </p:cNvPr>
          <p:cNvSpPr>
            <a:spLocks noGrp="1"/>
          </p:cNvSpPr>
          <p:nvPr>
            <p:ph type="title"/>
          </p:nvPr>
        </p:nvSpPr>
        <p:spPr>
          <a:xfrm>
            <a:off x="0" y="0"/>
            <a:ext cx="9036496" cy="735684"/>
          </a:xfrm>
        </p:spPr>
        <p:txBody>
          <a:bodyPr/>
          <a:lstStyle/>
          <a:p>
            <a:r>
              <a:rPr lang="en-GB" b="0" i="0" dirty="0">
                <a:solidFill>
                  <a:srgbClr val="36393E"/>
                </a:solidFill>
                <a:effectLst/>
                <a:highlight>
                  <a:srgbClr val="FFFFFF"/>
                </a:highlight>
                <a:latin typeface="inter"/>
              </a:rPr>
              <a:t>PMBOK  five process groups:</a:t>
            </a:r>
            <a:endParaRPr lang="en-GB" dirty="0"/>
          </a:p>
        </p:txBody>
      </p:sp>
      <p:sp>
        <p:nvSpPr>
          <p:cNvPr id="3" name="Content Placeholder 2">
            <a:extLst>
              <a:ext uri="{FF2B5EF4-FFF2-40B4-BE49-F238E27FC236}">
                <a16:creationId xmlns:a16="http://schemas.microsoft.com/office/drawing/2014/main" id="{388DB7AA-7C7F-45E2-26BC-A74949D894C4}"/>
              </a:ext>
            </a:extLst>
          </p:cNvPr>
          <p:cNvSpPr>
            <a:spLocks noGrp="1"/>
          </p:cNvSpPr>
          <p:nvPr>
            <p:ph idx="1"/>
          </p:nvPr>
        </p:nvSpPr>
        <p:spPr>
          <a:xfrm>
            <a:off x="0" y="980728"/>
            <a:ext cx="9036496" cy="4608512"/>
          </a:xfrm>
        </p:spPr>
        <p:txBody>
          <a:bodyPr/>
          <a:lstStyle/>
          <a:p>
            <a:pPr algn="l">
              <a:buFont typeface="Arial" panose="020B0604020202020204" pitchFamily="34" charset="0"/>
              <a:buChar char="•"/>
            </a:pPr>
            <a:r>
              <a:rPr lang="en-GB" sz="2400" b="1" i="0" dirty="0">
                <a:solidFill>
                  <a:srgbClr val="36393E"/>
                </a:solidFill>
                <a:effectLst/>
                <a:highlight>
                  <a:srgbClr val="FFFFFF"/>
                </a:highlight>
                <a:latin typeface="inter"/>
              </a:rPr>
              <a:t>Project Initiation Process</a:t>
            </a:r>
            <a:r>
              <a:rPr lang="en-GB" sz="2400" b="0" i="0" dirty="0">
                <a:solidFill>
                  <a:srgbClr val="36393E"/>
                </a:solidFill>
                <a:effectLst/>
                <a:highlight>
                  <a:srgbClr val="FFFFFF"/>
                </a:highlight>
                <a:latin typeface="inter"/>
              </a:rPr>
              <a:t>: Processes needed to launch a new project. </a:t>
            </a:r>
          </a:p>
          <a:p>
            <a:pPr algn="l">
              <a:buFont typeface="Arial" panose="020B0604020202020204" pitchFamily="34" charset="0"/>
              <a:buChar char="•"/>
            </a:pPr>
            <a:r>
              <a:rPr lang="en-GB" sz="2400" b="1" i="0" dirty="0">
                <a:solidFill>
                  <a:srgbClr val="36393E"/>
                </a:solidFill>
                <a:effectLst/>
                <a:highlight>
                  <a:srgbClr val="FFFFFF"/>
                </a:highlight>
                <a:latin typeface="inter"/>
              </a:rPr>
              <a:t>Planning Process</a:t>
            </a:r>
            <a:r>
              <a:rPr lang="en-GB" sz="2400" b="0" i="0" dirty="0">
                <a:solidFill>
                  <a:srgbClr val="36393E"/>
                </a:solidFill>
                <a:effectLst/>
                <a:highlight>
                  <a:srgbClr val="FFFFFF"/>
                </a:highlight>
                <a:latin typeface="inter"/>
              </a:rPr>
              <a:t>: Processes defining and planning the project, and how it will be executed. </a:t>
            </a:r>
          </a:p>
          <a:p>
            <a:pPr algn="l">
              <a:buFont typeface="Arial" panose="020B0604020202020204" pitchFamily="34" charset="0"/>
              <a:buChar char="•"/>
            </a:pPr>
            <a:r>
              <a:rPr lang="en-GB" sz="2400" b="1" i="0" dirty="0">
                <a:solidFill>
                  <a:srgbClr val="36393E"/>
                </a:solidFill>
                <a:effectLst/>
                <a:highlight>
                  <a:srgbClr val="FFFFFF"/>
                </a:highlight>
                <a:latin typeface="inter"/>
              </a:rPr>
              <a:t>Execution Process</a:t>
            </a:r>
            <a:r>
              <a:rPr lang="en-GB" sz="2400" b="0" i="0" dirty="0">
                <a:solidFill>
                  <a:srgbClr val="36393E"/>
                </a:solidFill>
                <a:effectLst/>
                <a:highlight>
                  <a:srgbClr val="FFFFFF"/>
                </a:highlight>
                <a:latin typeface="inter"/>
              </a:rPr>
              <a:t>: Processes related to actual completion of project tasks, procedures and activities. </a:t>
            </a:r>
          </a:p>
          <a:p>
            <a:pPr algn="l">
              <a:buFont typeface="Arial" panose="020B0604020202020204" pitchFamily="34" charset="0"/>
              <a:buChar char="•"/>
            </a:pPr>
            <a:r>
              <a:rPr lang="en-GB" sz="2400" b="1" i="0" dirty="0">
                <a:solidFill>
                  <a:srgbClr val="36393E"/>
                </a:solidFill>
                <a:effectLst/>
                <a:highlight>
                  <a:srgbClr val="FFFFFF"/>
                </a:highlight>
                <a:latin typeface="inter"/>
              </a:rPr>
              <a:t>Monitoring and controlling Process</a:t>
            </a:r>
            <a:r>
              <a:rPr lang="en-GB" sz="2400" b="0" i="0" dirty="0">
                <a:solidFill>
                  <a:srgbClr val="36393E"/>
                </a:solidFill>
                <a:effectLst/>
                <a:highlight>
                  <a:srgbClr val="FFFFFF"/>
                </a:highlight>
                <a:latin typeface="inter"/>
              </a:rPr>
              <a:t>: Processes controlling project performance and progress. From tracking, monitoring, analysis and reporting. </a:t>
            </a:r>
          </a:p>
          <a:p>
            <a:pPr algn="l">
              <a:buFont typeface="Arial" panose="020B0604020202020204" pitchFamily="34" charset="0"/>
              <a:buChar char="•"/>
            </a:pPr>
            <a:r>
              <a:rPr lang="en-GB" sz="2400" b="1" i="0" dirty="0">
                <a:solidFill>
                  <a:srgbClr val="36393E"/>
                </a:solidFill>
                <a:effectLst/>
                <a:highlight>
                  <a:srgbClr val="FFFFFF"/>
                </a:highlight>
                <a:latin typeface="inter"/>
              </a:rPr>
              <a:t>Project Closing Process</a:t>
            </a:r>
            <a:r>
              <a:rPr lang="en-GB" sz="2400" b="0" i="0" dirty="0">
                <a:solidFill>
                  <a:srgbClr val="36393E"/>
                </a:solidFill>
                <a:effectLst/>
                <a:highlight>
                  <a:srgbClr val="FFFFFF"/>
                </a:highlight>
                <a:latin typeface="inter"/>
              </a:rPr>
              <a:t>: Processes required to finish and complete either the project or project phase. </a:t>
            </a:r>
          </a:p>
          <a:p>
            <a:endParaRPr lang="en-GB" sz="2400" dirty="0"/>
          </a:p>
        </p:txBody>
      </p:sp>
      <p:sp>
        <p:nvSpPr>
          <p:cNvPr id="4" name="Date Placeholder 3">
            <a:extLst>
              <a:ext uri="{FF2B5EF4-FFF2-40B4-BE49-F238E27FC236}">
                <a16:creationId xmlns:a16="http://schemas.microsoft.com/office/drawing/2014/main" id="{AEA48203-97FA-E8BC-48B1-4668DD756F3D}"/>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A358EC85-4D43-0A19-6878-CE15154CBE9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090889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40F16-98B5-69AD-B692-44D7649C53F0}"/>
              </a:ext>
            </a:extLst>
          </p:cNvPr>
          <p:cNvSpPr>
            <a:spLocks noGrp="1"/>
          </p:cNvSpPr>
          <p:nvPr>
            <p:ph type="title"/>
          </p:nvPr>
        </p:nvSpPr>
        <p:spPr>
          <a:xfrm>
            <a:off x="107504" y="0"/>
            <a:ext cx="8856984" cy="1878013"/>
          </a:xfrm>
        </p:spPr>
        <p:txBody>
          <a:bodyPr/>
          <a:lstStyle/>
          <a:p>
            <a:r>
              <a:rPr lang="en-GB" b="1" dirty="0">
                <a:solidFill>
                  <a:srgbClr val="323338"/>
                </a:solidFill>
                <a:highlight>
                  <a:srgbClr val="ECEFF8"/>
                </a:highlight>
                <a:latin typeface="Poppins" panose="00000500000000000000" pitchFamily="2" charset="0"/>
              </a:rPr>
              <a:t>PMBOK P</a:t>
            </a:r>
            <a:r>
              <a:rPr lang="en-GB" b="1" i="0" dirty="0">
                <a:solidFill>
                  <a:srgbClr val="323338"/>
                </a:solidFill>
                <a:effectLst/>
                <a:highlight>
                  <a:srgbClr val="ECEFF8"/>
                </a:highlight>
                <a:latin typeface="Poppins" panose="00000500000000000000" pitchFamily="2" charset="0"/>
              </a:rPr>
              <a:t>roject management knowledge areas to know</a:t>
            </a:r>
            <a:br>
              <a:rPr lang="en-GB" b="1" i="0" dirty="0">
                <a:solidFill>
                  <a:srgbClr val="323338"/>
                </a:solidFill>
                <a:effectLst/>
                <a:highlight>
                  <a:srgbClr val="ECEFF8"/>
                </a:highlight>
                <a:latin typeface="Poppins" panose="00000500000000000000" pitchFamily="2" charset="0"/>
              </a:rPr>
            </a:br>
            <a:endParaRPr lang="en-GB" dirty="0"/>
          </a:p>
        </p:txBody>
      </p:sp>
      <p:sp>
        <p:nvSpPr>
          <p:cNvPr id="4" name="Date Placeholder 3">
            <a:extLst>
              <a:ext uri="{FF2B5EF4-FFF2-40B4-BE49-F238E27FC236}">
                <a16:creationId xmlns:a16="http://schemas.microsoft.com/office/drawing/2014/main" id="{72BAA51E-58AF-B0E5-145B-FEFE2A61C124}"/>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F9AE92B-ADE7-AE94-0CEE-F91DC2F12FF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026" name="Picture 2" descr="5 Key Project Management Knowledge Areas To Know">
            <a:extLst>
              <a:ext uri="{FF2B5EF4-FFF2-40B4-BE49-F238E27FC236}">
                <a16:creationId xmlns:a16="http://schemas.microsoft.com/office/drawing/2014/main" id="{1FC6C129-D2A2-AF2C-8CD7-025C7F6C17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4559" y="1600200"/>
            <a:ext cx="801488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6861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1643B-9A91-E0AA-EBFB-CB0D68414495}"/>
              </a:ext>
            </a:extLst>
          </p:cNvPr>
          <p:cNvSpPr>
            <a:spLocks noGrp="1"/>
          </p:cNvSpPr>
          <p:nvPr>
            <p:ph type="title"/>
          </p:nvPr>
        </p:nvSpPr>
        <p:spPr>
          <a:xfrm>
            <a:off x="250825" y="114300"/>
            <a:ext cx="8785671" cy="1303338"/>
          </a:xfrm>
        </p:spPr>
        <p:txBody>
          <a:bodyPr/>
          <a:lstStyle/>
          <a:p>
            <a:r>
              <a:rPr lang="en-GB" sz="3600" dirty="0"/>
              <a:t>What are the benefits of using the </a:t>
            </a:r>
            <a:r>
              <a:rPr lang="en-GB" sz="3600" dirty="0" err="1"/>
              <a:t>PMBoK</a:t>
            </a:r>
            <a:r>
              <a:rPr lang="en-GB" sz="3600" dirty="0"/>
              <a:t> knowledge areas?</a:t>
            </a:r>
          </a:p>
        </p:txBody>
      </p:sp>
      <p:sp>
        <p:nvSpPr>
          <p:cNvPr id="3" name="Content Placeholder 2">
            <a:extLst>
              <a:ext uri="{FF2B5EF4-FFF2-40B4-BE49-F238E27FC236}">
                <a16:creationId xmlns:a16="http://schemas.microsoft.com/office/drawing/2014/main" id="{11DDB15A-5942-56B7-C196-7FDBB6FF676E}"/>
              </a:ext>
            </a:extLst>
          </p:cNvPr>
          <p:cNvSpPr>
            <a:spLocks noGrp="1"/>
          </p:cNvSpPr>
          <p:nvPr>
            <p:ph idx="1"/>
          </p:nvPr>
        </p:nvSpPr>
        <p:spPr>
          <a:xfrm>
            <a:off x="107504" y="1417638"/>
            <a:ext cx="8928992" cy="4099595"/>
          </a:xfrm>
        </p:spPr>
        <p:txBody>
          <a:bodyPr/>
          <a:lstStyle/>
          <a:p>
            <a:pPr algn="l">
              <a:buFont typeface="Arial" panose="020B0604020202020204" pitchFamily="34" charset="0"/>
              <a:buChar char="•"/>
            </a:pPr>
            <a:r>
              <a:rPr lang="en-GB" sz="1800" b="1" i="0" dirty="0">
                <a:solidFill>
                  <a:srgbClr val="000000"/>
                </a:solidFill>
                <a:effectLst/>
                <a:highlight>
                  <a:srgbClr val="FFFFFF"/>
                </a:highlight>
                <a:latin typeface="Poppins" panose="00000500000000000000" pitchFamily="2" charset="0"/>
              </a:rPr>
              <a:t>Improved organization:</a:t>
            </a:r>
            <a:r>
              <a:rPr lang="en-GB" sz="1800" b="0" i="0" dirty="0">
                <a:solidFill>
                  <a:srgbClr val="000000"/>
                </a:solidFill>
                <a:effectLst/>
                <a:highlight>
                  <a:srgbClr val="FFFFFF"/>
                </a:highlight>
                <a:latin typeface="Poppins" panose="00000500000000000000" pitchFamily="2" charset="0"/>
              </a:rPr>
              <a:t> The </a:t>
            </a:r>
            <a:r>
              <a:rPr lang="en-GB" sz="1800" b="0" i="0" dirty="0" err="1">
                <a:solidFill>
                  <a:srgbClr val="000000"/>
                </a:solidFill>
                <a:effectLst/>
                <a:highlight>
                  <a:srgbClr val="FFFFFF"/>
                </a:highlight>
                <a:latin typeface="Poppins" panose="00000500000000000000" pitchFamily="2" charset="0"/>
              </a:rPr>
              <a:t>PMBoK</a:t>
            </a:r>
            <a:r>
              <a:rPr lang="en-GB" sz="1800" b="0" i="0" dirty="0">
                <a:solidFill>
                  <a:srgbClr val="000000"/>
                </a:solidFill>
                <a:effectLst/>
                <a:highlight>
                  <a:srgbClr val="FFFFFF"/>
                </a:highlight>
                <a:latin typeface="Poppins" panose="00000500000000000000" pitchFamily="2" charset="0"/>
              </a:rPr>
              <a:t> knowledge areas tell you, pretty comprehensively, what you should be doing throughout the lifecycle of your project. They signpost you to key documentation that should be completed and to which tools and techniques can help.</a:t>
            </a:r>
          </a:p>
          <a:p>
            <a:pPr algn="l">
              <a:buFont typeface="Arial" panose="020B0604020202020204" pitchFamily="34" charset="0"/>
              <a:buChar char="•"/>
            </a:pPr>
            <a:r>
              <a:rPr lang="en-GB" sz="1800" b="1" i="0" dirty="0">
                <a:solidFill>
                  <a:srgbClr val="000000"/>
                </a:solidFill>
                <a:effectLst/>
                <a:highlight>
                  <a:srgbClr val="FFFFFF"/>
                </a:highlight>
                <a:latin typeface="Poppins" panose="00000500000000000000" pitchFamily="2" charset="0"/>
              </a:rPr>
              <a:t>Project transparency: </a:t>
            </a:r>
            <a:r>
              <a:rPr lang="en-GB" sz="1800" b="0" i="0" dirty="0">
                <a:solidFill>
                  <a:srgbClr val="000000"/>
                </a:solidFill>
                <a:effectLst/>
                <a:highlight>
                  <a:srgbClr val="FFFFFF"/>
                </a:highlight>
                <a:latin typeface="Poppins" panose="00000500000000000000" pitchFamily="2" charset="0"/>
              </a:rPr>
              <a:t>Using documents such as the project charter and project plan helps bring clarity to the project. The Project charter details the intended project objective, project scope, and key project deliverables so everyone should be clear on what the project is trying to achieve, and how..</a:t>
            </a:r>
          </a:p>
          <a:p>
            <a:pPr algn="l">
              <a:buFont typeface="Arial" panose="020B0604020202020204" pitchFamily="34" charset="0"/>
              <a:buChar char="•"/>
            </a:pPr>
            <a:r>
              <a:rPr lang="en-GB" sz="1800" b="1" i="0" dirty="0">
                <a:solidFill>
                  <a:srgbClr val="000000"/>
                </a:solidFill>
                <a:effectLst/>
                <a:highlight>
                  <a:srgbClr val="FFFFFF"/>
                </a:highlight>
                <a:latin typeface="Poppins" panose="00000500000000000000" pitchFamily="2" charset="0"/>
              </a:rPr>
              <a:t>Effective control: </a:t>
            </a:r>
            <a:r>
              <a:rPr lang="en-GB" sz="1800" b="0" i="0" dirty="0">
                <a:solidFill>
                  <a:srgbClr val="000000"/>
                </a:solidFill>
                <a:effectLst/>
                <a:highlight>
                  <a:srgbClr val="FFFFFF"/>
                </a:highlight>
                <a:latin typeface="Poppins" panose="00000500000000000000" pitchFamily="2" charset="0"/>
              </a:rPr>
              <a:t>There are a number of project management knowledge areas that focus on monitoring and control.  Whether that’s project schedule or cost management  or making sure you’ve detailed the change control process as part of your project integration management, they’ve got you covered here too.</a:t>
            </a:r>
          </a:p>
          <a:p>
            <a:endParaRPr lang="en-GB" sz="1800" dirty="0"/>
          </a:p>
        </p:txBody>
      </p:sp>
      <p:sp>
        <p:nvSpPr>
          <p:cNvPr id="4" name="Date Placeholder 3">
            <a:extLst>
              <a:ext uri="{FF2B5EF4-FFF2-40B4-BE49-F238E27FC236}">
                <a16:creationId xmlns:a16="http://schemas.microsoft.com/office/drawing/2014/main" id="{B74DBE89-BB38-B4E7-17BD-48CEF3D2EAA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32BD6B94-31DC-D4BA-C52E-A6D5857EA6A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284522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FB1A-9E8E-4544-89F7-25CFFD2D7B38}"/>
              </a:ext>
            </a:extLst>
          </p:cNvPr>
          <p:cNvSpPr>
            <a:spLocks noGrp="1"/>
          </p:cNvSpPr>
          <p:nvPr>
            <p:ph type="title"/>
          </p:nvPr>
        </p:nvSpPr>
        <p:spPr>
          <a:xfrm>
            <a:off x="457200" y="274638"/>
            <a:ext cx="8229600" cy="634082"/>
          </a:xfrm>
        </p:spPr>
        <p:txBody>
          <a:bodyPr/>
          <a:lstStyle/>
          <a:p>
            <a:r>
              <a:rPr lang="en-GB" sz="3200" b="1" dirty="0">
                <a:solidFill>
                  <a:prstClr val="black"/>
                </a:solidFill>
              </a:rPr>
              <a:t>Lean Project Management</a:t>
            </a:r>
            <a:endParaRPr lang="en-GB" sz="3200" b="1" dirty="0"/>
          </a:p>
        </p:txBody>
      </p:sp>
      <p:sp>
        <p:nvSpPr>
          <p:cNvPr id="3" name="Content Placeholder 2">
            <a:extLst>
              <a:ext uri="{FF2B5EF4-FFF2-40B4-BE49-F238E27FC236}">
                <a16:creationId xmlns:a16="http://schemas.microsoft.com/office/drawing/2014/main" id="{7EE1EE3B-FB57-4FAD-B25C-56650CF4B4FD}"/>
              </a:ext>
            </a:extLst>
          </p:cNvPr>
          <p:cNvSpPr>
            <a:spLocks noGrp="1"/>
          </p:cNvSpPr>
          <p:nvPr>
            <p:ph idx="1"/>
          </p:nvPr>
        </p:nvSpPr>
        <p:spPr>
          <a:xfrm>
            <a:off x="457200" y="1124744"/>
            <a:ext cx="8229600" cy="4392489"/>
          </a:xfrm>
        </p:spPr>
        <p:txBody>
          <a:bodyPr/>
          <a:lstStyle/>
          <a:p>
            <a:r>
              <a:rPr lang="en-GB" sz="2800" dirty="0"/>
              <a:t>Lean project management is concerned people, customer, and it is a way of living.</a:t>
            </a:r>
          </a:p>
          <a:p>
            <a:endParaRPr lang="en-GB" sz="2800" dirty="0"/>
          </a:p>
          <a:p>
            <a:r>
              <a:rPr lang="en-GB" sz="2800" dirty="0"/>
              <a:t>The methodology is centric on cost reduction, improve quality and customer satisfaction.</a:t>
            </a:r>
          </a:p>
          <a:p>
            <a:endParaRPr lang="en-GB" sz="2800" dirty="0"/>
          </a:p>
          <a:p>
            <a:r>
              <a:rPr lang="en-GB" sz="2800" dirty="0"/>
              <a:t>It is a collection of tools used to analyse current status, highlight efficiency and eliminating inefficiency.</a:t>
            </a:r>
          </a:p>
          <a:p>
            <a:pPr marL="0" indent="0">
              <a:buNone/>
            </a:pPr>
            <a:endParaRPr lang="en-GB" dirty="0"/>
          </a:p>
        </p:txBody>
      </p:sp>
      <p:sp>
        <p:nvSpPr>
          <p:cNvPr id="4" name="Date Placeholder 3">
            <a:extLst>
              <a:ext uri="{FF2B5EF4-FFF2-40B4-BE49-F238E27FC236}">
                <a16:creationId xmlns:a16="http://schemas.microsoft.com/office/drawing/2014/main" id="{1073FDE4-D18B-4A73-9DF3-B48975290324}"/>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2F1F6073-5CC4-4679-94C6-17ACC8650B4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3519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F927-9C4B-4C19-2BBA-A89C7105AF8D}"/>
              </a:ext>
            </a:extLst>
          </p:cNvPr>
          <p:cNvSpPr>
            <a:spLocks noGrp="1"/>
          </p:cNvSpPr>
          <p:nvPr>
            <p:ph type="title"/>
          </p:nvPr>
        </p:nvSpPr>
        <p:spPr/>
        <p:txBody>
          <a:bodyPr/>
          <a:lstStyle/>
          <a:p>
            <a:r>
              <a:rPr lang="en-GB" sz="3600" b="1" dirty="0"/>
              <a:t>What are the 5 core principles of a lean project?</a:t>
            </a:r>
          </a:p>
        </p:txBody>
      </p:sp>
      <p:sp>
        <p:nvSpPr>
          <p:cNvPr id="3" name="Content Placeholder 2">
            <a:extLst>
              <a:ext uri="{FF2B5EF4-FFF2-40B4-BE49-F238E27FC236}">
                <a16:creationId xmlns:a16="http://schemas.microsoft.com/office/drawing/2014/main" id="{9B9E7E37-0E16-AB2A-EF37-DB9283E01B64}"/>
              </a:ext>
            </a:extLst>
          </p:cNvPr>
          <p:cNvSpPr>
            <a:spLocks noGrp="1"/>
          </p:cNvSpPr>
          <p:nvPr>
            <p:ph idx="1"/>
          </p:nvPr>
        </p:nvSpPr>
        <p:spPr>
          <a:xfrm>
            <a:off x="0" y="1417638"/>
            <a:ext cx="9036496" cy="4243610"/>
          </a:xfrm>
        </p:spPr>
        <p:txBody>
          <a:bodyPr/>
          <a:lstStyle/>
          <a:p>
            <a:pPr algn="l">
              <a:buFont typeface="+mj-lt"/>
              <a:buAutoNum type="arabicPeriod"/>
            </a:pPr>
            <a:r>
              <a:rPr lang="en-GB" sz="2000" b="1" i="0" dirty="0">
                <a:solidFill>
                  <a:srgbClr val="000000"/>
                </a:solidFill>
                <a:effectLst/>
                <a:highlight>
                  <a:srgbClr val="FFFFFF"/>
                </a:highlight>
                <a:latin typeface="Poppins" panose="00000500000000000000" pitchFamily="2" charset="0"/>
              </a:rPr>
              <a:t>Identify value:</a:t>
            </a:r>
            <a:r>
              <a:rPr lang="en-GB" sz="2000" b="0" i="0" dirty="0">
                <a:solidFill>
                  <a:srgbClr val="000000"/>
                </a:solidFill>
                <a:effectLst/>
                <a:highlight>
                  <a:srgbClr val="FFFFFF"/>
                </a:highlight>
                <a:latin typeface="Poppins" panose="00000500000000000000" pitchFamily="2" charset="0"/>
              </a:rPr>
              <a:t> as defined by the customer — timeline, requirements, expectations, etc.</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Map the value stream</a:t>
            </a:r>
            <a:r>
              <a:rPr lang="en-GB" sz="2000" b="0" i="0" dirty="0">
                <a:solidFill>
                  <a:srgbClr val="000000"/>
                </a:solidFill>
                <a:effectLst/>
                <a:highlight>
                  <a:srgbClr val="FFFFFF"/>
                </a:highlight>
                <a:latin typeface="Poppins" panose="00000500000000000000" pitchFamily="2" charset="0"/>
              </a:rPr>
              <a:t>: all the steps necessary to complete the project — determine (and eliminate) steps that do not create value. </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Create flow</a:t>
            </a:r>
            <a:r>
              <a:rPr lang="en-GB" sz="2000" b="0" i="0" dirty="0">
                <a:solidFill>
                  <a:srgbClr val="000000"/>
                </a:solidFill>
                <a:effectLst/>
                <a:highlight>
                  <a:srgbClr val="FFFFFF"/>
                </a:highlight>
                <a:latin typeface="Poppins" panose="00000500000000000000" pitchFamily="2" charset="0"/>
              </a:rPr>
              <a:t>: With waste removed, it’s important to eliminate (or minimize) potential bottlenecks and unnecessary dependencies</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Establish pull</a:t>
            </a:r>
            <a:r>
              <a:rPr lang="en-GB" sz="2000" b="0" i="0" dirty="0">
                <a:solidFill>
                  <a:srgbClr val="000000"/>
                </a:solidFill>
                <a:effectLst/>
                <a:highlight>
                  <a:srgbClr val="FFFFFF"/>
                </a:highlight>
                <a:latin typeface="Poppins" panose="00000500000000000000" pitchFamily="2" charset="0"/>
              </a:rPr>
              <a:t>: Now that flow has been optimized, customers can get the final product in a more timely fashion</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Seek perfection</a:t>
            </a:r>
            <a:r>
              <a:rPr lang="en-GB" sz="2000" b="0" i="0" dirty="0">
                <a:solidFill>
                  <a:srgbClr val="000000"/>
                </a:solidFill>
                <a:effectLst/>
                <a:highlight>
                  <a:srgbClr val="FFFFFF"/>
                </a:highlight>
                <a:latin typeface="Poppins" panose="00000500000000000000" pitchFamily="2" charset="0"/>
              </a:rPr>
              <a:t>: While, arguably, there is no such thing as perfection, practicing lean means you are constantly seeking improvement</a:t>
            </a:r>
          </a:p>
          <a:p>
            <a:endParaRPr lang="en-GB" sz="2000" dirty="0"/>
          </a:p>
        </p:txBody>
      </p:sp>
      <p:sp>
        <p:nvSpPr>
          <p:cNvPr id="4" name="Date Placeholder 3">
            <a:extLst>
              <a:ext uri="{FF2B5EF4-FFF2-40B4-BE49-F238E27FC236}">
                <a16:creationId xmlns:a16="http://schemas.microsoft.com/office/drawing/2014/main" id="{1ED2CDEB-79F6-EDEE-3A4E-CF18E7CA0FF3}"/>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A7962C0-6C36-0406-1789-E6105C8FDF8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18319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79797-078D-23EE-8A0B-9FCD2C73A3F0}"/>
              </a:ext>
            </a:extLst>
          </p:cNvPr>
          <p:cNvSpPr>
            <a:spLocks noGrp="1"/>
          </p:cNvSpPr>
          <p:nvPr>
            <p:ph type="title"/>
          </p:nvPr>
        </p:nvSpPr>
        <p:spPr/>
        <p:txBody>
          <a:bodyPr/>
          <a:lstStyle/>
          <a:p>
            <a:r>
              <a:rPr lang="en-GB" sz="3200" b="1" i="0" dirty="0">
                <a:solidFill>
                  <a:srgbClr val="000000"/>
                </a:solidFill>
                <a:effectLst/>
                <a:highlight>
                  <a:srgbClr val="FFFFFF"/>
                </a:highlight>
                <a:latin typeface="Poppins" panose="00000500000000000000" pitchFamily="2" charset="0"/>
              </a:rPr>
              <a:t>What are the benefits or advantages of lean project management?</a:t>
            </a:r>
            <a:br>
              <a:rPr lang="en-GB" sz="3200" b="1" i="0" dirty="0">
                <a:solidFill>
                  <a:srgbClr val="000000"/>
                </a:solidFill>
                <a:effectLst/>
                <a:highlight>
                  <a:srgbClr val="FFFFFF"/>
                </a:highlight>
                <a:latin typeface="Poppins" panose="00000500000000000000" pitchFamily="2" charset="0"/>
              </a:rPr>
            </a:br>
            <a:endParaRPr lang="en-GB" sz="3200" dirty="0"/>
          </a:p>
        </p:txBody>
      </p:sp>
      <p:sp>
        <p:nvSpPr>
          <p:cNvPr id="3" name="Content Placeholder 2">
            <a:extLst>
              <a:ext uri="{FF2B5EF4-FFF2-40B4-BE49-F238E27FC236}">
                <a16:creationId xmlns:a16="http://schemas.microsoft.com/office/drawing/2014/main" id="{AAB691E3-591E-E91A-871B-341FAD0CCBF1}"/>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Reduce lead times</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Lower inventory and storage costs</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Decrease overall costs</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Improve productivity and efficiency</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Improve quality</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Create higher customer satisfaction</a:t>
            </a:r>
          </a:p>
          <a:p>
            <a:pPr marL="0" indent="0">
              <a:buNone/>
            </a:pPr>
            <a:endParaRPr lang="en-GB" b="1" i="0" dirty="0">
              <a:solidFill>
                <a:srgbClr val="000000"/>
              </a:solidFill>
              <a:effectLst/>
              <a:highlight>
                <a:srgbClr val="FFFFFF"/>
              </a:highlight>
              <a:latin typeface="Poppins" panose="00000500000000000000" pitchFamily="2" charset="0"/>
            </a:endParaRPr>
          </a:p>
          <a:p>
            <a:endParaRPr lang="en-GB" dirty="0"/>
          </a:p>
        </p:txBody>
      </p:sp>
      <p:sp>
        <p:nvSpPr>
          <p:cNvPr id="4" name="Date Placeholder 3">
            <a:extLst>
              <a:ext uri="{FF2B5EF4-FFF2-40B4-BE49-F238E27FC236}">
                <a16:creationId xmlns:a16="http://schemas.microsoft.com/office/drawing/2014/main" id="{403DFC97-3D9A-A947-3870-918C63F41D4E}"/>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81F96D3-5D6B-E55E-8CD8-1FAA00E719C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303694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6637-4D50-48D8-8288-C21A0855923A}"/>
              </a:ext>
            </a:extLst>
          </p:cNvPr>
          <p:cNvSpPr>
            <a:spLocks noGrp="1"/>
          </p:cNvSpPr>
          <p:nvPr>
            <p:ph type="title"/>
          </p:nvPr>
        </p:nvSpPr>
        <p:spPr>
          <a:xfrm>
            <a:off x="250825" y="151040"/>
            <a:ext cx="8579296" cy="634082"/>
          </a:xfrm>
        </p:spPr>
        <p:txBody>
          <a:bodyPr/>
          <a:lstStyle/>
          <a:p>
            <a:r>
              <a:rPr lang="en-GB" sz="3200" b="1" dirty="0">
                <a:solidFill>
                  <a:prstClr val="black"/>
                </a:solidFill>
              </a:rPr>
              <a:t>Event Chain Methodology </a:t>
            </a:r>
            <a:endParaRPr lang="en-GB" sz="3200" b="1" dirty="0"/>
          </a:p>
        </p:txBody>
      </p:sp>
      <p:sp>
        <p:nvSpPr>
          <p:cNvPr id="3" name="Content Placeholder 2">
            <a:extLst>
              <a:ext uri="{FF2B5EF4-FFF2-40B4-BE49-F238E27FC236}">
                <a16:creationId xmlns:a16="http://schemas.microsoft.com/office/drawing/2014/main" id="{AB8C8D82-F14F-45FF-92A0-4DD441427DBF}"/>
              </a:ext>
            </a:extLst>
          </p:cNvPr>
          <p:cNvSpPr>
            <a:spLocks noGrp="1"/>
          </p:cNvSpPr>
          <p:nvPr>
            <p:ph idx="1"/>
          </p:nvPr>
        </p:nvSpPr>
        <p:spPr>
          <a:xfrm>
            <a:off x="425673" y="980728"/>
            <a:ext cx="8229600" cy="4104456"/>
          </a:xfrm>
        </p:spPr>
        <p:txBody>
          <a:bodyPr/>
          <a:lstStyle/>
          <a:p>
            <a:pPr marL="0" indent="0">
              <a:buNone/>
            </a:pPr>
            <a:r>
              <a:rPr lang="en-GB" sz="2800" dirty="0"/>
              <a:t>Event chain methodology is a scheduled risk analysis techniques, used to manage risks affecting project schedules and the relationship between them.</a:t>
            </a:r>
          </a:p>
          <a:p>
            <a:pPr marL="0" indent="0">
              <a:buNone/>
            </a:pPr>
            <a:r>
              <a:rPr lang="en-GB" sz="2800" dirty="0"/>
              <a:t>It is predominately used to run a run analysis against project schedule and cost.</a:t>
            </a:r>
          </a:p>
          <a:p>
            <a:pPr marL="0" indent="0">
              <a:buNone/>
            </a:pPr>
            <a:r>
              <a:rPr lang="en-GB" sz="2800" dirty="0"/>
              <a:t>Because the risk occurs based on events; the sequence of the risk is determined according to the event.</a:t>
            </a:r>
          </a:p>
          <a:p>
            <a:pPr marL="0" indent="0">
              <a:buNone/>
            </a:pPr>
            <a:r>
              <a:rPr lang="en-GB" sz="2800" dirty="0">
                <a:hlinkClick r:id="rId3"/>
              </a:rPr>
              <a:t>https://www.youtube.com/watch?v=oU-ryWGnbi0</a:t>
            </a:r>
            <a:r>
              <a:rPr lang="en-GB" sz="2800" dirty="0"/>
              <a:t> </a:t>
            </a:r>
          </a:p>
          <a:p>
            <a:pPr marL="0" indent="0">
              <a:buNone/>
            </a:pPr>
            <a:endParaRPr lang="en-GB" dirty="0"/>
          </a:p>
        </p:txBody>
      </p:sp>
      <p:sp>
        <p:nvSpPr>
          <p:cNvPr id="4" name="Date Placeholder 3">
            <a:extLst>
              <a:ext uri="{FF2B5EF4-FFF2-40B4-BE49-F238E27FC236}">
                <a16:creationId xmlns:a16="http://schemas.microsoft.com/office/drawing/2014/main" id="{9226F260-CE40-4A16-A084-4A57C43BC809}"/>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AF8FE70-68FE-4FD9-A8F5-A0D1E8D25D7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75520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C620-3453-1C22-FAC6-9914E76BA0D4}"/>
              </a:ext>
            </a:extLst>
          </p:cNvPr>
          <p:cNvSpPr>
            <a:spLocks noGrp="1"/>
          </p:cNvSpPr>
          <p:nvPr>
            <p:ph type="title"/>
          </p:nvPr>
        </p:nvSpPr>
        <p:spPr/>
        <p:txBody>
          <a:bodyPr/>
          <a:lstStyle/>
          <a:p>
            <a:r>
              <a:rPr lang="en-GB" sz="4400" b="0" i="0" dirty="0">
                <a:solidFill>
                  <a:srgbClr val="2B3857"/>
                </a:solidFill>
                <a:effectLst/>
                <a:highlight>
                  <a:srgbClr val="FFFFFF"/>
                </a:highlight>
                <a:latin typeface="TT_Norms_Pro"/>
              </a:rPr>
              <a:t>Six Sigma methodology</a:t>
            </a:r>
            <a:endParaRPr lang="en-GB" dirty="0"/>
          </a:p>
        </p:txBody>
      </p:sp>
      <p:sp>
        <p:nvSpPr>
          <p:cNvPr id="3" name="Content Placeholder 2">
            <a:extLst>
              <a:ext uri="{FF2B5EF4-FFF2-40B4-BE49-F238E27FC236}">
                <a16:creationId xmlns:a16="http://schemas.microsoft.com/office/drawing/2014/main" id="{BB21D52D-4467-B7D3-2E5B-43B02FAAEE71}"/>
              </a:ext>
            </a:extLst>
          </p:cNvPr>
          <p:cNvSpPr>
            <a:spLocks noGrp="1"/>
          </p:cNvSpPr>
          <p:nvPr>
            <p:ph idx="1"/>
          </p:nvPr>
        </p:nvSpPr>
        <p:spPr/>
        <p:txBody>
          <a:bodyPr/>
          <a:lstStyle/>
          <a:p>
            <a:r>
              <a:rPr lang="en-GB" sz="2400" b="0" i="0" dirty="0">
                <a:solidFill>
                  <a:srgbClr val="2B3857"/>
                </a:solidFill>
                <a:effectLst/>
                <a:highlight>
                  <a:srgbClr val="FFFFFF"/>
                </a:highlight>
                <a:latin typeface="TT_Norms_Pro"/>
              </a:rPr>
              <a:t>The Six Sigma methodology encompasses a set of tools and techniques designed to help organizations improve their business processes, increase performance, and decrease the rate of defects stemming from process variation. The term “Six Sigma” — capitalized because it is a registered trademark of Motorola — refers to a way of measuring a process to determine its yield or the percentage of defect-free products it creates. When Motorola set a goal of achieving Six Sigma in its manufacturing, it meant that the company was striving for less than 3.4 defects per million opportunities. </a:t>
            </a:r>
            <a:endParaRPr lang="en-GB" sz="2400" dirty="0"/>
          </a:p>
        </p:txBody>
      </p:sp>
      <p:sp>
        <p:nvSpPr>
          <p:cNvPr id="4" name="Date Placeholder 3">
            <a:extLst>
              <a:ext uri="{FF2B5EF4-FFF2-40B4-BE49-F238E27FC236}">
                <a16:creationId xmlns:a16="http://schemas.microsoft.com/office/drawing/2014/main" id="{8BEC52ED-FEF4-2E21-AD31-98BD8DC39D4D}"/>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85EAAA8-A0F6-3FA6-D4C9-E428E14C99E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98516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C5CE-053E-A1C7-3F41-10E2B43385E3}"/>
              </a:ext>
            </a:extLst>
          </p:cNvPr>
          <p:cNvSpPr>
            <a:spLocks noGrp="1"/>
          </p:cNvSpPr>
          <p:nvPr>
            <p:ph type="title"/>
          </p:nvPr>
        </p:nvSpPr>
        <p:spPr>
          <a:xfrm>
            <a:off x="0" y="0"/>
            <a:ext cx="9144000" cy="735684"/>
          </a:xfrm>
        </p:spPr>
        <p:txBody>
          <a:bodyPr/>
          <a:lstStyle/>
          <a:p>
            <a:r>
              <a:rPr lang="en-GB" sz="4400" b="0" i="0" dirty="0">
                <a:solidFill>
                  <a:srgbClr val="2B3857"/>
                </a:solidFill>
                <a:effectLst/>
                <a:highlight>
                  <a:srgbClr val="FFFFFF"/>
                </a:highlight>
                <a:latin typeface="TT_Norms_Pro"/>
              </a:rPr>
              <a:t>Six Sigma method</a:t>
            </a:r>
            <a:endParaRPr lang="en-GB" dirty="0"/>
          </a:p>
        </p:txBody>
      </p:sp>
      <p:sp>
        <p:nvSpPr>
          <p:cNvPr id="3" name="Content Placeholder 2">
            <a:extLst>
              <a:ext uri="{FF2B5EF4-FFF2-40B4-BE49-F238E27FC236}">
                <a16:creationId xmlns:a16="http://schemas.microsoft.com/office/drawing/2014/main" id="{16CC0E7A-8B58-F0A0-4CC4-193C568D1161}"/>
              </a:ext>
            </a:extLst>
          </p:cNvPr>
          <p:cNvSpPr>
            <a:spLocks noGrp="1"/>
          </p:cNvSpPr>
          <p:nvPr>
            <p:ph idx="1"/>
          </p:nvPr>
        </p:nvSpPr>
        <p:spPr>
          <a:xfrm>
            <a:off x="179512" y="836712"/>
            <a:ext cx="8784976" cy="4824536"/>
          </a:xfrm>
        </p:spPr>
        <p:txBody>
          <a:bodyPr/>
          <a:lstStyle/>
          <a:p>
            <a:pPr marL="0" indent="0">
              <a:buNone/>
            </a:pPr>
            <a:r>
              <a:rPr lang="en-GB" sz="2000" b="0" i="0" dirty="0">
                <a:solidFill>
                  <a:srgbClr val="2B3857"/>
                </a:solidFill>
                <a:effectLst/>
                <a:highlight>
                  <a:srgbClr val="FFFFFF"/>
                </a:highlight>
                <a:latin typeface="TT_Norms_Pro"/>
              </a:rPr>
              <a:t>The Six Sigma process consists of DMAIC</a:t>
            </a:r>
            <a:r>
              <a:rPr lang="en-GB" sz="2000" dirty="0">
                <a:solidFill>
                  <a:srgbClr val="2B3857"/>
                </a:solidFill>
                <a:highlight>
                  <a:srgbClr val="FFFFFF"/>
                </a:highlight>
                <a:latin typeface="TT_Norms_Pro"/>
              </a:rPr>
              <a:t> approach. </a:t>
            </a:r>
            <a:r>
              <a:rPr lang="en-GB" sz="2000" b="0" i="0" dirty="0">
                <a:solidFill>
                  <a:srgbClr val="2B3857"/>
                </a:solidFill>
                <a:effectLst/>
                <a:highlight>
                  <a:srgbClr val="FFFFFF"/>
                </a:highlight>
                <a:latin typeface="TT_Norms_Pro"/>
              </a:rPr>
              <a:t>The DMAIC roadmap consists of five phases or steps:</a:t>
            </a:r>
            <a:endParaRPr lang="en-GB" sz="1800" b="0" i="0" dirty="0">
              <a:solidFill>
                <a:srgbClr val="2B3857"/>
              </a:solidFill>
              <a:effectLst/>
              <a:highlight>
                <a:srgbClr val="FFFFFF"/>
              </a:highlight>
              <a:latin typeface="TT_Norms_Pro"/>
            </a:endParaRPr>
          </a:p>
          <a:p>
            <a:pPr marL="0" indent="0" algn="l">
              <a:buNone/>
            </a:pPr>
            <a:r>
              <a:rPr lang="en-GB" sz="1800" b="1" i="0" dirty="0">
                <a:solidFill>
                  <a:srgbClr val="2B3857"/>
                </a:solidFill>
                <a:effectLst/>
                <a:highlight>
                  <a:srgbClr val="FFFFFF"/>
                </a:highlight>
                <a:latin typeface="TT_Norms_Pro"/>
              </a:rPr>
              <a:t>Define: </a:t>
            </a:r>
            <a:r>
              <a:rPr lang="en-GB" sz="1800" b="0" i="0" dirty="0">
                <a:solidFill>
                  <a:srgbClr val="2B3857"/>
                </a:solidFill>
                <a:effectLst/>
                <a:highlight>
                  <a:srgbClr val="FFFFFF"/>
                </a:highlight>
                <a:latin typeface="TT_Norms_Pro"/>
              </a:rPr>
              <a:t>The first step in the Six Sigma process is to define the business problem and project objective, goal, and scope, as well as needed resources and a timeline for completion. </a:t>
            </a:r>
          </a:p>
          <a:p>
            <a:pPr marL="0" indent="0" algn="l">
              <a:buNone/>
            </a:pPr>
            <a:r>
              <a:rPr lang="en-GB" sz="1800" b="1" i="0" dirty="0">
                <a:solidFill>
                  <a:srgbClr val="2B3857"/>
                </a:solidFill>
                <a:effectLst/>
                <a:highlight>
                  <a:srgbClr val="FFFFFF"/>
                </a:highlight>
                <a:latin typeface="TT_Norms_Pro"/>
              </a:rPr>
              <a:t>Measure: </a:t>
            </a:r>
            <a:r>
              <a:rPr lang="en-GB" sz="1800" b="0" i="0" dirty="0">
                <a:solidFill>
                  <a:srgbClr val="2B3857"/>
                </a:solidFill>
                <a:effectLst/>
                <a:highlight>
                  <a:srgbClr val="FFFFFF"/>
                </a:highlight>
                <a:latin typeface="TT_Norms_Pro"/>
              </a:rPr>
              <a:t>The second step is to measure as many aspects of the current process as possible so that you can establish a baseline. </a:t>
            </a:r>
          </a:p>
          <a:p>
            <a:pPr marL="0" indent="0" algn="l">
              <a:buNone/>
            </a:pPr>
            <a:r>
              <a:rPr lang="en-GB" sz="1800" b="1" i="0" dirty="0" err="1">
                <a:solidFill>
                  <a:srgbClr val="2B3857"/>
                </a:solidFill>
                <a:effectLst/>
                <a:highlight>
                  <a:srgbClr val="FFFFFF"/>
                </a:highlight>
                <a:latin typeface="TT_Norms_Pro"/>
              </a:rPr>
              <a:t>Analyze</a:t>
            </a:r>
            <a:r>
              <a:rPr lang="en-GB" sz="1800" b="1" dirty="0">
                <a:solidFill>
                  <a:srgbClr val="2B3857"/>
                </a:solidFill>
                <a:highlight>
                  <a:srgbClr val="FFFFFF"/>
                </a:highlight>
                <a:latin typeface="TT_Norms_Pro"/>
              </a:rPr>
              <a:t>: </a:t>
            </a:r>
            <a:r>
              <a:rPr lang="en-GB" sz="1800" b="0" i="0" dirty="0">
                <a:solidFill>
                  <a:srgbClr val="2B3857"/>
                </a:solidFill>
                <a:effectLst/>
                <a:highlight>
                  <a:srgbClr val="FFFFFF"/>
                </a:highlight>
                <a:latin typeface="TT_Norms_Pro"/>
              </a:rPr>
              <a:t>One major aspect of </a:t>
            </a:r>
            <a:r>
              <a:rPr lang="en-GB" sz="1800" dirty="0">
                <a:solidFill>
                  <a:srgbClr val="007860"/>
                </a:solidFill>
                <a:highlight>
                  <a:srgbClr val="FFFFFF"/>
                </a:highlight>
                <a:latin typeface="TT_Norms_Pro"/>
              </a:rPr>
              <a:t>process improvement </a:t>
            </a:r>
            <a:r>
              <a:rPr lang="en-GB" sz="1800" b="0" i="0" dirty="0">
                <a:solidFill>
                  <a:srgbClr val="2B3857"/>
                </a:solidFill>
                <a:effectLst/>
                <a:highlight>
                  <a:srgbClr val="FFFFFF"/>
                </a:highlight>
                <a:latin typeface="TT_Norms_Pro"/>
              </a:rPr>
              <a:t> is the elimination of any steps that are hindering or preventing progress. During Six Sigma’s analysis phase, you will review all the data you have collected and measured to identify these problematic aspects and remove or modify them as needed.</a:t>
            </a:r>
          </a:p>
          <a:p>
            <a:pPr marL="0" indent="0" algn="l">
              <a:buNone/>
            </a:pPr>
            <a:r>
              <a:rPr lang="en-GB" sz="1800" b="1" i="0" dirty="0">
                <a:solidFill>
                  <a:srgbClr val="2B3857"/>
                </a:solidFill>
                <a:effectLst/>
                <a:highlight>
                  <a:srgbClr val="FFFFFF"/>
                </a:highlight>
                <a:latin typeface="TT_Norms_Pro"/>
              </a:rPr>
              <a:t>Improve: </a:t>
            </a:r>
            <a:r>
              <a:rPr lang="en-GB" sz="1800" b="0" i="0" dirty="0">
                <a:solidFill>
                  <a:srgbClr val="2B3857"/>
                </a:solidFill>
                <a:effectLst/>
                <a:highlight>
                  <a:srgbClr val="FFFFFF"/>
                </a:highlight>
                <a:latin typeface="TT_Norms_Pro"/>
              </a:rPr>
              <a:t>With the problem areas identified, it’s time to develop, implement, and test solutions to those issues. Ideally, you want to eliminate the root source of the problem and establish safeguards to prevent them from rearing their ugly heads again. </a:t>
            </a:r>
          </a:p>
          <a:p>
            <a:pPr marL="0" indent="0" algn="l">
              <a:buNone/>
            </a:pPr>
            <a:r>
              <a:rPr lang="en-GB" sz="1800" b="1" i="0" dirty="0">
                <a:solidFill>
                  <a:srgbClr val="2B3857"/>
                </a:solidFill>
                <a:effectLst/>
                <a:highlight>
                  <a:srgbClr val="FFFFFF"/>
                </a:highlight>
                <a:latin typeface="TT_Norms_Pro"/>
              </a:rPr>
              <a:t>Control: </a:t>
            </a:r>
            <a:r>
              <a:rPr lang="en-GB" sz="1800" b="0" i="0" dirty="0">
                <a:solidFill>
                  <a:srgbClr val="2B3857"/>
                </a:solidFill>
                <a:effectLst/>
                <a:highlight>
                  <a:srgbClr val="FFFFFF"/>
                </a:highlight>
                <a:latin typeface="TT_Norms_Pro"/>
              </a:rPr>
              <a:t>The final step in the Six Sigma process is to ensure that the improvements you’ve implemented are sustainable. This is achieved with a control plan, which codifies the procedures you’ve established to maintain the new, higher level of output quality. </a:t>
            </a:r>
          </a:p>
          <a:p>
            <a:endParaRPr lang="en-GB" sz="2000" dirty="0"/>
          </a:p>
        </p:txBody>
      </p:sp>
      <p:sp>
        <p:nvSpPr>
          <p:cNvPr id="4" name="Date Placeholder 3">
            <a:extLst>
              <a:ext uri="{FF2B5EF4-FFF2-40B4-BE49-F238E27FC236}">
                <a16:creationId xmlns:a16="http://schemas.microsoft.com/office/drawing/2014/main" id="{814142C8-6C47-AF63-8046-52088963D1B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7FE00E98-2C11-19BB-BD67-5336CBA9F8D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83938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7EF0E-5B00-B300-01BD-8710A5795895}"/>
              </a:ext>
            </a:extLst>
          </p:cNvPr>
          <p:cNvSpPr>
            <a:spLocks noGrp="1"/>
          </p:cNvSpPr>
          <p:nvPr>
            <p:ph type="title"/>
          </p:nvPr>
        </p:nvSpPr>
        <p:spPr/>
        <p:txBody>
          <a:bodyPr/>
          <a:lstStyle/>
          <a:p>
            <a:r>
              <a:rPr lang="en-GB" sz="3600" b="1" dirty="0"/>
              <a:t>Extreme project management(XPM)</a:t>
            </a:r>
          </a:p>
        </p:txBody>
      </p:sp>
      <p:sp>
        <p:nvSpPr>
          <p:cNvPr id="3" name="Content Placeholder 2">
            <a:extLst>
              <a:ext uri="{FF2B5EF4-FFF2-40B4-BE49-F238E27FC236}">
                <a16:creationId xmlns:a16="http://schemas.microsoft.com/office/drawing/2014/main" id="{2111125C-0DE8-3007-570E-90E25A30B3C2}"/>
              </a:ext>
            </a:extLst>
          </p:cNvPr>
          <p:cNvSpPr>
            <a:spLocks noGrp="1"/>
          </p:cNvSpPr>
          <p:nvPr>
            <p:ph idx="1"/>
          </p:nvPr>
        </p:nvSpPr>
        <p:spPr/>
        <p:txBody>
          <a:bodyPr/>
          <a:lstStyle/>
          <a:p>
            <a:r>
              <a:rPr lang="en-GB" dirty="0"/>
              <a:t>Extreme project management refers to a method of managing very complex and very uncertain projects. Extreme project management differs from traditional project management mainly in its open, elastic and nondeterministic approach.</a:t>
            </a:r>
          </a:p>
        </p:txBody>
      </p:sp>
      <p:sp>
        <p:nvSpPr>
          <p:cNvPr id="4" name="Date Placeholder 3">
            <a:extLst>
              <a:ext uri="{FF2B5EF4-FFF2-40B4-BE49-F238E27FC236}">
                <a16:creationId xmlns:a16="http://schemas.microsoft.com/office/drawing/2014/main" id="{0BCFF85F-6C7A-D511-4E8C-451F1FEC349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D5D9EF14-4F86-2494-4F91-C08D91B5D728}"/>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156035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C4BC5-C04E-45D0-B852-921788DEA319}"/>
              </a:ext>
            </a:extLst>
          </p:cNvPr>
          <p:cNvSpPr>
            <a:spLocks noGrp="1"/>
          </p:cNvSpPr>
          <p:nvPr>
            <p:ph type="title"/>
          </p:nvPr>
        </p:nvSpPr>
        <p:spPr/>
        <p:txBody>
          <a:bodyPr/>
          <a:lstStyle/>
          <a:p>
            <a:r>
              <a:rPr lang="en-GB" b="1" dirty="0"/>
              <a:t>When to use XPM?</a:t>
            </a:r>
          </a:p>
        </p:txBody>
      </p:sp>
      <p:sp>
        <p:nvSpPr>
          <p:cNvPr id="3" name="Content Placeholder 2">
            <a:extLst>
              <a:ext uri="{FF2B5EF4-FFF2-40B4-BE49-F238E27FC236}">
                <a16:creationId xmlns:a16="http://schemas.microsoft.com/office/drawing/2014/main" id="{2389FCE5-987D-047C-C4CF-826C537F3B15}"/>
              </a:ext>
            </a:extLst>
          </p:cNvPr>
          <p:cNvSpPr>
            <a:spLocks noGrp="1"/>
          </p:cNvSpPr>
          <p:nvPr>
            <p:ph idx="1"/>
          </p:nvPr>
        </p:nvSpPr>
        <p:spPr/>
        <p:txBody>
          <a:bodyPr/>
          <a:lstStyle/>
          <a:p>
            <a:r>
              <a:rPr lang="en-GB" dirty="0"/>
              <a:t>XPM works best in development environments, such as the technology sector, where the project requirements are constantly changing.</a:t>
            </a:r>
          </a:p>
        </p:txBody>
      </p:sp>
      <p:sp>
        <p:nvSpPr>
          <p:cNvPr id="4" name="Date Placeholder 3">
            <a:extLst>
              <a:ext uri="{FF2B5EF4-FFF2-40B4-BE49-F238E27FC236}">
                <a16:creationId xmlns:a16="http://schemas.microsoft.com/office/drawing/2014/main" id="{A5A965D5-C7A3-F1CD-2D3C-9B745A369BD3}"/>
              </a:ext>
            </a:extLst>
          </p:cNvPr>
          <p:cNvSpPr>
            <a:spLocks noGrp="1"/>
          </p:cNvSpPr>
          <p:nvPr>
            <p:ph type="dt" sz="half" idx="10"/>
          </p:nvPr>
        </p:nvSpPr>
        <p:spPr/>
        <p:txBody>
          <a:bodyPr/>
          <a:lstStyle/>
          <a:p>
            <a:pPr>
              <a:defRPr/>
            </a:pPr>
            <a:fld id="{2303D31F-598B-47EE-BA37-93F097A3D676}"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947A5338-CAD0-2BB3-8F90-C8C2929E412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062817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A384-50E3-4AE7-A1A7-A56FCD7004B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AF84D22D-B8D6-4A3E-AE74-BACE45DED3B4}"/>
              </a:ext>
            </a:extLst>
          </p:cNvPr>
          <p:cNvSpPr>
            <a:spLocks noGrp="1"/>
          </p:cNvSpPr>
          <p:nvPr>
            <p:ph idx="1"/>
          </p:nvPr>
        </p:nvSpPr>
        <p:spPr>
          <a:xfrm>
            <a:off x="457200" y="1600201"/>
            <a:ext cx="8229600" cy="1684783"/>
          </a:xfrm>
        </p:spPr>
        <p:txBody>
          <a:bodyPr/>
          <a:lstStyle/>
          <a:p>
            <a:pPr marL="0" indent="0">
              <a:buNone/>
            </a:pPr>
            <a:r>
              <a:rPr lang="en-GB" sz="2800" dirty="0"/>
              <a:t>Project Management methodologies provides a logical and structured guide to accomplish project goals and objectives.</a:t>
            </a:r>
          </a:p>
        </p:txBody>
      </p:sp>
      <p:sp>
        <p:nvSpPr>
          <p:cNvPr id="4" name="Date Placeholder 3">
            <a:extLst>
              <a:ext uri="{FF2B5EF4-FFF2-40B4-BE49-F238E27FC236}">
                <a16:creationId xmlns:a16="http://schemas.microsoft.com/office/drawing/2014/main" id="{9FC95746-AEBA-4800-B21D-50458CAAB1F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204B2FE-472B-4C2B-B96C-429DC4238C61}"/>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053682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6280</TotalTime>
  <Words>1312</Words>
  <Application>Microsoft Office PowerPoint</Application>
  <PresentationFormat>On-screen Show (4:3)</PresentationFormat>
  <Paragraphs>116</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inter</vt:lpstr>
      <vt:lpstr>Myriad Pro</vt:lpstr>
      <vt:lpstr>Poppins</vt:lpstr>
      <vt:lpstr>TT_Norms_Pro</vt:lpstr>
      <vt:lpstr>Verdana</vt:lpstr>
      <vt:lpstr>20140311PresentationUWTSDTemplate</vt:lpstr>
      <vt:lpstr> Project Management LCBB5005 Project Management Methodologies Week 5 Session 2 </vt:lpstr>
      <vt:lpstr>Recap </vt:lpstr>
      <vt:lpstr>Introduction</vt:lpstr>
      <vt:lpstr>The Common Methodologies Adopted </vt:lpstr>
      <vt:lpstr>What is PMBOK? </vt:lpstr>
      <vt:lpstr> What is PMBOK Methodology? </vt:lpstr>
      <vt:lpstr>PMBOK  five process groups:</vt:lpstr>
      <vt:lpstr>PMBOK Project management knowledge areas to know </vt:lpstr>
      <vt:lpstr>What are the benefits of using the PMBoK knowledge areas?</vt:lpstr>
      <vt:lpstr>Lean Project Management</vt:lpstr>
      <vt:lpstr>What are the 5 core principles of a lean project?</vt:lpstr>
      <vt:lpstr>What are the benefits or advantages of lean project management? </vt:lpstr>
      <vt:lpstr>Event Chain Methodology </vt:lpstr>
      <vt:lpstr>Six Sigma methodology</vt:lpstr>
      <vt:lpstr>Six Sigma method</vt:lpstr>
      <vt:lpstr>Extreme project management(XPM)</vt:lpstr>
      <vt:lpstr>When to use XPM?</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Sadeque</cp:lastModifiedBy>
  <cp:revision>210</cp:revision>
  <cp:lastPrinted>2018-07-09T15:27:01Z</cp:lastPrinted>
  <dcterms:created xsi:type="dcterms:W3CDTF">2002-10-07T19:43:58Z</dcterms:created>
  <dcterms:modified xsi:type="dcterms:W3CDTF">2024-06-21T23:02:11Z</dcterms:modified>
</cp:coreProperties>
</file>