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61" r:id="rId6"/>
    <p:sldId id="259" r:id="rId7"/>
    <p:sldId id="262" r:id="rId8"/>
    <p:sldId id="263" r:id="rId9"/>
    <p:sldId id="264"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E31E06-8EB3-986B-B279-C1A2C3889840}" v="5095" dt="2026-08-08T11:26:07.7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onaventure Geneva Yetna (2532043)" userId="S::2532043@student.uwtsd.ac.uk::c8d60e5f-d507-408c-8068-a3e6a1d00836" providerId="AD" clId="Web-{95E31E06-8EB3-986B-B279-C1A2C3889840}"/>
    <pc:docChg chg="addSld delSld modSld sldOrd">
      <pc:chgData name="Bonaventure Geneva Yetna (2532043)" userId="S::2532043@student.uwtsd.ac.uk::c8d60e5f-d507-408c-8068-a3e6a1d00836" providerId="AD" clId="Web-{95E31E06-8EB3-986B-B279-C1A2C3889840}" dt="2026-08-08T11:26:07.729" v="5130"/>
      <pc:docMkLst>
        <pc:docMk/>
      </pc:docMkLst>
      <pc:sldChg chg="modSp mod setBg">
        <pc:chgData name="Bonaventure Geneva Yetna (2532043)" userId="S::2532043@student.uwtsd.ac.uk::c8d60e5f-d507-408c-8068-a3e6a1d00836" providerId="AD" clId="Web-{95E31E06-8EB3-986B-B279-C1A2C3889840}" dt="2026-08-08T11:10:06.670" v="5031"/>
        <pc:sldMkLst>
          <pc:docMk/>
          <pc:sldMk cId="109857222" sldId="256"/>
        </pc:sldMkLst>
        <pc:spChg chg="mod">
          <ac:chgData name="Bonaventure Geneva Yetna (2532043)" userId="S::2532043@student.uwtsd.ac.uk::c8d60e5f-d507-408c-8068-a3e6a1d00836" providerId="AD" clId="Web-{95E31E06-8EB3-986B-B279-C1A2C3889840}" dt="2026-08-08T11:00:30.315" v="5030" actId="20577"/>
          <ac:spMkLst>
            <pc:docMk/>
            <pc:sldMk cId="109857222" sldId="256"/>
            <ac:spMk id="2" creationId="{00000000-0000-0000-0000-000000000000}"/>
          </ac:spMkLst>
        </pc:spChg>
        <pc:spChg chg="mod">
          <ac:chgData name="Bonaventure Geneva Yetna (2532043)" userId="S::2532043@student.uwtsd.ac.uk::c8d60e5f-d507-408c-8068-a3e6a1d00836" providerId="AD" clId="Web-{95E31E06-8EB3-986B-B279-C1A2C3889840}" dt="2026-08-08T11:00:10.205" v="5026" actId="20577"/>
          <ac:spMkLst>
            <pc:docMk/>
            <pc:sldMk cId="109857222" sldId="256"/>
            <ac:spMk id="3" creationId="{00000000-0000-0000-0000-000000000000}"/>
          </ac:spMkLst>
        </pc:spChg>
      </pc:sldChg>
      <pc:sldChg chg="modSp new mod setBg">
        <pc:chgData name="Bonaventure Geneva Yetna (2532043)" userId="S::2532043@student.uwtsd.ac.uk::c8d60e5f-d507-408c-8068-a3e6a1d00836" providerId="AD" clId="Web-{95E31E06-8EB3-986B-B279-C1A2C3889840}" dt="2026-08-08T11:12:14.527" v="5098" actId="20577"/>
        <pc:sldMkLst>
          <pc:docMk/>
          <pc:sldMk cId="3819031897" sldId="257"/>
        </pc:sldMkLst>
        <pc:spChg chg="mod">
          <ac:chgData name="Bonaventure Geneva Yetna (2532043)" userId="S::2532043@student.uwtsd.ac.uk::c8d60e5f-d507-408c-8068-a3e6a1d00836" providerId="AD" clId="Web-{95E31E06-8EB3-986B-B279-C1A2C3889840}" dt="2026-08-07T20:09:53.491" v="662" actId="20577"/>
          <ac:spMkLst>
            <pc:docMk/>
            <pc:sldMk cId="3819031897" sldId="257"/>
            <ac:spMk id="2" creationId="{834FAE80-CD58-CC3E-1C34-C03B41F0DA75}"/>
          </ac:spMkLst>
        </pc:spChg>
        <pc:spChg chg="mod">
          <ac:chgData name="Bonaventure Geneva Yetna (2532043)" userId="S::2532043@student.uwtsd.ac.uk::c8d60e5f-d507-408c-8068-a3e6a1d00836" providerId="AD" clId="Web-{95E31E06-8EB3-986B-B279-C1A2C3889840}" dt="2026-08-08T11:12:14.527" v="5098" actId="20577"/>
          <ac:spMkLst>
            <pc:docMk/>
            <pc:sldMk cId="3819031897" sldId="257"/>
            <ac:spMk id="3" creationId="{0FAB2A4F-24A6-1BC0-DB05-6B5424DD4E0C}"/>
          </ac:spMkLst>
        </pc:spChg>
      </pc:sldChg>
      <pc:sldChg chg="modSp new">
        <pc:chgData name="Bonaventure Geneva Yetna (2532043)" userId="S::2532043@student.uwtsd.ac.uk::c8d60e5f-d507-408c-8068-a3e6a1d00836" providerId="AD" clId="Web-{95E31E06-8EB3-986B-B279-C1A2C3889840}" dt="2026-08-07T20:21:17.819" v="947" actId="20577"/>
        <pc:sldMkLst>
          <pc:docMk/>
          <pc:sldMk cId="3135105406" sldId="258"/>
        </pc:sldMkLst>
        <pc:spChg chg="mod">
          <ac:chgData name="Bonaventure Geneva Yetna (2532043)" userId="S::2532043@student.uwtsd.ac.uk::c8d60e5f-d507-408c-8068-a3e6a1d00836" providerId="AD" clId="Web-{95E31E06-8EB3-986B-B279-C1A2C3889840}" dt="2026-08-07T20:11:44.683" v="679" actId="20577"/>
          <ac:spMkLst>
            <pc:docMk/>
            <pc:sldMk cId="3135105406" sldId="258"/>
            <ac:spMk id="2" creationId="{03C12708-3FEF-8914-B3D3-A116A6322E57}"/>
          </ac:spMkLst>
        </pc:spChg>
        <pc:spChg chg="mod">
          <ac:chgData name="Bonaventure Geneva Yetna (2532043)" userId="S::2532043@student.uwtsd.ac.uk::c8d60e5f-d507-408c-8068-a3e6a1d00836" providerId="AD" clId="Web-{95E31E06-8EB3-986B-B279-C1A2C3889840}" dt="2026-08-07T20:21:17.819" v="947" actId="20577"/>
          <ac:spMkLst>
            <pc:docMk/>
            <pc:sldMk cId="3135105406" sldId="258"/>
            <ac:spMk id="3" creationId="{71177FD1-D710-0F8C-AFFE-E5EB41EAF138}"/>
          </ac:spMkLst>
        </pc:spChg>
      </pc:sldChg>
      <pc:sldChg chg="modSp new mod setBg">
        <pc:chgData name="Bonaventure Geneva Yetna (2532043)" userId="S::2532043@student.uwtsd.ac.uk::c8d60e5f-d507-408c-8068-a3e6a1d00836" providerId="AD" clId="Web-{95E31E06-8EB3-986B-B279-C1A2C3889840}" dt="2026-08-08T11:19:49.748" v="5107"/>
        <pc:sldMkLst>
          <pc:docMk/>
          <pc:sldMk cId="1608861438" sldId="259"/>
        </pc:sldMkLst>
        <pc:spChg chg="mod">
          <ac:chgData name="Bonaventure Geneva Yetna (2532043)" userId="S::2532043@student.uwtsd.ac.uk::c8d60e5f-d507-408c-8068-a3e6a1d00836" providerId="AD" clId="Web-{95E31E06-8EB3-986B-B279-C1A2C3889840}" dt="2026-08-08T10:36:46.524" v="4477" actId="20577"/>
          <ac:spMkLst>
            <pc:docMk/>
            <pc:sldMk cId="1608861438" sldId="259"/>
            <ac:spMk id="2" creationId="{2342F293-4ED2-CBA2-0B0A-B0B2631D0350}"/>
          </ac:spMkLst>
        </pc:spChg>
        <pc:spChg chg="mod">
          <ac:chgData name="Bonaventure Geneva Yetna (2532043)" userId="S::2532043@student.uwtsd.ac.uk::c8d60e5f-d507-408c-8068-a3e6a1d00836" providerId="AD" clId="Web-{95E31E06-8EB3-986B-B279-C1A2C3889840}" dt="2026-08-08T10:56:03.718" v="4958" actId="20577"/>
          <ac:spMkLst>
            <pc:docMk/>
            <pc:sldMk cId="1608861438" sldId="259"/>
            <ac:spMk id="3" creationId="{AC8B8EE5-6314-8A4B-21CE-DD50B7152B9A}"/>
          </ac:spMkLst>
        </pc:spChg>
      </pc:sldChg>
      <pc:sldChg chg="modSp new mod ord setBg">
        <pc:chgData name="Bonaventure Geneva Yetna (2532043)" userId="S::2532043@student.uwtsd.ac.uk::c8d60e5f-d507-408c-8068-a3e6a1d00836" providerId="AD" clId="Web-{95E31E06-8EB3-986B-B279-C1A2C3889840}" dt="2026-08-08T11:14:30.772" v="5099"/>
        <pc:sldMkLst>
          <pc:docMk/>
          <pc:sldMk cId="1809295744" sldId="260"/>
        </pc:sldMkLst>
        <pc:spChg chg="mod">
          <ac:chgData name="Bonaventure Geneva Yetna (2532043)" userId="S::2532043@student.uwtsd.ac.uk::c8d60e5f-d507-408c-8068-a3e6a1d00836" providerId="AD" clId="Web-{95E31E06-8EB3-986B-B279-C1A2C3889840}" dt="2026-08-07T20:38:30.115" v="1316" actId="20577"/>
          <ac:spMkLst>
            <pc:docMk/>
            <pc:sldMk cId="1809295744" sldId="260"/>
            <ac:spMk id="2" creationId="{1E5DD78F-3D3D-D7B0-700F-BEE2E13453B3}"/>
          </ac:spMkLst>
        </pc:spChg>
        <pc:spChg chg="mod">
          <ac:chgData name="Bonaventure Geneva Yetna (2532043)" userId="S::2532043@student.uwtsd.ac.uk::c8d60e5f-d507-408c-8068-a3e6a1d00836" providerId="AD" clId="Web-{95E31E06-8EB3-986B-B279-C1A2C3889840}" dt="2026-08-07T20:53:19.686" v="1677" actId="20577"/>
          <ac:spMkLst>
            <pc:docMk/>
            <pc:sldMk cId="1809295744" sldId="260"/>
            <ac:spMk id="3" creationId="{2D76BA19-A45D-4450-BD6E-E3DB23326F5B}"/>
          </ac:spMkLst>
        </pc:spChg>
      </pc:sldChg>
      <pc:sldChg chg="modSp new mod ord setBg">
        <pc:chgData name="Bonaventure Geneva Yetna (2532043)" userId="S::2532043@student.uwtsd.ac.uk::c8d60e5f-d507-408c-8068-a3e6a1d00836" providerId="AD" clId="Web-{95E31E06-8EB3-986B-B279-C1A2C3889840}" dt="2026-08-08T11:19:12.402" v="5106"/>
        <pc:sldMkLst>
          <pc:docMk/>
          <pc:sldMk cId="2217565310" sldId="261"/>
        </pc:sldMkLst>
        <pc:spChg chg="mod">
          <ac:chgData name="Bonaventure Geneva Yetna (2532043)" userId="S::2532043@student.uwtsd.ac.uk::c8d60e5f-d507-408c-8068-a3e6a1d00836" providerId="AD" clId="Web-{95E31E06-8EB3-986B-B279-C1A2C3889840}" dt="2026-08-07T20:55:46.224" v="1686" actId="20577"/>
          <ac:spMkLst>
            <pc:docMk/>
            <pc:sldMk cId="2217565310" sldId="261"/>
            <ac:spMk id="2" creationId="{BCE57C84-0A24-BE8E-C7A7-DA90BEEF008A}"/>
          </ac:spMkLst>
        </pc:spChg>
        <pc:spChg chg="mod">
          <ac:chgData name="Bonaventure Geneva Yetna (2532043)" userId="S::2532043@student.uwtsd.ac.uk::c8d60e5f-d507-408c-8068-a3e6a1d00836" providerId="AD" clId="Web-{95E31E06-8EB3-986B-B279-C1A2C3889840}" dt="2026-08-08T11:15:19.760" v="5104" actId="20577"/>
          <ac:spMkLst>
            <pc:docMk/>
            <pc:sldMk cId="2217565310" sldId="261"/>
            <ac:spMk id="3" creationId="{27BFBCC5-3EFB-F388-3287-0E2CB6DFEA3C}"/>
          </ac:spMkLst>
        </pc:spChg>
      </pc:sldChg>
      <pc:sldChg chg="modSp new mod setBg">
        <pc:chgData name="Bonaventure Geneva Yetna (2532043)" userId="S::2532043@student.uwtsd.ac.uk::c8d60e5f-d507-408c-8068-a3e6a1d00836" providerId="AD" clId="Web-{95E31E06-8EB3-986B-B279-C1A2C3889840}" dt="2026-08-08T11:22:07.571" v="5109"/>
        <pc:sldMkLst>
          <pc:docMk/>
          <pc:sldMk cId="2807971957" sldId="262"/>
        </pc:sldMkLst>
        <pc:spChg chg="mod">
          <ac:chgData name="Bonaventure Geneva Yetna (2532043)" userId="S::2532043@student.uwtsd.ac.uk::c8d60e5f-d507-408c-8068-a3e6a1d00836" providerId="AD" clId="Web-{95E31E06-8EB3-986B-B279-C1A2C3889840}" dt="2026-08-07T21:08:20.679" v="1993" actId="20577"/>
          <ac:spMkLst>
            <pc:docMk/>
            <pc:sldMk cId="2807971957" sldId="262"/>
            <ac:spMk id="2" creationId="{F44EB5BF-719D-67AB-9110-0B00F9746691}"/>
          </ac:spMkLst>
        </pc:spChg>
        <pc:spChg chg="mod">
          <ac:chgData name="Bonaventure Geneva Yetna (2532043)" userId="S::2532043@student.uwtsd.ac.uk::c8d60e5f-d507-408c-8068-a3e6a1d00836" providerId="AD" clId="Web-{95E31E06-8EB3-986B-B279-C1A2C3889840}" dt="2026-08-07T21:56:51.502" v="3052" actId="20577"/>
          <ac:spMkLst>
            <pc:docMk/>
            <pc:sldMk cId="2807971957" sldId="262"/>
            <ac:spMk id="3" creationId="{E2DFE2A4-9F93-C00B-C7F4-508A8B2F1A17}"/>
          </ac:spMkLst>
        </pc:spChg>
      </pc:sldChg>
      <pc:sldChg chg="modSp new mod setBg">
        <pc:chgData name="Bonaventure Geneva Yetna (2532043)" userId="S::2532043@student.uwtsd.ac.uk::c8d60e5f-d507-408c-8068-a3e6a1d00836" providerId="AD" clId="Web-{95E31E06-8EB3-986B-B279-C1A2C3889840}" dt="2026-08-08T11:22:40.714" v="5110"/>
        <pc:sldMkLst>
          <pc:docMk/>
          <pc:sldMk cId="138086128" sldId="263"/>
        </pc:sldMkLst>
        <pc:spChg chg="mod">
          <ac:chgData name="Bonaventure Geneva Yetna (2532043)" userId="S::2532043@student.uwtsd.ac.uk::c8d60e5f-d507-408c-8068-a3e6a1d00836" providerId="AD" clId="Web-{95E31E06-8EB3-986B-B279-C1A2C3889840}" dt="2026-08-07T21:19:15.243" v="2198" actId="20577"/>
          <ac:spMkLst>
            <pc:docMk/>
            <pc:sldMk cId="138086128" sldId="263"/>
            <ac:spMk id="2" creationId="{DEC1641B-322E-7DA1-A17C-CD8612B2552D}"/>
          </ac:spMkLst>
        </pc:spChg>
        <pc:spChg chg="mod">
          <ac:chgData name="Bonaventure Geneva Yetna (2532043)" userId="S::2532043@student.uwtsd.ac.uk::c8d60e5f-d507-408c-8068-a3e6a1d00836" providerId="AD" clId="Web-{95E31E06-8EB3-986B-B279-C1A2C3889840}" dt="2026-08-07T21:27:24.234" v="2476" actId="20577"/>
          <ac:spMkLst>
            <pc:docMk/>
            <pc:sldMk cId="138086128" sldId="263"/>
            <ac:spMk id="3" creationId="{FE5FD775-E846-2CE3-28A1-8C82866DCB60}"/>
          </ac:spMkLst>
        </pc:spChg>
      </pc:sldChg>
      <pc:sldChg chg="modSp new mod setBg">
        <pc:chgData name="Bonaventure Geneva Yetna (2532043)" userId="S::2532043@student.uwtsd.ac.uk::c8d60e5f-d507-408c-8068-a3e6a1d00836" providerId="AD" clId="Web-{95E31E06-8EB3-986B-B279-C1A2C3889840}" dt="2026-08-08T11:24:28.987" v="5111"/>
        <pc:sldMkLst>
          <pc:docMk/>
          <pc:sldMk cId="2165421893" sldId="264"/>
        </pc:sldMkLst>
        <pc:spChg chg="mod">
          <ac:chgData name="Bonaventure Geneva Yetna (2532043)" userId="S::2532043@student.uwtsd.ac.uk::c8d60e5f-d507-408c-8068-a3e6a1d00836" providerId="AD" clId="Web-{95E31E06-8EB3-986B-B279-C1A2C3889840}" dt="2026-08-07T21:32:21.028" v="2484" actId="20577"/>
          <ac:spMkLst>
            <pc:docMk/>
            <pc:sldMk cId="2165421893" sldId="264"/>
            <ac:spMk id="2" creationId="{A609B396-DDF8-268F-4721-7F1210DCAAC7}"/>
          </ac:spMkLst>
        </pc:spChg>
        <pc:spChg chg="mod">
          <ac:chgData name="Bonaventure Geneva Yetna (2532043)" userId="S::2532043@student.uwtsd.ac.uk::c8d60e5f-d507-408c-8068-a3e6a1d00836" providerId="AD" clId="Web-{95E31E06-8EB3-986B-B279-C1A2C3889840}" dt="2026-08-07T21:37:29.104" v="2671" actId="20577"/>
          <ac:spMkLst>
            <pc:docMk/>
            <pc:sldMk cId="2165421893" sldId="264"/>
            <ac:spMk id="3" creationId="{6D89DFE2-7870-A85C-DFF4-89FAC81C00D9}"/>
          </ac:spMkLst>
        </pc:spChg>
      </pc:sldChg>
      <pc:sldChg chg="modSp new mod setBg">
        <pc:chgData name="Bonaventure Geneva Yetna (2532043)" userId="S::2532043@student.uwtsd.ac.uk::c8d60e5f-d507-408c-8068-a3e6a1d00836" providerId="AD" clId="Web-{95E31E06-8EB3-986B-B279-C1A2C3889840}" dt="2026-08-08T11:26:07.729" v="5130"/>
        <pc:sldMkLst>
          <pc:docMk/>
          <pc:sldMk cId="2110755438" sldId="265"/>
        </pc:sldMkLst>
        <pc:spChg chg="mod">
          <ac:chgData name="Bonaventure Geneva Yetna (2532043)" userId="S::2532043@student.uwtsd.ac.uk::c8d60e5f-d507-408c-8068-a3e6a1d00836" providerId="AD" clId="Web-{95E31E06-8EB3-986B-B279-C1A2C3889840}" dt="2026-08-07T21:38:12.997" v="2679" actId="20577"/>
          <ac:spMkLst>
            <pc:docMk/>
            <pc:sldMk cId="2110755438" sldId="265"/>
            <ac:spMk id="2" creationId="{8C2F788F-3F93-197F-EEDF-3E93FB1EC43E}"/>
          </ac:spMkLst>
        </pc:spChg>
        <pc:spChg chg="mod">
          <ac:chgData name="Bonaventure Geneva Yetna (2532043)" userId="S::2532043@student.uwtsd.ac.uk::c8d60e5f-d507-408c-8068-a3e6a1d00836" providerId="AD" clId="Web-{95E31E06-8EB3-986B-B279-C1A2C3889840}" dt="2026-08-08T11:25:28.820" v="5129" actId="20577"/>
          <ac:spMkLst>
            <pc:docMk/>
            <pc:sldMk cId="2110755438" sldId="265"/>
            <ac:spMk id="3" creationId="{F84B8B30-2F71-89D2-B4B7-2AAD7D8BE941}"/>
          </ac:spMkLst>
        </pc:spChg>
      </pc:sldChg>
      <pc:sldChg chg="modSp new del">
        <pc:chgData name="Bonaventure Geneva Yetna (2532043)" userId="S::2532043@student.uwtsd.ac.uk::c8d60e5f-d507-408c-8068-a3e6a1d00836" providerId="AD" clId="Web-{95E31E06-8EB3-986B-B279-C1A2C3889840}" dt="2026-08-08T10:57:32.928" v="4961"/>
        <pc:sldMkLst>
          <pc:docMk/>
          <pc:sldMk cId="2964631661" sldId="266"/>
        </pc:sldMkLst>
        <pc:spChg chg="mod">
          <ac:chgData name="Bonaventure Geneva Yetna (2532043)" userId="S::2532043@student.uwtsd.ac.uk::c8d60e5f-d507-408c-8068-a3e6a1d00836" providerId="AD" clId="Web-{95E31E06-8EB3-986B-B279-C1A2C3889840}" dt="2026-08-08T10:28:28.057" v="4321" actId="20577"/>
          <ac:spMkLst>
            <pc:docMk/>
            <pc:sldMk cId="2964631661" sldId="266"/>
            <ac:spMk id="2" creationId="{9B3AB3EB-8F63-5093-95F0-F2370C1EE259}"/>
          </ac:spMkLst>
        </pc:spChg>
        <pc:spChg chg="mod">
          <ac:chgData name="Bonaventure Geneva Yetna (2532043)" userId="S::2532043@student.uwtsd.ac.uk::c8d60e5f-d507-408c-8068-a3e6a1d00836" providerId="AD" clId="Web-{95E31E06-8EB3-986B-B279-C1A2C3889840}" dt="2026-08-08T10:31:51.400" v="4445" actId="20577"/>
          <ac:spMkLst>
            <pc:docMk/>
            <pc:sldMk cId="2964631661" sldId="266"/>
            <ac:spMk id="3" creationId="{0C2DC1A2-77A4-A00F-31BA-98455CB76BCE}"/>
          </ac:spMkLst>
        </pc:spChg>
      </pc:sldChg>
      <pc:sldChg chg="new del">
        <pc:chgData name="Bonaventure Geneva Yetna (2532043)" userId="S::2532043@student.uwtsd.ac.uk::c8d60e5f-d507-408c-8068-a3e6a1d00836" providerId="AD" clId="Web-{95E31E06-8EB3-986B-B279-C1A2C3889840}" dt="2026-08-08T10:57:28.083" v="4960"/>
        <pc:sldMkLst>
          <pc:docMk/>
          <pc:sldMk cId="4003961782" sldId="267"/>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08/08/2026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08/08/2026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08/08/2026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08/08/2026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08/08/2026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08/08/2026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0" y="-118960"/>
            <a:ext cx="9144000" cy="2387600"/>
          </a:xfrm>
        </p:spPr>
        <p:txBody>
          <a:bodyPr>
            <a:normAutofit fontScale="90000"/>
          </a:bodyPr>
          <a:lstStyle/>
          <a:p>
            <a:r>
              <a:rPr lang="en-GB" dirty="0"/>
              <a:t>LCLM4003: Effective </a:t>
            </a:r>
            <a:r>
              <a:rPr lang="en-GB"/>
              <a:t>Teamwork and Communicati</a:t>
            </a:r>
            <a:r>
              <a:rPr lang="en-GB" dirty="0"/>
              <a:t>on</a:t>
            </a:r>
          </a:p>
        </p:txBody>
      </p:sp>
      <p:sp>
        <p:nvSpPr>
          <p:cNvPr id="3" name="Subtitle 2"/>
          <p:cNvSpPr>
            <a:spLocks noGrp="1"/>
          </p:cNvSpPr>
          <p:nvPr>
            <p:ph type="subTitle" idx="1"/>
          </p:nvPr>
        </p:nvSpPr>
        <p:spPr>
          <a:xfrm>
            <a:off x="1524000" y="2409877"/>
            <a:ext cx="9144000" cy="4556277"/>
          </a:xfrm>
        </p:spPr>
        <p:txBody>
          <a:bodyPr vert="horz" lIns="91440" tIns="45720" rIns="91440" bIns="45720" rtlCol="0" anchor="t">
            <a:normAutofit/>
          </a:bodyPr>
          <a:lstStyle/>
          <a:p>
            <a:r>
              <a:rPr lang="en-GB" b="1"/>
              <a:t>ASSIGMENT 2: Group Presentation</a:t>
            </a:r>
          </a:p>
          <a:p>
            <a:endParaRPr lang="en-GB" dirty="0"/>
          </a:p>
          <a:p>
            <a:pPr marL="342900" indent="-342900" algn="l">
              <a:buChar char="•"/>
            </a:pPr>
            <a:r>
              <a:rPr lang="en-GB" dirty="0"/>
              <a:t>Diomi   </a:t>
            </a:r>
            <a:r>
              <a:rPr lang="en-GB" dirty="0" err="1"/>
              <a:t>Kivuvu</a:t>
            </a:r>
            <a:r>
              <a:rPr lang="en-GB" dirty="0"/>
              <a:t>                                               2528622</a:t>
            </a:r>
          </a:p>
          <a:p>
            <a:pPr marL="342900" indent="-342900" algn="l">
              <a:buChar char="•"/>
            </a:pPr>
            <a:r>
              <a:rPr lang="en-GB"/>
              <a:t>Abdul Maleque                                           2530806 </a:t>
            </a:r>
          </a:p>
          <a:p>
            <a:pPr marL="342900" indent="-342900" algn="l">
              <a:buChar char="•"/>
            </a:pPr>
            <a:r>
              <a:rPr lang="en-GB" err="1"/>
              <a:t>Lobon</a:t>
            </a:r>
            <a:r>
              <a:rPr lang="en-GB"/>
              <a:t> Marie Laure Brolh                       2532252</a:t>
            </a:r>
          </a:p>
          <a:p>
            <a:pPr marL="342900" indent="-342900" algn="l">
              <a:buChar char="•"/>
            </a:pPr>
            <a:r>
              <a:rPr lang="en-GB" dirty="0"/>
              <a:t>Oluwale </a:t>
            </a:r>
            <a:r>
              <a:rPr lang="en-GB" dirty="0" err="1"/>
              <a:t>Mokalade</a:t>
            </a:r>
            <a:r>
              <a:rPr lang="en-GB" dirty="0"/>
              <a:t> </a:t>
            </a:r>
            <a:r>
              <a:rPr lang="en-GB" dirty="0" err="1"/>
              <a:t>Okedele</a:t>
            </a:r>
            <a:r>
              <a:rPr lang="en-GB" dirty="0"/>
              <a:t>                 2532672</a:t>
            </a:r>
          </a:p>
          <a:p>
            <a:pPr marL="342900" indent="-342900" algn="l">
              <a:buChar char="•"/>
            </a:pPr>
            <a:r>
              <a:rPr lang="en-GB" dirty="0"/>
              <a:t>Bonaventure Geneva  </a:t>
            </a:r>
            <a:r>
              <a:rPr lang="en-GB" dirty="0" err="1"/>
              <a:t>Yetna</a:t>
            </a:r>
            <a:r>
              <a:rPr lang="en-GB" dirty="0"/>
              <a:t>.                2532043</a:t>
            </a:r>
          </a:p>
          <a:p>
            <a:endParaRPr lang="en-GB" dirty="0"/>
          </a:p>
          <a:p>
            <a:r>
              <a:rPr lang="en-GB" b="1"/>
              <a:t>Tutor: Lloyd</a:t>
            </a:r>
            <a:r>
              <a:rPr lang="en-GB" b="1" dirty="0"/>
              <a:t> Beharry   </a:t>
            </a:r>
            <a:r>
              <a:rPr lang="en-GB" dirty="0"/>
              <a:t>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FAE80-CD58-CC3E-1C34-C03B41F0DA75}"/>
              </a:ext>
            </a:extLst>
          </p:cNvPr>
          <p:cNvSpPr>
            <a:spLocks noGrp="1"/>
          </p:cNvSpPr>
          <p:nvPr>
            <p:ph type="title"/>
          </p:nvPr>
        </p:nvSpPr>
        <p:spPr/>
        <p:txBody>
          <a:bodyPr>
            <a:normAutofit/>
          </a:bodyPr>
          <a:lstStyle/>
          <a:p>
            <a:r>
              <a:rPr lang="en-GB" sz="2400" b="1"/>
              <a:t>Overview</a:t>
            </a:r>
          </a:p>
        </p:txBody>
      </p:sp>
      <p:sp>
        <p:nvSpPr>
          <p:cNvPr id="3" name="Content Placeholder 2">
            <a:extLst>
              <a:ext uri="{FF2B5EF4-FFF2-40B4-BE49-F238E27FC236}">
                <a16:creationId xmlns:a16="http://schemas.microsoft.com/office/drawing/2014/main" id="{0FAB2A4F-24A6-1BC0-DB05-6B5424DD4E0C}"/>
              </a:ext>
            </a:extLst>
          </p:cNvPr>
          <p:cNvSpPr>
            <a:spLocks noGrp="1"/>
          </p:cNvSpPr>
          <p:nvPr>
            <p:ph idx="1"/>
          </p:nvPr>
        </p:nvSpPr>
        <p:spPr>
          <a:xfrm>
            <a:off x="838200" y="1198819"/>
            <a:ext cx="10318955" cy="4978144"/>
          </a:xfrm>
        </p:spPr>
        <p:txBody>
          <a:bodyPr vert="horz" lIns="91440" tIns="45720" rIns="91440" bIns="45720" rtlCol="0" anchor="t">
            <a:normAutofit/>
          </a:bodyPr>
          <a:lstStyle/>
          <a:p>
            <a:pPr marL="0" indent="0">
              <a:buNone/>
            </a:pPr>
            <a:r>
              <a:rPr lang="en-GB" sz="2400" dirty="0"/>
              <a:t>Speaking and writing are the two most common and used communication tools, but we can communicate to one and other using other methods like signals, post/images. During this process we may have disruptive elements </a:t>
            </a:r>
            <a:r>
              <a:rPr lang="en-GB" sz="2400"/>
              <a:t>that may make our communication less effective. We call such elements </a:t>
            </a:r>
            <a:r>
              <a:rPr lang="en-GB" sz="2400" dirty="0"/>
              <a:t>Communication Barriers.</a:t>
            </a:r>
          </a:p>
          <a:p>
            <a:pPr marL="0" indent="0">
              <a:buNone/>
            </a:pPr>
            <a:endParaRPr lang="en-GB" sz="2400" dirty="0"/>
          </a:p>
          <a:p>
            <a:pPr marL="0" indent="0">
              <a:buNone/>
            </a:pPr>
            <a:r>
              <a:rPr lang="en-GB" sz="2400"/>
              <a:t>Emotional barrier and Solution:                   </a:t>
            </a:r>
            <a:r>
              <a:rPr lang="en-GB" sz="2400" b="1"/>
              <a:t> Diomi</a:t>
            </a:r>
          </a:p>
          <a:p>
            <a:pPr marL="0" indent="0">
              <a:buNone/>
            </a:pPr>
            <a:r>
              <a:rPr lang="en-GB" sz="2400"/>
              <a:t>Language barrier and Solution:                     </a:t>
            </a:r>
            <a:r>
              <a:rPr lang="en-GB" sz="2400" b="1"/>
              <a:t> Abdul</a:t>
            </a:r>
          </a:p>
          <a:p>
            <a:pPr marL="0" indent="0">
              <a:buNone/>
            </a:pPr>
            <a:r>
              <a:rPr lang="en-GB" sz="2400" dirty="0"/>
              <a:t>Cultural barrier and </a:t>
            </a:r>
            <a:r>
              <a:rPr lang="en-GB" sz="2400"/>
              <a:t>Solution:                        </a:t>
            </a:r>
            <a:r>
              <a:rPr lang="en-GB" sz="2400" b="1"/>
              <a:t> Marie</a:t>
            </a:r>
          </a:p>
          <a:p>
            <a:pPr marL="0" indent="0">
              <a:buNone/>
            </a:pPr>
            <a:r>
              <a:rPr lang="en-GB" sz="2400"/>
              <a:t>Age barrier and Solution:                                 </a:t>
            </a:r>
            <a:r>
              <a:rPr lang="en-GB" sz="2400" b="1" dirty="0"/>
              <a:t>  Oluwale</a:t>
            </a:r>
          </a:p>
          <a:p>
            <a:pPr marL="0" indent="0">
              <a:buNone/>
            </a:pPr>
            <a:r>
              <a:rPr lang="en-GB" sz="2400" dirty="0"/>
              <a:t>Environmental barrier:                                       </a:t>
            </a:r>
            <a:r>
              <a:rPr lang="en-GB" sz="2400" b="1"/>
              <a:t>Bonaventure</a:t>
            </a:r>
          </a:p>
        </p:txBody>
      </p:sp>
    </p:spTree>
    <p:extLst>
      <p:ext uri="{BB962C8B-B14F-4D97-AF65-F5344CB8AC3E}">
        <p14:creationId xmlns:p14="http://schemas.microsoft.com/office/powerpoint/2010/main" val="38190318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12708-3FEF-8914-B3D3-A116A6322E57}"/>
              </a:ext>
            </a:extLst>
          </p:cNvPr>
          <p:cNvSpPr>
            <a:spLocks noGrp="1"/>
          </p:cNvSpPr>
          <p:nvPr>
            <p:ph type="title"/>
          </p:nvPr>
        </p:nvSpPr>
        <p:spPr/>
        <p:txBody>
          <a:bodyPr/>
          <a:lstStyle/>
          <a:p>
            <a:r>
              <a:rPr lang="en-GB" b="1"/>
              <a:t>Introduction</a:t>
            </a:r>
          </a:p>
        </p:txBody>
      </p:sp>
      <p:sp>
        <p:nvSpPr>
          <p:cNvPr id="3" name="Content Placeholder 2">
            <a:extLst>
              <a:ext uri="{FF2B5EF4-FFF2-40B4-BE49-F238E27FC236}">
                <a16:creationId xmlns:a16="http://schemas.microsoft.com/office/drawing/2014/main" id="{71177FD1-D710-0F8C-AFFE-E5EB41EAF138}"/>
              </a:ext>
            </a:extLst>
          </p:cNvPr>
          <p:cNvSpPr>
            <a:spLocks noGrp="1"/>
          </p:cNvSpPr>
          <p:nvPr>
            <p:ph idx="1"/>
          </p:nvPr>
        </p:nvSpPr>
        <p:spPr/>
        <p:txBody>
          <a:bodyPr vert="horz" lIns="91440" tIns="45720" rIns="91440" bIns="45720" rtlCol="0" anchor="t">
            <a:normAutofit/>
          </a:bodyPr>
          <a:lstStyle/>
          <a:p>
            <a:pPr marL="0" indent="0">
              <a:buNone/>
            </a:pPr>
            <a:r>
              <a:rPr lang="en-GB" dirty="0"/>
              <a:t>Barriers of communication are obstacles that stop a message from being sent, heard or understood clearly. To understand these barriers, it's essential to know the facilitate effective communication. Communication requires the active participation of more than one part to be effective; this enables the message to be understood correctly. These barriers should be identified to permit more fluids communication between the slender and the </a:t>
            </a:r>
            <a:r>
              <a:rPr lang="en-GB"/>
              <a:t>receiver.</a:t>
            </a:r>
            <a:endParaRPr lang="en-GB" dirty="0"/>
          </a:p>
        </p:txBody>
      </p:sp>
    </p:spTree>
    <p:extLst>
      <p:ext uri="{BB962C8B-B14F-4D97-AF65-F5344CB8AC3E}">
        <p14:creationId xmlns:p14="http://schemas.microsoft.com/office/powerpoint/2010/main" val="31351054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DD78F-3D3D-D7B0-700F-BEE2E13453B3}"/>
              </a:ext>
            </a:extLst>
          </p:cNvPr>
          <p:cNvSpPr>
            <a:spLocks noGrp="1"/>
          </p:cNvSpPr>
          <p:nvPr>
            <p:ph type="title"/>
          </p:nvPr>
        </p:nvSpPr>
        <p:spPr/>
        <p:txBody>
          <a:bodyPr/>
          <a:lstStyle/>
          <a:p>
            <a:pPr algn="ctr"/>
            <a:r>
              <a:rPr lang="en-GB" b="1"/>
              <a:t>Emotional</a:t>
            </a:r>
            <a:endParaRPr lang="en-US"/>
          </a:p>
        </p:txBody>
      </p:sp>
      <p:sp>
        <p:nvSpPr>
          <p:cNvPr id="3" name="Content Placeholder 2">
            <a:extLst>
              <a:ext uri="{FF2B5EF4-FFF2-40B4-BE49-F238E27FC236}">
                <a16:creationId xmlns:a16="http://schemas.microsoft.com/office/drawing/2014/main" id="{2D76BA19-A45D-4450-BD6E-E3DB23326F5B}"/>
              </a:ext>
            </a:extLst>
          </p:cNvPr>
          <p:cNvSpPr>
            <a:spLocks noGrp="1"/>
          </p:cNvSpPr>
          <p:nvPr>
            <p:ph idx="1"/>
          </p:nvPr>
        </p:nvSpPr>
        <p:spPr/>
        <p:txBody>
          <a:bodyPr vert="horz" lIns="91440" tIns="45720" rIns="91440" bIns="45720" rtlCol="0" anchor="t">
            <a:normAutofit/>
          </a:bodyPr>
          <a:lstStyle/>
          <a:p>
            <a:pPr marL="0" indent="0">
              <a:buNone/>
            </a:pPr>
            <a:r>
              <a:rPr lang="en-GB" dirty="0"/>
              <a:t>Emotional barrier in communication are internal psychological </a:t>
            </a:r>
            <a:r>
              <a:rPr lang="en-GB"/>
              <a:t>blocks such as fear, anger, or anxiety that prevents people from </a:t>
            </a:r>
            <a:r>
              <a:rPr lang="en-GB" dirty="0"/>
              <a:t>sharing thoughts honestly or understanding messages correctly. In some cases, workers may stay quiet during meetings, and neutral feedbacks could be misinterpreted as personal attacks.</a:t>
            </a:r>
          </a:p>
          <a:p>
            <a:pPr marL="457200" indent="-457200"/>
            <a:r>
              <a:rPr lang="en-GB"/>
              <a:t>Gary should cultivate empathy and mutual respect.</a:t>
            </a:r>
          </a:p>
          <a:p>
            <a:pPr marL="457200" indent="-457200"/>
            <a:r>
              <a:rPr lang="en-GB" dirty="0"/>
              <a:t>Acknowledge efforts of his workers speaking </a:t>
            </a:r>
            <a:r>
              <a:rPr lang="en-GB" dirty="0" err="1"/>
              <a:t>english</a:t>
            </a:r>
            <a:r>
              <a:rPr lang="en-GB" dirty="0"/>
              <a:t> which is not their first language </a:t>
            </a:r>
          </a:p>
          <a:p>
            <a:pPr marL="457200" indent="-457200"/>
            <a:r>
              <a:rPr lang="en-GB"/>
              <a:t>Observe and use the ones who speak a little to be a bridge for him and the others .</a:t>
            </a:r>
            <a:endParaRPr lang="en-GB" dirty="0"/>
          </a:p>
        </p:txBody>
      </p:sp>
    </p:spTree>
    <p:extLst>
      <p:ext uri="{BB962C8B-B14F-4D97-AF65-F5344CB8AC3E}">
        <p14:creationId xmlns:p14="http://schemas.microsoft.com/office/powerpoint/2010/main" val="18092957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57C84-0A24-BE8E-C7A7-DA90BEEF008A}"/>
              </a:ext>
            </a:extLst>
          </p:cNvPr>
          <p:cNvSpPr>
            <a:spLocks noGrp="1"/>
          </p:cNvSpPr>
          <p:nvPr>
            <p:ph type="title"/>
          </p:nvPr>
        </p:nvSpPr>
        <p:spPr/>
        <p:txBody>
          <a:bodyPr/>
          <a:lstStyle/>
          <a:p>
            <a:pPr algn="ctr"/>
            <a:r>
              <a:rPr lang="en-GB" b="1"/>
              <a:t>Language</a:t>
            </a:r>
            <a:endParaRPr lang="en-US"/>
          </a:p>
        </p:txBody>
      </p:sp>
      <p:sp>
        <p:nvSpPr>
          <p:cNvPr id="3" name="Content Placeholder 2">
            <a:extLst>
              <a:ext uri="{FF2B5EF4-FFF2-40B4-BE49-F238E27FC236}">
                <a16:creationId xmlns:a16="http://schemas.microsoft.com/office/drawing/2014/main" id="{27BFBCC5-3EFB-F388-3287-0E2CB6DFEA3C}"/>
              </a:ext>
            </a:extLst>
          </p:cNvPr>
          <p:cNvSpPr>
            <a:spLocks noGrp="1"/>
          </p:cNvSpPr>
          <p:nvPr>
            <p:ph idx="1"/>
          </p:nvPr>
        </p:nvSpPr>
        <p:spPr/>
        <p:txBody>
          <a:bodyPr vert="horz" lIns="91440" tIns="45720" rIns="91440" bIns="45720" rtlCol="0" anchor="t">
            <a:normAutofit/>
          </a:bodyPr>
          <a:lstStyle/>
          <a:p>
            <a:pPr marL="0" indent="0">
              <a:buNone/>
            </a:pPr>
            <a:r>
              <a:rPr lang="en-GB" dirty="0"/>
              <a:t>The art of communicating using the body part called "mouth". In the workplace Gary said , "They are not a bad lot but they just don't understand". We have a case study of the "professor and village people ". Berlo's model of encoding and decoding states " messenger and </a:t>
            </a:r>
            <a:r>
              <a:rPr lang="en-GB"/>
              <a:t>receiver</a:t>
            </a:r>
            <a:r>
              <a:rPr lang="en-GB" dirty="0"/>
              <a:t> should be at the same wave-length for communication to be complete".</a:t>
            </a:r>
            <a:endParaRPr lang="en-US"/>
          </a:p>
          <a:p>
            <a:pPr marL="457200" indent="-457200"/>
            <a:r>
              <a:rPr lang="en-GB" dirty="0"/>
              <a:t>Gary could use si</a:t>
            </a:r>
            <a:r>
              <a:rPr lang="en-GB"/>
              <a:t>mple words </a:t>
            </a:r>
          </a:p>
          <a:p>
            <a:pPr marL="457200" indent="-457200"/>
            <a:r>
              <a:rPr lang="en-GB"/>
              <a:t>Translation</a:t>
            </a:r>
          </a:p>
          <a:p>
            <a:pPr marL="457200" indent="-457200"/>
            <a:r>
              <a:rPr lang="en-GB" dirty="0"/>
              <a:t>Confirm </a:t>
            </a:r>
            <a:r>
              <a:rPr lang="en-GB"/>
              <a:t>understanding</a:t>
            </a:r>
          </a:p>
          <a:p>
            <a:pPr marL="457200" indent="-457200"/>
            <a:endParaRPr lang="en-GB" dirty="0"/>
          </a:p>
        </p:txBody>
      </p:sp>
    </p:spTree>
    <p:extLst>
      <p:ext uri="{BB962C8B-B14F-4D97-AF65-F5344CB8AC3E}">
        <p14:creationId xmlns:p14="http://schemas.microsoft.com/office/powerpoint/2010/main" val="22175653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fillRect l="-2000" r="-2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2F293-4ED2-CBA2-0B0A-B0B2631D0350}"/>
              </a:ext>
            </a:extLst>
          </p:cNvPr>
          <p:cNvSpPr>
            <a:spLocks noGrp="1"/>
          </p:cNvSpPr>
          <p:nvPr>
            <p:ph type="title"/>
          </p:nvPr>
        </p:nvSpPr>
        <p:spPr/>
        <p:txBody>
          <a:bodyPr/>
          <a:lstStyle/>
          <a:p>
            <a:pPr algn="ctr"/>
            <a:r>
              <a:rPr lang="en-GB" b="1"/>
              <a:t>CULTURAL</a:t>
            </a:r>
          </a:p>
        </p:txBody>
      </p:sp>
      <p:sp>
        <p:nvSpPr>
          <p:cNvPr id="3" name="Content Placeholder 2">
            <a:extLst>
              <a:ext uri="{FF2B5EF4-FFF2-40B4-BE49-F238E27FC236}">
                <a16:creationId xmlns:a16="http://schemas.microsoft.com/office/drawing/2014/main" id="{AC8B8EE5-6314-8A4B-21CE-DD50B7152B9A}"/>
              </a:ext>
            </a:extLst>
          </p:cNvPr>
          <p:cNvSpPr>
            <a:spLocks noGrp="1"/>
          </p:cNvSpPr>
          <p:nvPr>
            <p:ph idx="1"/>
          </p:nvPr>
        </p:nvSpPr>
        <p:spPr/>
        <p:txBody>
          <a:bodyPr vert="horz" lIns="91440" tIns="45720" rIns="91440" bIns="45720" rtlCol="0" anchor="t">
            <a:normAutofit fontScale="70000" lnSpcReduction="20000"/>
          </a:bodyPr>
          <a:lstStyle/>
          <a:p>
            <a:pPr marL="0" indent="0">
              <a:buNone/>
            </a:pPr>
            <a:r>
              <a:rPr lang="en-GB" dirty="0"/>
              <a:t>The workforce contains people from 5 distinct cultural groups, languages, workplace expectation and approaches to authority. All </a:t>
            </a:r>
            <a:r>
              <a:rPr lang="en-GB"/>
              <a:t>these may affect how communication is interpreted .</a:t>
            </a:r>
          </a:p>
          <a:p>
            <a:pPr marL="0" indent="0">
              <a:buNone/>
            </a:pPr>
            <a:r>
              <a:rPr lang="en-GB" b="1" u="sng" dirty="0"/>
              <a:t>IMPACT:</a:t>
            </a:r>
            <a:r>
              <a:rPr lang="en-GB" u="sng" dirty="0"/>
              <a:t> Inconsistent interpretation of standards can lead to </a:t>
            </a:r>
            <a:r>
              <a:rPr lang="en-GB" u="sng"/>
              <a:t>inconsistent food safety behaviour.</a:t>
            </a:r>
          </a:p>
          <a:p>
            <a:pPr marL="0" indent="0">
              <a:buNone/>
            </a:pPr>
            <a:r>
              <a:rPr lang="en-GB" b="1" u="sng" dirty="0"/>
              <a:t>THEORY:</a:t>
            </a:r>
            <a:r>
              <a:rPr lang="en-GB" u="sng" dirty="0"/>
              <a:t> Schramm's model share experience helps people interpret messages. Where experiences and cultural expectation </a:t>
            </a:r>
            <a:r>
              <a:rPr lang="en-GB" u="sng"/>
              <a:t>differ, the same messages may be decoded differently.</a:t>
            </a:r>
          </a:p>
          <a:p>
            <a:pPr marL="0" indent="0">
              <a:buNone/>
            </a:pPr>
            <a:r>
              <a:rPr lang="en-GB" b="1" u="sng"/>
              <a:t>How to overcome it ?</a:t>
            </a:r>
          </a:p>
          <a:p>
            <a:pPr marL="457200" indent="-457200"/>
            <a:r>
              <a:rPr lang="en-GB" u="sng" dirty="0"/>
              <a:t>Encourage </a:t>
            </a:r>
            <a:r>
              <a:rPr lang="en-GB" u="sng"/>
              <a:t>questions</a:t>
            </a:r>
            <a:endParaRPr lang="en-GB" u="sng" dirty="0"/>
          </a:p>
          <a:p>
            <a:pPr marL="457200" indent="-457200"/>
            <a:r>
              <a:rPr lang="en-GB" u="sng" dirty="0"/>
              <a:t>Incl</a:t>
            </a:r>
            <a:r>
              <a:rPr lang="en-GB" u="sng"/>
              <a:t>usive training</a:t>
            </a:r>
          </a:p>
          <a:p>
            <a:pPr marL="457200" indent="-457200"/>
            <a:r>
              <a:rPr lang="en-GB" u="sng" dirty="0"/>
              <a:t>Avoid stereoty</a:t>
            </a:r>
            <a:r>
              <a:rPr lang="en-GB" u="sng"/>
              <a:t>pes</a:t>
            </a:r>
          </a:p>
          <a:p>
            <a:pPr marL="457200" indent="-457200"/>
            <a:r>
              <a:rPr lang="en-GB" u="sng"/>
              <a:t>Food safety standard</a:t>
            </a:r>
          </a:p>
          <a:p>
            <a:pPr marL="457200" indent="-457200"/>
            <a:r>
              <a:rPr lang="en-GB" u="sng"/>
              <a:t>Demonstrate expected behaviour </a:t>
            </a:r>
            <a:endParaRPr lang="en-GB" u="sng" dirty="0"/>
          </a:p>
        </p:txBody>
      </p:sp>
    </p:spTree>
    <p:extLst>
      <p:ext uri="{BB962C8B-B14F-4D97-AF65-F5344CB8AC3E}">
        <p14:creationId xmlns:p14="http://schemas.microsoft.com/office/powerpoint/2010/main" val="16088614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fillRect t="-17000" b="-1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EB5BF-719D-67AB-9110-0B00F9746691}"/>
              </a:ext>
            </a:extLst>
          </p:cNvPr>
          <p:cNvSpPr>
            <a:spLocks noGrp="1"/>
          </p:cNvSpPr>
          <p:nvPr>
            <p:ph type="title"/>
          </p:nvPr>
        </p:nvSpPr>
        <p:spPr/>
        <p:txBody>
          <a:bodyPr/>
          <a:lstStyle/>
          <a:p>
            <a:pPr algn="ctr"/>
            <a:r>
              <a:rPr lang="en-GB" b="1"/>
              <a:t>Age</a:t>
            </a:r>
            <a:endParaRPr lang="en-US"/>
          </a:p>
        </p:txBody>
      </p:sp>
      <p:sp>
        <p:nvSpPr>
          <p:cNvPr id="3" name="Content Placeholder 2">
            <a:extLst>
              <a:ext uri="{FF2B5EF4-FFF2-40B4-BE49-F238E27FC236}">
                <a16:creationId xmlns:a16="http://schemas.microsoft.com/office/drawing/2014/main" id="{E2DFE2A4-9F93-C00B-C7F4-508A8B2F1A17}"/>
              </a:ext>
            </a:extLst>
          </p:cNvPr>
          <p:cNvSpPr>
            <a:spLocks noGrp="1"/>
          </p:cNvSpPr>
          <p:nvPr>
            <p:ph idx="1"/>
          </p:nvPr>
        </p:nvSpPr>
        <p:spPr/>
        <p:txBody>
          <a:bodyPr vert="horz" lIns="91440" tIns="45720" rIns="91440" bIns="45720" rtlCol="0" anchor="t">
            <a:normAutofit/>
          </a:bodyPr>
          <a:lstStyle/>
          <a:p>
            <a:pPr marL="0" indent="0">
              <a:buNone/>
            </a:pPr>
            <a:r>
              <a:rPr lang="en-GB" dirty="0"/>
              <a:t>Age gaps among staff can create communication challenges and FLIGHT FOOOD Ltd is a prime example with </a:t>
            </a:r>
            <a:r>
              <a:rPr lang="en-GB"/>
              <a:t>its workforce raging </a:t>
            </a:r>
            <a:r>
              <a:rPr lang="en-GB" dirty="0"/>
              <a:t>from 16 to 60 years old.</a:t>
            </a:r>
            <a:endParaRPr lang="en-US" dirty="0"/>
          </a:p>
          <a:p>
            <a:pPr marL="457200" indent="-457200"/>
            <a:r>
              <a:rPr lang="en-GB" dirty="0"/>
              <a:t>Energetic and work speed is </a:t>
            </a:r>
            <a:r>
              <a:rPr lang="en-GB"/>
              <a:t>different</a:t>
            </a:r>
            <a:endParaRPr lang="en-GB" dirty="0"/>
          </a:p>
          <a:p>
            <a:pPr marL="457200" indent="-457200"/>
            <a:r>
              <a:rPr lang="en-GB" dirty="0"/>
              <a:t>Working style </a:t>
            </a:r>
            <a:r>
              <a:rPr lang="en-GB"/>
              <a:t>and methods differ </a:t>
            </a:r>
            <a:endParaRPr lang="en-GB" dirty="0"/>
          </a:p>
          <a:p>
            <a:pPr marL="457200" indent="-457200"/>
            <a:r>
              <a:rPr lang="en-GB"/>
              <a:t>The use of phone and digital tools is different </a:t>
            </a:r>
            <a:endParaRPr lang="en-GB" dirty="0"/>
          </a:p>
          <a:p>
            <a:pPr marL="457200" indent="-457200"/>
            <a:r>
              <a:rPr lang="en-GB"/>
              <a:t>Instructions and working techniques can be an issue </a:t>
            </a:r>
            <a:endParaRPr lang="en-GB" dirty="0"/>
          </a:p>
          <a:p>
            <a:pPr marL="457200" indent="-457200"/>
            <a:endParaRPr lang="en-GB" dirty="0"/>
          </a:p>
          <a:p>
            <a:pPr marL="457200" indent="-457200"/>
            <a:endParaRPr lang="en-GB" dirty="0"/>
          </a:p>
        </p:txBody>
      </p:sp>
    </p:spTree>
    <p:extLst>
      <p:ext uri="{BB962C8B-B14F-4D97-AF65-F5344CB8AC3E}">
        <p14:creationId xmlns:p14="http://schemas.microsoft.com/office/powerpoint/2010/main" val="28079719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1641B-322E-7DA1-A17C-CD8612B2552D}"/>
              </a:ext>
            </a:extLst>
          </p:cNvPr>
          <p:cNvSpPr>
            <a:spLocks noGrp="1"/>
          </p:cNvSpPr>
          <p:nvPr>
            <p:ph type="title"/>
          </p:nvPr>
        </p:nvSpPr>
        <p:spPr/>
        <p:txBody>
          <a:bodyPr/>
          <a:lstStyle/>
          <a:p>
            <a:pPr algn="ctr"/>
            <a:r>
              <a:rPr lang="en-GB" b="1"/>
              <a:t>Environmental</a:t>
            </a:r>
            <a:endParaRPr lang="en-US" b="1"/>
          </a:p>
        </p:txBody>
      </p:sp>
      <p:sp>
        <p:nvSpPr>
          <p:cNvPr id="3" name="Content Placeholder 2">
            <a:extLst>
              <a:ext uri="{FF2B5EF4-FFF2-40B4-BE49-F238E27FC236}">
                <a16:creationId xmlns:a16="http://schemas.microsoft.com/office/drawing/2014/main" id="{FE5FD775-E846-2CE3-28A1-8C82866DCB60}"/>
              </a:ext>
            </a:extLst>
          </p:cNvPr>
          <p:cNvSpPr>
            <a:spLocks noGrp="1"/>
          </p:cNvSpPr>
          <p:nvPr>
            <p:ph idx="1"/>
          </p:nvPr>
        </p:nvSpPr>
        <p:spPr/>
        <p:txBody>
          <a:bodyPr vert="horz" lIns="91440" tIns="45720" rIns="91440" bIns="45720" rtlCol="0" anchor="t">
            <a:normAutofit/>
          </a:bodyPr>
          <a:lstStyle/>
          <a:p>
            <a:pPr marL="0" indent="0">
              <a:buNone/>
            </a:pPr>
            <a:r>
              <a:rPr lang="en-GB" dirty="0"/>
              <a:t>FLIGHT FOOD is a company using old machinery making a lot of noise and this noise is a factor preventing </a:t>
            </a:r>
            <a:r>
              <a:rPr lang="en-GB"/>
              <a:t>effective communication.</a:t>
            </a:r>
          </a:p>
          <a:p>
            <a:pPr marL="0" indent="0">
              <a:buNone/>
            </a:pPr>
            <a:r>
              <a:rPr lang="en-GB" dirty="0"/>
              <a:t>Shannon and </a:t>
            </a:r>
            <a:r>
              <a:rPr lang="en-GB"/>
              <a:t>Weaver. Case</a:t>
            </a:r>
            <a:r>
              <a:rPr lang="en-GB" dirty="0"/>
              <a:t> study of "Maria and Pedro" chicken sounded as kitchen due to the noise at the construction site .</a:t>
            </a:r>
          </a:p>
          <a:p>
            <a:pPr marL="457200" indent="-457200"/>
            <a:r>
              <a:rPr lang="en-GB" dirty="0"/>
              <a:t>Gary should forward instruction in a </a:t>
            </a:r>
            <a:r>
              <a:rPr lang="en-GB"/>
              <a:t>separate room </a:t>
            </a:r>
          </a:p>
          <a:p>
            <a:pPr marL="457200" indent="-457200"/>
            <a:r>
              <a:rPr lang="en-GB"/>
              <a:t>Working room should be divided into section </a:t>
            </a:r>
          </a:p>
          <a:p>
            <a:pPr marL="457200" indent="-457200"/>
            <a:r>
              <a:rPr lang="en-GB" dirty="0"/>
              <a:t>Alloca</a:t>
            </a:r>
            <a:r>
              <a:rPr lang="en-GB"/>
              <a:t>te team leaders to each section </a:t>
            </a:r>
          </a:p>
          <a:p>
            <a:pPr marL="457200" indent="-457200"/>
            <a:r>
              <a:rPr lang="en-GB"/>
              <a:t>No open air talking </a:t>
            </a:r>
            <a:endParaRPr lang="en-GB" dirty="0"/>
          </a:p>
        </p:txBody>
      </p:sp>
    </p:spTree>
    <p:extLst>
      <p:ext uri="{BB962C8B-B14F-4D97-AF65-F5344CB8AC3E}">
        <p14:creationId xmlns:p14="http://schemas.microsoft.com/office/powerpoint/2010/main" val="1380861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fillRect t="-30000" b="-30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9B396-DDF8-268F-4721-7F1210DCAAC7}"/>
              </a:ext>
            </a:extLst>
          </p:cNvPr>
          <p:cNvSpPr>
            <a:spLocks noGrp="1"/>
          </p:cNvSpPr>
          <p:nvPr>
            <p:ph type="title"/>
          </p:nvPr>
        </p:nvSpPr>
        <p:spPr/>
        <p:txBody>
          <a:bodyPr/>
          <a:lstStyle/>
          <a:p>
            <a:pPr algn="ctr"/>
            <a:r>
              <a:rPr lang="en-GB" b="1"/>
              <a:t>CONCLUSION</a:t>
            </a:r>
            <a:endParaRPr lang="en-US"/>
          </a:p>
        </p:txBody>
      </p:sp>
      <p:sp>
        <p:nvSpPr>
          <p:cNvPr id="3" name="Content Placeholder 2">
            <a:extLst>
              <a:ext uri="{FF2B5EF4-FFF2-40B4-BE49-F238E27FC236}">
                <a16:creationId xmlns:a16="http://schemas.microsoft.com/office/drawing/2014/main" id="{6D89DFE2-7870-A85C-DFF4-89FAC81C00D9}"/>
              </a:ext>
            </a:extLst>
          </p:cNvPr>
          <p:cNvSpPr>
            <a:spLocks noGrp="1"/>
          </p:cNvSpPr>
          <p:nvPr>
            <p:ph idx="1"/>
          </p:nvPr>
        </p:nvSpPr>
        <p:spPr/>
        <p:txBody>
          <a:bodyPr vert="horz" lIns="91440" tIns="45720" rIns="91440" bIns="45720" rtlCol="0" anchor="t">
            <a:normAutofit/>
          </a:bodyPr>
          <a:lstStyle/>
          <a:p>
            <a:r>
              <a:rPr lang="en-GB" dirty="0"/>
              <a:t>FLIGHT FOOD Ltd can rise back to the req</a:t>
            </a:r>
            <a:r>
              <a:rPr lang="en-GB" dirty="0">
                <a:solidFill>
                  <a:srgbClr val="000000"/>
                </a:solidFill>
                <a:latin typeface="Aptos"/>
              </a:rPr>
              <a:t>uired standard and inc</a:t>
            </a:r>
            <a:r>
              <a:rPr lang="en-GB" dirty="0"/>
              <a:t>rease its market share only if Gary reevaluates his approach on his communication skills and uses the tools and technique provided by our amazing team. " We think working in groups and with this rich cultural differences is complex and sometimes equity over equality is always the better option when </a:t>
            </a:r>
            <a:r>
              <a:rPr lang="en-GB"/>
              <a:t>dealing with people".</a:t>
            </a:r>
            <a:endParaRPr lang="en-GB" dirty="0"/>
          </a:p>
        </p:txBody>
      </p:sp>
    </p:spTree>
    <p:extLst>
      <p:ext uri="{BB962C8B-B14F-4D97-AF65-F5344CB8AC3E}">
        <p14:creationId xmlns:p14="http://schemas.microsoft.com/office/powerpoint/2010/main" val="21654218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F788F-3F93-197F-EEDF-3E93FB1EC43E}"/>
              </a:ext>
            </a:extLst>
          </p:cNvPr>
          <p:cNvSpPr>
            <a:spLocks noGrp="1"/>
          </p:cNvSpPr>
          <p:nvPr>
            <p:ph type="title"/>
          </p:nvPr>
        </p:nvSpPr>
        <p:spPr/>
        <p:txBody>
          <a:bodyPr/>
          <a:lstStyle/>
          <a:p>
            <a:pPr algn="ctr"/>
            <a:r>
              <a:rPr lang="en-GB" b="1"/>
              <a:t>REFERENCES</a:t>
            </a:r>
            <a:endParaRPr lang="en-US"/>
          </a:p>
        </p:txBody>
      </p:sp>
      <p:sp>
        <p:nvSpPr>
          <p:cNvPr id="3" name="Content Placeholder 2">
            <a:extLst>
              <a:ext uri="{FF2B5EF4-FFF2-40B4-BE49-F238E27FC236}">
                <a16:creationId xmlns:a16="http://schemas.microsoft.com/office/drawing/2014/main" id="{F84B8B30-2F71-89D2-B4B7-2AAD7D8BE941}"/>
              </a:ext>
            </a:extLst>
          </p:cNvPr>
          <p:cNvSpPr>
            <a:spLocks noGrp="1"/>
          </p:cNvSpPr>
          <p:nvPr>
            <p:ph idx="1"/>
          </p:nvPr>
        </p:nvSpPr>
        <p:spPr/>
        <p:txBody>
          <a:bodyPr vert="horz" lIns="91440" tIns="45720" rIns="91440" bIns="45720" rtlCol="0" anchor="t">
            <a:normAutofit fontScale="92500" lnSpcReduction="20000"/>
          </a:bodyPr>
          <a:lstStyle/>
          <a:p>
            <a:r>
              <a:rPr lang="en-GB"/>
              <a:t>Craig A. Miller: Breaking Emotional Barrier to Healing foreword by Randy Clark</a:t>
            </a:r>
          </a:p>
          <a:p>
            <a:r>
              <a:rPr lang="en-GB" dirty="0"/>
              <a:t>David Berlo's SMCR Model of </a:t>
            </a:r>
            <a:r>
              <a:rPr lang="en-GB"/>
              <a:t>Communication 1954</a:t>
            </a:r>
          </a:p>
          <a:p>
            <a:r>
              <a:rPr lang="en-GB" dirty="0" err="1"/>
              <a:t>Sanecka</a:t>
            </a:r>
            <a:r>
              <a:rPr lang="en-GB" dirty="0"/>
              <a:t>, A. (2020). Social Barriers to Effective Communication in Old Age. Journal of Education, Cultural and Society, 5(2), 144-153</a:t>
            </a:r>
          </a:p>
          <a:p>
            <a:r>
              <a:rPr lang="en-GB"/>
              <a:t>Shannon and Weaver Model of Communication 1949</a:t>
            </a:r>
          </a:p>
          <a:p>
            <a:r>
              <a:rPr lang="en-GB"/>
              <a:t>Susan Oaks: Noise in Communication Process . Project Communication for Professionals. Licence: CC By Attribution-Non-commercial</a:t>
            </a:r>
            <a:r>
              <a:rPr lang="en-GB" dirty="0"/>
              <a:t>.</a:t>
            </a:r>
          </a:p>
          <a:p>
            <a:r>
              <a:rPr lang="en-GB" dirty="0"/>
              <a:t>The Seven Barriers of Communication. Originally pu</a:t>
            </a:r>
            <a:r>
              <a:rPr lang="en-GB"/>
              <a:t>blished November 28,2016; updated September 12, 2025.</a:t>
            </a:r>
            <a:endParaRPr lang="en-GB" dirty="0"/>
          </a:p>
          <a:p>
            <a:r>
              <a:rPr lang="en-GB" dirty="0"/>
              <a:t>Stock Images </a:t>
            </a:r>
            <a:r>
              <a:rPr lang="en-GB"/>
              <a:t>from Google and Crome.</a:t>
            </a:r>
            <a:endParaRPr lang="en-GB" dirty="0"/>
          </a:p>
        </p:txBody>
      </p:sp>
    </p:spTree>
    <p:extLst>
      <p:ext uri="{BB962C8B-B14F-4D97-AF65-F5344CB8AC3E}">
        <p14:creationId xmlns:p14="http://schemas.microsoft.com/office/powerpoint/2010/main" val="211075543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LCLM4003: Effective Teamwork and Communication</vt:lpstr>
      <vt:lpstr>Overview</vt:lpstr>
      <vt:lpstr>Introduction</vt:lpstr>
      <vt:lpstr>Emotional</vt:lpstr>
      <vt:lpstr>Language</vt:lpstr>
      <vt:lpstr>CULTURAL</vt:lpstr>
      <vt:lpstr>Age</vt:lpstr>
      <vt:lpstr>Environmental</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1150</cp:revision>
  <dcterms:created xsi:type="dcterms:W3CDTF">2026-08-07T19:38:47Z</dcterms:created>
  <dcterms:modified xsi:type="dcterms:W3CDTF">2026-08-08T11:26:08Z</dcterms:modified>
</cp:coreProperties>
</file>