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6" r:id="rId5"/>
    <p:sldId id="425" r:id="rId6"/>
    <p:sldId id="426" r:id="rId7"/>
    <p:sldId id="430" r:id="rId8"/>
    <p:sldId id="431" r:id="rId9"/>
    <p:sldId id="432" r:id="rId10"/>
    <p:sldId id="433" r:id="rId11"/>
    <p:sldId id="434" r:id="rId12"/>
    <p:sldId id="438" r:id="rId13"/>
    <p:sldId id="439" r:id="rId14"/>
    <p:sldId id="440" r:id="rId15"/>
    <p:sldId id="442" r:id="rId16"/>
    <p:sldId id="443" r:id="rId17"/>
    <p:sldId id="444" r:id="rId18"/>
    <p:sldId id="445" r:id="rId19"/>
    <p:sldId id="446" r:id="rId20"/>
    <p:sldId id="436" r:id="rId21"/>
    <p:sldId id="453" r:id="rId22"/>
    <p:sldId id="447" r:id="rId23"/>
    <p:sldId id="454" r:id="rId24"/>
    <p:sldId id="448" r:id="rId25"/>
    <p:sldId id="455" r:id="rId26"/>
    <p:sldId id="456" r:id="rId27"/>
    <p:sldId id="457" r:id="rId28"/>
    <p:sldId id="458" r:id="rId29"/>
    <p:sldId id="449" r:id="rId30"/>
    <p:sldId id="450" r:id="rId31"/>
    <p:sldId id="451" r:id="rId32"/>
    <p:sldId id="452" r:id="rId33"/>
    <p:sldId id="459" r:id="rId34"/>
    <p:sldId id="435" r:id="rId3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52" d="100"/>
          <a:sy n="52" d="100"/>
        </p:scale>
        <p:origin x="170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25/10/2019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25/10/2019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25/10/2019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www.westminster.edu/staff/brennie/eliade/mebio.ht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shamanism.org/" TargetMode="External"/><Relationship Id="rId2" Type="http://schemas.openxmlformats.org/officeDocument/2006/relationships/hyperlink" Target="https://www.shamanism.org/fssinfo/harnerbio.html" TargetMode="External"/><Relationship Id="rId1" Type="http://schemas.openxmlformats.org/officeDocument/2006/relationships/slideLayout" Target="../slideLayouts/slideLayout4.xml"/><Relationship Id="rId4" Type="http://schemas.openxmlformats.org/officeDocument/2006/relationships/image" Target="../media/image10.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theguardian.com/world/2013/sep/20/china-mongolia-shaman-mining-tow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000" b="1" dirty="0">
                <a:solidFill>
                  <a:schemeClr val="bg1"/>
                </a:solidFill>
              </a:rPr>
              <a:t>Living Ancestors and Talking Trees</a:t>
            </a:r>
            <a:br>
              <a:rPr lang="en-GB" sz="4000" b="1" dirty="0">
                <a:solidFill>
                  <a:schemeClr val="bg1"/>
                </a:solidFill>
              </a:rPr>
            </a:br>
            <a:r>
              <a:rPr lang="en-GB" sz="3600" b="1" dirty="0">
                <a:solidFill>
                  <a:schemeClr val="bg1"/>
                </a:solidFill>
              </a:rPr>
              <a:t>Indigenous Religions Today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3ED0D-B992-44AF-998E-F0D94097E62A}"/>
              </a:ext>
            </a:extLst>
          </p:cNvPr>
          <p:cNvSpPr>
            <a:spLocks noGrp="1"/>
          </p:cNvSpPr>
          <p:nvPr>
            <p:ph type="title"/>
          </p:nvPr>
        </p:nvSpPr>
        <p:spPr/>
        <p:txBody>
          <a:bodyPr/>
          <a:lstStyle/>
          <a:p>
            <a:r>
              <a:rPr lang="en-GB" dirty="0"/>
              <a:t>Focus Today</a:t>
            </a:r>
          </a:p>
        </p:txBody>
      </p:sp>
      <p:sp>
        <p:nvSpPr>
          <p:cNvPr id="3" name="Content Placeholder 2">
            <a:extLst>
              <a:ext uri="{FF2B5EF4-FFF2-40B4-BE49-F238E27FC236}">
                <a16:creationId xmlns:a16="http://schemas.microsoft.com/office/drawing/2014/main" id="{1DB5EFC1-0B1E-4977-BBF7-0CEE276A0721}"/>
              </a:ext>
            </a:extLst>
          </p:cNvPr>
          <p:cNvSpPr>
            <a:spLocks noGrp="1"/>
          </p:cNvSpPr>
          <p:nvPr>
            <p:ph idx="1"/>
          </p:nvPr>
        </p:nvSpPr>
        <p:spPr/>
        <p:txBody>
          <a:bodyPr/>
          <a:lstStyle/>
          <a:p>
            <a:r>
              <a:rPr lang="en-GB" dirty="0"/>
              <a:t>Dealing with Spirits </a:t>
            </a:r>
          </a:p>
          <a:p>
            <a:endParaRPr lang="en-GB" dirty="0"/>
          </a:p>
          <a:p>
            <a:r>
              <a:rPr lang="en-GB" dirty="0"/>
              <a:t>Concept of shamanism</a:t>
            </a:r>
          </a:p>
          <a:p>
            <a:endParaRPr lang="en-GB" dirty="0"/>
          </a:p>
          <a:p>
            <a:r>
              <a:rPr lang="en-GB" dirty="0"/>
              <a:t>-&gt; shamans as serving the community </a:t>
            </a:r>
          </a:p>
          <a:p>
            <a:endParaRPr lang="en-GB" dirty="0"/>
          </a:p>
        </p:txBody>
      </p:sp>
    </p:spTree>
    <p:extLst>
      <p:ext uri="{BB962C8B-B14F-4D97-AF65-F5344CB8AC3E}">
        <p14:creationId xmlns:p14="http://schemas.microsoft.com/office/powerpoint/2010/main" val="2591132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018A7-0E7C-4015-8910-A404E9CFFC5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BABE26C-92B3-4E7C-A2D3-DA4C6945F6AE}"/>
              </a:ext>
            </a:extLst>
          </p:cNvPr>
          <p:cNvSpPr>
            <a:spLocks noGrp="1"/>
          </p:cNvSpPr>
          <p:nvPr>
            <p:ph idx="1"/>
          </p:nvPr>
        </p:nvSpPr>
        <p:spPr/>
        <p:txBody>
          <a:bodyPr>
            <a:normAutofit/>
          </a:bodyPr>
          <a:lstStyle/>
          <a:p>
            <a:r>
              <a:rPr lang="en-GB" b="1" dirty="0"/>
              <a:t>Reading</a:t>
            </a:r>
            <a:r>
              <a:rPr lang="en-GB" dirty="0"/>
              <a:t>:</a:t>
            </a:r>
          </a:p>
          <a:p>
            <a:r>
              <a:rPr lang="en-GB" dirty="0" err="1"/>
              <a:t>Hamayon</a:t>
            </a:r>
            <a:r>
              <a:rPr lang="en-GB" dirty="0"/>
              <a:t>, </a:t>
            </a:r>
            <a:r>
              <a:rPr lang="en-GB" dirty="0" err="1"/>
              <a:t>Roberte</a:t>
            </a:r>
            <a:r>
              <a:rPr lang="en-GB" dirty="0"/>
              <a:t>. Shamanism and the hunters of the Siberian forest: soul, life force, spirit. In </a:t>
            </a:r>
            <a:r>
              <a:rPr lang="en-GB" i="1" dirty="0"/>
              <a:t>The Handbook of Contemporary Animism, </a:t>
            </a:r>
            <a:r>
              <a:rPr lang="en-GB" dirty="0"/>
              <a:t>ed. by Graham Harvey. (Durham: Acumen, 2013), pp. 284-293.</a:t>
            </a:r>
          </a:p>
          <a:p>
            <a:endParaRPr lang="en-GB" dirty="0"/>
          </a:p>
        </p:txBody>
      </p:sp>
    </p:spTree>
    <p:extLst>
      <p:ext uri="{BB962C8B-B14F-4D97-AF65-F5344CB8AC3E}">
        <p14:creationId xmlns:p14="http://schemas.microsoft.com/office/powerpoint/2010/main" val="284534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Illustration of Shaman</a:t>
            </a:r>
          </a:p>
        </p:txBody>
      </p:sp>
      <p:pic>
        <p:nvPicPr>
          <p:cNvPr id="4" name="Content Placeholder 3" descr="Witsen's_Shaman.JPG"/>
          <p:cNvPicPr>
            <a:picLocks noGrp="1" noChangeAspect="1"/>
          </p:cNvPicPr>
          <p:nvPr>
            <p:ph sz="half" idx="1"/>
          </p:nvPr>
        </p:nvPicPr>
        <p:blipFill>
          <a:blip r:embed="rId2" cstate="print"/>
          <a:stretch>
            <a:fillRect/>
          </a:stretch>
        </p:blipFill>
        <p:spPr>
          <a:xfrm>
            <a:off x="357158" y="1928802"/>
            <a:ext cx="4467375" cy="2357454"/>
          </a:xfrm>
        </p:spPr>
      </p:pic>
      <p:sp>
        <p:nvSpPr>
          <p:cNvPr id="5" name="Content Placeholder 4"/>
          <p:cNvSpPr>
            <a:spLocks noGrp="1"/>
          </p:cNvSpPr>
          <p:nvPr>
            <p:ph sz="half" idx="2"/>
          </p:nvPr>
        </p:nvSpPr>
        <p:spPr/>
        <p:txBody>
          <a:bodyPr/>
          <a:lstStyle/>
          <a:p>
            <a:r>
              <a:rPr lang="en-GB" dirty="0"/>
              <a:t>An illustration of a shaman in Siberia, produced by the Dutch explorer Nicolaes </a:t>
            </a:r>
            <a:r>
              <a:rPr lang="en-GB" dirty="0" err="1"/>
              <a:t>Witsen</a:t>
            </a:r>
            <a:r>
              <a:rPr lang="en-GB" dirty="0"/>
              <a:t> in the late 17th century</a:t>
            </a:r>
          </a:p>
        </p:txBody>
      </p:sp>
    </p:spTree>
    <p:extLst>
      <p:ext uri="{BB962C8B-B14F-4D97-AF65-F5344CB8AC3E}">
        <p14:creationId xmlns:p14="http://schemas.microsoft.com/office/powerpoint/2010/main" val="4138352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Origin of term  </a:t>
            </a:r>
          </a:p>
        </p:txBody>
      </p:sp>
      <p:sp>
        <p:nvSpPr>
          <p:cNvPr id="5" name="Content Placeholder 4"/>
          <p:cNvSpPr>
            <a:spLocks noGrp="1"/>
          </p:cNvSpPr>
          <p:nvPr>
            <p:ph idx="1"/>
          </p:nvPr>
        </p:nvSpPr>
        <p:spPr/>
        <p:txBody>
          <a:bodyPr>
            <a:normAutofit fontScale="92500" lnSpcReduction="20000"/>
          </a:bodyPr>
          <a:lstStyle/>
          <a:p>
            <a:r>
              <a:rPr lang="en-GB" dirty="0"/>
              <a:t>Term ‘shaman’ derives originally from the Evenk language (</a:t>
            </a:r>
            <a:r>
              <a:rPr lang="en-GB" dirty="0" err="1"/>
              <a:t>Tungusic</a:t>
            </a:r>
            <a:r>
              <a:rPr lang="en-GB" dirty="0"/>
              <a:t>) in Siberia</a:t>
            </a:r>
          </a:p>
          <a:p>
            <a:pPr lvl="1"/>
            <a:r>
              <a:rPr lang="en-GB" dirty="0"/>
              <a:t>“The Tungus verb </a:t>
            </a:r>
            <a:r>
              <a:rPr lang="en-GB" i="1" dirty="0" err="1"/>
              <a:t>sama</a:t>
            </a:r>
            <a:r>
              <a:rPr lang="en-GB" dirty="0"/>
              <a:t> means “to shake the lower part of the body” when one speaks about wild animals and “to act in a shamanic manner” in a ritual context” (p. 285).</a:t>
            </a:r>
          </a:p>
          <a:p>
            <a:r>
              <a:rPr lang="en-GB" dirty="0"/>
              <a:t>Applied to male and female </a:t>
            </a:r>
          </a:p>
          <a:p>
            <a:r>
              <a:rPr lang="en-GB" dirty="0"/>
              <a:t>Used by Russian explorers for Siberian</a:t>
            </a:r>
          </a:p>
          <a:p>
            <a:pPr marL="0" indent="0">
              <a:buNone/>
            </a:pPr>
            <a:r>
              <a:rPr lang="en-GB" dirty="0"/>
              <a:t>traditions since the 15</a:t>
            </a:r>
            <a:r>
              <a:rPr lang="en-GB" baseline="30000" dirty="0"/>
              <a:t>th</a:t>
            </a:r>
            <a:r>
              <a:rPr lang="en-GB" dirty="0"/>
              <a:t> century </a:t>
            </a:r>
          </a:p>
          <a:p>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40352" y="3558717"/>
            <a:ext cx="1152525" cy="1924050"/>
          </a:xfrm>
          <a:prstGeom prst="rect">
            <a:avLst/>
          </a:prstGeom>
        </p:spPr>
      </p:pic>
    </p:spTree>
    <p:extLst>
      <p:ext uri="{BB962C8B-B14F-4D97-AF65-F5344CB8AC3E}">
        <p14:creationId xmlns:p14="http://schemas.microsoft.com/office/powerpoint/2010/main" val="1170607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Mircea</a:t>
            </a:r>
            <a:r>
              <a:rPr lang="en-GB" dirty="0"/>
              <a:t> </a:t>
            </a:r>
            <a:r>
              <a:rPr lang="en-GB" dirty="0" err="1"/>
              <a:t>Eliade</a:t>
            </a:r>
            <a:r>
              <a:rPr lang="en-GB" dirty="0"/>
              <a:t> </a:t>
            </a:r>
          </a:p>
        </p:txBody>
      </p:sp>
      <p:sp>
        <p:nvSpPr>
          <p:cNvPr id="3" name="Content Placeholder 2"/>
          <p:cNvSpPr>
            <a:spLocks noGrp="1"/>
          </p:cNvSpPr>
          <p:nvPr>
            <p:ph idx="1"/>
          </p:nvPr>
        </p:nvSpPr>
        <p:spPr/>
        <p:txBody>
          <a:bodyPr>
            <a:normAutofit lnSpcReduction="10000"/>
          </a:bodyPr>
          <a:lstStyle/>
          <a:p>
            <a:r>
              <a:rPr lang="en-GB" dirty="0"/>
              <a:t>…describes shamanism as “technique of religious ecstasy” </a:t>
            </a:r>
          </a:p>
          <a:p>
            <a:r>
              <a:rPr lang="en-GB" dirty="0"/>
              <a:t>shamans are intermediaries between the human world and the spirit worlds</a:t>
            </a:r>
          </a:p>
          <a:p>
            <a:endParaRPr lang="en-GB" dirty="0"/>
          </a:p>
          <a:p>
            <a:pPr lvl="1"/>
            <a:r>
              <a:rPr lang="en-GB" dirty="0" err="1"/>
              <a:t>Mircea</a:t>
            </a:r>
            <a:r>
              <a:rPr lang="en-GB" dirty="0"/>
              <a:t> </a:t>
            </a:r>
            <a:r>
              <a:rPr lang="en-GB" dirty="0" err="1"/>
              <a:t>Eliade</a:t>
            </a:r>
            <a:r>
              <a:rPr lang="en-GB" dirty="0"/>
              <a:t>, </a:t>
            </a:r>
            <a:r>
              <a:rPr lang="en-GB" i="1" dirty="0"/>
              <a:t>Shamanism, Archaic Techniques of Ecstasy </a:t>
            </a:r>
            <a:r>
              <a:rPr lang="en-GB" dirty="0"/>
              <a:t>(Princeton University Press 1972, pp. 3–7)</a:t>
            </a:r>
            <a:endParaRPr lang="en-GB" baseline="30000" dirty="0"/>
          </a:p>
          <a:p>
            <a:endParaRPr lang="en-GB" dirty="0"/>
          </a:p>
          <a:p>
            <a:endParaRPr lang="en-GB" dirty="0"/>
          </a:p>
        </p:txBody>
      </p:sp>
    </p:spTree>
    <p:extLst>
      <p:ext uri="{BB962C8B-B14F-4D97-AF65-F5344CB8AC3E}">
        <p14:creationId xmlns:p14="http://schemas.microsoft.com/office/powerpoint/2010/main" val="599021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dirty="0" err="1"/>
              <a:t>Mircea</a:t>
            </a:r>
            <a:r>
              <a:rPr lang="en-GB" dirty="0"/>
              <a:t> </a:t>
            </a:r>
            <a:r>
              <a:rPr lang="en-GB" dirty="0" err="1"/>
              <a:t>Eliade</a:t>
            </a:r>
            <a:r>
              <a:rPr lang="en-GB" dirty="0"/>
              <a:t> (1907-1986)</a:t>
            </a:r>
          </a:p>
        </p:txBody>
      </p:sp>
      <p:sp>
        <p:nvSpPr>
          <p:cNvPr id="27651" name="Rectangle 6"/>
          <p:cNvSpPr>
            <a:spLocks noGrp="1" noChangeArrowheads="1"/>
          </p:cNvSpPr>
          <p:nvPr>
            <p:ph type="body" sz="half" idx="1"/>
          </p:nvPr>
        </p:nvSpPr>
        <p:spPr>
          <a:xfrm>
            <a:off x="457200" y="1600201"/>
            <a:ext cx="4100513" cy="4114800"/>
          </a:xfrm>
        </p:spPr>
        <p:txBody>
          <a:bodyPr/>
          <a:lstStyle/>
          <a:p>
            <a:r>
              <a:rPr lang="en-GB" dirty="0"/>
              <a:t>Born in Romania, worked and lived first in France and (since 1956) in the USA </a:t>
            </a:r>
          </a:p>
          <a:p>
            <a:r>
              <a:rPr lang="en-GB" dirty="0"/>
              <a:t>Historian of Religion (most importantly at the University of Chicago) and novelist  </a:t>
            </a:r>
          </a:p>
        </p:txBody>
      </p:sp>
      <p:sp>
        <p:nvSpPr>
          <p:cNvPr id="27652" name="Rectangle 7"/>
          <p:cNvSpPr>
            <a:spLocks noGrp="1" noChangeArrowheads="1"/>
          </p:cNvSpPr>
          <p:nvPr>
            <p:ph type="body" sz="half" idx="2"/>
          </p:nvPr>
        </p:nvSpPr>
        <p:spPr/>
        <p:txBody>
          <a:bodyPr/>
          <a:lstStyle/>
          <a:p>
            <a:endParaRPr lang="en-GB" sz="2400" dirty="0"/>
          </a:p>
        </p:txBody>
      </p:sp>
      <p:pic>
        <p:nvPicPr>
          <p:cNvPr id="27653" name="Picture 4" descr="Mircea_eliade"/>
          <p:cNvPicPr>
            <a:picLocks noGrp="1" noChangeAspect="1" noChangeArrowheads="1"/>
          </p:cNvPicPr>
          <p:nvPr>
            <p:ph idx="4294967295"/>
          </p:nvPr>
        </p:nvPicPr>
        <p:blipFill>
          <a:blip r:embed="rId2" cstate="print"/>
          <a:srcRect/>
          <a:stretch>
            <a:fillRect/>
          </a:stretch>
        </p:blipFill>
        <p:spPr>
          <a:xfrm>
            <a:off x="5004048" y="1737346"/>
            <a:ext cx="2870200" cy="3714750"/>
          </a:xfrm>
        </p:spPr>
      </p:pic>
    </p:spTree>
    <p:extLst>
      <p:ext uri="{BB962C8B-B14F-4D97-AF65-F5344CB8AC3E}">
        <p14:creationId xmlns:p14="http://schemas.microsoft.com/office/powerpoint/2010/main" val="697088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p:cNvSpPr>
            <a:spLocks noGrp="1"/>
          </p:cNvSpPr>
          <p:nvPr>
            <p:ph type="title"/>
          </p:nvPr>
        </p:nvSpPr>
        <p:spPr/>
        <p:txBody>
          <a:bodyPr/>
          <a:lstStyle/>
          <a:p>
            <a:endParaRPr lang="en-GB"/>
          </a:p>
        </p:txBody>
      </p:sp>
      <p:sp>
        <p:nvSpPr>
          <p:cNvPr id="28675" name="Content Placeholder 5"/>
          <p:cNvSpPr>
            <a:spLocks noGrp="1"/>
          </p:cNvSpPr>
          <p:nvPr>
            <p:ph idx="1"/>
          </p:nvPr>
        </p:nvSpPr>
        <p:spPr/>
        <p:txBody>
          <a:bodyPr/>
          <a:lstStyle/>
          <a:p>
            <a:r>
              <a:rPr lang="en-GB"/>
              <a:t>Among his academic books are contributions about shamanism, yoga and the Sacred and the Profane</a:t>
            </a:r>
          </a:p>
          <a:p>
            <a:r>
              <a:rPr lang="en-GB"/>
              <a:t>Editor in chief of the Encyclopaedia of Religion (first edition) </a:t>
            </a:r>
          </a:p>
          <a:p>
            <a:r>
              <a:rPr lang="en-GB">
                <a:hlinkClick r:id="rId2"/>
              </a:rPr>
              <a:t>Information about Eliade </a:t>
            </a:r>
            <a:endParaRPr lang="en-GB"/>
          </a:p>
          <a:p>
            <a:endParaRPr lang="en-GB"/>
          </a:p>
        </p:txBody>
      </p:sp>
    </p:spTree>
    <p:extLst>
      <p:ext uri="{BB962C8B-B14F-4D97-AF65-F5344CB8AC3E}">
        <p14:creationId xmlns:p14="http://schemas.microsoft.com/office/powerpoint/2010/main" val="3049993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Roberte</a:t>
            </a:r>
            <a:r>
              <a:rPr lang="en-GB" dirty="0"/>
              <a:t> </a:t>
            </a:r>
            <a:r>
              <a:rPr lang="en-GB" dirty="0" err="1"/>
              <a:t>Hamayon</a:t>
            </a:r>
            <a:endParaRPr lang="en-GB" dirty="0"/>
          </a:p>
        </p:txBody>
      </p:sp>
      <p:sp>
        <p:nvSpPr>
          <p:cNvPr id="3" name="Content Placeholder 2"/>
          <p:cNvSpPr>
            <a:spLocks noGrp="1"/>
          </p:cNvSpPr>
          <p:nvPr>
            <p:ph sz="half" idx="1"/>
          </p:nvPr>
        </p:nvSpPr>
        <p:spPr/>
        <p:txBody>
          <a:bodyPr/>
          <a:lstStyle/>
          <a:p>
            <a:r>
              <a:rPr lang="en-GB" dirty="0"/>
              <a:t>…. argues that it is a Western concept developed in several stages</a:t>
            </a:r>
          </a:p>
          <a:p>
            <a:r>
              <a:rPr lang="en-GB" dirty="0"/>
              <a:t>And very different from shamanism of Siberian hunters before the Soviet era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08104" y="1399017"/>
            <a:ext cx="2680402" cy="4054967"/>
          </a:xfrm>
        </p:spPr>
      </p:pic>
    </p:spTree>
    <p:extLst>
      <p:ext uri="{BB962C8B-B14F-4D97-AF65-F5344CB8AC3E}">
        <p14:creationId xmlns:p14="http://schemas.microsoft.com/office/powerpoint/2010/main" val="1416917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Stage: Early observers </a:t>
            </a:r>
          </a:p>
        </p:txBody>
      </p:sp>
      <p:sp>
        <p:nvSpPr>
          <p:cNvPr id="3" name="Content Placeholder 2"/>
          <p:cNvSpPr>
            <a:spLocks noGrp="1"/>
          </p:cNvSpPr>
          <p:nvPr>
            <p:ph idx="1"/>
          </p:nvPr>
        </p:nvSpPr>
        <p:spPr/>
        <p:txBody>
          <a:bodyPr>
            <a:normAutofit fontScale="92500"/>
          </a:bodyPr>
          <a:lstStyle/>
          <a:p>
            <a:r>
              <a:rPr lang="en-GB" dirty="0"/>
              <a:t>From the end of the 17</a:t>
            </a:r>
            <a:r>
              <a:rPr lang="en-GB" baseline="30000" dirty="0"/>
              <a:t>th</a:t>
            </a:r>
            <a:r>
              <a:rPr lang="en-GB" dirty="0"/>
              <a:t> century, Russian Orthodox clergy used the term shaman for people they described as religious but also as dangerous rivals “suspected of being in service of the devil because of his extravagant cries and gesticulation” (p. 284)</a:t>
            </a:r>
          </a:p>
          <a:p>
            <a:r>
              <a:rPr lang="en-GB" dirty="0"/>
              <a:t>-&gt; contract to Christians and their “restrained contemplation”  </a:t>
            </a:r>
          </a:p>
          <a:p>
            <a:endParaRPr lang="en-GB" dirty="0"/>
          </a:p>
        </p:txBody>
      </p:sp>
    </p:spTree>
    <p:extLst>
      <p:ext uri="{BB962C8B-B14F-4D97-AF65-F5344CB8AC3E}">
        <p14:creationId xmlns:p14="http://schemas.microsoft.com/office/powerpoint/2010/main" val="153355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2) Stage - disregard </a:t>
            </a:r>
          </a:p>
        </p:txBody>
      </p:sp>
      <p:sp>
        <p:nvSpPr>
          <p:cNvPr id="3" name="Content Placeholder 2"/>
          <p:cNvSpPr>
            <a:spLocks noGrp="1"/>
          </p:cNvSpPr>
          <p:nvPr>
            <p:ph idx="1"/>
          </p:nvPr>
        </p:nvSpPr>
        <p:spPr/>
        <p:txBody>
          <a:bodyPr/>
          <a:lstStyle/>
          <a:p>
            <a:r>
              <a:rPr lang="en-GB" dirty="0"/>
              <a:t>One century later observers, influenced by Enlightenment, described shamans as charlatans who exploited people </a:t>
            </a:r>
          </a:p>
          <a:p>
            <a:r>
              <a:rPr lang="en-GB" dirty="0"/>
              <a:t>Shamans and people going </a:t>
            </a:r>
          </a:p>
          <a:p>
            <a:pPr marL="0" indent="0">
              <a:buNone/>
            </a:pPr>
            <a:r>
              <a:rPr lang="en-GB" dirty="0"/>
              <a:t>   to shamans were regarded </a:t>
            </a:r>
          </a:p>
          <a:p>
            <a:pPr marL="0" indent="0">
              <a:buNone/>
            </a:pPr>
            <a:r>
              <a:rPr lang="en-GB" dirty="0"/>
              <a:t>   as credulous and ignorant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8264" y="3558717"/>
            <a:ext cx="1095375" cy="1600200"/>
          </a:xfrm>
          <a:prstGeom prst="rect">
            <a:avLst/>
          </a:prstGeom>
        </p:spPr>
      </p:pic>
    </p:spTree>
    <p:extLst>
      <p:ext uri="{BB962C8B-B14F-4D97-AF65-F5344CB8AC3E}">
        <p14:creationId xmlns:p14="http://schemas.microsoft.com/office/powerpoint/2010/main" val="1375129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Stage – Romanticism </a:t>
            </a:r>
          </a:p>
        </p:txBody>
      </p:sp>
      <p:sp>
        <p:nvSpPr>
          <p:cNvPr id="3" name="Content Placeholder 2"/>
          <p:cNvSpPr>
            <a:spLocks noGrp="1"/>
          </p:cNvSpPr>
          <p:nvPr>
            <p:ph sz="half" idx="1"/>
          </p:nvPr>
        </p:nvSpPr>
        <p:spPr/>
        <p:txBody>
          <a:bodyPr>
            <a:normAutofit lnSpcReduction="10000"/>
          </a:bodyPr>
          <a:lstStyle/>
          <a:p>
            <a:r>
              <a:rPr lang="en-GB" dirty="0"/>
              <a:t>Later, ‘a Romantic current’ “took the shaman for a noble magician in touch with nature” (p. 284)</a:t>
            </a:r>
          </a:p>
          <a:p>
            <a:r>
              <a:rPr lang="en-GB" dirty="0"/>
              <a:t>Though this depiction had, according to </a:t>
            </a:r>
            <a:r>
              <a:rPr lang="en-GB" dirty="0" err="1"/>
              <a:t>Hamayon</a:t>
            </a:r>
            <a:r>
              <a:rPr lang="en-GB" dirty="0"/>
              <a:t>, little impact</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05450" y="1988840"/>
            <a:ext cx="2959652" cy="2644279"/>
          </a:xfrm>
        </p:spPr>
      </p:pic>
    </p:spTree>
    <p:extLst>
      <p:ext uri="{BB962C8B-B14F-4D97-AF65-F5344CB8AC3E}">
        <p14:creationId xmlns:p14="http://schemas.microsoft.com/office/powerpoint/2010/main" val="33826742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Stage – pathology </a:t>
            </a:r>
          </a:p>
        </p:txBody>
      </p:sp>
      <p:sp>
        <p:nvSpPr>
          <p:cNvPr id="3" name="Content Placeholder 2"/>
          <p:cNvSpPr>
            <a:spLocks noGrp="1"/>
          </p:cNvSpPr>
          <p:nvPr>
            <p:ph sz="half" idx="1"/>
          </p:nvPr>
        </p:nvSpPr>
        <p:spPr/>
        <p:txBody>
          <a:bodyPr/>
          <a:lstStyle/>
          <a:p>
            <a:r>
              <a:rPr lang="en-GB" dirty="0"/>
              <a:t>In the middle of the 19</a:t>
            </a:r>
            <a:r>
              <a:rPr lang="en-GB" baseline="30000" dirty="0"/>
              <a:t>th</a:t>
            </a:r>
            <a:r>
              <a:rPr lang="en-GB" dirty="0"/>
              <a:t> century shamanic behaviour was regarded as “a sign of mental or nervous pathology” (p. 285)</a:t>
            </a:r>
          </a:p>
          <a:p>
            <a:endParaRPr lang="en-GB" dirty="0"/>
          </a:p>
          <a:p>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657849" y="1916832"/>
            <a:ext cx="2641527" cy="2716287"/>
          </a:xfrm>
        </p:spPr>
      </p:pic>
    </p:spTree>
    <p:extLst>
      <p:ext uri="{BB962C8B-B14F-4D97-AF65-F5344CB8AC3E}">
        <p14:creationId xmlns:p14="http://schemas.microsoft.com/office/powerpoint/2010/main" val="37033769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Hamayon</a:t>
            </a:r>
            <a:r>
              <a:rPr lang="en-GB" dirty="0"/>
              <a:t> writes</a:t>
            </a:r>
          </a:p>
        </p:txBody>
      </p:sp>
      <p:sp>
        <p:nvSpPr>
          <p:cNvPr id="3" name="Content Placeholder 2"/>
          <p:cNvSpPr>
            <a:spLocks noGrp="1"/>
          </p:cNvSpPr>
          <p:nvPr>
            <p:ph idx="1"/>
          </p:nvPr>
        </p:nvSpPr>
        <p:spPr/>
        <p:txBody>
          <a:bodyPr>
            <a:normAutofit lnSpcReduction="10000"/>
          </a:bodyPr>
          <a:lstStyle/>
          <a:p>
            <a:r>
              <a:rPr lang="en-GB" dirty="0"/>
              <a:t>“Indeed, to defend themselves in the face of colonial pressure, indigenous peoples buttressed their rituals by claiming for them therapeutic value so that they could be tolerated by the authorities.” (p. 285)</a:t>
            </a:r>
          </a:p>
          <a:p>
            <a:r>
              <a:rPr lang="en-GB" dirty="0"/>
              <a:t>-&gt; shamans and patients applied psychopathological terminology such as cure and recovery </a:t>
            </a:r>
          </a:p>
        </p:txBody>
      </p:sp>
    </p:spTree>
    <p:extLst>
      <p:ext uri="{BB962C8B-B14F-4D97-AF65-F5344CB8AC3E}">
        <p14:creationId xmlns:p14="http://schemas.microsoft.com/office/powerpoint/2010/main" val="4039085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Stage </a:t>
            </a:r>
          </a:p>
        </p:txBody>
      </p:sp>
      <p:sp>
        <p:nvSpPr>
          <p:cNvPr id="3" name="Content Placeholder 2"/>
          <p:cNvSpPr>
            <a:spLocks noGrp="1"/>
          </p:cNvSpPr>
          <p:nvPr>
            <p:ph idx="1"/>
          </p:nvPr>
        </p:nvSpPr>
        <p:spPr/>
        <p:txBody>
          <a:bodyPr/>
          <a:lstStyle/>
          <a:p>
            <a:r>
              <a:rPr lang="en-GB" dirty="0"/>
              <a:t>“The idea that ‘</a:t>
            </a:r>
            <a:r>
              <a:rPr lang="en-GB" dirty="0" err="1"/>
              <a:t>shamanizing</a:t>
            </a:r>
            <a:r>
              <a:rPr lang="en-GB" dirty="0"/>
              <a:t>’ was good for the health became widespread.” (p. 285)</a:t>
            </a:r>
          </a:p>
          <a:p>
            <a:r>
              <a:rPr lang="en-GB" dirty="0"/>
              <a:t>-&gt; time of psychoanalysis in the West </a:t>
            </a:r>
          </a:p>
          <a:p>
            <a:r>
              <a:rPr lang="en-GB" dirty="0"/>
              <a:t>&gt; led to apprehension of shamanism in Western societies until after WWII </a:t>
            </a:r>
          </a:p>
        </p:txBody>
      </p:sp>
    </p:spTree>
    <p:extLst>
      <p:ext uri="{BB962C8B-B14F-4D97-AF65-F5344CB8AC3E}">
        <p14:creationId xmlns:p14="http://schemas.microsoft.com/office/powerpoint/2010/main" val="27995952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6) Stage</a:t>
            </a:r>
          </a:p>
        </p:txBody>
      </p:sp>
      <p:sp>
        <p:nvSpPr>
          <p:cNvPr id="3" name="Content Placeholder 2"/>
          <p:cNvSpPr>
            <a:spLocks noGrp="1"/>
          </p:cNvSpPr>
          <p:nvPr>
            <p:ph idx="1"/>
          </p:nvPr>
        </p:nvSpPr>
        <p:spPr/>
        <p:txBody>
          <a:bodyPr/>
          <a:lstStyle/>
          <a:p>
            <a:r>
              <a:rPr lang="en-GB" dirty="0"/>
              <a:t>“The Californian counter-culture of the 1960s reversed these values, idealizing shamanism as a universal spiritual quest based on real embodied experience.” (p. 285)</a:t>
            </a:r>
          </a:p>
          <a:p>
            <a:r>
              <a:rPr lang="en-GB" dirty="0"/>
              <a:t>-&gt; the birth of neo-shamanism </a:t>
            </a:r>
          </a:p>
        </p:txBody>
      </p:sp>
    </p:spTree>
    <p:extLst>
      <p:ext uri="{BB962C8B-B14F-4D97-AF65-F5344CB8AC3E}">
        <p14:creationId xmlns:p14="http://schemas.microsoft.com/office/powerpoint/2010/main" val="41330407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Neo-Shamanism </a:t>
            </a:r>
          </a:p>
        </p:txBody>
      </p:sp>
      <p:sp>
        <p:nvSpPr>
          <p:cNvPr id="3" name="Content Placeholder 2"/>
          <p:cNvSpPr>
            <a:spLocks noGrp="1"/>
          </p:cNvSpPr>
          <p:nvPr>
            <p:ph sz="half" idx="1"/>
          </p:nvPr>
        </p:nvSpPr>
        <p:spPr/>
        <p:txBody>
          <a:bodyPr>
            <a:normAutofit lnSpcReduction="10000"/>
          </a:bodyPr>
          <a:lstStyle/>
          <a:p>
            <a:r>
              <a:rPr lang="en-GB" dirty="0"/>
              <a:t>Shamanism as New Age</a:t>
            </a:r>
          </a:p>
          <a:p>
            <a:r>
              <a:rPr lang="en-GB" dirty="0"/>
              <a:t>Michael </a:t>
            </a:r>
            <a:r>
              <a:rPr lang="en-GB" dirty="0" err="1"/>
              <a:t>Harner</a:t>
            </a:r>
            <a:r>
              <a:rPr lang="en-GB" dirty="0"/>
              <a:t>  (1929-2018) </a:t>
            </a:r>
          </a:p>
          <a:p>
            <a:r>
              <a:rPr lang="en-GB" dirty="0">
                <a:hlinkClick r:id="rId2"/>
              </a:rPr>
              <a:t>Michael </a:t>
            </a:r>
            <a:r>
              <a:rPr lang="en-GB" dirty="0" err="1">
                <a:hlinkClick r:id="rId2"/>
              </a:rPr>
              <a:t>Harner</a:t>
            </a:r>
            <a:r>
              <a:rPr lang="en-GB" dirty="0">
                <a:hlinkClick r:id="rId2"/>
              </a:rPr>
              <a:t> bio </a:t>
            </a:r>
            <a:endParaRPr lang="en-GB" dirty="0"/>
          </a:p>
          <a:p>
            <a:r>
              <a:rPr lang="en-GB" dirty="0">
                <a:hlinkClick r:id="rId3"/>
              </a:rPr>
              <a:t>Link to his website </a:t>
            </a:r>
            <a:endParaRPr lang="en-GB" dirty="0"/>
          </a:p>
          <a:p>
            <a:pPr lvl="1"/>
            <a:r>
              <a:rPr lang="en-GB" dirty="0"/>
              <a:t>Contains link to documentary “The Way of the Shaman”</a:t>
            </a:r>
          </a:p>
        </p:txBody>
      </p:sp>
      <p:pic>
        <p:nvPicPr>
          <p:cNvPr id="5" name="Content Placeholder 4"/>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5778500" y="1600201"/>
            <a:ext cx="2231582" cy="3315493"/>
          </a:xfrm>
        </p:spPr>
      </p:pic>
    </p:spTree>
    <p:extLst>
      <p:ext uri="{BB962C8B-B14F-4D97-AF65-F5344CB8AC3E}">
        <p14:creationId xmlns:p14="http://schemas.microsoft.com/office/powerpoint/2010/main" val="2861857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3A907-EA3F-41C4-9A76-BEB86175066F}"/>
              </a:ext>
            </a:extLst>
          </p:cNvPr>
          <p:cNvSpPr>
            <a:spLocks noGrp="1"/>
          </p:cNvSpPr>
          <p:nvPr>
            <p:ph type="title"/>
          </p:nvPr>
        </p:nvSpPr>
        <p:spPr/>
        <p:txBody>
          <a:bodyPr/>
          <a:lstStyle/>
          <a:p>
            <a:r>
              <a:rPr lang="en-GB" dirty="0" err="1"/>
              <a:t>Hamayon’s</a:t>
            </a:r>
            <a:r>
              <a:rPr lang="en-GB" dirty="0"/>
              <a:t> study of shamanism</a:t>
            </a:r>
          </a:p>
        </p:txBody>
      </p:sp>
      <p:sp>
        <p:nvSpPr>
          <p:cNvPr id="3" name="Content Placeholder 2">
            <a:extLst>
              <a:ext uri="{FF2B5EF4-FFF2-40B4-BE49-F238E27FC236}">
                <a16:creationId xmlns:a16="http://schemas.microsoft.com/office/drawing/2014/main" id="{4E3E20D4-088D-4DB4-B472-017A1C45B468}"/>
              </a:ext>
            </a:extLst>
          </p:cNvPr>
          <p:cNvSpPr>
            <a:spLocks noGrp="1"/>
          </p:cNvSpPr>
          <p:nvPr>
            <p:ph idx="1"/>
          </p:nvPr>
        </p:nvSpPr>
        <p:spPr/>
        <p:txBody>
          <a:bodyPr/>
          <a:lstStyle/>
          <a:p>
            <a:r>
              <a:rPr lang="en-GB" dirty="0"/>
              <a:t>Shamanism of Siberian hunters in the Pre-Soviet time very distinct </a:t>
            </a:r>
          </a:p>
          <a:p>
            <a:r>
              <a:rPr lang="en-GB" dirty="0"/>
              <a:t>Documentation available in Russian</a:t>
            </a:r>
          </a:p>
          <a:p>
            <a:r>
              <a:rPr lang="en-GB" dirty="0"/>
              <a:t>But also fieldwork (hence, post-Soviet era) </a:t>
            </a:r>
          </a:p>
        </p:txBody>
      </p:sp>
    </p:spTree>
    <p:extLst>
      <p:ext uri="{BB962C8B-B14F-4D97-AF65-F5344CB8AC3E}">
        <p14:creationId xmlns:p14="http://schemas.microsoft.com/office/powerpoint/2010/main" val="2122660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Shamanism as way of life </a:t>
            </a:r>
          </a:p>
        </p:txBody>
      </p:sp>
      <p:sp>
        <p:nvSpPr>
          <p:cNvPr id="3" name="Content Placeholder 2"/>
          <p:cNvSpPr>
            <a:spLocks noGrp="1"/>
          </p:cNvSpPr>
          <p:nvPr>
            <p:ph idx="1"/>
          </p:nvPr>
        </p:nvSpPr>
        <p:spPr/>
        <p:txBody>
          <a:bodyPr>
            <a:normAutofit/>
          </a:bodyPr>
          <a:lstStyle/>
          <a:p>
            <a:r>
              <a:rPr lang="en-GB" dirty="0"/>
              <a:t>Siberian hunters </a:t>
            </a:r>
          </a:p>
          <a:p>
            <a:r>
              <a:rPr lang="en-GB" dirty="0"/>
              <a:t>Taiga (forest) originally rich with game</a:t>
            </a:r>
          </a:p>
          <a:p>
            <a:pPr lvl="1"/>
            <a:r>
              <a:rPr lang="en-GB" dirty="0"/>
              <a:t>Important for survival</a:t>
            </a:r>
          </a:p>
          <a:p>
            <a:r>
              <a:rPr lang="en-GB" dirty="0"/>
              <a:t>“Humans are just one species among others” (p. 285)</a:t>
            </a:r>
          </a:p>
          <a:p>
            <a:r>
              <a:rPr lang="en-GB" dirty="0"/>
              <a:t>Humans are also part of the food chain</a:t>
            </a:r>
          </a:p>
        </p:txBody>
      </p:sp>
    </p:spTree>
    <p:extLst>
      <p:ext uri="{BB962C8B-B14F-4D97-AF65-F5344CB8AC3E}">
        <p14:creationId xmlns:p14="http://schemas.microsoft.com/office/powerpoint/2010/main" val="39940902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94B4B-A524-4270-B61B-B24FEA7396B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58CE52F-B710-4265-9BE3-98053997F6F0}"/>
              </a:ext>
            </a:extLst>
          </p:cNvPr>
          <p:cNvSpPr>
            <a:spLocks noGrp="1"/>
          </p:cNvSpPr>
          <p:nvPr>
            <p:ph idx="1"/>
          </p:nvPr>
        </p:nvSpPr>
        <p:spPr/>
        <p:txBody>
          <a:bodyPr/>
          <a:lstStyle/>
          <a:p>
            <a:r>
              <a:rPr lang="en-GB" dirty="0"/>
              <a:t>“Shamanism is in the first instance a symbolic procedure aimed at securing the best possible benefits from this connection with the environment. It consists in establishing and managing ‘relations’ with animal species.” (p. 285) </a:t>
            </a:r>
          </a:p>
          <a:p>
            <a:endParaRPr lang="en-GB" dirty="0"/>
          </a:p>
        </p:txBody>
      </p:sp>
    </p:spTree>
    <p:extLst>
      <p:ext uri="{BB962C8B-B14F-4D97-AF65-F5344CB8AC3E}">
        <p14:creationId xmlns:p14="http://schemas.microsoft.com/office/powerpoint/2010/main" val="11234081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Animal is perceived as animated just like the human body </a:t>
            </a:r>
          </a:p>
          <a:p>
            <a:r>
              <a:rPr lang="en-GB" dirty="0"/>
              <a:t>The ‘soul’ is located in the bones and nourished by the life force which is located in the meat (flesh) of the body.</a:t>
            </a:r>
          </a:p>
        </p:txBody>
      </p:sp>
    </p:spTree>
    <p:extLst>
      <p:ext uri="{BB962C8B-B14F-4D97-AF65-F5344CB8AC3E}">
        <p14:creationId xmlns:p14="http://schemas.microsoft.com/office/powerpoint/2010/main" val="29314573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9F940-6665-44D1-AFC1-362956FCD69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9F1C3DA-0DA0-4263-9AF3-B84CDA7192B9}"/>
              </a:ext>
            </a:extLst>
          </p:cNvPr>
          <p:cNvSpPr>
            <a:spLocks noGrp="1"/>
          </p:cNvSpPr>
          <p:nvPr>
            <p:ph idx="1"/>
          </p:nvPr>
        </p:nvSpPr>
        <p:spPr/>
        <p:txBody>
          <a:bodyPr>
            <a:normAutofit lnSpcReduction="10000"/>
          </a:bodyPr>
          <a:lstStyle/>
          <a:p>
            <a:r>
              <a:rPr lang="en-GB" dirty="0"/>
              <a:t>Life force = </a:t>
            </a:r>
            <a:r>
              <a:rPr lang="en-GB" u="sng" dirty="0"/>
              <a:t>substance</a:t>
            </a:r>
            <a:r>
              <a:rPr lang="en-GB" dirty="0"/>
              <a:t> that may vary in quantity and quality during life time and circulated between species to keep them living and animated</a:t>
            </a:r>
          </a:p>
          <a:p>
            <a:r>
              <a:rPr lang="en-GB" dirty="0"/>
              <a:t>Soul = an </a:t>
            </a:r>
            <a:r>
              <a:rPr lang="en-GB" u="sng" dirty="0"/>
              <a:t>individual</a:t>
            </a:r>
            <a:r>
              <a:rPr lang="en-GB" dirty="0"/>
              <a:t> entity held to survive after death and to be reborn for a new life strictly within the same human line or animal species  </a:t>
            </a:r>
          </a:p>
        </p:txBody>
      </p:sp>
    </p:spTree>
    <p:extLst>
      <p:ext uri="{BB962C8B-B14F-4D97-AF65-F5344CB8AC3E}">
        <p14:creationId xmlns:p14="http://schemas.microsoft.com/office/powerpoint/2010/main" val="6352331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D72B-FA9A-4104-B6A1-F7435DEEC26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1D6918-5490-472A-8E37-EC134EAE8264}"/>
              </a:ext>
            </a:extLst>
          </p:cNvPr>
          <p:cNvSpPr>
            <a:spLocks noGrp="1"/>
          </p:cNvSpPr>
          <p:nvPr>
            <p:ph idx="1"/>
          </p:nvPr>
        </p:nvSpPr>
        <p:spPr/>
        <p:txBody>
          <a:bodyPr/>
          <a:lstStyle/>
          <a:p>
            <a:r>
              <a:rPr lang="en-GB" dirty="0" err="1"/>
              <a:t>Hamayon</a:t>
            </a:r>
            <a:r>
              <a:rPr lang="en-GB" dirty="0"/>
              <a:t> makes a clear distinction between both elements:</a:t>
            </a:r>
          </a:p>
          <a:p>
            <a:r>
              <a:rPr lang="en-GB" dirty="0"/>
              <a:t>Soul are reused within human lines or animal species from one to the other generation</a:t>
            </a:r>
          </a:p>
          <a:p>
            <a:r>
              <a:rPr lang="en-GB" dirty="0"/>
              <a:t>While life force circulates between them (p. 286)</a:t>
            </a:r>
          </a:p>
        </p:txBody>
      </p:sp>
    </p:spTree>
    <p:extLst>
      <p:ext uri="{BB962C8B-B14F-4D97-AF65-F5344CB8AC3E}">
        <p14:creationId xmlns:p14="http://schemas.microsoft.com/office/powerpoint/2010/main" val="10924476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140AA-95CB-4A53-B2AE-287C833AB979}"/>
              </a:ext>
            </a:extLst>
          </p:cNvPr>
          <p:cNvSpPr>
            <a:spLocks noGrp="1"/>
          </p:cNvSpPr>
          <p:nvPr>
            <p:ph type="title"/>
          </p:nvPr>
        </p:nvSpPr>
        <p:spPr/>
        <p:txBody>
          <a:bodyPr/>
          <a:lstStyle/>
          <a:p>
            <a:r>
              <a:rPr lang="en-GB" dirty="0"/>
              <a:t>Impact on shamanism </a:t>
            </a:r>
          </a:p>
        </p:txBody>
      </p:sp>
      <p:sp>
        <p:nvSpPr>
          <p:cNvPr id="3" name="Content Placeholder 2">
            <a:extLst>
              <a:ext uri="{FF2B5EF4-FFF2-40B4-BE49-F238E27FC236}">
                <a16:creationId xmlns:a16="http://schemas.microsoft.com/office/drawing/2014/main" id="{BF5310E9-95F2-4C90-B413-01DEE7BE5420}"/>
              </a:ext>
            </a:extLst>
          </p:cNvPr>
          <p:cNvSpPr>
            <a:spLocks noGrp="1"/>
          </p:cNvSpPr>
          <p:nvPr>
            <p:ph idx="1"/>
          </p:nvPr>
        </p:nvSpPr>
        <p:spPr/>
        <p:txBody>
          <a:bodyPr>
            <a:normAutofit fontScale="92500"/>
          </a:bodyPr>
          <a:lstStyle/>
          <a:p>
            <a:r>
              <a:rPr lang="en-GB" dirty="0"/>
              <a:t>“To enter into a relationship with a species it is necessary to address its ‘spirit’, a kind of generic soul not linked to any particular animal and therefore not concerned by the cycle of life and death.”</a:t>
            </a:r>
          </a:p>
          <a:p>
            <a:pPr lvl="1"/>
            <a:r>
              <a:rPr lang="en-GB" dirty="0"/>
              <a:t>&gt; spirit of a species controls its living members</a:t>
            </a:r>
          </a:p>
          <a:p>
            <a:pPr lvl="1"/>
            <a:r>
              <a:rPr lang="en-GB" dirty="0"/>
              <a:t>&gt; can allow hunters access to their bodies without interference of their souls </a:t>
            </a:r>
          </a:p>
          <a:p>
            <a:endParaRPr lang="en-GB" dirty="0"/>
          </a:p>
        </p:txBody>
      </p:sp>
    </p:spTree>
    <p:extLst>
      <p:ext uri="{BB962C8B-B14F-4D97-AF65-F5344CB8AC3E}">
        <p14:creationId xmlns:p14="http://schemas.microsoft.com/office/powerpoint/2010/main" val="24883816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6ABC2-6D61-4D38-9163-821172FAAC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1593E5C-565C-4A7E-95FF-561EF9115731}"/>
              </a:ext>
            </a:extLst>
          </p:cNvPr>
          <p:cNvSpPr>
            <a:spLocks noGrp="1"/>
          </p:cNvSpPr>
          <p:nvPr>
            <p:ph idx="1"/>
          </p:nvPr>
        </p:nvSpPr>
        <p:spPr/>
        <p:txBody>
          <a:bodyPr/>
          <a:lstStyle/>
          <a:p>
            <a:r>
              <a:rPr lang="en-GB" dirty="0"/>
              <a:t>Hunters interact with the spirits of edible species and treat them as partners </a:t>
            </a:r>
          </a:p>
          <a:p>
            <a:r>
              <a:rPr lang="en-GB" dirty="0"/>
              <a:t>-&gt; requires compensation for the spirit’s gift of game </a:t>
            </a:r>
          </a:p>
          <a:p>
            <a:r>
              <a:rPr lang="en-GB" dirty="0"/>
              <a:t>e.g., death and loss of vitality when aging is regarded as reimbursing the spirits for the game or fish during one’s life</a:t>
            </a:r>
          </a:p>
        </p:txBody>
      </p:sp>
    </p:spTree>
    <p:extLst>
      <p:ext uri="{BB962C8B-B14F-4D97-AF65-F5344CB8AC3E}">
        <p14:creationId xmlns:p14="http://schemas.microsoft.com/office/powerpoint/2010/main" val="24745729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Shamanic function </a:t>
            </a:r>
          </a:p>
        </p:txBody>
      </p:sp>
      <p:sp>
        <p:nvSpPr>
          <p:cNvPr id="3" name="Content Placeholder 2"/>
          <p:cNvSpPr>
            <a:spLocks noGrp="1"/>
          </p:cNvSpPr>
          <p:nvPr>
            <p:ph idx="1"/>
          </p:nvPr>
        </p:nvSpPr>
        <p:spPr/>
        <p:txBody>
          <a:bodyPr>
            <a:normAutofit fontScale="92500" lnSpcReduction="10000"/>
          </a:bodyPr>
          <a:lstStyle/>
          <a:p>
            <a:r>
              <a:rPr lang="en-GB" dirty="0"/>
              <a:t>The shaman tries to create an advantage for humans, e.g., more ‘luck’ in hunting </a:t>
            </a:r>
          </a:p>
          <a:p>
            <a:r>
              <a:rPr lang="en-GB" dirty="0"/>
              <a:t>-&gt; large, periodic, and collective rituals</a:t>
            </a:r>
          </a:p>
          <a:p>
            <a:r>
              <a:rPr lang="en-GB" dirty="0" err="1"/>
              <a:t>Hamayon</a:t>
            </a:r>
            <a:r>
              <a:rPr lang="en-GB" dirty="0"/>
              <a:t> describes them as ‘matrimonial alliance’ (p. 287) </a:t>
            </a:r>
          </a:p>
          <a:p>
            <a:pPr lvl="1"/>
            <a:r>
              <a:rPr lang="en-GB" dirty="0"/>
              <a:t>The shaman is charged by the community to represent the human partner in the alliance and during the ritual he marries a female spirit of the game species</a:t>
            </a:r>
          </a:p>
        </p:txBody>
      </p:sp>
    </p:spTree>
    <p:extLst>
      <p:ext uri="{BB962C8B-B14F-4D97-AF65-F5344CB8AC3E}">
        <p14:creationId xmlns:p14="http://schemas.microsoft.com/office/powerpoint/2010/main" val="17443940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Humans and spirit animals are similar but not identical in essence and equal in status (p. 289)</a:t>
            </a:r>
          </a:p>
          <a:p>
            <a:r>
              <a:rPr lang="en-GB" dirty="0"/>
              <a:t>= they are not symmetrical to the extent that their perceptions could be reversible</a:t>
            </a:r>
          </a:p>
          <a:p>
            <a:r>
              <a:rPr lang="en-GB" dirty="0"/>
              <a:t>-&gt; counter argument against perspectivism </a:t>
            </a:r>
          </a:p>
          <a:p>
            <a:endParaRPr lang="en-GB" dirty="0"/>
          </a:p>
        </p:txBody>
      </p:sp>
    </p:spTree>
    <p:extLst>
      <p:ext uri="{BB962C8B-B14F-4D97-AF65-F5344CB8AC3E}">
        <p14:creationId xmlns:p14="http://schemas.microsoft.com/office/powerpoint/2010/main" val="8739936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Changed role of Shamans</a:t>
            </a:r>
          </a:p>
        </p:txBody>
      </p:sp>
      <p:sp>
        <p:nvSpPr>
          <p:cNvPr id="3" name="Content Placeholder 2"/>
          <p:cNvSpPr>
            <a:spLocks noGrp="1"/>
          </p:cNvSpPr>
          <p:nvPr>
            <p:ph idx="1"/>
          </p:nvPr>
        </p:nvSpPr>
        <p:spPr/>
        <p:txBody>
          <a:bodyPr>
            <a:normAutofit fontScale="92500" lnSpcReduction="10000"/>
          </a:bodyPr>
          <a:lstStyle/>
          <a:p>
            <a:r>
              <a:rPr lang="en-GB" dirty="0"/>
              <a:t>Instead of managing the exchange with wild animal species and spirits, the shaman’s principal task moved to taking care of humans when the society moved to cattle-rearing </a:t>
            </a:r>
          </a:p>
          <a:p>
            <a:r>
              <a:rPr lang="en-GB" dirty="0"/>
              <a:t>But for cattle-rearing the focus is more on ancestors and lineage which is controlled by the lineage chiefs -&gt; role of shaman is reduced</a:t>
            </a:r>
          </a:p>
        </p:txBody>
      </p:sp>
    </p:spTree>
    <p:extLst>
      <p:ext uri="{BB962C8B-B14F-4D97-AF65-F5344CB8AC3E}">
        <p14:creationId xmlns:p14="http://schemas.microsoft.com/office/powerpoint/2010/main" val="34154261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Shamanic task of managing the sprits </a:t>
            </a:r>
          </a:p>
        </p:txBody>
      </p:sp>
      <p:sp>
        <p:nvSpPr>
          <p:cNvPr id="3" name="Content Placeholder 2"/>
          <p:cNvSpPr>
            <a:spLocks noGrp="1"/>
          </p:cNvSpPr>
          <p:nvPr>
            <p:ph idx="1"/>
          </p:nvPr>
        </p:nvSpPr>
        <p:spPr/>
        <p:txBody>
          <a:bodyPr/>
          <a:lstStyle/>
          <a:p>
            <a:r>
              <a:rPr lang="en-GB" dirty="0"/>
              <a:t>Shamans work increasingly “in the private field”</a:t>
            </a:r>
          </a:p>
          <a:p>
            <a:r>
              <a:rPr lang="en-GB" dirty="0"/>
              <a:t>-&gt; focus on spirits born from the souls of unhappy dead (e.g., who died too early or in a tragic way) </a:t>
            </a:r>
          </a:p>
          <a:p>
            <a:r>
              <a:rPr lang="en-GB" dirty="0"/>
              <a:t>&gt; shaman’s new role is caring for the unhappy spirits </a:t>
            </a:r>
          </a:p>
        </p:txBody>
      </p:sp>
    </p:spTree>
    <p:extLst>
      <p:ext uri="{BB962C8B-B14F-4D97-AF65-F5344CB8AC3E}">
        <p14:creationId xmlns:p14="http://schemas.microsoft.com/office/powerpoint/2010/main" val="5104821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15A8-F591-47A3-BCCE-F63DAB0AF28F}"/>
              </a:ext>
            </a:extLst>
          </p:cNvPr>
          <p:cNvSpPr>
            <a:spLocks noGrp="1"/>
          </p:cNvSpPr>
          <p:nvPr>
            <p:ph type="title"/>
          </p:nvPr>
        </p:nvSpPr>
        <p:spPr/>
        <p:txBody>
          <a:bodyPr/>
          <a:lstStyle/>
          <a:p>
            <a:r>
              <a:rPr lang="en-GB" dirty="0"/>
              <a:t>Shamanism Today</a:t>
            </a:r>
          </a:p>
        </p:txBody>
      </p:sp>
      <p:sp>
        <p:nvSpPr>
          <p:cNvPr id="3" name="Content Placeholder 2">
            <a:extLst>
              <a:ext uri="{FF2B5EF4-FFF2-40B4-BE49-F238E27FC236}">
                <a16:creationId xmlns:a16="http://schemas.microsoft.com/office/drawing/2014/main" id="{33D5CA4A-DF21-484F-8578-B4EB14282F2D}"/>
              </a:ext>
            </a:extLst>
          </p:cNvPr>
          <p:cNvSpPr>
            <a:spLocks noGrp="1"/>
          </p:cNvSpPr>
          <p:nvPr>
            <p:ph idx="1"/>
          </p:nvPr>
        </p:nvSpPr>
        <p:spPr/>
        <p:txBody>
          <a:bodyPr>
            <a:normAutofit lnSpcReduction="10000"/>
          </a:bodyPr>
          <a:lstStyle/>
          <a:p>
            <a:r>
              <a:rPr lang="en-GB" dirty="0"/>
              <a:t>After the end of the Soviet regime Siberian people were free to reconnect to old practices</a:t>
            </a:r>
          </a:p>
          <a:p>
            <a:r>
              <a:rPr lang="en-GB" dirty="0"/>
              <a:t>Shamanism as authentic indigenous practice that became cornerstone of their identity </a:t>
            </a:r>
          </a:p>
          <a:p>
            <a:r>
              <a:rPr lang="en-GB" dirty="0"/>
              <a:t>-&gt; shamanism as an emblematic identity (p. 291)</a:t>
            </a:r>
          </a:p>
        </p:txBody>
      </p:sp>
    </p:spTree>
    <p:extLst>
      <p:ext uri="{BB962C8B-B14F-4D97-AF65-F5344CB8AC3E}">
        <p14:creationId xmlns:p14="http://schemas.microsoft.com/office/powerpoint/2010/main" val="31113652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Modern Shaman in atheistic China </a:t>
            </a:r>
          </a:p>
        </p:txBody>
      </p:sp>
      <p:sp>
        <p:nvSpPr>
          <p:cNvPr id="3" name="Content Placeholder 2"/>
          <p:cNvSpPr>
            <a:spLocks noGrp="1"/>
          </p:cNvSpPr>
          <p:nvPr>
            <p:ph idx="1"/>
          </p:nvPr>
        </p:nvSpPr>
        <p:spPr/>
        <p:txBody>
          <a:bodyPr/>
          <a:lstStyle/>
          <a:p>
            <a:r>
              <a:rPr lang="en-GB" dirty="0"/>
              <a:t>Short video from a shamanic ritual in China </a:t>
            </a:r>
          </a:p>
          <a:p>
            <a:r>
              <a:rPr lang="en-GB" dirty="0">
                <a:hlinkClick r:id="rId2"/>
              </a:rPr>
              <a:t>Link to article and clip in the Guardian </a:t>
            </a:r>
            <a:endParaRPr lang="en-GB" dirty="0"/>
          </a:p>
        </p:txBody>
      </p:sp>
    </p:spTree>
    <p:extLst>
      <p:ext uri="{BB962C8B-B14F-4D97-AF65-F5344CB8AC3E}">
        <p14:creationId xmlns:p14="http://schemas.microsoft.com/office/powerpoint/2010/main" val="81898822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1494</TotalTime>
  <Words>1261</Words>
  <Application>Microsoft Office PowerPoint</Application>
  <PresentationFormat>On-screen Show (4:3)</PresentationFormat>
  <Paragraphs>109</Paragraphs>
  <Slides>31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Myriad Pro</vt:lpstr>
      <vt:lpstr>20140311PresentationUWTSDTemplate</vt:lpstr>
      <vt:lpstr>Living Ancestors and Talking Trees Indigenous Religions Today </vt:lpstr>
      <vt:lpstr>Focus Today</vt:lpstr>
      <vt:lpstr>PowerPoint Presentation</vt:lpstr>
      <vt:lpstr>Early Illustration of Shaman</vt:lpstr>
      <vt:lpstr>Origin of term  </vt:lpstr>
      <vt:lpstr>Mircea Eliade </vt:lpstr>
      <vt:lpstr>Mircea Eliade (1907-1986)</vt:lpstr>
      <vt:lpstr>PowerPoint Presentation</vt:lpstr>
      <vt:lpstr>Roberte Hamayon</vt:lpstr>
      <vt:lpstr>1) Stage: Early observers </vt:lpstr>
      <vt:lpstr>2) Stage - disregard </vt:lpstr>
      <vt:lpstr>3) Stage – Romanticism </vt:lpstr>
      <vt:lpstr>4) Stage – pathology </vt:lpstr>
      <vt:lpstr>Hamayon writes</vt:lpstr>
      <vt:lpstr>5) Stage </vt:lpstr>
      <vt:lpstr>6) Stage</vt:lpstr>
      <vt:lpstr>Neo-Shamanism </vt:lpstr>
      <vt:lpstr>Hamayon’s study of shamanism</vt:lpstr>
      <vt:lpstr>Shamanism as way of life </vt:lpstr>
      <vt:lpstr>PowerPoint Presentation</vt:lpstr>
      <vt:lpstr>PowerPoint Presentation</vt:lpstr>
      <vt:lpstr>PowerPoint Presentation</vt:lpstr>
      <vt:lpstr>PowerPoint Presentation</vt:lpstr>
      <vt:lpstr>Impact on shamanism </vt:lpstr>
      <vt:lpstr>PowerPoint Presentation</vt:lpstr>
      <vt:lpstr>Shamanic function </vt:lpstr>
      <vt:lpstr>PowerPoint Presentation</vt:lpstr>
      <vt:lpstr>Changed role of Shamans</vt:lpstr>
      <vt:lpstr>Shamanic task of managing the sprits </vt:lpstr>
      <vt:lpstr>Shamanism Today</vt:lpstr>
      <vt:lpstr>Modern Shaman in atheistic China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217</cp:revision>
  <cp:lastPrinted>2017-03-06T16:11:16Z</cp:lastPrinted>
  <dcterms:created xsi:type="dcterms:W3CDTF">2015-04-14T15:21:28Z</dcterms:created>
  <dcterms:modified xsi:type="dcterms:W3CDTF">2019-10-25T14:13:29Z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