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2"/>
  </p:notesMasterIdLst>
  <p:sldIdLst>
    <p:sldId id="256" r:id="rId2"/>
    <p:sldId id="257" r:id="rId3"/>
    <p:sldId id="258" r:id="rId4"/>
    <p:sldId id="270" r:id="rId5"/>
    <p:sldId id="271" r:id="rId6"/>
    <p:sldId id="272" r:id="rId7"/>
    <p:sldId id="273" r:id="rId8"/>
    <p:sldId id="274" r:id="rId9"/>
    <p:sldId id="275" r:id="rId10"/>
    <p:sldId id="276" r:id="rId11"/>
    <p:sldId id="277" r:id="rId12"/>
    <p:sldId id="278" r:id="rId13"/>
    <p:sldId id="279" r:id="rId14"/>
    <p:sldId id="280" r:id="rId15"/>
    <p:sldId id="281" r:id="rId16"/>
    <p:sldId id="282" r:id="rId17"/>
    <p:sldId id="283" r:id="rId18"/>
    <p:sldId id="284" r:id="rId19"/>
    <p:sldId id="285" r:id="rId20"/>
    <p:sldId id="288" r:id="rId21"/>
    <p:sldId id="259" r:id="rId22"/>
    <p:sldId id="260" r:id="rId23"/>
    <p:sldId id="261" r:id="rId24"/>
    <p:sldId id="262" r:id="rId25"/>
    <p:sldId id="264" r:id="rId26"/>
    <p:sldId id="263" r:id="rId27"/>
    <p:sldId id="265" r:id="rId28"/>
    <p:sldId id="287" r:id="rId29"/>
    <p:sldId id="266" r:id="rId30"/>
    <p:sldId id="289" r:id="rId3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500"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68C0515-61BA-4BF6-89E1-B375517FB577}" type="slidenum">
              <a:rPr lang="en-US"/>
              <a:pPr/>
              <a:t>‹#›</a:t>
            </a:fld>
            <a:endParaRPr lang="en-US"/>
          </a:p>
        </p:txBody>
      </p:sp>
    </p:spTree>
    <p:extLst>
      <p:ext uri="{BB962C8B-B14F-4D97-AF65-F5344CB8AC3E}">
        <p14:creationId xmlns:p14="http://schemas.microsoft.com/office/powerpoint/2010/main" val="184931376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DA50EF-E333-449F-A79F-9713557D30C3}" type="slidenum">
              <a:rPr lang="en-US"/>
              <a:pPr/>
              <a:t>1</a:t>
            </a:fld>
            <a:endParaRPr lang="en-US"/>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C01E89-351B-426A-BCF7-9559A918B2BC}" type="slidenum">
              <a:rPr lang="en-US"/>
              <a:pPr/>
              <a:t>2</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DB4F9D8-ABAD-45FD-8CC2-B659DC5476F4}" type="slidenum">
              <a:rPr lang="en-US"/>
              <a:pPr/>
              <a:t>3</a:t>
            </a:fld>
            <a:endParaRPr lang="en-US"/>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C95FF2-A70D-4DD8-A357-084729A78B87}" type="slidenum">
              <a:rPr lang="en-US"/>
              <a:pPr/>
              <a:t>16</a:t>
            </a:fld>
            <a:endParaRPr lang="en-US"/>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36697E-F5F6-4345-B576-9460D091C81B}" type="slidenum">
              <a:rPr lang="en-US"/>
              <a:pPr/>
              <a:t>17</a:t>
            </a:fld>
            <a:endParaRPr 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2305A7C-9D11-43A9-A736-564AE8378B4E}" type="slidenum">
              <a:rPr lang="en-US"/>
              <a:pPr/>
              <a:t>18</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16EDAD-2BE2-4775-AA55-4E6AFFA4216F}" type="slidenum">
              <a:rPr lang="en-US"/>
              <a:pPr/>
              <a:t>21</a:t>
            </a:fld>
            <a:endParaRPr lang="en-US"/>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B5BF4D-6B64-4DA2-87C3-0CBE63BECB1A}" type="slidenum">
              <a:rPr lang="en-US"/>
              <a:pPr/>
              <a:t>22</a:t>
            </a:fld>
            <a:endParaRPr lang="en-US"/>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CB1C71-8D2F-4FF6-8A0B-A09E6110E375}" type="slidenum">
              <a:rPr lang="en-US"/>
              <a:pPr/>
              <a:t>23</a:t>
            </a:fld>
            <a:endParaRPr lang="en-US"/>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F4AED8-93BB-4648-B59A-09CF0AF5F96A}" type="slidenum">
              <a:rPr lang="en-US"/>
              <a:pPr/>
              <a:t>24</a:t>
            </a:fld>
            <a:endParaRPr 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C7833B-4F0F-43EC-9269-79AAE110CF44}" type="slidenum">
              <a:rPr lang="en-US"/>
              <a:pPr/>
              <a:t>25</a:t>
            </a:fld>
            <a:endParaRPr lang="en-US"/>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48225F-D62E-4241-9EED-ADE6C866148C}" type="slidenum">
              <a:rPr lang="en-US"/>
              <a:pPr/>
              <a:t>26</a:t>
            </a:fld>
            <a:endParaRPr lang="en-US"/>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1D2F24-3600-406C-B976-1356F52A79FC}" type="slidenum">
              <a:rPr lang="en-US"/>
              <a:pPr/>
              <a:t>27</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B330738-0EB5-4C88-A5D5-B38C6A55123F}" type="slidenum">
              <a:rPr lang="en-US"/>
              <a:pPr/>
              <a:t>29</a:t>
            </a:fld>
            <a:endParaRPr lang="en-US"/>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122" name="Rectangle 2"/>
          <p:cNvSpPr>
            <a:spLocks noChangeArrowheads="1"/>
          </p:cNvSpPr>
          <p:nvPr/>
        </p:nvSpPr>
        <p:spPr bwMode="auto">
          <a:xfrm>
            <a:off x="1600200" y="0"/>
            <a:ext cx="7162800" cy="1143000"/>
          </a:xfrm>
          <a:prstGeom prst="rect">
            <a:avLst/>
          </a:prstGeom>
          <a:noFill/>
          <a:ln w="9525">
            <a:noFill/>
            <a:miter lim="800000"/>
            <a:headEnd/>
            <a:tailEnd/>
          </a:ln>
          <a:effectLst/>
        </p:spPr>
        <p:txBody>
          <a:bodyPr wrap="none" anchor="ctr"/>
          <a:lstStyle/>
          <a:p>
            <a:endParaRPr lang="en-GB"/>
          </a:p>
        </p:txBody>
      </p:sp>
      <p:sp>
        <p:nvSpPr>
          <p:cNvPr id="5123" name="Rectangle 3"/>
          <p:cNvSpPr>
            <a:spLocks noGrp="1" noChangeArrowheads="1"/>
          </p:cNvSpPr>
          <p:nvPr>
            <p:ph type="subTitle" idx="1"/>
          </p:nvPr>
        </p:nvSpPr>
        <p:spPr bwMode="grayWhite">
          <a:xfrm>
            <a:off x="2895600" y="4038600"/>
            <a:ext cx="6019800" cy="457200"/>
          </a:xfrm>
          <a:solidFill>
            <a:schemeClr val="tx1"/>
          </a:solidFill>
        </p:spPr>
        <p:txBody>
          <a:bodyPr/>
          <a:lstStyle>
            <a:lvl1pPr marL="0" indent="0">
              <a:buFont typeface="Wingdings" pitchFamily="2" charset="2"/>
              <a:buNone/>
              <a:defRPr sz="2800">
                <a:solidFill>
                  <a:schemeClr val="accent1"/>
                </a:solidFill>
              </a:defRPr>
            </a:lvl1pPr>
          </a:lstStyle>
          <a:p>
            <a:r>
              <a:rPr lang="en-US"/>
              <a:t>Click to edit Master subtitle style</a:t>
            </a:r>
          </a:p>
        </p:txBody>
      </p:sp>
      <p:sp>
        <p:nvSpPr>
          <p:cNvPr id="5124" name="Rectangle 4"/>
          <p:cNvSpPr>
            <a:spLocks noGrp="1" noChangeArrowheads="1"/>
          </p:cNvSpPr>
          <p:nvPr>
            <p:ph type="dt" sz="half" idx="2"/>
          </p:nvPr>
        </p:nvSpPr>
        <p:spPr>
          <a:xfrm>
            <a:off x="457200" y="6400800"/>
            <a:ext cx="2133600" cy="320675"/>
          </a:xfrm>
        </p:spPr>
        <p:txBody>
          <a:bodyPr/>
          <a:lstStyle>
            <a:lvl1pPr>
              <a:defRPr>
                <a:solidFill>
                  <a:schemeClr val="tx2"/>
                </a:solidFill>
              </a:defRPr>
            </a:lvl1pPr>
          </a:lstStyle>
          <a:p>
            <a:endParaRPr lang="en-US"/>
          </a:p>
        </p:txBody>
      </p:sp>
      <p:sp>
        <p:nvSpPr>
          <p:cNvPr id="5125" name="Rectangle 5"/>
          <p:cNvSpPr>
            <a:spLocks noGrp="1" noChangeArrowheads="1"/>
          </p:cNvSpPr>
          <p:nvPr>
            <p:ph type="ftr" sz="quarter" idx="3"/>
          </p:nvPr>
        </p:nvSpPr>
        <p:spPr>
          <a:xfrm>
            <a:off x="3124200" y="6400800"/>
            <a:ext cx="2895600" cy="320675"/>
          </a:xfrm>
        </p:spPr>
        <p:txBody>
          <a:bodyPr/>
          <a:lstStyle>
            <a:lvl1pPr>
              <a:defRPr>
                <a:solidFill>
                  <a:schemeClr val="tx2"/>
                </a:solidFill>
              </a:defRPr>
            </a:lvl1pPr>
          </a:lstStyle>
          <a:p>
            <a:endParaRPr lang="en-US"/>
          </a:p>
        </p:txBody>
      </p:sp>
      <p:sp>
        <p:nvSpPr>
          <p:cNvPr id="5126" name="Rectangle 6"/>
          <p:cNvSpPr>
            <a:spLocks noGrp="1" noChangeArrowheads="1"/>
          </p:cNvSpPr>
          <p:nvPr>
            <p:ph type="sldNum" sz="quarter" idx="4"/>
          </p:nvPr>
        </p:nvSpPr>
        <p:spPr>
          <a:xfrm>
            <a:off x="6553200" y="6400800"/>
            <a:ext cx="2133600" cy="320675"/>
          </a:xfrm>
        </p:spPr>
        <p:txBody>
          <a:bodyPr/>
          <a:lstStyle>
            <a:lvl1pPr>
              <a:defRPr>
                <a:solidFill>
                  <a:schemeClr val="tx2"/>
                </a:solidFill>
              </a:defRPr>
            </a:lvl1pPr>
          </a:lstStyle>
          <a:p>
            <a:fld id="{8BE72870-DEF2-42CE-AAC7-5B4A15C25020}" type="slidenum">
              <a:rPr lang="en-US"/>
              <a:pPr/>
              <a:t>‹#›</a:t>
            </a:fld>
            <a:endParaRPr lang="en-US"/>
          </a:p>
        </p:txBody>
      </p:sp>
      <p:sp>
        <p:nvSpPr>
          <p:cNvPr id="5127" name="Text Box 7"/>
          <p:cNvSpPr txBox="1">
            <a:spLocks noChangeArrowheads="1"/>
          </p:cNvSpPr>
          <p:nvPr/>
        </p:nvSpPr>
        <p:spPr bwMode="auto">
          <a:xfrm>
            <a:off x="3871913" y="5514975"/>
            <a:ext cx="1157287" cy="733425"/>
          </a:xfrm>
          <a:prstGeom prst="rect">
            <a:avLst/>
          </a:prstGeom>
          <a:noFill/>
          <a:ln w="9525">
            <a:noFill/>
            <a:miter lim="800000"/>
            <a:headEnd/>
            <a:tailEnd/>
          </a:ln>
          <a:effectLst/>
        </p:spPr>
        <p:txBody>
          <a:bodyPr wrap="none">
            <a:spAutoFit/>
          </a:bodyPr>
          <a:lstStyle/>
          <a:p>
            <a:r>
              <a:rPr lang="en-US" sz="1600" b="1"/>
              <a:t>Company</a:t>
            </a:r>
          </a:p>
          <a:p>
            <a:r>
              <a:rPr lang="en-US" sz="2600" b="1"/>
              <a:t>LOGO</a:t>
            </a:r>
          </a:p>
        </p:txBody>
      </p:sp>
      <p:sp>
        <p:nvSpPr>
          <p:cNvPr id="5128" name="Rectangle 8"/>
          <p:cNvSpPr>
            <a:spLocks noChangeArrowheads="1"/>
          </p:cNvSpPr>
          <p:nvPr/>
        </p:nvSpPr>
        <p:spPr bwMode="ltGray">
          <a:xfrm>
            <a:off x="5895975" y="0"/>
            <a:ext cx="3248025" cy="2781300"/>
          </a:xfrm>
          <a:prstGeom prst="rect">
            <a:avLst/>
          </a:prstGeom>
          <a:solidFill>
            <a:schemeClr val="accent1"/>
          </a:solidFill>
          <a:ln w="9525">
            <a:noFill/>
            <a:miter lim="800000"/>
            <a:headEnd/>
            <a:tailEnd/>
          </a:ln>
          <a:effectLst/>
        </p:spPr>
        <p:txBody>
          <a:bodyPr wrap="none" anchor="ctr"/>
          <a:lstStyle/>
          <a:p>
            <a:endParaRPr lang="en-GB"/>
          </a:p>
        </p:txBody>
      </p:sp>
      <p:grpSp>
        <p:nvGrpSpPr>
          <p:cNvPr id="5129" name="Group 9"/>
          <p:cNvGrpSpPr>
            <a:grpSpLocks/>
          </p:cNvGrpSpPr>
          <p:nvPr/>
        </p:nvGrpSpPr>
        <p:grpSpPr bwMode="auto">
          <a:xfrm>
            <a:off x="19050" y="2330450"/>
            <a:ext cx="9115425" cy="358775"/>
            <a:chOff x="3827" y="1468"/>
            <a:chExt cx="1927" cy="226"/>
          </a:xfrm>
        </p:grpSpPr>
        <p:sp>
          <p:nvSpPr>
            <p:cNvPr id="5130" name="Line 10"/>
            <p:cNvSpPr>
              <a:spLocks noChangeShapeType="1"/>
            </p:cNvSpPr>
            <p:nvPr/>
          </p:nvSpPr>
          <p:spPr bwMode="white">
            <a:xfrm>
              <a:off x="3827" y="1468"/>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1" name="Line 11"/>
            <p:cNvSpPr>
              <a:spLocks noChangeShapeType="1"/>
            </p:cNvSpPr>
            <p:nvPr/>
          </p:nvSpPr>
          <p:spPr bwMode="white">
            <a:xfrm>
              <a:off x="3827" y="1540"/>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2" name="Line 12"/>
            <p:cNvSpPr>
              <a:spLocks noChangeShapeType="1"/>
            </p:cNvSpPr>
            <p:nvPr/>
          </p:nvSpPr>
          <p:spPr bwMode="white">
            <a:xfrm>
              <a:off x="3827" y="1616"/>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3" name="Line 13"/>
            <p:cNvSpPr>
              <a:spLocks noChangeShapeType="1"/>
            </p:cNvSpPr>
            <p:nvPr/>
          </p:nvSpPr>
          <p:spPr bwMode="white">
            <a:xfrm>
              <a:off x="3827" y="1694"/>
              <a:ext cx="1927" cy="0"/>
            </a:xfrm>
            <a:prstGeom prst="line">
              <a:avLst/>
            </a:prstGeom>
            <a:noFill/>
            <a:ln w="19050" cap="rnd">
              <a:solidFill>
                <a:schemeClr val="bg1"/>
              </a:solidFill>
              <a:prstDash val="sysDot"/>
              <a:round/>
              <a:headEnd/>
              <a:tailEnd/>
            </a:ln>
            <a:effectLst/>
          </p:spPr>
          <p:txBody>
            <a:bodyPr/>
            <a:lstStyle/>
            <a:p>
              <a:endParaRPr lang="en-GB"/>
            </a:p>
          </p:txBody>
        </p:sp>
      </p:grpSp>
      <p:pic>
        <p:nvPicPr>
          <p:cNvPr id="5134" name="Picture 14"/>
          <p:cNvPicPr>
            <a:picLocks noChangeAspect="1" noChangeArrowheads="1"/>
          </p:cNvPicPr>
          <p:nvPr/>
        </p:nvPicPr>
        <p:blipFill>
          <a:blip r:embed="rId2"/>
          <a:srcRect/>
          <a:stretch>
            <a:fillRect/>
          </a:stretch>
        </p:blipFill>
        <p:spPr bwMode="auto">
          <a:xfrm>
            <a:off x="0" y="0"/>
            <a:ext cx="2887663" cy="2790825"/>
          </a:xfrm>
          <a:prstGeom prst="rect">
            <a:avLst/>
          </a:prstGeom>
          <a:noFill/>
        </p:spPr>
      </p:pic>
      <p:sp>
        <p:nvSpPr>
          <p:cNvPr id="5135" name="Rectangle 15"/>
          <p:cNvSpPr>
            <a:spLocks noChangeArrowheads="1"/>
          </p:cNvSpPr>
          <p:nvPr/>
        </p:nvSpPr>
        <p:spPr bwMode="black">
          <a:xfrm>
            <a:off x="0" y="2787650"/>
            <a:ext cx="9144000" cy="71438"/>
          </a:xfrm>
          <a:prstGeom prst="rect">
            <a:avLst/>
          </a:prstGeom>
          <a:solidFill>
            <a:schemeClr val="tx2"/>
          </a:solidFill>
          <a:ln w="9525">
            <a:noFill/>
            <a:miter lim="800000"/>
            <a:headEnd/>
            <a:tailEnd/>
          </a:ln>
          <a:effectLst/>
        </p:spPr>
        <p:txBody>
          <a:bodyPr wrap="none" anchor="ctr"/>
          <a:lstStyle/>
          <a:p>
            <a:endParaRPr lang="en-GB"/>
          </a:p>
        </p:txBody>
      </p:sp>
      <p:sp>
        <p:nvSpPr>
          <p:cNvPr id="5136" name="Rectangle 16"/>
          <p:cNvSpPr>
            <a:spLocks noChangeArrowheads="1"/>
          </p:cNvSpPr>
          <p:nvPr/>
        </p:nvSpPr>
        <p:spPr bwMode="gray">
          <a:xfrm>
            <a:off x="2895600" y="2819400"/>
            <a:ext cx="6248400" cy="685800"/>
          </a:xfrm>
          <a:prstGeom prst="rect">
            <a:avLst/>
          </a:prstGeom>
          <a:solidFill>
            <a:schemeClr val="tx2"/>
          </a:solidFill>
          <a:ln w="9525">
            <a:noFill/>
            <a:miter lim="800000"/>
            <a:headEnd/>
            <a:tailEnd/>
          </a:ln>
          <a:effectLst/>
        </p:spPr>
        <p:txBody>
          <a:bodyPr wrap="none" anchor="ctr"/>
          <a:lstStyle/>
          <a:p>
            <a:endParaRPr lang="en-GB"/>
          </a:p>
        </p:txBody>
      </p:sp>
      <p:sp>
        <p:nvSpPr>
          <p:cNvPr id="5137" name="Rectangle 17"/>
          <p:cNvSpPr>
            <a:spLocks noGrp="1" noChangeArrowheads="1"/>
          </p:cNvSpPr>
          <p:nvPr>
            <p:ph type="ctrTitle"/>
          </p:nvPr>
        </p:nvSpPr>
        <p:spPr bwMode="ltGray">
          <a:xfrm>
            <a:off x="3124200" y="2819400"/>
            <a:ext cx="5791200" cy="685800"/>
          </a:xfrm>
        </p:spPr>
        <p:txBody>
          <a:bodyPr/>
          <a:lstStyle>
            <a:lvl1pPr algn="l">
              <a:defRPr/>
            </a:lvl1pPr>
          </a:lstStyle>
          <a:p>
            <a:r>
              <a:rPr lang="en-US"/>
              <a:t>Click to edit Master title style</a:t>
            </a:r>
          </a:p>
        </p:txBody>
      </p:sp>
      <p:pic>
        <p:nvPicPr>
          <p:cNvPr id="5138" name="Picture 18"/>
          <p:cNvPicPr>
            <a:picLocks noChangeAspect="1" noChangeArrowheads="1"/>
          </p:cNvPicPr>
          <p:nvPr/>
        </p:nvPicPr>
        <p:blipFill>
          <a:blip r:embed="rId3"/>
          <a:srcRect/>
          <a:stretch>
            <a:fillRect/>
          </a:stretch>
        </p:blipFill>
        <p:spPr bwMode="auto">
          <a:xfrm>
            <a:off x="2884488" y="0"/>
            <a:ext cx="3011487" cy="27813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4D861C5-4D25-4B7A-B78B-A98832EB4621}"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EC3A040F-F3A2-41DF-B036-713A54487130}"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295400"/>
            <a:ext cx="4038600" cy="50260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95400"/>
            <a:ext cx="4038600" cy="50260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F4B350E7-2E88-4919-9F89-0A9ED87D0DFA}"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583612A-A2CE-49D6-8D2D-BFF8C8C43D22}"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2795D18-F29F-46E5-81E0-76FE767DB06C}"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FB2822B5-0B32-4797-81B6-420A72006F2F}"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FE88B39-848A-4714-9892-39BD97A0D93A}"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2482029-499C-40B2-BD28-00EDE9EFCEEC}"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C7E416A-87EA-48D2-B7DB-BC3CE4A844B8}"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228600"/>
            <a:ext cx="2095500" cy="6092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28600"/>
            <a:ext cx="6134100" cy="6092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6B94479-432D-42F0-A35A-E33D828D2A87}"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vmlDrawing" Target="../drawings/vmlDrawing1.v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oleObject" Target="../embeddings/oleObject2.bin"/><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oleObject" Target="../embeddings/oleObject1.bin"/><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4098" name="Rectangle 2"/>
          <p:cNvSpPr>
            <a:spLocks noChangeArrowheads="1"/>
          </p:cNvSpPr>
          <p:nvPr/>
        </p:nvSpPr>
        <p:spPr bwMode="ltGray">
          <a:xfrm>
            <a:off x="11113" y="0"/>
            <a:ext cx="9132887" cy="1125538"/>
          </a:xfrm>
          <a:prstGeom prst="rect">
            <a:avLst/>
          </a:prstGeom>
          <a:solidFill>
            <a:schemeClr val="accent1"/>
          </a:solidFill>
          <a:ln w="9525">
            <a:noFill/>
            <a:miter lim="800000"/>
            <a:headEnd/>
            <a:tailEnd/>
          </a:ln>
          <a:effectLst/>
        </p:spPr>
        <p:txBody>
          <a:bodyPr wrap="none" anchor="ctr"/>
          <a:lstStyle/>
          <a:p>
            <a:endParaRPr lang="en-GB"/>
          </a:p>
        </p:txBody>
      </p:sp>
      <p:grpSp>
        <p:nvGrpSpPr>
          <p:cNvPr id="4099" name="Group 3"/>
          <p:cNvGrpSpPr>
            <a:grpSpLocks/>
          </p:cNvGrpSpPr>
          <p:nvPr/>
        </p:nvGrpSpPr>
        <p:grpSpPr bwMode="auto">
          <a:xfrm>
            <a:off x="0" y="879475"/>
            <a:ext cx="9144000" cy="144463"/>
            <a:chOff x="1519" y="554"/>
            <a:chExt cx="4241" cy="91"/>
          </a:xfrm>
        </p:grpSpPr>
        <p:sp>
          <p:nvSpPr>
            <p:cNvPr id="4100" name="Line 4"/>
            <p:cNvSpPr>
              <a:spLocks noChangeShapeType="1"/>
            </p:cNvSpPr>
            <p:nvPr userDrawn="1"/>
          </p:nvSpPr>
          <p:spPr bwMode="white">
            <a:xfrm>
              <a:off x="1519" y="554"/>
              <a:ext cx="4241" cy="0"/>
            </a:xfrm>
            <a:prstGeom prst="line">
              <a:avLst/>
            </a:prstGeom>
            <a:noFill/>
            <a:ln w="12700" cap="rnd">
              <a:solidFill>
                <a:schemeClr val="bg1"/>
              </a:solidFill>
              <a:prstDash val="sysDot"/>
              <a:round/>
              <a:headEnd/>
              <a:tailEnd/>
            </a:ln>
            <a:effectLst/>
          </p:spPr>
          <p:txBody>
            <a:bodyPr/>
            <a:lstStyle/>
            <a:p>
              <a:endParaRPr lang="en-GB"/>
            </a:p>
          </p:txBody>
        </p:sp>
        <p:sp>
          <p:nvSpPr>
            <p:cNvPr id="4101" name="Line 5"/>
            <p:cNvSpPr>
              <a:spLocks noChangeShapeType="1"/>
            </p:cNvSpPr>
            <p:nvPr userDrawn="1"/>
          </p:nvSpPr>
          <p:spPr bwMode="white">
            <a:xfrm>
              <a:off x="1519" y="599"/>
              <a:ext cx="4241" cy="0"/>
            </a:xfrm>
            <a:prstGeom prst="line">
              <a:avLst/>
            </a:prstGeom>
            <a:noFill/>
            <a:ln w="12700" cap="rnd">
              <a:solidFill>
                <a:schemeClr val="bg1"/>
              </a:solidFill>
              <a:prstDash val="sysDot"/>
              <a:round/>
              <a:headEnd/>
              <a:tailEnd/>
            </a:ln>
            <a:effectLst/>
          </p:spPr>
          <p:txBody>
            <a:bodyPr/>
            <a:lstStyle/>
            <a:p>
              <a:endParaRPr lang="en-GB"/>
            </a:p>
          </p:txBody>
        </p:sp>
        <p:sp>
          <p:nvSpPr>
            <p:cNvPr id="4102" name="Line 6"/>
            <p:cNvSpPr>
              <a:spLocks noChangeShapeType="1"/>
            </p:cNvSpPr>
            <p:nvPr userDrawn="1"/>
          </p:nvSpPr>
          <p:spPr bwMode="white">
            <a:xfrm>
              <a:off x="1519" y="645"/>
              <a:ext cx="4241" cy="0"/>
            </a:xfrm>
            <a:prstGeom prst="line">
              <a:avLst/>
            </a:prstGeom>
            <a:noFill/>
            <a:ln w="12700" cap="rnd">
              <a:solidFill>
                <a:schemeClr val="bg1"/>
              </a:solidFill>
              <a:prstDash val="sysDot"/>
              <a:round/>
              <a:headEnd/>
              <a:tailEnd/>
            </a:ln>
            <a:effectLst/>
          </p:spPr>
          <p:txBody>
            <a:bodyPr/>
            <a:lstStyle/>
            <a:p>
              <a:endParaRPr lang="en-GB"/>
            </a:p>
          </p:txBody>
        </p:sp>
      </p:grpSp>
      <p:grpSp>
        <p:nvGrpSpPr>
          <p:cNvPr id="4103" name="Group 7"/>
          <p:cNvGrpSpPr>
            <a:grpSpLocks/>
          </p:cNvGrpSpPr>
          <p:nvPr/>
        </p:nvGrpSpPr>
        <p:grpSpPr bwMode="auto">
          <a:xfrm>
            <a:off x="0" y="-11113"/>
            <a:ext cx="2341563" cy="1123951"/>
            <a:chOff x="0" y="0"/>
            <a:chExt cx="1475" cy="694"/>
          </a:xfrm>
        </p:grpSpPr>
        <p:graphicFrame>
          <p:nvGraphicFramePr>
            <p:cNvPr id="4104" name="Object 8"/>
            <p:cNvGraphicFramePr>
              <a:graphicFrameLocks noChangeAspect="1"/>
            </p:cNvGraphicFramePr>
            <p:nvPr/>
          </p:nvGraphicFramePr>
          <p:xfrm>
            <a:off x="695" y="0"/>
            <a:ext cx="780" cy="692"/>
          </p:xfrm>
          <a:graphic>
            <a:graphicData uri="http://schemas.openxmlformats.org/presentationml/2006/ole">
              <mc:AlternateContent xmlns:mc="http://schemas.openxmlformats.org/markup-compatibility/2006">
                <mc:Choice xmlns:v="urn:schemas-microsoft-com:vml" Requires="v">
                  <p:oleObj spid="_x0000_s4116" name="Image" r:id="rId15" imgW="3646321" imgH="3931376" progId="Photoshop.Image.6">
                    <p:embed/>
                  </p:oleObj>
                </mc:Choice>
                <mc:Fallback>
                  <p:oleObj name="Image" r:id="rId15" imgW="3646321" imgH="3931376" progId="Photoshop.Image.6">
                    <p:embed/>
                    <p:pic>
                      <p:nvPicPr>
                        <p:cNvPr id="0" name="Picture 8"/>
                        <p:cNvPicPr>
                          <a:picLocks noChangeAspect="1" noChangeArrowheads="1"/>
                        </p:cNvPicPr>
                        <p:nvPr/>
                      </p:nvPicPr>
                      <p:blipFill>
                        <a:blip r:embed="rId16">
                          <a:extLst>
                            <a:ext uri="{28A0092B-C50C-407E-A947-70E740481C1C}">
                              <a14:useLocalDpi xmlns:a14="http://schemas.microsoft.com/office/drawing/2010/main" val="0"/>
                            </a:ext>
                          </a:extLst>
                        </a:blip>
                        <a:srcRect b="11470"/>
                        <a:stretch>
                          <a:fillRect/>
                        </a:stretch>
                      </p:blipFill>
                      <p:spPr bwMode="auto">
                        <a:xfrm>
                          <a:off x="695" y="0"/>
                          <a:ext cx="780" cy="692"/>
                        </a:xfrm>
                        <a:prstGeom prst="rect">
                          <a:avLst/>
                        </a:prstGeom>
                        <a:noFill/>
                        <a:ln>
                          <a:noFill/>
                        </a:ln>
                        <a:effectLst/>
                        <a:extLst>
                          <a:ext uri="{909E8E84-426E-40DD-AFC4-6F175D3DCCD1}">
                            <a14:hiddenFill xmlns:a14="http://schemas.microsoft.com/office/drawing/2010/main">
                              <a:solidFill>
                                <a:srgbClr val="2D6BC7"/>
                              </a:solidFill>
                            </a14:hiddenFill>
                          </a:ext>
                          <a:ext uri="{91240B29-F687-4F45-9708-019B960494DF}">
                            <a14:hiddenLine xmlns:a14="http://schemas.microsoft.com/office/drawing/2010/main" w="9525">
                              <a:solidFill>
                                <a:srgbClr val="1D528D"/>
                              </a:solidFill>
                              <a:miter lim="800000"/>
                              <a:headEnd/>
                              <a:tailEnd/>
                            </a14:hiddenLine>
                          </a:ext>
                          <a:ext uri="{AF507438-7753-43E0-B8FC-AC1667EBCBE1}">
                            <a14:hiddenEffects xmlns:a14="http://schemas.microsoft.com/office/drawing/2010/main">
                              <a:effectLst>
                                <a:outerShdw dist="35921" dir="2700000" algn="ctr" rotWithShape="0">
                                  <a:srgbClr val="B2B2B2"/>
                                </a:outerShdw>
                              </a:effectLst>
                            </a14:hiddenEffects>
                          </a:ext>
                        </a:extLst>
                      </p:spPr>
                    </p:pic>
                  </p:oleObj>
                </mc:Fallback>
              </mc:AlternateContent>
            </a:graphicData>
          </a:graphic>
        </p:graphicFrame>
        <p:graphicFrame>
          <p:nvGraphicFramePr>
            <p:cNvPr id="4105" name="Object 9"/>
            <p:cNvGraphicFramePr>
              <a:graphicFrameLocks noChangeAspect="1"/>
            </p:cNvGraphicFramePr>
            <p:nvPr/>
          </p:nvGraphicFramePr>
          <p:xfrm>
            <a:off x="0" y="0"/>
            <a:ext cx="737" cy="694"/>
          </p:xfrm>
          <a:graphic>
            <a:graphicData uri="http://schemas.openxmlformats.org/presentationml/2006/ole">
              <mc:AlternateContent xmlns:mc="http://schemas.openxmlformats.org/markup-compatibility/2006">
                <mc:Choice xmlns:v="urn:schemas-microsoft-com:vml" Requires="v">
                  <p:oleObj spid="_x0000_s4117" name="Image" r:id="rId17" imgW="2575783" imgH="2545301" progId="Photoshop.Image.6">
                    <p:embed/>
                  </p:oleObj>
                </mc:Choice>
                <mc:Fallback>
                  <p:oleObj name="Image" r:id="rId17" imgW="2575783" imgH="2545301" progId="Photoshop.Image.6">
                    <p:embed/>
                    <p:pic>
                      <p:nvPicPr>
                        <p:cNvPr id="0" name="Picture 9"/>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737" cy="694"/>
                        </a:xfrm>
                        <a:prstGeom prst="rect">
                          <a:avLst/>
                        </a:prstGeom>
                        <a:noFill/>
                        <a:ln>
                          <a:noFill/>
                        </a:ln>
                        <a:effectLst/>
                        <a:extLst>
                          <a:ext uri="{909E8E84-426E-40DD-AFC4-6F175D3DCCD1}">
                            <a14:hiddenFill xmlns:a14="http://schemas.microsoft.com/office/drawing/2010/main">
                              <a:solidFill>
                                <a:srgbClr val="2D6BC7"/>
                              </a:solidFill>
                            </a14:hiddenFill>
                          </a:ext>
                          <a:ext uri="{91240B29-F687-4F45-9708-019B960494DF}">
                            <a14:hiddenLine xmlns:a14="http://schemas.microsoft.com/office/drawing/2010/main" w="9525">
                              <a:solidFill>
                                <a:srgbClr val="1D528D"/>
                              </a:solidFill>
                              <a:miter lim="800000"/>
                              <a:headEnd/>
                              <a:tailEnd/>
                            </a14:hiddenLine>
                          </a:ext>
                          <a:ext uri="{AF507438-7753-43E0-B8FC-AC1667EBCBE1}">
                            <a14:hiddenEffects xmlns:a14="http://schemas.microsoft.com/office/drawing/2010/main">
                              <a:effectLst>
                                <a:outerShdw dist="35921" dir="2700000" algn="ctr" rotWithShape="0">
                                  <a:srgbClr val="B2B2B2"/>
                                </a:outerShdw>
                              </a:effectLst>
                            </a14:hiddenEffects>
                          </a:ext>
                        </a:extLst>
                      </p:spPr>
                    </p:pic>
                  </p:oleObj>
                </mc:Fallback>
              </mc:AlternateContent>
            </a:graphicData>
          </a:graphic>
        </p:graphicFrame>
      </p:grpSp>
      <p:sp>
        <p:nvSpPr>
          <p:cNvPr id="4106" name="Rectangle 10"/>
          <p:cNvSpPr>
            <a:spLocks noGrp="1" noChangeArrowheads="1"/>
          </p:cNvSpPr>
          <p:nvPr>
            <p:ph type="title"/>
          </p:nvPr>
        </p:nvSpPr>
        <p:spPr bwMode="auto">
          <a:xfrm>
            <a:off x="2514600" y="228600"/>
            <a:ext cx="6324600" cy="533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107" name="Rectangle 11"/>
          <p:cNvSpPr>
            <a:spLocks noGrp="1" noChangeArrowheads="1"/>
          </p:cNvSpPr>
          <p:nvPr>
            <p:ph type="body" idx="1"/>
          </p:nvPr>
        </p:nvSpPr>
        <p:spPr bwMode="auto">
          <a:xfrm>
            <a:off x="457200" y="1295400"/>
            <a:ext cx="8229600" cy="50260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08" name="Rectangle 12"/>
          <p:cNvSpPr>
            <a:spLocks noGrp="1" noChangeArrowheads="1"/>
          </p:cNvSpPr>
          <p:nvPr>
            <p:ph type="dt" sz="half" idx="2"/>
          </p:nvPr>
        </p:nvSpPr>
        <p:spPr bwMode="auto">
          <a:xfrm>
            <a:off x="457200" y="6521450"/>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chemeClr val="accent1"/>
                </a:solidFill>
              </a:defRPr>
            </a:lvl1pPr>
          </a:lstStyle>
          <a:p>
            <a:endParaRPr lang="en-US"/>
          </a:p>
        </p:txBody>
      </p:sp>
      <p:sp>
        <p:nvSpPr>
          <p:cNvPr id="4109" name="Rectangle 13"/>
          <p:cNvSpPr>
            <a:spLocks noGrp="1" noChangeArrowheads="1"/>
          </p:cNvSpPr>
          <p:nvPr>
            <p:ph type="ftr" sz="quarter" idx="3"/>
          </p:nvPr>
        </p:nvSpPr>
        <p:spPr bwMode="auto">
          <a:xfrm>
            <a:off x="3124200" y="6521450"/>
            <a:ext cx="2895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chemeClr val="accent1"/>
                </a:solidFill>
              </a:defRPr>
            </a:lvl1pPr>
          </a:lstStyle>
          <a:p>
            <a:endParaRPr lang="en-US"/>
          </a:p>
        </p:txBody>
      </p:sp>
      <p:sp>
        <p:nvSpPr>
          <p:cNvPr id="4110" name="Rectangle 14"/>
          <p:cNvSpPr>
            <a:spLocks noGrp="1" noChangeArrowheads="1"/>
          </p:cNvSpPr>
          <p:nvPr>
            <p:ph type="sldNum" sz="quarter" idx="4"/>
          </p:nvPr>
        </p:nvSpPr>
        <p:spPr bwMode="auto">
          <a:xfrm>
            <a:off x="6553200" y="6521450"/>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accent1"/>
                </a:solidFill>
              </a:defRPr>
            </a:lvl1pPr>
          </a:lstStyle>
          <a:p>
            <a:fld id="{B12D8752-2E27-4D07-A4FB-0CD7A5197720}" type="slidenum">
              <a:rPr lang="en-US"/>
              <a:pPr/>
              <a:t>‹#›</a:t>
            </a:fld>
            <a:endParaRPr lang="en-US"/>
          </a:p>
        </p:txBody>
      </p:sp>
      <p:grpSp>
        <p:nvGrpSpPr>
          <p:cNvPr id="4111" name="Group 15"/>
          <p:cNvGrpSpPr>
            <a:grpSpLocks/>
          </p:cNvGrpSpPr>
          <p:nvPr/>
        </p:nvGrpSpPr>
        <p:grpSpPr bwMode="auto">
          <a:xfrm>
            <a:off x="0" y="1109663"/>
            <a:ext cx="9144000" cy="169862"/>
            <a:chOff x="0" y="699"/>
            <a:chExt cx="5760" cy="107"/>
          </a:xfrm>
        </p:grpSpPr>
        <p:sp>
          <p:nvSpPr>
            <p:cNvPr id="4112" name="Rectangle 16"/>
            <p:cNvSpPr>
              <a:spLocks noChangeArrowheads="1"/>
            </p:cNvSpPr>
            <p:nvPr userDrawn="1"/>
          </p:nvSpPr>
          <p:spPr bwMode="gray">
            <a:xfrm>
              <a:off x="0" y="699"/>
              <a:ext cx="5760" cy="45"/>
            </a:xfrm>
            <a:prstGeom prst="rect">
              <a:avLst/>
            </a:prstGeom>
            <a:solidFill>
              <a:schemeClr val="tx2"/>
            </a:solidFill>
            <a:ln w="9525">
              <a:noFill/>
              <a:miter lim="800000"/>
              <a:headEnd/>
              <a:tailEnd/>
            </a:ln>
            <a:effectLst/>
          </p:spPr>
          <p:txBody>
            <a:bodyPr wrap="none" anchor="ctr"/>
            <a:lstStyle/>
            <a:p>
              <a:endParaRPr lang="en-GB"/>
            </a:p>
          </p:txBody>
        </p:sp>
        <p:sp>
          <p:nvSpPr>
            <p:cNvPr id="4113" name="Rectangle 17"/>
            <p:cNvSpPr>
              <a:spLocks noChangeArrowheads="1"/>
            </p:cNvSpPr>
            <p:nvPr userDrawn="1"/>
          </p:nvSpPr>
          <p:spPr bwMode="gray">
            <a:xfrm>
              <a:off x="1476" y="713"/>
              <a:ext cx="4284" cy="93"/>
            </a:xfrm>
            <a:prstGeom prst="rect">
              <a:avLst/>
            </a:prstGeom>
            <a:solidFill>
              <a:schemeClr val="tx2"/>
            </a:solidFill>
            <a:ln w="9525">
              <a:noFill/>
              <a:miter lim="800000"/>
              <a:headEnd/>
              <a:tailEnd/>
            </a:ln>
            <a:effectLst/>
          </p:spPr>
          <p:txBody>
            <a:bodyPr wrap="none" anchor="ctr"/>
            <a:lstStyle/>
            <a:p>
              <a:endParaRPr lang="en-GB"/>
            </a:p>
          </p:txBody>
        </p:sp>
      </p:gr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r" rtl="0" fontAlgn="base">
        <a:spcBef>
          <a:spcPct val="0"/>
        </a:spcBef>
        <a:spcAft>
          <a:spcPct val="0"/>
        </a:spcAft>
        <a:defRPr sz="4000">
          <a:solidFill>
            <a:schemeClr val="bg1"/>
          </a:solidFill>
          <a:latin typeface="+mj-lt"/>
          <a:ea typeface="+mj-ea"/>
          <a:cs typeface="+mj-cs"/>
        </a:defRPr>
      </a:lvl1pPr>
      <a:lvl2pPr algn="r" rtl="0" fontAlgn="base">
        <a:spcBef>
          <a:spcPct val="0"/>
        </a:spcBef>
        <a:spcAft>
          <a:spcPct val="0"/>
        </a:spcAft>
        <a:defRPr sz="4000">
          <a:solidFill>
            <a:schemeClr val="bg1"/>
          </a:solidFill>
          <a:latin typeface="Arial" charset="0"/>
        </a:defRPr>
      </a:lvl2pPr>
      <a:lvl3pPr algn="r" rtl="0" fontAlgn="base">
        <a:spcBef>
          <a:spcPct val="0"/>
        </a:spcBef>
        <a:spcAft>
          <a:spcPct val="0"/>
        </a:spcAft>
        <a:defRPr sz="4000">
          <a:solidFill>
            <a:schemeClr val="bg1"/>
          </a:solidFill>
          <a:latin typeface="Arial" charset="0"/>
        </a:defRPr>
      </a:lvl3pPr>
      <a:lvl4pPr algn="r" rtl="0" fontAlgn="base">
        <a:spcBef>
          <a:spcPct val="0"/>
        </a:spcBef>
        <a:spcAft>
          <a:spcPct val="0"/>
        </a:spcAft>
        <a:defRPr sz="4000">
          <a:solidFill>
            <a:schemeClr val="bg1"/>
          </a:solidFill>
          <a:latin typeface="Arial" charset="0"/>
        </a:defRPr>
      </a:lvl4pPr>
      <a:lvl5pPr algn="r" rtl="0" fontAlgn="base">
        <a:spcBef>
          <a:spcPct val="0"/>
        </a:spcBef>
        <a:spcAft>
          <a:spcPct val="0"/>
        </a:spcAft>
        <a:defRPr sz="4000">
          <a:solidFill>
            <a:schemeClr val="bg1"/>
          </a:solidFill>
          <a:latin typeface="Arial" charset="0"/>
        </a:defRPr>
      </a:lvl5pPr>
      <a:lvl6pPr marL="457200" algn="r" rtl="0" fontAlgn="base">
        <a:spcBef>
          <a:spcPct val="0"/>
        </a:spcBef>
        <a:spcAft>
          <a:spcPct val="0"/>
        </a:spcAft>
        <a:defRPr sz="4000">
          <a:solidFill>
            <a:schemeClr val="bg1"/>
          </a:solidFill>
          <a:latin typeface="Arial" charset="0"/>
        </a:defRPr>
      </a:lvl6pPr>
      <a:lvl7pPr marL="914400" algn="r" rtl="0" fontAlgn="base">
        <a:spcBef>
          <a:spcPct val="0"/>
        </a:spcBef>
        <a:spcAft>
          <a:spcPct val="0"/>
        </a:spcAft>
        <a:defRPr sz="4000">
          <a:solidFill>
            <a:schemeClr val="bg1"/>
          </a:solidFill>
          <a:latin typeface="Arial" charset="0"/>
        </a:defRPr>
      </a:lvl7pPr>
      <a:lvl8pPr marL="1371600" algn="r" rtl="0" fontAlgn="base">
        <a:spcBef>
          <a:spcPct val="0"/>
        </a:spcBef>
        <a:spcAft>
          <a:spcPct val="0"/>
        </a:spcAft>
        <a:defRPr sz="4000">
          <a:solidFill>
            <a:schemeClr val="bg1"/>
          </a:solidFill>
          <a:latin typeface="Arial" charset="0"/>
        </a:defRPr>
      </a:lvl8pPr>
      <a:lvl9pPr marL="1828800" algn="r" rtl="0" fontAlgn="base">
        <a:spcBef>
          <a:spcPct val="0"/>
        </a:spcBef>
        <a:spcAft>
          <a:spcPct val="0"/>
        </a:spcAft>
        <a:defRPr sz="4000">
          <a:solidFill>
            <a:schemeClr val="bg1"/>
          </a:solidFill>
          <a:latin typeface="Arial" charset="0"/>
        </a:defRPr>
      </a:lvl9pPr>
    </p:titleStyle>
    <p:bodyStyle>
      <a:lvl1pPr marL="342900" indent="-342900" algn="l" rtl="0" fontAlgn="base">
        <a:spcBef>
          <a:spcPct val="20000"/>
        </a:spcBef>
        <a:spcAft>
          <a:spcPct val="0"/>
        </a:spcAft>
        <a:buFont typeface="Wingdings" pitchFamily="2" charset="2"/>
        <a:buChar char="§"/>
        <a:defRPr sz="3200">
          <a:solidFill>
            <a:schemeClr val="tx1"/>
          </a:solidFill>
          <a:latin typeface="+mn-lt"/>
          <a:ea typeface="+mn-ea"/>
          <a:cs typeface="+mn-cs"/>
        </a:defRPr>
      </a:lvl1pPr>
      <a:lvl2pPr marL="742950" indent="-285750" algn="l" rtl="0" fontAlgn="base">
        <a:spcBef>
          <a:spcPct val="20000"/>
        </a:spcBef>
        <a:spcAft>
          <a:spcPct val="0"/>
        </a:spcAft>
        <a:buSzPct val="50000"/>
        <a:buFont typeface="Wingdings 2" pitchFamily="18" charset="2"/>
        <a:buChar char=""/>
        <a:defRPr sz="2800">
          <a:solidFill>
            <a:schemeClr val="tx1"/>
          </a:solidFill>
          <a:latin typeface="+mn-lt"/>
        </a:defRPr>
      </a:lvl2pPr>
      <a:lvl3pPr marL="1143000" indent="-228600" algn="l" rtl="0" fontAlgn="base">
        <a:spcBef>
          <a:spcPct val="20000"/>
        </a:spcBef>
        <a:spcAft>
          <a:spcPct val="0"/>
        </a:spcAft>
        <a:buFont typeface="Wingdings" pitchFamily="2" charset="2"/>
        <a:buChar char="§"/>
        <a:defRPr sz="2400">
          <a:solidFill>
            <a:schemeClr val="tx1"/>
          </a:solidFill>
          <a:latin typeface="+mn-lt"/>
        </a:defRPr>
      </a:lvl3pPr>
      <a:lvl4pPr marL="1600200" indent="-228600" algn="l" rtl="0" fontAlgn="base">
        <a:spcBef>
          <a:spcPct val="20000"/>
        </a:spcBef>
        <a:spcAft>
          <a:spcPct val="0"/>
        </a:spcAft>
        <a:buSzPct val="60000"/>
        <a:buFont typeface="Wingdings 2" pitchFamily="18" charset="2"/>
        <a:buChar char=""/>
        <a:defRPr sz="2000">
          <a:solidFill>
            <a:schemeClr val="tx1"/>
          </a:solidFill>
          <a:latin typeface="+mn-lt"/>
        </a:defRPr>
      </a:lvl4pPr>
      <a:lvl5pPr marL="2057400" indent="-228600" algn="l" rtl="0" fontAlgn="base">
        <a:spcBef>
          <a:spcPct val="20000"/>
        </a:spcBef>
        <a:spcAft>
          <a:spcPct val="0"/>
        </a:spcAft>
        <a:buFont typeface="Wingdings" pitchFamily="2" charset="2"/>
        <a:buChar char="§"/>
        <a:defRPr sz="2000">
          <a:solidFill>
            <a:schemeClr val="tx1"/>
          </a:solidFill>
          <a:latin typeface="+mn-lt"/>
        </a:defRPr>
      </a:lvl5pPr>
      <a:lvl6pPr marL="2514600" indent="-228600" algn="l" rtl="0" fontAlgn="base">
        <a:spcBef>
          <a:spcPct val="20000"/>
        </a:spcBef>
        <a:spcAft>
          <a:spcPct val="0"/>
        </a:spcAft>
        <a:buFont typeface="Wingdings" pitchFamily="2" charset="2"/>
        <a:buChar char="§"/>
        <a:defRPr sz="2000">
          <a:solidFill>
            <a:schemeClr val="tx1"/>
          </a:solidFill>
          <a:latin typeface="+mn-lt"/>
        </a:defRPr>
      </a:lvl6pPr>
      <a:lvl7pPr marL="2971800" indent="-228600" algn="l" rtl="0" fontAlgn="base">
        <a:spcBef>
          <a:spcPct val="20000"/>
        </a:spcBef>
        <a:spcAft>
          <a:spcPct val="0"/>
        </a:spcAft>
        <a:buFont typeface="Wingdings" pitchFamily="2" charset="2"/>
        <a:buChar char="§"/>
        <a:defRPr sz="2000">
          <a:solidFill>
            <a:schemeClr val="tx1"/>
          </a:solidFill>
          <a:latin typeface="+mn-lt"/>
        </a:defRPr>
      </a:lvl7pPr>
      <a:lvl8pPr marL="3429000" indent="-228600" algn="l" rtl="0" fontAlgn="base">
        <a:spcBef>
          <a:spcPct val="20000"/>
        </a:spcBef>
        <a:spcAft>
          <a:spcPct val="0"/>
        </a:spcAft>
        <a:buFont typeface="Wingdings" pitchFamily="2" charset="2"/>
        <a:buChar char="§"/>
        <a:defRPr sz="2000">
          <a:solidFill>
            <a:schemeClr val="tx1"/>
          </a:solidFill>
          <a:latin typeface="+mn-lt"/>
        </a:defRPr>
      </a:lvl8pPr>
      <a:lvl9pPr marL="3886200" indent="-228600" algn="l" rtl="0" fontAlgn="base">
        <a:spcBef>
          <a:spcPct val="20000"/>
        </a:spcBef>
        <a:spcAft>
          <a:spcPct val="0"/>
        </a:spcAft>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3200"/>
              <a:t>Network Security Overview. </a:t>
            </a:r>
            <a:endParaRPr lang="en-US" sz="3200"/>
          </a:p>
        </p:txBody>
      </p:sp>
      <p:sp>
        <p:nvSpPr>
          <p:cNvPr id="2051" name="Rectangle 3"/>
          <p:cNvSpPr>
            <a:spLocks noGrp="1" noChangeArrowheads="1"/>
          </p:cNvSpPr>
          <p:nvPr>
            <p:ph type="subTitle" idx="1"/>
          </p:nvPr>
        </p:nvSpPr>
        <p:spPr/>
        <p:txBody>
          <a:bodyPr/>
          <a:lstStyle/>
          <a:p>
            <a:r>
              <a:rPr lang="en-GB" sz="2400">
                <a:solidFill>
                  <a:schemeClr val="bg1"/>
                </a:solidFill>
              </a:rPr>
              <a:t>Delivered by: Lee Cobley</a:t>
            </a:r>
            <a:endParaRPr lang="en-US" sz="2400">
              <a:solidFill>
                <a:schemeClr val="bg1"/>
              </a:solidFill>
            </a:endParaRPr>
          </a:p>
        </p:txBody>
      </p:sp>
      <p:sp>
        <p:nvSpPr>
          <p:cNvPr id="2052" name="Rectangle 4"/>
          <p:cNvSpPr>
            <a:spLocks noChangeArrowheads="1"/>
          </p:cNvSpPr>
          <p:nvPr/>
        </p:nvSpPr>
        <p:spPr bwMode="auto">
          <a:xfrm>
            <a:off x="3779838" y="5516563"/>
            <a:ext cx="1296987" cy="7207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z="3600"/>
              <a:t>Network Security Overview.</a:t>
            </a:r>
            <a:endParaRPr lang="en-US" sz="3600"/>
          </a:p>
        </p:txBody>
      </p:sp>
      <p:sp>
        <p:nvSpPr>
          <p:cNvPr id="9220" name="Rectangle 4"/>
          <p:cNvSpPr>
            <a:spLocks noChangeArrowheads="1"/>
          </p:cNvSpPr>
          <p:nvPr/>
        </p:nvSpPr>
        <p:spPr bwMode="auto">
          <a:xfrm>
            <a:off x="44450" y="1268413"/>
            <a:ext cx="9242425" cy="1739900"/>
          </a:xfrm>
          <a:prstGeom prst="rect">
            <a:avLst/>
          </a:prstGeom>
          <a:noFill/>
          <a:ln w="9525">
            <a:noFill/>
            <a:miter lim="800000"/>
            <a:headEnd/>
            <a:tailEnd/>
          </a:ln>
          <a:effectLst/>
        </p:spPr>
        <p:txBody>
          <a:bodyPr wrap="none" anchor="ctr">
            <a:spAutoFit/>
          </a:bodyPr>
          <a:lstStyle/>
          <a:p>
            <a:pPr>
              <a:buFontTx/>
              <a:buChar char="•"/>
            </a:pPr>
            <a:r>
              <a:rPr lang="en-US" dirty="0"/>
              <a:t> The security and integrity of the data held in a computer system are of great importance </a:t>
            </a:r>
          </a:p>
          <a:p>
            <a:r>
              <a:rPr lang="en-US" dirty="0"/>
              <a:t>  to an </a:t>
            </a:r>
            <a:r>
              <a:rPr lang="en-US" dirty="0" err="1"/>
              <a:t>organisation</a:t>
            </a:r>
            <a:r>
              <a:rPr lang="en-US" dirty="0"/>
              <a:t>. Normally, data can suffer one of three types of losses: </a:t>
            </a:r>
          </a:p>
          <a:p>
            <a:endParaRPr lang="en-GB" dirty="0"/>
          </a:p>
          <a:p>
            <a:pPr lvl="1">
              <a:buFontTx/>
              <a:buChar char="•"/>
            </a:pPr>
            <a:r>
              <a:rPr lang="en-GB" dirty="0"/>
              <a:t> </a:t>
            </a:r>
            <a:r>
              <a:rPr lang="en-US" dirty="0"/>
              <a:t>1. loss of availability (e.g. Server Offline, Proxy Server Down, Routers/DHCP)</a:t>
            </a:r>
          </a:p>
          <a:p>
            <a:pPr lvl="1">
              <a:buFontTx/>
              <a:buChar char="•"/>
            </a:pPr>
            <a:r>
              <a:rPr lang="en-GB" dirty="0"/>
              <a:t> </a:t>
            </a:r>
            <a:r>
              <a:rPr lang="en-US" dirty="0"/>
              <a:t>2. loss of integrity (accuracy) (E.g. Cyclic Redundancy Error)</a:t>
            </a:r>
          </a:p>
          <a:p>
            <a:pPr lvl="1">
              <a:buFontTx/>
              <a:buChar char="•"/>
            </a:pPr>
            <a:r>
              <a:rPr lang="en-GB" dirty="0"/>
              <a:t> </a:t>
            </a:r>
            <a:r>
              <a:rPr lang="en-US" dirty="0"/>
              <a:t>3. loss of confidentiality</a:t>
            </a:r>
          </a:p>
        </p:txBody>
      </p:sp>
      <p:sp>
        <p:nvSpPr>
          <p:cNvPr id="9221" name="Rectangle 5"/>
          <p:cNvSpPr>
            <a:spLocks noChangeArrowheads="1"/>
          </p:cNvSpPr>
          <p:nvPr/>
        </p:nvSpPr>
        <p:spPr bwMode="auto">
          <a:xfrm>
            <a:off x="0" y="2997200"/>
            <a:ext cx="8591550" cy="3662363"/>
          </a:xfrm>
          <a:prstGeom prst="rect">
            <a:avLst/>
          </a:prstGeom>
          <a:noFill/>
          <a:ln w="9525">
            <a:noFill/>
            <a:miter lim="800000"/>
            <a:headEnd/>
            <a:tailEnd/>
          </a:ln>
          <a:effectLst/>
        </p:spPr>
        <p:txBody>
          <a:bodyPr wrap="none" anchor="ctr">
            <a:spAutoFit/>
          </a:bodyPr>
          <a:lstStyle/>
          <a:p>
            <a:pPr>
              <a:buFontTx/>
              <a:buChar char="•"/>
            </a:pPr>
            <a:r>
              <a:rPr lang="en-US" dirty="0"/>
              <a:t> There are a variety of sources of </a:t>
            </a:r>
            <a:r>
              <a:rPr lang="en-US" b="1" i="1" u="sng" dirty="0"/>
              <a:t>risks</a:t>
            </a:r>
            <a:r>
              <a:rPr lang="en-US" b="1" dirty="0"/>
              <a:t> </a:t>
            </a:r>
            <a:r>
              <a:rPr lang="en-US" dirty="0"/>
              <a:t>or </a:t>
            </a:r>
            <a:r>
              <a:rPr lang="en-US" b="1" i="1" u="sng" dirty="0"/>
              <a:t>threats</a:t>
            </a:r>
            <a:r>
              <a:rPr lang="en-US" i="1" dirty="0"/>
              <a:t> </a:t>
            </a:r>
            <a:r>
              <a:rPr lang="en-US" dirty="0"/>
              <a:t>to computer data.</a:t>
            </a:r>
          </a:p>
          <a:p>
            <a:endParaRPr lang="en-US" dirty="0"/>
          </a:p>
          <a:p>
            <a:pPr>
              <a:buFontTx/>
              <a:buChar char="•"/>
            </a:pPr>
            <a:r>
              <a:rPr lang="en-US" dirty="0"/>
              <a:t> We talk about data being </a:t>
            </a:r>
            <a:r>
              <a:rPr lang="en-US" u="sng" dirty="0"/>
              <a:t>secure,</a:t>
            </a:r>
            <a:r>
              <a:rPr lang="en-US" dirty="0"/>
              <a:t> i.e. safe from any undesirable future event.</a:t>
            </a:r>
          </a:p>
          <a:p>
            <a:endParaRPr lang="en-US" dirty="0"/>
          </a:p>
          <a:p>
            <a:pPr>
              <a:buFontTx/>
              <a:buChar char="•"/>
            </a:pPr>
            <a:r>
              <a:rPr lang="en-US" dirty="0"/>
              <a:t> 'Data Integrity’ refers to the soundness or freedom from corruption of data.  </a:t>
            </a:r>
          </a:p>
          <a:p>
            <a:pPr>
              <a:buFontTx/>
              <a:buChar char="•"/>
            </a:pPr>
            <a:endParaRPr lang="en-US" dirty="0"/>
          </a:p>
          <a:p>
            <a:pPr>
              <a:buFontTx/>
              <a:buChar char="•"/>
            </a:pPr>
            <a:r>
              <a:rPr lang="en-US" dirty="0"/>
              <a:t> The term Computer security in modern computing society, implies a form/forms of</a:t>
            </a:r>
          </a:p>
          <a:p>
            <a:r>
              <a:rPr lang="en-US" dirty="0"/>
              <a:t>  protection against data thieves, network attacks and disaster.  The main objective</a:t>
            </a:r>
          </a:p>
          <a:p>
            <a:r>
              <a:rPr lang="en-US" dirty="0"/>
              <a:t>  for any commercial </a:t>
            </a:r>
            <a:r>
              <a:rPr lang="en-US" dirty="0" err="1"/>
              <a:t>organisation</a:t>
            </a:r>
            <a:r>
              <a:rPr lang="en-US" dirty="0"/>
              <a:t> is attacks that </a:t>
            </a:r>
            <a:r>
              <a:rPr lang="en-US" dirty="0" err="1"/>
              <a:t>jeopardise</a:t>
            </a:r>
            <a:r>
              <a:rPr lang="en-US" dirty="0"/>
              <a:t> </a:t>
            </a:r>
            <a:r>
              <a:rPr lang="en-US" b="1" i="1" dirty="0"/>
              <a:t>‘Business Continuity’.</a:t>
            </a:r>
          </a:p>
          <a:p>
            <a:endParaRPr lang="en-GB" dirty="0"/>
          </a:p>
          <a:p>
            <a:pPr>
              <a:buFontTx/>
              <a:buChar char="•"/>
            </a:pPr>
            <a:r>
              <a:rPr lang="en-GB" dirty="0"/>
              <a:t> </a:t>
            </a:r>
            <a:r>
              <a:rPr lang="en-US" dirty="0"/>
              <a:t>It is common to discuss security from the viewpoints of </a:t>
            </a:r>
            <a:r>
              <a:rPr lang="en-US" i="1" dirty="0"/>
              <a:t>prevention</a:t>
            </a:r>
            <a:r>
              <a:rPr lang="en-US" dirty="0"/>
              <a:t>, </a:t>
            </a:r>
            <a:r>
              <a:rPr lang="en-US" i="1" dirty="0"/>
              <a:t>detection</a:t>
            </a:r>
            <a:r>
              <a:rPr lang="en-US" dirty="0"/>
              <a:t> and </a:t>
            </a:r>
          </a:p>
          <a:p>
            <a:r>
              <a:rPr lang="en-US" dirty="0"/>
              <a:t>  recovery of data losses.  The procedures and mechanisms companies use, </a:t>
            </a:r>
          </a:p>
          <a:p>
            <a:r>
              <a:rPr lang="en-US" dirty="0"/>
              <a:t>  manifest these directives at the heart of their solutions.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22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221">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9221">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221">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9221">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9221">
                                            <p:txEl>
                                              <p:pRg st="8" end="8"/>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9221">
                                            <p:txEl>
                                              <p:pRg st="10" end="10"/>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221">
                                            <p:txEl>
                                              <p:pRg st="11" end="11"/>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22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a:xfrm>
            <a:off x="2339975" y="228600"/>
            <a:ext cx="6804025" cy="533400"/>
          </a:xfrm>
          <a:noFill/>
          <a:ln/>
        </p:spPr>
        <p:txBody>
          <a:bodyPr/>
          <a:lstStyle/>
          <a:p>
            <a:pPr algn="l"/>
            <a:r>
              <a:rPr lang="en-GB" sz="3200" b="1"/>
              <a:t>Security Overview: Case Studies</a:t>
            </a:r>
            <a:endParaRPr lang="en-US" sz="3200" b="1"/>
          </a:p>
        </p:txBody>
      </p:sp>
      <p:sp>
        <p:nvSpPr>
          <p:cNvPr id="11269" name="Text Box 5"/>
          <p:cNvSpPr txBox="1">
            <a:spLocks noChangeArrowheads="1"/>
          </p:cNvSpPr>
          <p:nvPr/>
        </p:nvSpPr>
        <p:spPr bwMode="auto">
          <a:xfrm>
            <a:off x="0" y="1341438"/>
            <a:ext cx="8112125" cy="366712"/>
          </a:xfrm>
          <a:prstGeom prst="rect">
            <a:avLst/>
          </a:prstGeom>
          <a:noFill/>
          <a:ln w="9525">
            <a:noFill/>
            <a:miter lim="800000"/>
            <a:headEnd/>
            <a:tailEnd/>
          </a:ln>
          <a:effectLst/>
        </p:spPr>
        <p:txBody>
          <a:bodyPr wrap="none">
            <a:spAutoFit/>
          </a:bodyPr>
          <a:lstStyle/>
          <a:p>
            <a:pPr>
              <a:buFontTx/>
              <a:buChar char="•"/>
            </a:pPr>
            <a:r>
              <a:rPr lang="en-GB" i="1"/>
              <a:t> Consider the importance of Computer Security from these 3 broad examples:</a:t>
            </a:r>
            <a:endParaRPr lang="en-US" i="1"/>
          </a:p>
        </p:txBody>
      </p:sp>
      <p:sp>
        <p:nvSpPr>
          <p:cNvPr id="11270" name="Text Box 6"/>
          <p:cNvSpPr txBox="1">
            <a:spLocks noChangeArrowheads="1"/>
          </p:cNvSpPr>
          <p:nvPr/>
        </p:nvSpPr>
        <p:spPr bwMode="auto">
          <a:xfrm>
            <a:off x="-374650" y="1773238"/>
            <a:ext cx="9518650" cy="5584825"/>
          </a:xfrm>
          <a:prstGeom prst="rect">
            <a:avLst/>
          </a:prstGeom>
          <a:noFill/>
          <a:ln w="9525">
            <a:noFill/>
            <a:miter lim="800000"/>
            <a:headEnd/>
            <a:tailEnd/>
          </a:ln>
          <a:effectLst/>
        </p:spPr>
        <p:txBody>
          <a:bodyPr wrap="none">
            <a:spAutoFit/>
          </a:bodyPr>
          <a:lstStyle/>
          <a:p>
            <a:r>
              <a:rPr lang="en-US"/>
              <a:t>	1.  A young data entry clerk with an insurance company was responsible for </a:t>
            </a:r>
          </a:p>
          <a:p>
            <a:r>
              <a:rPr lang="en-US"/>
              <a:t>                   entering pensioner deaths at her computer terminal so that the pension could </a:t>
            </a:r>
          </a:p>
          <a:p>
            <a:r>
              <a:rPr lang="en-US"/>
              <a:t>                   be stopped. She discovered that she could enter change of address details </a:t>
            </a:r>
          </a:p>
          <a:p>
            <a:r>
              <a:rPr lang="en-US"/>
              <a:t>                   instead and so diverted  payments to herself. Eventually she was detected </a:t>
            </a:r>
          </a:p>
          <a:p>
            <a:r>
              <a:rPr lang="en-US"/>
              <a:t>                   as the company had some fraud controls in place. </a:t>
            </a:r>
          </a:p>
          <a:p>
            <a:endParaRPr lang="en-GB"/>
          </a:p>
          <a:p>
            <a:r>
              <a:rPr lang="en-GB"/>
              <a:t>	2.  A 2005 Report (published by BBC on-line, gathered from The Audit </a:t>
            </a:r>
          </a:p>
          <a:p>
            <a:r>
              <a:rPr lang="en-GB"/>
              <a:t>                   Commission) showed the rise in Computer Fraud cases from 8% in 2001 to </a:t>
            </a:r>
          </a:p>
          <a:p>
            <a:r>
              <a:rPr lang="en-GB"/>
              <a:t> 	    16% in 2004.  Incidents documented included Misuse of Network Login </a:t>
            </a:r>
          </a:p>
          <a:p>
            <a:r>
              <a:rPr lang="en-GB"/>
              <a:t>                   credentials by employers, manipulating payment systems to create fake invoices</a:t>
            </a:r>
          </a:p>
          <a:p>
            <a:r>
              <a:rPr lang="en-GB"/>
              <a:t>                   and obtain cheques.  In one example, an employee tinkered with spreadsheets</a:t>
            </a:r>
          </a:p>
          <a:p>
            <a:r>
              <a:rPr lang="en-GB"/>
              <a:t>	     to steal in excess of £20,000 over 3 years.</a:t>
            </a:r>
          </a:p>
          <a:p>
            <a:endParaRPr lang="en-GB"/>
          </a:p>
          <a:p>
            <a:r>
              <a:rPr lang="en-GB"/>
              <a:t>	3. </a:t>
            </a:r>
            <a:r>
              <a:rPr lang="en-US"/>
              <a:t>A chief teller at the Union Dime Savings Bank embezzled $1.5M by transferring </a:t>
            </a:r>
          </a:p>
          <a:p>
            <a:r>
              <a:rPr lang="en-US"/>
              <a:t>                   money from legitimate accounts to fraudulent ones and then withdrawing the </a:t>
            </a:r>
          </a:p>
          <a:p>
            <a:r>
              <a:rPr lang="en-US"/>
              <a:t>                   money. He made 'balanced accounts' by shuffling amounts between accounts </a:t>
            </a:r>
          </a:p>
          <a:p>
            <a:r>
              <a:rPr lang="en-US"/>
              <a:t>                   with large balances. A high staff turnover in the department allowed him to </a:t>
            </a:r>
          </a:p>
          <a:p>
            <a:r>
              <a:rPr lang="en-US"/>
              <a:t>                   explain inconsistencies as clerical errors. The system was completely on-line </a:t>
            </a:r>
            <a:endParaRPr lang="en-GB"/>
          </a:p>
          <a:p>
            <a:endParaRPr lang="en-GB"/>
          </a:p>
          <a:p>
            <a:r>
              <a:rPr lang="en-GB"/>
              <a:t>	    </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11269">
                                            <p:txEl>
                                              <p:pRg st="0" end="0"/>
                                            </p:txEl>
                                          </p:spTgt>
                                        </p:tgtEl>
                                        <p:attrNameLst>
                                          <p:attrName>style.visibility</p:attrName>
                                        </p:attrNameLst>
                                      </p:cBhvr>
                                      <p:to>
                                        <p:strVal val="visible"/>
                                      </p:to>
                                    </p:set>
                                    <p:animScale>
                                      <p:cBhvr>
                                        <p:cTn id="7" dur="1000" decel="50000" fill="hold">
                                          <p:stCondLst>
                                            <p:cond delay="0"/>
                                          </p:stCondLst>
                                        </p:cTn>
                                        <p:tgtEl>
                                          <p:spTgt spid="11269">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11269">
                                            <p:txEl>
                                              <p:pRg st="0" end="0"/>
                                            </p:txEl>
                                          </p:spTgt>
                                        </p:tgtEl>
                                        <p:attrNameLst>
                                          <p:attrName>ppt_x</p:attrName>
                                          <p:attrName>ppt_y</p:attrName>
                                        </p:attrNameLst>
                                      </p:cBhvr>
                                    </p:animMotion>
                                    <p:animEffect transition="in" filter="fade">
                                      <p:cBhvr>
                                        <p:cTn id="9" dur="1000"/>
                                        <p:tgtEl>
                                          <p:spTgt spid="11269">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11270">
                                            <p:txEl>
                                              <p:pRg st="0" end="0"/>
                                            </p:txEl>
                                          </p:spTgt>
                                        </p:tgtEl>
                                        <p:attrNameLst>
                                          <p:attrName>style.visibility</p:attrName>
                                        </p:attrNameLst>
                                      </p:cBhvr>
                                      <p:to>
                                        <p:strVal val="visible"/>
                                      </p:to>
                                    </p:set>
                                    <p:animScale>
                                      <p:cBhvr>
                                        <p:cTn id="14" dur="1000" decel="50000" fill="hold">
                                          <p:stCondLst>
                                            <p:cond delay="0"/>
                                          </p:stCondLst>
                                        </p:cTn>
                                        <p:tgtEl>
                                          <p:spTgt spid="11270">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11270">
                                            <p:txEl>
                                              <p:pRg st="0" end="0"/>
                                            </p:txEl>
                                          </p:spTgt>
                                        </p:tgtEl>
                                        <p:attrNameLst>
                                          <p:attrName>ppt_x</p:attrName>
                                          <p:attrName>ppt_y</p:attrName>
                                        </p:attrNameLst>
                                      </p:cBhvr>
                                    </p:animMotion>
                                    <p:animEffect transition="in" filter="fade">
                                      <p:cBhvr>
                                        <p:cTn id="16" dur="1000"/>
                                        <p:tgtEl>
                                          <p:spTgt spid="11270">
                                            <p:txEl>
                                              <p:pRg st="0" end="0"/>
                                            </p:txEl>
                                          </p:spTgt>
                                        </p:tgtEl>
                                      </p:cBhvr>
                                    </p:animEffect>
                                  </p:childTnLst>
                                </p:cTn>
                              </p:par>
                              <p:par>
                                <p:cTn id="17" presetID="52" presetClass="entr" presetSubtype="0" fill="hold" nodeType="withEffect">
                                  <p:stCondLst>
                                    <p:cond delay="0"/>
                                  </p:stCondLst>
                                  <p:childTnLst>
                                    <p:set>
                                      <p:cBhvr>
                                        <p:cTn id="18" dur="1" fill="hold">
                                          <p:stCondLst>
                                            <p:cond delay="0"/>
                                          </p:stCondLst>
                                        </p:cTn>
                                        <p:tgtEl>
                                          <p:spTgt spid="11270">
                                            <p:txEl>
                                              <p:pRg st="1" end="1"/>
                                            </p:txEl>
                                          </p:spTgt>
                                        </p:tgtEl>
                                        <p:attrNameLst>
                                          <p:attrName>style.visibility</p:attrName>
                                        </p:attrNameLst>
                                      </p:cBhvr>
                                      <p:to>
                                        <p:strVal val="visible"/>
                                      </p:to>
                                    </p:set>
                                    <p:animScale>
                                      <p:cBhvr>
                                        <p:cTn id="19" dur="1000" decel="50000" fill="hold">
                                          <p:stCondLst>
                                            <p:cond delay="0"/>
                                          </p:stCondLst>
                                        </p:cTn>
                                        <p:tgtEl>
                                          <p:spTgt spid="11270">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11270">
                                            <p:txEl>
                                              <p:pRg st="1" end="1"/>
                                            </p:txEl>
                                          </p:spTgt>
                                        </p:tgtEl>
                                        <p:attrNameLst>
                                          <p:attrName>ppt_x</p:attrName>
                                          <p:attrName>ppt_y</p:attrName>
                                        </p:attrNameLst>
                                      </p:cBhvr>
                                    </p:animMotion>
                                    <p:animEffect transition="in" filter="fade">
                                      <p:cBhvr>
                                        <p:cTn id="21" dur="1000"/>
                                        <p:tgtEl>
                                          <p:spTgt spid="11270">
                                            <p:txEl>
                                              <p:pRg st="1" end="1"/>
                                            </p:txEl>
                                          </p:spTgt>
                                        </p:tgtEl>
                                      </p:cBhvr>
                                    </p:animEffect>
                                  </p:childTnLst>
                                </p:cTn>
                              </p:par>
                              <p:par>
                                <p:cTn id="22" presetID="52" presetClass="entr" presetSubtype="0" fill="hold" nodeType="withEffect">
                                  <p:stCondLst>
                                    <p:cond delay="0"/>
                                  </p:stCondLst>
                                  <p:childTnLst>
                                    <p:set>
                                      <p:cBhvr>
                                        <p:cTn id="23" dur="1" fill="hold">
                                          <p:stCondLst>
                                            <p:cond delay="0"/>
                                          </p:stCondLst>
                                        </p:cTn>
                                        <p:tgtEl>
                                          <p:spTgt spid="11270">
                                            <p:txEl>
                                              <p:pRg st="2" end="2"/>
                                            </p:txEl>
                                          </p:spTgt>
                                        </p:tgtEl>
                                        <p:attrNameLst>
                                          <p:attrName>style.visibility</p:attrName>
                                        </p:attrNameLst>
                                      </p:cBhvr>
                                      <p:to>
                                        <p:strVal val="visible"/>
                                      </p:to>
                                    </p:set>
                                    <p:animScale>
                                      <p:cBhvr>
                                        <p:cTn id="24" dur="1000" decel="50000" fill="hold">
                                          <p:stCondLst>
                                            <p:cond delay="0"/>
                                          </p:stCondLst>
                                        </p:cTn>
                                        <p:tgtEl>
                                          <p:spTgt spid="11270">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11270">
                                            <p:txEl>
                                              <p:pRg st="2" end="2"/>
                                            </p:txEl>
                                          </p:spTgt>
                                        </p:tgtEl>
                                        <p:attrNameLst>
                                          <p:attrName>ppt_x</p:attrName>
                                          <p:attrName>ppt_y</p:attrName>
                                        </p:attrNameLst>
                                      </p:cBhvr>
                                    </p:animMotion>
                                    <p:animEffect transition="in" filter="fade">
                                      <p:cBhvr>
                                        <p:cTn id="26" dur="1000"/>
                                        <p:tgtEl>
                                          <p:spTgt spid="11270">
                                            <p:txEl>
                                              <p:pRg st="2" end="2"/>
                                            </p:txEl>
                                          </p:spTgt>
                                        </p:tgtEl>
                                      </p:cBhvr>
                                    </p:animEffect>
                                  </p:childTnLst>
                                </p:cTn>
                              </p:par>
                              <p:par>
                                <p:cTn id="27" presetID="52" presetClass="entr" presetSubtype="0" fill="hold" nodeType="withEffect">
                                  <p:stCondLst>
                                    <p:cond delay="0"/>
                                  </p:stCondLst>
                                  <p:childTnLst>
                                    <p:set>
                                      <p:cBhvr>
                                        <p:cTn id="28" dur="1" fill="hold">
                                          <p:stCondLst>
                                            <p:cond delay="0"/>
                                          </p:stCondLst>
                                        </p:cTn>
                                        <p:tgtEl>
                                          <p:spTgt spid="11270">
                                            <p:txEl>
                                              <p:pRg st="3" end="3"/>
                                            </p:txEl>
                                          </p:spTgt>
                                        </p:tgtEl>
                                        <p:attrNameLst>
                                          <p:attrName>style.visibility</p:attrName>
                                        </p:attrNameLst>
                                      </p:cBhvr>
                                      <p:to>
                                        <p:strVal val="visible"/>
                                      </p:to>
                                    </p:set>
                                    <p:animScale>
                                      <p:cBhvr>
                                        <p:cTn id="29" dur="1000" decel="50000" fill="hold">
                                          <p:stCondLst>
                                            <p:cond delay="0"/>
                                          </p:stCondLst>
                                        </p:cTn>
                                        <p:tgtEl>
                                          <p:spTgt spid="11270">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11270">
                                            <p:txEl>
                                              <p:pRg st="3" end="3"/>
                                            </p:txEl>
                                          </p:spTgt>
                                        </p:tgtEl>
                                        <p:attrNameLst>
                                          <p:attrName>ppt_x</p:attrName>
                                          <p:attrName>ppt_y</p:attrName>
                                        </p:attrNameLst>
                                      </p:cBhvr>
                                    </p:animMotion>
                                    <p:animEffect transition="in" filter="fade">
                                      <p:cBhvr>
                                        <p:cTn id="31" dur="1000"/>
                                        <p:tgtEl>
                                          <p:spTgt spid="11270">
                                            <p:txEl>
                                              <p:pRg st="3" end="3"/>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11270">
                                            <p:txEl>
                                              <p:pRg st="4" end="4"/>
                                            </p:txEl>
                                          </p:spTgt>
                                        </p:tgtEl>
                                        <p:attrNameLst>
                                          <p:attrName>style.visibility</p:attrName>
                                        </p:attrNameLst>
                                      </p:cBhvr>
                                      <p:to>
                                        <p:strVal val="visible"/>
                                      </p:to>
                                    </p:set>
                                    <p:animScale>
                                      <p:cBhvr>
                                        <p:cTn id="34" dur="1000" decel="50000" fill="hold">
                                          <p:stCondLst>
                                            <p:cond delay="0"/>
                                          </p:stCondLst>
                                        </p:cTn>
                                        <p:tgtEl>
                                          <p:spTgt spid="11270">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11270">
                                            <p:txEl>
                                              <p:pRg st="4" end="4"/>
                                            </p:txEl>
                                          </p:spTgt>
                                        </p:tgtEl>
                                        <p:attrNameLst>
                                          <p:attrName>ppt_x</p:attrName>
                                          <p:attrName>ppt_y</p:attrName>
                                        </p:attrNameLst>
                                      </p:cBhvr>
                                    </p:animMotion>
                                    <p:animEffect transition="in" filter="fade">
                                      <p:cBhvr>
                                        <p:cTn id="36" dur="1000"/>
                                        <p:tgtEl>
                                          <p:spTgt spid="11270">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2" presetClass="entr" presetSubtype="0" fill="hold" nodeType="clickEffect">
                                  <p:stCondLst>
                                    <p:cond delay="0"/>
                                  </p:stCondLst>
                                  <p:childTnLst>
                                    <p:set>
                                      <p:cBhvr>
                                        <p:cTn id="40" dur="1" fill="hold">
                                          <p:stCondLst>
                                            <p:cond delay="0"/>
                                          </p:stCondLst>
                                        </p:cTn>
                                        <p:tgtEl>
                                          <p:spTgt spid="11270">
                                            <p:txEl>
                                              <p:pRg st="6" end="6"/>
                                            </p:txEl>
                                          </p:spTgt>
                                        </p:tgtEl>
                                        <p:attrNameLst>
                                          <p:attrName>style.visibility</p:attrName>
                                        </p:attrNameLst>
                                      </p:cBhvr>
                                      <p:to>
                                        <p:strVal val="visible"/>
                                      </p:to>
                                    </p:set>
                                    <p:animScale>
                                      <p:cBhvr>
                                        <p:cTn id="41" dur="1000" decel="50000" fill="hold">
                                          <p:stCondLst>
                                            <p:cond delay="0"/>
                                          </p:stCondLst>
                                        </p:cTn>
                                        <p:tgtEl>
                                          <p:spTgt spid="11270">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2" dur="1000" decel="50000" fill="hold">
                                          <p:stCondLst>
                                            <p:cond delay="0"/>
                                          </p:stCondLst>
                                        </p:cTn>
                                        <p:tgtEl>
                                          <p:spTgt spid="11270">
                                            <p:txEl>
                                              <p:pRg st="6" end="6"/>
                                            </p:txEl>
                                          </p:spTgt>
                                        </p:tgtEl>
                                        <p:attrNameLst>
                                          <p:attrName>ppt_x</p:attrName>
                                          <p:attrName>ppt_y</p:attrName>
                                        </p:attrNameLst>
                                      </p:cBhvr>
                                    </p:animMotion>
                                    <p:animEffect transition="in" filter="fade">
                                      <p:cBhvr>
                                        <p:cTn id="43" dur="1000"/>
                                        <p:tgtEl>
                                          <p:spTgt spid="11270">
                                            <p:txEl>
                                              <p:pRg st="6" end="6"/>
                                            </p:txEl>
                                          </p:spTgt>
                                        </p:tgtEl>
                                      </p:cBhvr>
                                    </p:animEffect>
                                  </p:childTnLst>
                                </p:cTn>
                              </p:par>
                              <p:par>
                                <p:cTn id="44" presetID="52" presetClass="entr" presetSubtype="0" fill="hold" nodeType="withEffect">
                                  <p:stCondLst>
                                    <p:cond delay="0"/>
                                  </p:stCondLst>
                                  <p:childTnLst>
                                    <p:set>
                                      <p:cBhvr>
                                        <p:cTn id="45" dur="1" fill="hold">
                                          <p:stCondLst>
                                            <p:cond delay="0"/>
                                          </p:stCondLst>
                                        </p:cTn>
                                        <p:tgtEl>
                                          <p:spTgt spid="11270">
                                            <p:txEl>
                                              <p:pRg st="7" end="7"/>
                                            </p:txEl>
                                          </p:spTgt>
                                        </p:tgtEl>
                                        <p:attrNameLst>
                                          <p:attrName>style.visibility</p:attrName>
                                        </p:attrNameLst>
                                      </p:cBhvr>
                                      <p:to>
                                        <p:strVal val="visible"/>
                                      </p:to>
                                    </p:set>
                                    <p:animScale>
                                      <p:cBhvr>
                                        <p:cTn id="46" dur="1000" decel="50000" fill="hold">
                                          <p:stCondLst>
                                            <p:cond delay="0"/>
                                          </p:stCondLst>
                                        </p:cTn>
                                        <p:tgtEl>
                                          <p:spTgt spid="11270">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7" dur="1000" decel="50000" fill="hold">
                                          <p:stCondLst>
                                            <p:cond delay="0"/>
                                          </p:stCondLst>
                                        </p:cTn>
                                        <p:tgtEl>
                                          <p:spTgt spid="11270">
                                            <p:txEl>
                                              <p:pRg st="7" end="7"/>
                                            </p:txEl>
                                          </p:spTgt>
                                        </p:tgtEl>
                                        <p:attrNameLst>
                                          <p:attrName>ppt_x</p:attrName>
                                          <p:attrName>ppt_y</p:attrName>
                                        </p:attrNameLst>
                                      </p:cBhvr>
                                    </p:animMotion>
                                    <p:animEffect transition="in" filter="fade">
                                      <p:cBhvr>
                                        <p:cTn id="48" dur="1000"/>
                                        <p:tgtEl>
                                          <p:spTgt spid="11270">
                                            <p:txEl>
                                              <p:pRg st="7" end="7"/>
                                            </p:txEl>
                                          </p:spTgt>
                                        </p:tgtEl>
                                      </p:cBhvr>
                                    </p:animEffect>
                                  </p:childTnLst>
                                </p:cTn>
                              </p:par>
                              <p:par>
                                <p:cTn id="49" presetID="52" presetClass="entr" presetSubtype="0" fill="hold" nodeType="withEffect">
                                  <p:stCondLst>
                                    <p:cond delay="0"/>
                                  </p:stCondLst>
                                  <p:childTnLst>
                                    <p:set>
                                      <p:cBhvr>
                                        <p:cTn id="50" dur="1" fill="hold">
                                          <p:stCondLst>
                                            <p:cond delay="0"/>
                                          </p:stCondLst>
                                        </p:cTn>
                                        <p:tgtEl>
                                          <p:spTgt spid="11270">
                                            <p:txEl>
                                              <p:pRg st="8" end="8"/>
                                            </p:txEl>
                                          </p:spTgt>
                                        </p:tgtEl>
                                        <p:attrNameLst>
                                          <p:attrName>style.visibility</p:attrName>
                                        </p:attrNameLst>
                                      </p:cBhvr>
                                      <p:to>
                                        <p:strVal val="visible"/>
                                      </p:to>
                                    </p:set>
                                    <p:animScale>
                                      <p:cBhvr>
                                        <p:cTn id="51" dur="1000" decel="50000" fill="hold">
                                          <p:stCondLst>
                                            <p:cond delay="0"/>
                                          </p:stCondLst>
                                        </p:cTn>
                                        <p:tgtEl>
                                          <p:spTgt spid="11270">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2" dur="1000" decel="50000" fill="hold">
                                          <p:stCondLst>
                                            <p:cond delay="0"/>
                                          </p:stCondLst>
                                        </p:cTn>
                                        <p:tgtEl>
                                          <p:spTgt spid="11270">
                                            <p:txEl>
                                              <p:pRg st="8" end="8"/>
                                            </p:txEl>
                                          </p:spTgt>
                                        </p:tgtEl>
                                        <p:attrNameLst>
                                          <p:attrName>ppt_x</p:attrName>
                                          <p:attrName>ppt_y</p:attrName>
                                        </p:attrNameLst>
                                      </p:cBhvr>
                                    </p:animMotion>
                                    <p:animEffect transition="in" filter="fade">
                                      <p:cBhvr>
                                        <p:cTn id="53" dur="1000"/>
                                        <p:tgtEl>
                                          <p:spTgt spid="11270">
                                            <p:txEl>
                                              <p:pRg st="8" end="8"/>
                                            </p:txEl>
                                          </p:spTgt>
                                        </p:tgtEl>
                                      </p:cBhvr>
                                    </p:animEffect>
                                  </p:childTnLst>
                                </p:cTn>
                              </p:par>
                              <p:par>
                                <p:cTn id="54" presetID="52" presetClass="entr" presetSubtype="0" fill="hold" nodeType="withEffect">
                                  <p:stCondLst>
                                    <p:cond delay="0"/>
                                  </p:stCondLst>
                                  <p:childTnLst>
                                    <p:set>
                                      <p:cBhvr>
                                        <p:cTn id="55" dur="1" fill="hold">
                                          <p:stCondLst>
                                            <p:cond delay="0"/>
                                          </p:stCondLst>
                                        </p:cTn>
                                        <p:tgtEl>
                                          <p:spTgt spid="11270">
                                            <p:txEl>
                                              <p:pRg st="9" end="9"/>
                                            </p:txEl>
                                          </p:spTgt>
                                        </p:tgtEl>
                                        <p:attrNameLst>
                                          <p:attrName>style.visibility</p:attrName>
                                        </p:attrNameLst>
                                      </p:cBhvr>
                                      <p:to>
                                        <p:strVal val="visible"/>
                                      </p:to>
                                    </p:set>
                                    <p:animScale>
                                      <p:cBhvr>
                                        <p:cTn id="56" dur="1000" decel="50000" fill="hold">
                                          <p:stCondLst>
                                            <p:cond delay="0"/>
                                          </p:stCondLst>
                                        </p:cTn>
                                        <p:tgtEl>
                                          <p:spTgt spid="11270">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7" dur="1000" decel="50000" fill="hold">
                                          <p:stCondLst>
                                            <p:cond delay="0"/>
                                          </p:stCondLst>
                                        </p:cTn>
                                        <p:tgtEl>
                                          <p:spTgt spid="11270">
                                            <p:txEl>
                                              <p:pRg st="9" end="9"/>
                                            </p:txEl>
                                          </p:spTgt>
                                        </p:tgtEl>
                                        <p:attrNameLst>
                                          <p:attrName>ppt_x</p:attrName>
                                          <p:attrName>ppt_y</p:attrName>
                                        </p:attrNameLst>
                                      </p:cBhvr>
                                    </p:animMotion>
                                    <p:animEffect transition="in" filter="fade">
                                      <p:cBhvr>
                                        <p:cTn id="58" dur="1000"/>
                                        <p:tgtEl>
                                          <p:spTgt spid="11270">
                                            <p:txEl>
                                              <p:pRg st="9" end="9"/>
                                            </p:txEl>
                                          </p:spTgt>
                                        </p:tgtEl>
                                      </p:cBhvr>
                                    </p:animEffect>
                                  </p:childTnLst>
                                </p:cTn>
                              </p:par>
                              <p:par>
                                <p:cTn id="59" presetID="52" presetClass="entr" presetSubtype="0" fill="hold" nodeType="withEffect">
                                  <p:stCondLst>
                                    <p:cond delay="0"/>
                                  </p:stCondLst>
                                  <p:childTnLst>
                                    <p:set>
                                      <p:cBhvr>
                                        <p:cTn id="60" dur="1" fill="hold">
                                          <p:stCondLst>
                                            <p:cond delay="0"/>
                                          </p:stCondLst>
                                        </p:cTn>
                                        <p:tgtEl>
                                          <p:spTgt spid="11270">
                                            <p:txEl>
                                              <p:pRg st="10" end="10"/>
                                            </p:txEl>
                                          </p:spTgt>
                                        </p:tgtEl>
                                        <p:attrNameLst>
                                          <p:attrName>style.visibility</p:attrName>
                                        </p:attrNameLst>
                                      </p:cBhvr>
                                      <p:to>
                                        <p:strVal val="visible"/>
                                      </p:to>
                                    </p:set>
                                    <p:animScale>
                                      <p:cBhvr>
                                        <p:cTn id="61" dur="1000" decel="50000" fill="hold">
                                          <p:stCondLst>
                                            <p:cond delay="0"/>
                                          </p:stCondLst>
                                        </p:cTn>
                                        <p:tgtEl>
                                          <p:spTgt spid="11270">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2" dur="1000" decel="50000" fill="hold">
                                          <p:stCondLst>
                                            <p:cond delay="0"/>
                                          </p:stCondLst>
                                        </p:cTn>
                                        <p:tgtEl>
                                          <p:spTgt spid="11270">
                                            <p:txEl>
                                              <p:pRg st="10" end="10"/>
                                            </p:txEl>
                                          </p:spTgt>
                                        </p:tgtEl>
                                        <p:attrNameLst>
                                          <p:attrName>ppt_x</p:attrName>
                                          <p:attrName>ppt_y</p:attrName>
                                        </p:attrNameLst>
                                      </p:cBhvr>
                                    </p:animMotion>
                                    <p:animEffect transition="in" filter="fade">
                                      <p:cBhvr>
                                        <p:cTn id="63" dur="1000"/>
                                        <p:tgtEl>
                                          <p:spTgt spid="11270">
                                            <p:txEl>
                                              <p:pRg st="10" end="10"/>
                                            </p:txEl>
                                          </p:spTgt>
                                        </p:tgtEl>
                                      </p:cBhvr>
                                    </p:animEffect>
                                  </p:childTnLst>
                                </p:cTn>
                              </p:par>
                              <p:par>
                                <p:cTn id="64" presetID="52" presetClass="entr" presetSubtype="0" fill="hold" nodeType="withEffect">
                                  <p:stCondLst>
                                    <p:cond delay="0"/>
                                  </p:stCondLst>
                                  <p:childTnLst>
                                    <p:set>
                                      <p:cBhvr>
                                        <p:cTn id="65" dur="1" fill="hold">
                                          <p:stCondLst>
                                            <p:cond delay="0"/>
                                          </p:stCondLst>
                                        </p:cTn>
                                        <p:tgtEl>
                                          <p:spTgt spid="11270">
                                            <p:txEl>
                                              <p:pRg st="11" end="11"/>
                                            </p:txEl>
                                          </p:spTgt>
                                        </p:tgtEl>
                                        <p:attrNameLst>
                                          <p:attrName>style.visibility</p:attrName>
                                        </p:attrNameLst>
                                      </p:cBhvr>
                                      <p:to>
                                        <p:strVal val="visible"/>
                                      </p:to>
                                    </p:set>
                                    <p:animScale>
                                      <p:cBhvr>
                                        <p:cTn id="66" dur="1000" decel="50000" fill="hold">
                                          <p:stCondLst>
                                            <p:cond delay="0"/>
                                          </p:stCondLst>
                                        </p:cTn>
                                        <p:tgtEl>
                                          <p:spTgt spid="11270">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7" dur="1000" decel="50000" fill="hold">
                                          <p:stCondLst>
                                            <p:cond delay="0"/>
                                          </p:stCondLst>
                                        </p:cTn>
                                        <p:tgtEl>
                                          <p:spTgt spid="11270">
                                            <p:txEl>
                                              <p:pRg st="11" end="11"/>
                                            </p:txEl>
                                          </p:spTgt>
                                        </p:tgtEl>
                                        <p:attrNameLst>
                                          <p:attrName>ppt_x</p:attrName>
                                          <p:attrName>ppt_y</p:attrName>
                                        </p:attrNameLst>
                                      </p:cBhvr>
                                    </p:animMotion>
                                    <p:animEffect transition="in" filter="fade">
                                      <p:cBhvr>
                                        <p:cTn id="68" dur="1000"/>
                                        <p:tgtEl>
                                          <p:spTgt spid="11270">
                                            <p:txEl>
                                              <p:pRg st="11" end="11"/>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2" presetClass="entr" presetSubtype="0" fill="hold" nodeType="clickEffect">
                                  <p:stCondLst>
                                    <p:cond delay="0"/>
                                  </p:stCondLst>
                                  <p:childTnLst>
                                    <p:set>
                                      <p:cBhvr>
                                        <p:cTn id="72" dur="1" fill="hold">
                                          <p:stCondLst>
                                            <p:cond delay="0"/>
                                          </p:stCondLst>
                                        </p:cTn>
                                        <p:tgtEl>
                                          <p:spTgt spid="11270">
                                            <p:txEl>
                                              <p:pRg st="13" end="13"/>
                                            </p:txEl>
                                          </p:spTgt>
                                        </p:tgtEl>
                                        <p:attrNameLst>
                                          <p:attrName>style.visibility</p:attrName>
                                        </p:attrNameLst>
                                      </p:cBhvr>
                                      <p:to>
                                        <p:strVal val="visible"/>
                                      </p:to>
                                    </p:set>
                                    <p:animScale>
                                      <p:cBhvr>
                                        <p:cTn id="73" dur="1000" decel="50000" fill="hold">
                                          <p:stCondLst>
                                            <p:cond delay="0"/>
                                          </p:stCondLst>
                                        </p:cTn>
                                        <p:tgtEl>
                                          <p:spTgt spid="11270">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4" dur="1000" decel="50000" fill="hold">
                                          <p:stCondLst>
                                            <p:cond delay="0"/>
                                          </p:stCondLst>
                                        </p:cTn>
                                        <p:tgtEl>
                                          <p:spTgt spid="11270">
                                            <p:txEl>
                                              <p:pRg st="13" end="13"/>
                                            </p:txEl>
                                          </p:spTgt>
                                        </p:tgtEl>
                                        <p:attrNameLst>
                                          <p:attrName>ppt_x</p:attrName>
                                          <p:attrName>ppt_y</p:attrName>
                                        </p:attrNameLst>
                                      </p:cBhvr>
                                    </p:animMotion>
                                    <p:animEffect transition="in" filter="fade">
                                      <p:cBhvr>
                                        <p:cTn id="75" dur="1000"/>
                                        <p:tgtEl>
                                          <p:spTgt spid="11270">
                                            <p:txEl>
                                              <p:pRg st="13" end="13"/>
                                            </p:txEl>
                                          </p:spTgt>
                                        </p:tgtEl>
                                      </p:cBhvr>
                                    </p:animEffect>
                                  </p:childTnLst>
                                </p:cTn>
                              </p:par>
                              <p:par>
                                <p:cTn id="76" presetID="52" presetClass="entr" presetSubtype="0" fill="hold" nodeType="withEffect">
                                  <p:stCondLst>
                                    <p:cond delay="0"/>
                                  </p:stCondLst>
                                  <p:childTnLst>
                                    <p:set>
                                      <p:cBhvr>
                                        <p:cTn id="77" dur="1" fill="hold">
                                          <p:stCondLst>
                                            <p:cond delay="0"/>
                                          </p:stCondLst>
                                        </p:cTn>
                                        <p:tgtEl>
                                          <p:spTgt spid="11270">
                                            <p:txEl>
                                              <p:pRg st="14" end="14"/>
                                            </p:txEl>
                                          </p:spTgt>
                                        </p:tgtEl>
                                        <p:attrNameLst>
                                          <p:attrName>style.visibility</p:attrName>
                                        </p:attrNameLst>
                                      </p:cBhvr>
                                      <p:to>
                                        <p:strVal val="visible"/>
                                      </p:to>
                                    </p:set>
                                    <p:animScale>
                                      <p:cBhvr>
                                        <p:cTn id="78" dur="1000" decel="50000" fill="hold">
                                          <p:stCondLst>
                                            <p:cond delay="0"/>
                                          </p:stCondLst>
                                        </p:cTn>
                                        <p:tgtEl>
                                          <p:spTgt spid="11270">
                                            <p:txEl>
                                              <p:pRg st="14" end="1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9" dur="1000" decel="50000" fill="hold">
                                          <p:stCondLst>
                                            <p:cond delay="0"/>
                                          </p:stCondLst>
                                        </p:cTn>
                                        <p:tgtEl>
                                          <p:spTgt spid="11270">
                                            <p:txEl>
                                              <p:pRg st="14" end="14"/>
                                            </p:txEl>
                                          </p:spTgt>
                                        </p:tgtEl>
                                        <p:attrNameLst>
                                          <p:attrName>ppt_x</p:attrName>
                                          <p:attrName>ppt_y</p:attrName>
                                        </p:attrNameLst>
                                      </p:cBhvr>
                                    </p:animMotion>
                                    <p:animEffect transition="in" filter="fade">
                                      <p:cBhvr>
                                        <p:cTn id="80" dur="1000"/>
                                        <p:tgtEl>
                                          <p:spTgt spid="11270">
                                            <p:txEl>
                                              <p:pRg st="14" end="14"/>
                                            </p:txEl>
                                          </p:spTgt>
                                        </p:tgtEl>
                                      </p:cBhvr>
                                    </p:animEffect>
                                  </p:childTnLst>
                                </p:cTn>
                              </p:par>
                              <p:par>
                                <p:cTn id="81" presetID="52" presetClass="entr" presetSubtype="0" fill="hold" nodeType="withEffect">
                                  <p:stCondLst>
                                    <p:cond delay="0"/>
                                  </p:stCondLst>
                                  <p:childTnLst>
                                    <p:set>
                                      <p:cBhvr>
                                        <p:cTn id="82" dur="1" fill="hold">
                                          <p:stCondLst>
                                            <p:cond delay="0"/>
                                          </p:stCondLst>
                                        </p:cTn>
                                        <p:tgtEl>
                                          <p:spTgt spid="11270">
                                            <p:txEl>
                                              <p:pRg st="15" end="15"/>
                                            </p:txEl>
                                          </p:spTgt>
                                        </p:tgtEl>
                                        <p:attrNameLst>
                                          <p:attrName>style.visibility</p:attrName>
                                        </p:attrNameLst>
                                      </p:cBhvr>
                                      <p:to>
                                        <p:strVal val="visible"/>
                                      </p:to>
                                    </p:set>
                                    <p:animScale>
                                      <p:cBhvr>
                                        <p:cTn id="83" dur="1000" decel="50000" fill="hold">
                                          <p:stCondLst>
                                            <p:cond delay="0"/>
                                          </p:stCondLst>
                                        </p:cTn>
                                        <p:tgtEl>
                                          <p:spTgt spid="11270">
                                            <p:txEl>
                                              <p:pRg st="15" end="1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4" dur="1000" decel="50000" fill="hold">
                                          <p:stCondLst>
                                            <p:cond delay="0"/>
                                          </p:stCondLst>
                                        </p:cTn>
                                        <p:tgtEl>
                                          <p:spTgt spid="11270">
                                            <p:txEl>
                                              <p:pRg st="15" end="15"/>
                                            </p:txEl>
                                          </p:spTgt>
                                        </p:tgtEl>
                                        <p:attrNameLst>
                                          <p:attrName>ppt_x</p:attrName>
                                          <p:attrName>ppt_y</p:attrName>
                                        </p:attrNameLst>
                                      </p:cBhvr>
                                    </p:animMotion>
                                    <p:animEffect transition="in" filter="fade">
                                      <p:cBhvr>
                                        <p:cTn id="85" dur="1000"/>
                                        <p:tgtEl>
                                          <p:spTgt spid="11270">
                                            <p:txEl>
                                              <p:pRg st="15" end="15"/>
                                            </p:txEl>
                                          </p:spTgt>
                                        </p:tgtEl>
                                      </p:cBhvr>
                                    </p:animEffect>
                                  </p:childTnLst>
                                </p:cTn>
                              </p:par>
                              <p:par>
                                <p:cTn id="86" presetID="52" presetClass="entr" presetSubtype="0" fill="hold" nodeType="withEffect">
                                  <p:stCondLst>
                                    <p:cond delay="0"/>
                                  </p:stCondLst>
                                  <p:childTnLst>
                                    <p:set>
                                      <p:cBhvr>
                                        <p:cTn id="87" dur="1" fill="hold">
                                          <p:stCondLst>
                                            <p:cond delay="0"/>
                                          </p:stCondLst>
                                        </p:cTn>
                                        <p:tgtEl>
                                          <p:spTgt spid="11270">
                                            <p:txEl>
                                              <p:pRg st="16" end="16"/>
                                            </p:txEl>
                                          </p:spTgt>
                                        </p:tgtEl>
                                        <p:attrNameLst>
                                          <p:attrName>style.visibility</p:attrName>
                                        </p:attrNameLst>
                                      </p:cBhvr>
                                      <p:to>
                                        <p:strVal val="visible"/>
                                      </p:to>
                                    </p:set>
                                    <p:animScale>
                                      <p:cBhvr>
                                        <p:cTn id="88" dur="1000" decel="50000" fill="hold">
                                          <p:stCondLst>
                                            <p:cond delay="0"/>
                                          </p:stCondLst>
                                        </p:cTn>
                                        <p:tgtEl>
                                          <p:spTgt spid="11270">
                                            <p:txEl>
                                              <p:pRg st="16" end="1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9" dur="1000" decel="50000" fill="hold">
                                          <p:stCondLst>
                                            <p:cond delay="0"/>
                                          </p:stCondLst>
                                        </p:cTn>
                                        <p:tgtEl>
                                          <p:spTgt spid="11270">
                                            <p:txEl>
                                              <p:pRg st="16" end="16"/>
                                            </p:txEl>
                                          </p:spTgt>
                                        </p:tgtEl>
                                        <p:attrNameLst>
                                          <p:attrName>ppt_x</p:attrName>
                                          <p:attrName>ppt_y</p:attrName>
                                        </p:attrNameLst>
                                      </p:cBhvr>
                                    </p:animMotion>
                                    <p:animEffect transition="in" filter="fade">
                                      <p:cBhvr>
                                        <p:cTn id="90" dur="1000"/>
                                        <p:tgtEl>
                                          <p:spTgt spid="11270">
                                            <p:txEl>
                                              <p:pRg st="16" end="16"/>
                                            </p:txEl>
                                          </p:spTgt>
                                        </p:tgtEl>
                                      </p:cBhvr>
                                    </p:animEffect>
                                  </p:childTnLst>
                                </p:cTn>
                              </p:par>
                              <p:par>
                                <p:cTn id="91" presetID="52" presetClass="entr" presetSubtype="0" fill="hold" nodeType="withEffect">
                                  <p:stCondLst>
                                    <p:cond delay="0"/>
                                  </p:stCondLst>
                                  <p:childTnLst>
                                    <p:set>
                                      <p:cBhvr>
                                        <p:cTn id="92" dur="1" fill="hold">
                                          <p:stCondLst>
                                            <p:cond delay="0"/>
                                          </p:stCondLst>
                                        </p:cTn>
                                        <p:tgtEl>
                                          <p:spTgt spid="11270">
                                            <p:txEl>
                                              <p:pRg st="17" end="17"/>
                                            </p:txEl>
                                          </p:spTgt>
                                        </p:tgtEl>
                                        <p:attrNameLst>
                                          <p:attrName>style.visibility</p:attrName>
                                        </p:attrNameLst>
                                      </p:cBhvr>
                                      <p:to>
                                        <p:strVal val="visible"/>
                                      </p:to>
                                    </p:set>
                                    <p:animScale>
                                      <p:cBhvr>
                                        <p:cTn id="93" dur="1000" decel="50000" fill="hold">
                                          <p:stCondLst>
                                            <p:cond delay="0"/>
                                          </p:stCondLst>
                                        </p:cTn>
                                        <p:tgtEl>
                                          <p:spTgt spid="11270">
                                            <p:txEl>
                                              <p:pRg st="17" end="1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94" dur="1000" decel="50000" fill="hold">
                                          <p:stCondLst>
                                            <p:cond delay="0"/>
                                          </p:stCondLst>
                                        </p:cTn>
                                        <p:tgtEl>
                                          <p:spTgt spid="11270">
                                            <p:txEl>
                                              <p:pRg st="17" end="17"/>
                                            </p:txEl>
                                          </p:spTgt>
                                        </p:tgtEl>
                                        <p:attrNameLst>
                                          <p:attrName>ppt_x</p:attrName>
                                          <p:attrName>ppt_y</p:attrName>
                                        </p:attrNameLst>
                                      </p:cBhvr>
                                    </p:animMotion>
                                    <p:animEffect transition="in" filter="fade">
                                      <p:cBhvr>
                                        <p:cTn id="95" dur="1000"/>
                                        <p:tgtEl>
                                          <p:spTgt spid="11270">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3"/>
          <p:cNvSpPr>
            <a:spLocks noGrp="1" noChangeArrowheads="1"/>
          </p:cNvSpPr>
          <p:nvPr>
            <p:ph type="body" idx="1"/>
          </p:nvPr>
        </p:nvSpPr>
        <p:spPr>
          <a:xfrm>
            <a:off x="457200" y="1295400"/>
            <a:ext cx="8686800" cy="5373688"/>
          </a:xfrm>
          <a:noFill/>
        </p:spPr>
        <p:txBody>
          <a:bodyPr/>
          <a:lstStyle/>
          <a:p>
            <a:pPr>
              <a:lnSpc>
                <a:spcPct val="80000"/>
              </a:lnSpc>
            </a:pPr>
            <a:r>
              <a:rPr lang="en-GB" sz="1800" b="1" dirty="0" smtClean="0"/>
              <a:t>Dennis shows </a:t>
            </a:r>
            <a:r>
              <a:rPr lang="en-GB" sz="1800" b="1" dirty="0"/>
              <a:t>in his research </a:t>
            </a:r>
            <a:r>
              <a:rPr lang="en-US" sz="1800" b="1" i="1" dirty="0"/>
              <a:t>Information Week</a:t>
            </a:r>
            <a:r>
              <a:rPr lang="en-US" sz="1800" i="1" dirty="0"/>
              <a:t> </a:t>
            </a:r>
            <a:r>
              <a:rPr lang="en-US" sz="1800" dirty="0"/>
              <a:t>estimates</a:t>
            </a:r>
          </a:p>
          <a:p>
            <a:pPr>
              <a:lnSpc>
                <a:spcPct val="80000"/>
              </a:lnSpc>
              <a:buFont typeface="Wingdings" pitchFamily="2" charset="2"/>
              <a:buNone/>
            </a:pPr>
            <a:r>
              <a:rPr lang="en-US" sz="1800" dirty="0"/>
              <a:t>      that worldwide annual losses (due to breaches of information security) were</a:t>
            </a:r>
          </a:p>
          <a:p>
            <a:pPr>
              <a:lnSpc>
                <a:spcPct val="80000"/>
              </a:lnSpc>
              <a:buFont typeface="Wingdings" pitchFamily="2" charset="2"/>
              <a:buNone/>
            </a:pPr>
            <a:r>
              <a:rPr lang="en-US" sz="1800" dirty="0"/>
              <a:t>      approximately  $1.6 Trillion.</a:t>
            </a:r>
          </a:p>
          <a:p>
            <a:pPr>
              <a:lnSpc>
                <a:spcPct val="80000"/>
              </a:lnSpc>
              <a:buFont typeface="Wingdings" pitchFamily="2" charset="2"/>
              <a:buNone/>
            </a:pPr>
            <a:endParaRPr lang="en-US" sz="1800" dirty="0"/>
          </a:p>
          <a:p>
            <a:pPr>
              <a:lnSpc>
                <a:spcPct val="80000"/>
              </a:lnSpc>
            </a:pPr>
            <a:r>
              <a:rPr lang="en-US" sz="1800" dirty="0"/>
              <a:t>With the increasing availability of toolkits in the underground community, it is possible for inexperienced users to launch </a:t>
            </a:r>
            <a:r>
              <a:rPr lang="en-US" sz="1800" dirty="0" err="1"/>
              <a:t>Ddos</a:t>
            </a:r>
            <a:r>
              <a:rPr lang="en-US" sz="1800" dirty="0"/>
              <a:t> attacks for example.  By simply running a program and pointing the program to the targeted system, this host is unwittingly bombarded with ‘bogus’ requests.</a:t>
            </a:r>
          </a:p>
          <a:p>
            <a:pPr>
              <a:lnSpc>
                <a:spcPct val="80000"/>
              </a:lnSpc>
              <a:buFont typeface="Wingdings" pitchFamily="2" charset="2"/>
              <a:buNone/>
            </a:pPr>
            <a:endParaRPr lang="en-GB" sz="1800" dirty="0"/>
          </a:p>
          <a:p>
            <a:pPr>
              <a:lnSpc>
                <a:spcPct val="80000"/>
              </a:lnSpc>
            </a:pPr>
            <a:r>
              <a:rPr lang="en-GB" sz="1800" b="1" i="1" dirty="0"/>
              <a:t>What are the implications of Network Security?</a:t>
            </a:r>
            <a:r>
              <a:rPr lang="en-GB" sz="1800" dirty="0"/>
              <a:t> – To some, it means </a:t>
            </a:r>
          </a:p>
          <a:p>
            <a:pPr>
              <a:lnSpc>
                <a:spcPct val="80000"/>
              </a:lnSpc>
              <a:buFont typeface="Wingdings" pitchFamily="2" charset="2"/>
              <a:buNone/>
            </a:pPr>
            <a:r>
              <a:rPr lang="en-GB" sz="1800" dirty="0"/>
              <a:t>      preventing unauthorised access/hackers from gaining access to their systems, this though, is a very narrow and inaccurate viewpoint.</a:t>
            </a:r>
          </a:p>
          <a:p>
            <a:pPr>
              <a:lnSpc>
                <a:spcPct val="80000"/>
              </a:lnSpc>
              <a:buFont typeface="Wingdings" pitchFamily="2" charset="2"/>
              <a:buNone/>
            </a:pPr>
            <a:endParaRPr lang="en-GB" sz="1800" dirty="0"/>
          </a:p>
          <a:p>
            <a:pPr>
              <a:lnSpc>
                <a:spcPct val="80000"/>
              </a:lnSpc>
            </a:pPr>
            <a:r>
              <a:rPr lang="en-GB" sz="1800" dirty="0"/>
              <a:t>When you consider the vast range of threats that </a:t>
            </a:r>
            <a:r>
              <a:rPr lang="en-GB" sz="1800" i="1" dirty="0"/>
              <a:t>[a] The physical building that houses the computer network and its interconnected systems</a:t>
            </a:r>
            <a:r>
              <a:rPr lang="en-GB" sz="1800" dirty="0"/>
              <a:t>, </a:t>
            </a:r>
            <a:r>
              <a:rPr lang="en-GB" sz="1800" i="1" dirty="0"/>
              <a:t>[b] The cabling/networking components</a:t>
            </a:r>
            <a:r>
              <a:rPr lang="en-GB" sz="1800" dirty="0"/>
              <a:t> and </a:t>
            </a:r>
            <a:r>
              <a:rPr lang="en-GB" sz="1800" i="1" dirty="0"/>
              <a:t>[c] The computer systems themselves</a:t>
            </a:r>
            <a:r>
              <a:rPr lang="en-GB" sz="1800" dirty="0"/>
              <a:t>, </a:t>
            </a:r>
          </a:p>
          <a:p>
            <a:pPr>
              <a:lnSpc>
                <a:spcPct val="80000"/>
              </a:lnSpc>
              <a:buFont typeface="Wingdings" pitchFamily="2" charset="2"/>
              <a:buNone/>
            </a:pPr>
            <a:r>
              <a:rPr lang="en-GB" sz="1800" dirty="0"/>
              <a:t>	are susceptible to, the need for more thorough assessment of security</a:t>
            </a:r>
          </a:p>
          <a:p>
            <a:pPr>
              <a:lnSpc>
                <a:spcPct val="80000"/>
              </a:lnSpc>
              <a:buFont typeface="Wingdings" pitchFamily="2" charset="2"/>
              <a:buNone/>
            </a:pPr>
            <a:r>
              <a:rPr lang="en-GB" sz="1800" dirty="0"/>
              <a:t>	practices becomes apparent. </a:t>
            </a:r>
          </a:p>
          <a:p>
            <a:pPr>
              <a:lnSpc>
                <a:spcPct val="80000"/>
              </a:lnSpc>
              <a:buFont typeface="Wingdings" pitchFamily="2" charset="2"/>
              <a:buNone/>
            </a:pPr>
            <a:r>
              <a:rPr lang="en-GB" sz="1800" dirty="0"/>
              <a:t>	</a:t>
            </a:r>
          </a:p>
          <a:p>
            <a:pPr>
              <a:lnSpc>
                <a:spcPct val="80000"/>
              </a:lnSpc>
              <a:buFont typeface="Wingdings" pitchFamily="2" charset="2"/>
              <a:buNone/>
            </a:pPr>
            <a:endParaRPr lang="en-GB" sz="1800" dirty="0"/>
          </a:p>
          <a:p>
            <a:pPr>
              <a:lnSpc>
                <a:spcPct val="80000"/>
              </a:lnSpc>
              <a:buFont typeface="Wingdings" pitchFamily="2" charset="2"/>
              <a:buNone/>
            </a:pPr>
            <a:r>
              <a:rPr lang="en-GB" sz="1800" dirty="0"/>
              <a:t>  </a:t>
            </a:r>
            <a:endParaRPr lang="en-US" sz="1800" dirty="0"/>
          </a:p>
        </p:txBody>
      </p:sp>
      <p:sp>
        <p:nvSpPr>
          <p:cNvPr id="68613" name="Rectangle 5"/>
          <p:cNvSpPr>
            <a:spLocks noGrp="1" noChangeArrowheads="1"/>
          </p:cNvSpPr>
          <p:nvPr>
            <p:ph type="title"/>
          </p:nvPr>
        </p:nvSpPr>
        <p:spPr>
          <a:noFill/>
          <a:ln/>
        </p:spPr>
        <p:txBody>
          <a:bodyPr/>
          <a:lstStyle/>
          <a:p>
            <a:pPr algn="l"/>
            <a:r>
              <a:rPr lang="en-GB" b="1"/>
              <a:t>Security Overview:</a:t>
            </a:r>
            <a:endParaRPr lang="en-US" b="1"/>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sz="3200"/>
              <a:t>Conducting Security Assessments.</a:t>
            </a:r>
            <a:endParaRPr lang="en-US" sz="3200"/>
          </a:p>
        </p:txBody>
      </p:sp>
      <p:sp>
        <p:nvSpPr>
          <p:cNvPr id="69635" name="Rectangle 3"/>
          <p:cNvSpPr>
            <a:spLocks noGrp="1" noChangeArrowheads="1"/>
          </p:cNvSpPr>
          <p:nvPr>
            <p:ph type="body" idx="1"/>
          </p:nvPr>
        </p:nvSpPr>
        <p:spPr/>
        <p:txBody>
          <a:bodyPr/>
          <a:lstStyle/>
          <a:p>
            <a:r>
              <a:rPr lang="en-GB" sz="1800" dirty="0" smtClean="0"/>
              <a:t>Stallings, </a:t>
            </a:r>
            <a:r>
              <a:rPr lang="en-GB" sz="1800" dirty="0"/>
              <a:t>shows when assessing the security needs of an organisation and evaluating appropriate &amp; effective policies and products, we need to define the requirements for security and the ways in which we </a:t>
            </a:r>
          </a:p>
          <a:p>
            <a:pPr>
              <a:buFont typeface="Wingdings" pitchFamily="2" charset="2"/>
              <a:buNone/>
            </a:pPr>
            <a:r>
              <a:rPr lang="en-GB" sz="1800" dirty="0"/>
              <a:t>	can satisfy these requirements.</a:t>
            </a:r>
          </a:p>
          <a:p>
            <a:pPr>
              <a:buFont typeface="Wingdings" pitchFamily="2" charset="2"/>
              <a:buNone/>
            </a:pPr>
            <a:endParaRPr lang="en-GB" sz="1800" dirty="0"/>
          </a:p>
          <a:p>
            <a:r>
              <a:rPr lang="en-GB" sz="1800" dirty="0"/>
              <a:t>A common approach is to consider three areas of concern within information security:</a:t>
            </a:r>
          </a:p>
          <a:p>
            <a:endParaRPr lang="en-GB" sz="1800" dirty="0"/>
          </a:p>
          <a:p>
            <a:pPr lvl="4"/>
            <a:r>
              <a:rPr lang="en-GB" sz="1600" b="1" i="1" dirty="0"/>
              <a:t>Security Attack</a:t>
            </a:r>
            <a:r>
              <a:rPr lang="en-GB" sz="1600" dirty="0"/>
              <a:t> – An action that compromises the security of information </a:t>
            </a:r>
          </a:p>
          <a:p>
            <a:pPr lvl="4"/>
            <a:r>
              <a:rPr lang="en-GB" sz="1600" b="1" i="1" dirty="0"/>
              <a:t>Security Mechanism</a:t>
            </a:r>
            <a:r>
              <a:rPr lang="en-GB" sz="1600" dirty="0"/>
              <a:t> – A means of preventing, detecting or in the worst case scenario recovering from/correcting the error.</a:t>
            </a:r>
          </a:p>
          <a:p>
            <a:pPr lvl="4"/>
            <a:r>
              <a:rPr lang="en-GB" sz="1600" b="1" i="1" dirty="0"/>
              <a:t>Security Service</a:t>
            </a:r>
            <a:r>
              <a:rPr lang="en-GB" sz="1600" dirty="0"/>
              <a:t> – The service that enhances the security of information (albeit locally stored on the system or in transport).</a:t>
            </a:r>
          </a:p>
          <a:p>
            <a:pPr lvl="4">
              <a:buFont typeface="Wingdings" pitchFamily="2" charset="2"/>
              <a:buNone/>
            </a:pPr>
            <a:r>
              <a:rPr lang="en-GB" sz="1600" dirty="0"/>
              <a:t>	The service makes use of one, or more security mechanisms</a:t>
            </a:r>
          </a:p>
          <a:p>
            <a:pPr lvl="4">
              <a:buFont typeface="Wingdings" pitchFamily="2" charset="2"/>
              <a:buNone/>
            </a:pPr>
            <a:r>
              <a:rPr lang="en-GB" sz="1600" dirty="0"/>
              <a:t>	that counter attacks, in order to maximise the security service and</a:t>
            </a:r>
          </a:p>
          <a:p>
            <a:pPr lvl="4">
              <a:buFont typeface="Wingdings" pitchFamily="2" charset="2"/>
              <a:buNone/>
            </a:pPr>
            <a:r>
              <a:rPr lang="en-GB" sz="1600" dirty="0"/>
              <a:t>	maintain the ‘integrity’ of the information.</a:t>
            </a:r>
          </a:p>
          <a:p>
            <a:pPr lvl="4"/>
            <a:endParaRPr lang="en-GB" sz="1600" dirty="0"/>
          </a:p>
          <a:p>
            <a:pPr lvl="4">
              <a:buFont typeface="Wingdings" pitchFamily="2" charset="2"/>
              <a:buNone/>
            </a:pPr>
            <a:endParaRPr lang="en-US"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sz="3200"/>
              <a:t>Introduction to Security Services.</a:t>
            </a:r>
          </a:p>
        </p:txBody>
      </p:sp>
      <p:sp>
        <p:nvSpPr>
          <p:cNvPr id="70659" name="Rectangle 3"/>
          <p:cNvSpPr>
            <a:spLocks noGrp="1" noChangeArrowheads="1"/>
          </p:cNvSpPr>
          <p:nvPr>
            <p:ph type="body" idx="1"/>
          </p:nvPr>
        </p:nvSpPr>
        <p:spPr/>
        <p:txBody>
          <a:bodyPr/>
          <a:lstStyle/>
          <a:p>
            <a:r>
              <a:rPr lang="en-GB" sz="1800"/>
              <a:t>In the era of pervasive computing, the functions served by paper based documents, are now taken on by electronically based information/documents.</a:t>
            </a:r>
          </a:p>
          <a:p>
            <a:endParaRPr lang="en-GB" sz="1800"/>
          </a:p>
          <a:p>
            <a:r>
              <a:rPr lang="en-GB" sz="1800"/>
              <a:t>There are aspects of electronic documents that make security of information</a:t>
            </a:r>
          </a:p>
          <a:p>
            <a:pPr>
              <a:buFont typeface="Wingdings" pitchFamily="2" charset="2"/>
              <a:buNone/>
            </a:pPr>
            <a:r>
              <a:rPr lang="en-GB" sz="1800"/>
              <a:t>	more challenging.  Typically, we classify security services into the following categories;</a:t>
            </a:r>
          </a:p>
          <a:p>
            <a:pPr lvl="4"/>
            <a:endParaRPr lang="en-GB" sz="1600" b="1"/>
          </a:p>
          <a:p>
            <a:pPr lvl="4"/>
            <a:r>
              <a:rPr lang="en-GB" sz="1600" b="1"/>
              <a:t>Access Control</a:t>
            </a:r>
          </a:p>
          <a:p>
            <a:pPr lvl="4"/>
            <a:r>
              <a:rPr lang="en-GB" sz="1600" b="1"/>
              <a:t>Authentication</a:t>
            </a:r>
          </a:p>
          <a:p>
            <a:pPr lvl="4"/>
            <a:r>
              <a:rPr lang="en-GB" sz="1600" b="1"/>
              <a:t>Availability</a:t>
            </a:r>
          </a:p>
          <a:p>
            <a:pPr lvl="4"/>
            <a:r>
              <a:rPr lang="en-GB" sz="1600" b="1"/>
              <a:t>Confidentiality</a:t>
            </a:r>
          </a:p>
          <a:p>
            <a:pPr lvl="4"/>
            <a:r>
              <a:rPr lang="en-GB" sz="1600" b="1"/>
              <a:t>Integrity</a:t>
            </a:r>
          </a:p>
          <a:p>
            <a:pPr lvl="4"/>
            <a:r>
              <a:rPr lang="en-GB" sz="1600" b="1"/>
              <a:t>Non-Repudiation</a:t>
            </a:r>
          </a:p>
          <a:p>
            <a:pPr lvl="4"/>
            <a:endParaRPr lang="en-GB" sz="1600" b="1"/>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sz="3600"/>
              <a:t>Security Services.</a:t>
            </a:r>
          </a:p>
        </p:txBody>
      </p:sp>
      <p:sp>
        <p:nvSpPr>
          <p:cNvPr id="71684" name="Text Box 4"/>
          <p:cNvSpPr txBox="1">
            <a:spLocks noChangeArrowheads="1"/>
          </p:cNvSpPr>
          <p:nvPr/>
        </p:nvSpPr>
        <p:spPr bwMode="auto">
          <a:xfrm>
            <a:off x="0" y="1268413"/>
            <a:ext cx="9178925" cy="5859462"/>
          </a:xfrm>
          <a:prstGeom prst="rect">
            <a:avLst/>
          </a:prstGeom>
          <a:noFill/>
          <a:ln w="9525">
            <a:noFill/>
            <a:miter lim="800000"/>
            <a:headEnd/>
            <a:tailEnd/>
          </a:ln>
          <a:effectLst/>
        </p:spPr>
        <p:txBody>
          <a:bodyPr wrap="none">
            <a:spAutoFit/>
          </a:bodyPr>
          <a:lstStyle/>
          <a:p>
            <a:pPr>
              <a:buFontTx/>
              <a:buChar char="•"/>
            </a:pPr>
            <a:r>
              <a:rPr lang="en-GB"/>
              <a:t> </a:t>
            </a:r>
            <a:r>
              <a:rPr lang="en-GB" b="1" i="1"/>
              <a:t>Confidentiality;</a:t>
            </a:r>
            <a:r>
              <a:rPr lang="en-GB"/>
              <a:t> refers to the protection of data transmitted over the network, which</a:t>
            </a:r>
          </a:p>
          <a:p>
            <a:r>
              <a:rPr lang="en-GB"/>
              <a:t>   is otherwise susceptible to ‘passive attacks’.  </a:t>
            </a:r>
          </a:p>
          <a:p>
            <a:endParaRPr lang="en-GB"/>
          </a:p>
          <a:p>
            <a:pPr>
              <a:buFontTx/>
              <a:buChar char="•"/>
            </a:pPr>
            <a:r>
              <a:rPr lang="en-GB"/>
              <a:t> In a network security context another aspect of confidentiality ‘is protection of packet</a:t>
            </a:r>
          </a:p>
          <a:p>
            <a:r>
              <a:rPr lang="en-GB"/>
              <a:t>   flow, in terms of preventing analysis by an attacker.  Attackers would otherwise be</a:t>
            </a:r>
          </a:p>
          <a:p>
            <a:r>
              <a:rPr lang="en-GB"/>
              <a:t>   able to obtain information such as source, destination, length amongst other</a:t>
            </a:r>
          </a:p>
          <a:p>
            <a:r>
              <a:rPr lang="en-GB"/>
              <a:t>   characteristics.</a:t>
            </a:r>
          </a:p>
          <a:p>
            <a:endParaRPr lang="en-GB"/>
          </a:p>
          <a:p>
            <a:pPr>
              <a:buFontTx/>
              <a:buChar char="•"/>
            </a:pPr>
            <a:r>
              <a:rPr lang="en-GB"/>
              <a:t>  </a:t>
            </a:r>
            <a:r>
              <a:rPr lang="en-GB" b="1" i="1"/>
              <a:t>Access Control</a:t>
            </a:r>
            <a:r>
              <a:rPr lang="en-GB"/>
              <a:t> – This refers to the control of access of host systems and applications</a:t>
            </a:r>
          </a:p>
          <a:p>
            <a:r>
              <a:rPr lang="en-GB"/>
              <a:t>   via communication links.  Entities must be identified &amp; authenticated in systems of</a:t>
            </a:r>
          </a:p>
          <a:p>
            <a:r>
              <a:rPr lang="en-GB"/>
              <a:t>   this nature.</a:t>
            </a:r>
          </a:p>
          <a:p>
            <a:endParaRPr lang="en-GB"/>
          </a:p>
          <a:p>
            <a:pPr>
              <a:buFontTx/>
              <a:buChar char="•"/>
            </a:pPr>
            <a:r>
              <a:rPr lang="en-GB"/>
              <a:t> </a:t>
            </a:r>
            <a:r>
              <a:rPr lang="en-GB" b="1" i="1"/>
              <a:t>Authentication – </a:t>
            </a:r>
            <a:r>
              <a:rPr lang="en-GB"/>
              <a:t>The primary concern of authenticity is to ensure that communications</a:t>
            </a:r>
          </a:p>
          <a:p>
            <a:r>
              <a:rPr lang="en-GB"/>
              <a:t>  are authentic.  At its most fundamental level, this involves assuring the recipient of</a:t>
            </a:r>
          </a:p>
          <a:p>
            <a:r>
              <a:rPr lang="en-GB"/>
              <a:t>  a message, that the message is from, who it claims to be from. </a:t>
            </a:r>
          </a:p>
          <a:p>
            <a:r>
              <a:rPr lang="en-GB"/>
              <a:t>  In a more complex scenario say where we have two legitimate hosts A &amp; B engaged in </a:t>
            </a:r>
          </a:p>
          <a:p>
            <a:r>
              <a:rPr lang="en-GB"/>
              <a:t>  communications, the first step is to ensure that connection initialisation is authentic, </a:t>
            </a:r>
          </a:p>
          <a:p>
            <a:r>
              <a:rPr lang="en-GB"/>
              <a:t>  secondly in on-going communications, we need to ensure that the connection is not </a:t>
            </a:r>
          </a:p>
          <a:p>
            <a:r>
              <a:rPr lang="en-GB"/>
              <a:t>  interfered with by host C, an attacker who wishes to masquerade as A or B, for </a:t>
            </a:r>
          </a:p>
          <a:p>
            <a:r>
              <a:rPr lang="en-GB"/>
              <a:t>  unscrupulous activities.</a:t>
            </a:r>
          </a:p>
          <a:p>
            <a:r>
              <a:rPr lang="en-GB"/>
              <a:t>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3"/>
          <p:cNvSpPr>
            <a:spLocks noGrp="1" noChangeArrowheads="1"/>
          </p:cNvSpPr>
          <p:nvPr>
            <p:ph type="body" idx="1"/>
          </p:nvPr>
        </p:nvSpPr>
        <p:spPr/>
        <p:txBody>
          <a:bodyPr/>
          <a:lstStyle/>
          <a:p>
            <a:r>
              <a:rPr lang="en-GB" sz="1800" b="1" i="1"/>
              <a:t>Availability – </a:t>
            </a:r>
            <a:r>
              <a:rPr lang="en-GB" sz="1800"/>
              <a:t>Several attacks can result in the loss of service/data, referred to as availability.  The various sources of these threats can often be countered with automated controls (such as Fault Tolerance Redundancy), although in some cases physical action may be required to bring an</a:t>
            </a:r>
          </a:p>
          <a:p>
            <a:pPr>
              <a:buFont typeface="Wingdings" pitchFamily="2" charset="2"/>
              <a:buNone/>
            </a:pPr>
            <a:r>
              <a:rPr lang="en-GB" sz="1800"/>
              <a:t>	unavailable system back ‘online’. </a:t>
            </a:r>
          </a:p>
          <a:p>
            <a:pPr>
              <a:buFont typeface="Wingdings" pitchFamily="2" charset="2"/>
              <a:buNone/>
            </a:pPr>
            <a:endParaRPr lang="en-GB" sz="1800"/>
          </a:p>
          <a:p>
            <a:r>
              <a:rPr lang="en-GB" sz="1800" b="1" i="1"/>
              <a:t>Integrity – </a:t>
            </a:r>
            <a:r>
              <a:rPr lang="en-GB" sz="1800"/>
              <a:t>This has a much wider meaning in many security circles, as</a:t>
            </a:r>
          </a:p>
          <a:p>
            <a:pPr>
              <a:buFont typeface="Wingdings" pitchFamily="2" charset="2"/>
              <a:buNone/>
            </a:pPr>
            <a:r>
              <a:rPr lang="en-GB" sz="1800"/>
              <a:t>      the word Integrity oftentimes refers to all aspects of information security.  </a:t>
            </a:r>
          </a:p>
          <a:p>
            <a:pPr>
              <a:buFont typeface="Wingdings" pitchFamily="2" charset="2"/>
              <a:buNone/>
            </a:pPr>
            <a:r>
              <a:rPr lang="en-GB" sz="1800"/>
              <a:t>	In terms of network security and connection orientated/distributed computing contexts, it deals with the form of the data, e.g. that the data is</a:t>
            </a:r>
          </a:p>
          <a:p>
            <a:pPr>
              <a:buFont typeface="Wingdings" pitchFamily="2" charset="2"/>
              <a:buNone/>
            </a:pPr>
            <a:r>
              <a:rPr lang="en-GB" sz="1800"/>
              <a:t>      received in the form it was originally sent in.  </a:t>
            </a:r>
          </a:p>
          <a:p>
            <a:pPr>
              <a:buFont typeface="Wingdings" pitchFamily="2" charset="2"/>
              <a:buNone/>
            </a:pPr>
            <a:r>
              <a:rPr lang="en-GB" sz="1800"/>
              <a:t>	</a:t>
            </a:r>
          </a:p>
          <a:p>
            <a:pPr>
              <a:buFont typeface="Wingdings" pitchFamily="2" charset="2"/>
              <a:buNone/>
            </a:pPr>
            <a:r>
              <a:rPr lang="en-GB" sz="1800"/>
              <a:t>	This means that messages should not be susceptible to tampering e.g.</a:t>
            </a:r>
          </a:p>
          <a:p>
            <a:pPr>
              <a:buFont typeface="Wingdings" pitchFamily="2" charset="2"/>
              <a:buNone/>
            </a:pPr>
            <a:r>
              <a:rPr lang="en-GB" sz="1800"/>
              <a:t>	no duplication, insertions/deletions, or other modification. Preventing the</a:t>
            </a:r>
          </a:p>
          <a:p>
            <a:pPr>
              <a:buFont typeface="Wingdings" pitchFamily="2" charset="2"/>
              <a:buNone/>
            </a:pPr>
            <a:r>
              <a:rPr lang="en-GB" sz="1800"/>
              <a:t>      Destruction of data should also be considered a primary objective of this</a:t>
            </a:r>
          </a:p>
          <a:p>
            <a:pPr>
              <a:buFont typeface="Wingdings" pitchFamily="2" charset="2"/>
              <a:buNone/>
            </a:pPr>
            <a:r>
              <a:rPr lang="en-GB" sz="1800"/>
              <a:t>	service.  As a result both message stream modification and denial of service types of problems are addressed.  </a:t>
            </a:r>
          </a:p>
        </p:txBody>
      </p:sp>
      <p:sp>
        <p:nvSpPr>
          <p:cNvPr id="72708" name="Rectangle 4"/>
          <p:cNvSpPr>
            <a:spLocks noGrp="1" noChangeArrowheads="1"/>
          </p:cNvSpPr>
          <p:nvPr>
            <p:ph type="title"/>
          </p:nvPr>
        </p:nvSpPr>
        <p:spPr>
          <a:noFill/>
          <a:ln/>
        </p:spPr>
        <p:txBody>
          <a:bodyPr/>
          <a:lstStyle/>
          <a:p>
            <a:r>
              <a:rPr lang="en-GB" sz="3600"/>
              <a:t>Security Services.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95288" y="1341438"/>
            <a:ext cx="8229600" cy="5026025"/>
          </a:xfrm>
        </p:spPr>
        <p:txBody>
          <a:bodyPr/>
          <a:lstStyle/>
          <a:p>
            <a:pPr marL="609600" indent="-609600"/>
            <a:r>
              <a:rPr lang="en-GB" sz="1800"/>
              <a:t>One important point to consider when providing Integrity as a security service, is that we are for the largest part concerned with </a:t>
            </a:r>
            <a:r>
              <a:rPr lang="en-GB" sz="1800" i="1"/>
              <a:t>Active</a:t>
            </a:r>
            <a:r>
              <a:rPr lang="en-GB" sz="1800"/>
              <a:t> </a:t>
            </a:r>
            <a:r>
              <a:rPr lang="en-GB" sz="1800" i="1"/>
              <a:t>Attacks</a:t>
            </a:r>
            <a:r>
              <a:rPr lang="en-GB" sz="1800"/>
              <a:t>.</a:t>
            </a:r>
          </a:p>
          <a:p>
            <a:pPr marL="609600" indent="-609600"/>
            <a:endParaRPr lang="en-GB" sz="1800"/>
          </a:p>
          <a:p>
            <a:pPr marL="609600" indent="-609600"/>
            <a:r>
              <a:rPr lang="en-GB" sz="1800"/>
              <a:t>Therefore we are concerned with Detection rather than Prevention, if we detect a problem then the service will usually report this violation and some other application/act of human intervention, is required to recover from the breach.</a:t>
            </a:r>
          </a:p>
          <a:p>
            <a:pPr marL="609600" indent="-609600"/>
            <a:endParaRPr lang="en-GB" sz="1800"/>
          </a:p>
          <a:p>
            <a:pPr marL="609600" indent="-609600"/>
            <a:r>
              <a:rPr lang="en-GB" sz="1800"/>
              <a:t>Alternatively, we could consider the service with recovery mechanisms in place.  With automated recovery mechanisms in place it is possible to </a:t>
            </a:r>
          </a:p>
          <a:p>
            <a:pPr marL="609600" indent="-609600">
              <a:buFont typeface="Wingdings" pitchFamily="2" charset="2"/>
              <a:buNone/>
            </a:pPr>
            <a:r>
              <a:rPr lang="en-GB" sz="1800"/>
              <a:t>	recover from attacks that cause the loss of integrity of data, more quickly and effectively.</a:t>
            </a:r>
          </a:p>
          <a:p>
            <a:pPr marL="609600" indent="-609600">
              <a:buFont typeface="Wingdings" pitchFamily="2" charset="2"/>
              <a:buNone/>
            </a:pPr>
            <a:endParaRPr lang="en-GB" sz="1800"/>
          </a:p>
          <a:p>
            <a:pPr marL="609600" indent="-609600"/>
            <a:r>
              <a:rPr lang="en-GB" sz="1800" b="1" i="1"/>
              <a:t>Non-repudiation</a:t>
            </a:r>
            <a:r>
              <a:rPr lang="en-GB" sz="1800"/>
              <a:t> – A service that prevents a sender/receiver from committing fraudulent activity by falsely claiming they did not send/receive a particular piece of information. The system provides a way of proving that a message was sent and received by both parties involved.  </a:t>
            </a:r>
          </a:p>
        </p:txBody>
      </p:sp>
      <p:sp>
        <p:nvSpPr>
          <p:cNvPr id="73732" name="Rectangle 4"/>
          <p:cNvSpPr>
            <a:spLocks noGrp="1" noChangeArrowheads="1"/>
          </p:cNvSpPr>
          <p:nvPr>
            <p:ph type="title"/>
          </p:nvPr>
        </p:nvSpPr>
        <p:spPr>
          <a:noFill/>
          <a:ln/>
        </p:spPr>
        <p:txBody>
          <a:bodyPr/>
          <a:lstStyle/>
          <a:p>
            <a:r>
              <a:rPr lang="en-GB" sz="3600"/>
              <a:t>Security Services.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sz="2400" b="1"/>
              <a:t>Categorising Threats to Network Security.</a:t>
            </a:r>
          </a:p>
        </p:txBody>
      </p:sp>
      <p:sp>
        <p:nvSpPr>
          <p:cNvPr id="74756" name="Text Box 4"/>
          <p:cNvSpPr txBox="1">
            <a:spLocks noChangeArrowheads="1"/>
          </p:cNvSpPr>
          <p:nvPr/>
        </p:nvSpPr>
        <p:spPr bwMode="auto">
          <a:xfrm>
            <a:off x="-92075" y="1289050"/>
            <a:ext cx="9305925" cy="4211638"/>
          </a:xfrm>
          <a:prstGeom prst="rect">
            <a:avLst/>
          </a:prstGeom>
          <a:noFill/>
          <a:ln w="9525">
            <a:noFill/>
            <a:miter lim="800000"/>
            <a:headEnd/>
            <a:tailEnd/>
          </a:ln>
          <a:effectLst/>
        </p:spPr>
        <p:txBody>
          <a:bodyPr wrap="none">
            <a:spAutoFit/>
          </a:bodyPr>
          <a:lstStyle/>
          <a:p>
            <a:pPr>
              <a:buFontTx/>
              <a:buChar char="•"/>
            </a:pPr>
            <a:r>
              <a:rPr lang="en-GB"/>
              <a:t> Implementing </a:t>
            </a:r>
            <a:r>
              <a:rPr lang="en-GB" i="1"/>
              <a:t>‘information security’</a:t>
            </a:r>
            <a:r>
              <a:rPr lang="en-GB"/>
              <a:t> is best approached by viewing the function of the</a:t>
            </a:r>
          </a:p>
          <a:p>
            <a:r>
              <a:rPr lang="en-GB"/>
              <a:t>  system as ‘providing information’. </a:t>
            </a:r>
          </a:p>
          <a:p>
            <a:endParaRPr lang="en-GB"/>
          </a:p>
          <a:p>
            <a:pPr>
              <a:buFontTx/>
              <a:buChar char="•"/>
            </a:pPr>
            <a:r>
              <a:rPr lang="en-GB"/>
              <a:t> By doing this we can gain a broader viewpoint of the generic attacks on information</a:t>
            </a:r>
          </a:p>
          <a:p>
            <a:r>
              <a:rPr lang="en-GB"/>
              <a:t>  security and how they will affect security.</a:t>
            </a:r>
          </a:p>
          <a:p>
            <a:endParaRPr lang="en-GB"/>
          </a:p>
          <a:p>
            <a:pPr>
              <a:buFontTx/>
              <a:buChar char="•"/>
            </a:pPr>
            <a:r>
              <a:rPr lang="en-GB"/>
              <a:t> A useful model to analyse the potential attacks/threats to a computer system is shown in </a:t>
            </a:r>
          </a:p>
          <a:p>
            <a:r>
              <a:rPr lang="en-GB" i="1"/>
              <a:t>  </a:t>
            </a:r>
            <a:r>
              <a:rPr lang="en-GB" b="1" i="1"/>
              <a:t>Fig A.</a:t>
            </a:r>
            <a:r>
              <a:rPr lang="en-GB" b="1"/>
              <a:t>  </a:t>
            </a:r>
          </a:p>
          <a:p>
            <a:r>
              <a:rPr lang="en-GB"/>
              <a:t> </a:t>
            </a:r>
          </a:p>
          <a:p>
            <a:pPr>
              <a:buFontTx/>
              <a:buChar char="•"/>
            </a:pPr>
            <a:r>
              <a:rPr lang="en-GB"/>
              <a:t> In a networking/comms context, it is a recognised provision that there will be a flow</a:t>
            </a:r>
          </a:p>
          <a:p>
            <a:r>
              <a:rPr lang="en-GB"/>
              <a:t>  of information from a source (e.g. a file, a region of main memory) to a destination </a:t>
            </a:r>
          </a:p>
          <a:p>
            <a:r>
              <a:rPr lang="en-GB"/>
              <a:t>  (usually another user or file).</a:t>
            </a:r>
          </a:p>
          <a:p>
            <a:r>
              <a:rPr lang="en-GB"/>
              <a:t> </a:t>
            </a:r>
          </a:p>
          <a:p>
            <a:pPr>
              <a:buFontTx/>
              <a:buChar char="•"/>
            </a:pPr>
            <a:endParaRPr lang="en-GB"/>
          </a:p>
          <a:p>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a:noFill/>
          <a:ln/>
        </p:spPr>
        <p:txBody>
          <a:bodyPr/>
          <a:lstStyle/>
          <a:p>
            <a:r>
              <a:rPr lang="en-GB" sz="2400" b="1"/>
              <a:t>Categorising Threats to Network Security.</a:t>
            </a:r>
          </a:p>
        </p:txBody>
      </p:sp>
      <p:grpSp>
        <p:nvGrpSpPr>
          <p:cNvPr id="75781" name="Group 5"/>
          <p:cNvGrpSpPr>
            <a:grpSpLocks/>
          </p:cNvGrpSpPr>
          <p:nvPr/>
        </p:nvGrpSpPr>
        <p:grpSpPr bwMode="auto">
          <a:xfrm>
            <a:off x="0" y="1412875"/>
            <a:ext cx="5472113" cy="4518025"/>
            <a:chOff x="930" y="1474"/>
            <a:chExt cx="3447" cy="2846"/>
          </a:xfrm>
        </p:grpSpPr>
        <p:pic>
          <p:nvPicPr>
            <p:cNvPr id="75782" name="Picture 6" descr="flowofinformation"/>
            <p:cNvPicPr>
              <a:picLocks noChangeAspect="1" noChangeArrowheads="1"/>
            </p:cNvPicPr>
            <p:nvPr/>
          </p:nvPicPr>
          <p:blipFill>
            <a:blip r:embed="rId2"/>
            <a:srcRect/>
            <a:stretch>
              <a:fillRect/>
            </a:stretch>
          </p:blipFill>
          <p:spPr bwMode="auto">
            <a:xfrm>
              <a:off x="1383" y="1474"/>
              <a:ext cx="2994" cy="2846"/>
            </a:xfrm>
            <a:prstGeom prst="rect">
              <a:avLst/>
            </a:prstGeom>
            <a:noFill/>
          </p:spPr>
        </p:pic>
        <p:sp>
          <p:nvSpPr>
            <p:cNvPr id="75783" name="Rectangle 7"/>
            <p:cNvSpPr>
              <a:spLocks noChangeArrowheads="1"/>
            </p:cNvSpPr>
            <p:nvPr/>
          </p:nvSpPr>
          <p:spPr bwMode="auto">
            <a:xfrm>
              <a:off x="930" y="1525"/>
              <a:ext cx="524" cy="231"/>
            </a:xfrm>
            <a:prstGeom prst="rect">
              <a:avLst/>
            </a:prstGeom>
            <a:noFill/>
            <a:ln w="9525">
              <a:noFill/>
              <a:miter lim="800000"/>
              <a:headEnd/>
              <a:tailEnd/>
            </a:ln>
            <a:effectLst/>
          </p:spPr>
          <p:txBody>
            <a:bodyPr wrap="none">
              <a:spAutoFit/>
            </a:bodyPr>
            <a:lstStyle/>
            <a:p>
              <a:r>
                <a:rPr lang="en-GB" b="1" i="1">
                  <a:solidFill>
                    <a:schemeClr val="tx2"/>
                  </a:solidFill>
                </a:rPr>
                <a:t>Fig A:</a:t>
              </a:r>
              <a:endParaRPr lang="en-US" b="1" i="1">
                <a:solidFill>
                  <a:schemeClr val="tx2"/>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7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7" name="Rectangle 7"/>
          <p:cNvSpPr>
            <a:spLocks noGrp="1" noChangeArrowheads="1"/>
          </p:cNvSpPr>
          <p:nvPr>
            <p:ph type="title"/>
          </p:nvPr>
        </p:nvSpPr>
        <p:spPr>
          <a:noFill/>
          <a:ln/>
        </p:spPr>
        <p:txBody>
          <a:bodyPr/>
          <a:lstStyle/>
          <a:p>
            <a:r>
              <a:rPr lang="en-GB" sz="2400" b="1"/>
              <a:t>Categorising Threats to Network Security.</a:t>
            </a:r>
          </a:p>
        </p:txBody>
      </p:sp>
      <p:sp>
        <p:nvSpPr>
          <p:cNvPr id="76808" name="Rectangle 8"/>
          <p:cNvSpPr>
            <a:spLocks noChangeArrowheads="1"/>
          </p:cNvSpPr>
          <p:nvPr/>
        </p:nvSpPr>
        <p:spPr bwMode="auto">
          <a:xfrm>
            <a:off x="0" y="1052513"/>
            <a:ext cx="8985250" cy="5584825"/>
          </a:xfrm>
          <a:prstGeom prst="rect">
            <a:avLst/>
          </a:prstGeom>
          <a:noFill/>
          <a:ln w="9525">
            <a:noFill/>
            <a:miter lim="800000"/>
            <a:headEnd/>
            <a:tailEnd/>
          </a:ln>
          <a:effectLst/>
        </p:spPr>
        <p:txBody>
          <a:bodyPr anchor="ctr">
            <a:spAutoFit/>
          </a:bodyPr>
          <a:lstStyle/>
          <a:p>
            <a:endParaRPr lang="en-GB"/>
          </a:p>
          <a:p>
            <a:pPr>
              <a:buFontTx/>
              <a:buChar char="•"/>
            </a:pPr>
            <a:r>
              <a:rPr lang="en-GB" b="1" i="1"/>
              <a:t> Interruption -</a:t>
            </a:r>
            <a:r>
              <a:rPr lang="en-GB"/>
              <a:t> Assets of the system are destroyed or are made unavailable.  This is   </a:t>
            </a:r>
          </a:p>
          <a:p>
            <a:r>
              <a:rPr lang="en-GB"/>
              <a:t>  an attack on the </a:t>
            </a:r>
            <a:r>
              <a:rPr lang="en-GB" b="1" i="1"/>
              <a:t>Availability</a:t>
            </a:r>
            <a:r>
              <a:rPr lang="en-GB"/>
              <a:t> of a System.  Common examples include destruction of </a:t>
            </a:r>
          </a:p>
          <a:p>
            <a:r>
              <a:rPr lang="en-GB"/>
              <a:t>  hardware (e.g. hard disk/OS), communication lines or disabling a file management </a:t>
            </a:r>
          </a:p>
          <a:p>
            <a:r>
              <a:rPr lang="en-GB"/>
              <a:t>  system.</a:t>
            </a:r>
          </a:p>
          <a:p>
            <a:endParaRPr lang="en-GB"/>
          </a:p>
          <a:p>
            <a:pPr>
              <a:buFontTx/>
              <a:buChar char="•"/>
            </a:pPr>
            <a:r>
              <a:rPr lang="en-GB"/>
              <a:t> </a:t>
            </a:r>
            <a:r>
              <a:rPr lang="en-GB" b="1" i="1"/>
              <a:t>Interception – </a:t>
            </a:r>
            <a:r>
              <a:rPr lang="en-GB"/>
              <a:t>This is where unauthorised sources gain access to data, thus   </a:t>
            </a:r>
          </a:p>
          <a:p>
            <a:r>
              <a:rPr lang="en-GB"/>
              <a:t>  breaching the </a:t>
            </a:r>
            <a:r>
              <a:rPr lang="en-GB" b="1" i="1"/>
              <a:t>Confidentiality</a:t>
            </a:r>
            <a:r>
              <a:rPr lang="en-GB"/>
              <a:t> of the system.  The sources could be a person, </a:t>
            </a:r>
          </a:p>
          <a:p>
            <a:r>
              <a:rPr lang="en-GB"/>
              <a:t>  program or another computer.  Common examples include Wiretapping   </a:t>
            </a:r>
          </a:p>
          <a:p>
            <a:r>
              <a:rPr lang="en-GB"/>
              <a:t>  to capture data in a network and unauthorised copying of sensitive information/files.</a:t>
            </a:r>
          </a:p>
          <a:p>
            <a:endParaRPr lang="en-GB"/>
          </a:p>
          <a:p>
            <a:pPr>
              <a:buFontTx/>
              <a:buChar char="•"/>
            </a:pPr>
            <a:r>
              <a:rPr lang="en-GB"/>
              <a:t> </a:t>
            </a:r>
            <a:r>
              <a:rPr lang="en-GB" b="1" i="1"/>
              <a:t>Modification – </a:t>
            </a:r>
            <a:r>
              <a:rPr lang="en-GB"/>
              <a:t>Unauthorised sources gain access and change/modifies the data in  </a:t>
            </a:r>
          </a:p>
          <a:p>
            <a:r>
              <a:rPr lang="en-GB"/>
              <a:t>  some way.  This is classified as an attack on </a:t>
            </a:r>
            <a:r>
              <a:rPr lang="en-GB" b="1" i="1"/>
              <a:t>Integrity.</a:t>
            </a:r>
            <a:r>
              <a:rPr lang="en-GB"/>
              <a:t>  Examples include changing  </a:t>
            </a:r>
          </a:p>
          <a:p>
            <a:r>
              <a:rPr lang="en-GB"/>
              <a:t>  values in data files, modifying contents of transmitted data and altering programs so </a:t>
            </a:r>
          </a:p>
          <a:p>
            <a:r>
              <a:rPr lang="en-GB"/>
              <a:t>  that they behave differently, displaying undesirable characteristics.</a:t>
            </a:r>
          </a:p>
          <a:p>
            <a:endParaRPr lang="en-GB"/>
          </a:p>
          <a:p>
            <a:pPr>
              <a:buFontTx/>
              <a:buChar char="•"/>
            </a:pPr>
            <a:r>
              <a:rPr lang="en-GB"/>
              <a:t> </a:t>
            </a:r>
            <a:r>
              <a:rPr lang="en-GB" b="1" i="1"/>
              <a:t>Fabrication – </a:t>
            </a:r>
            <a:r>
              <a:rPr lang="en-GB"/>
              <a:t>Unauthorised party/parties inserts false objects into the system, thus </a:t>
            </a:r>
          </a:p>
          <a:p>
            <a:r>
              <a:rPr lang="en-GB"/>
              <a:t>  attacking the </a:t>
            </a:r>
            <a:r>
              <a:rPr lang="en-GB" b="1" i="1"/>
              <a:t>Authenticity</a:t>
            </a:r>
            <a:r>
              <a:rPr lang="en-GB"/>
              <a:t> of the system. An example here would be the insertion of </a:t>
            </a:r>
          </a:p>
          <a:p>
            <a:r>
              <a:rPr lang="en-GB"/>
              <a:t>  bogus/imitation type messages in your network and adding counterfeit data to </a:t>
            </a:r>
          </a:p>
          <a:p>
            <a:r>
              <a:rPr lang="en-GB"/>
              <a:t>  records.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680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6808">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6808">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6808">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6808">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6808">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6808">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6808">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6808">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6808">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6808">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6808">
                                            <p:txEl>
                                              <p:pRg st="14" end="1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6808">
                                            <p:txEl>
                                              <p:pRg st="16" end="1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6808">
                                            <p:txEl>
                                              <p:pRg st="17" end="1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6808">
                                            <p:txEl>
                                              <p:pRg st="18" end="18"/>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6808">
                                            <p:txEl>
                                              <p:pRg st="19" end="1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sz="3600"/>
              <a:t>Passive and Active Attacks.</a:t>
            </a:r>
          </a:p>
        </p:txBody>
      </p:sp>
      <p:sp>
        <p:nvSpPr>
          <p:cNvPr id="77828" name="Text Box 4"/>
          <p:cNvSpPr txBox="1">
            <a:spLocks noChangeArrowheads="1"/>
          </p:cNvSpPr>
          <p:nvPr/>
        </p:nvSpPr>
        <p:spPr bwMode="auto">
          <a:xfrm>
            <a:off x="1116013" y="1341438"/>
            <a:ext cx="6445250" cy="641350"/>
          </a:xfrm>
          <a:prstGeom prst="rect">
            <a:avLst/>
          </a:prstGeom>
          <a:noFill/>
          <a:ln w="9525">
            <a:noFill/>
            <a:miter lim="800000"/>
            <a:headEnd/>
            <a:tailEnd/>
          </a:ln>
          <a:effectLst/>
        </p:spPr>
        <p:txBody>
          <a:bodyPr wrap="none">
            <a:spAutoFit/>
          </a:bodyPr>
          <a:lstStyle/>
          <a:p>
            <a:r>
              <a:rPr lang="en-GB" b="1"/>
              <a:t>Passive Attacks</a:t>
            </a:r>
            <a:r>
              <a:rPr lang="en-GB"/>
              <a:t> </a:t>
            </a:r>
            <a:r>
              <a:rPr lang="en-GB" i="1"/>
              <a:t>(Eavesdropping illicitly to obtain information </a:t>
            </a:r>
          </a:p>
          <a:p>
            <a:r>
              <a:rPr lang="en-GB" i="1"/>
              <a:t>	              being transmitted between hosts).</a:t>
            </a:r>
            <a:r>
              <a:rPr lang="en-GB"/>
              <a:t>    </a:t>
            </a:r>
          </a:p>
        </p:txBody>
      </p:sp>
      <p:sp>
        <p:nvSpPr>
          <p:cNvPr id="77829" name="Line 5"/>
          <p:cNvSpPr>
            <a:spLocks noChangeShapeType="1"/>
          </p:cNvSpPr>
          <p:nvPr/>
        </p:nvSpPr>
        <p:spPr bwMode="auto">
          <a:xfrm flipH="1">
            <a:off x="1260475" y="1700213"/>
            <a:ext cx="144463" cy="1944687"/>
          </a:xfrm>
          <a:prstGeom prst="line">
            <a:avLst/>
          </a:prstGeom>
          <a:noFill/>
          <a:ln w="9525">
            <a:solidFill>
              <a:schemeClr val="tx1"/>
            </a:solidFill>
            <a:round/>
            <a:headEnd/>
            <a:tailEnd/>
          </a:ln>
          <a:effectLst/>
        </p:spPr>
        <p:txBody>
          <a:bodyPr/>
          <a:lstStyle/>
          <a:p>
            <a:endParaRPr lang="en-GB"/>
          </a:p>
        </p:txBody>
      </p:sp>
      <p:sp>
        <p:nvSpPr>
          <p:cNvPr id="77830" name="Line 6"/>
          <p:cNvSpPr>
            <a:spLocks noChangeShapeType="1"/>
          </p:cNvSpPr>
          <p:nvPr/>
        </p:nvSpPr>
        <p:spPr bwMode="auto">
          <a:xfrm>
            <a:off x="2700338" y="1700213"/>
            <a:ext cx="431800" cy="1871662"/>
          </a:xfrm>
          <a:prstGeom prst="line">
            <a:avLst/>
          </a:prstGeom>
          <a:noFill/>
          <a:ln w="9525">
            <a:solidFill>
              <a:schemeClr val="tx1"/>
            </a:solidFill>
            <a:round/>
            <a:headEnd/>
            <a:tailEnd/>
          </a:ln>
          <a:effectLst/>
        </p:spPr>
        <p:txBody>
          <a:bodyPr/>
          <a:lstStyle/>
          <a:p>
            <a:endParaRPr lang="en-GB"/>
          </a:p>
        </p:txBody>
      </p:sp>
      <p:sp>
        <p:nvSpPr>
          <p:cNvPr id="77832" name="Text Box 8"/>
          <p:cNvSpPr txBox="1">
            <a:spLocks noChangeArrowheads="1"/>
          </p:cNvSpPr>
          <p:nvPr/>
        </p:nvSpPr>
        <p:spPr bwMode="auto">
          <a:xfrm>
            <a:off x="865188" y="3860800"/>
            <a:ext cx="5492750" cy="366713"/>
          </a:xfrm>
          <a:prstGeom prst="rect">
            <a:avLst/>
          </a:prstGeom>
          <a:noFill/>
          <a:ln w="9525">
            <a:noFill/>
            <a:miter lim="800000"/>
            <a:headEnd/>
            <a:tailEnd/>
          </a:ln>
          <a:effectLst/>
        </p:spPr>
        <p:txBody>
          <a:bodyPr wrap="none">
            <a:spAutoFit/>
          </a:bodyPr>
          <a:lstStyle/>
          <a:p>
            <a:r>
              <a:rPr lang="en-GB" b="1"/>
              <a:t>Traffic Analysis      Releasing Message Contents </a:t>
            </a:r>
          </a:p>
        </p:txBody>
      </p:sp>
      <p:sp>
        <p:nvSpPr>
          <p:cNvPr id="77833" name="Text Box 9"/>
          <p:cNvSpPr txBox="1">
            <a:spLocks noChangeArrowheads="1"/>
          </p:cNvSpPr>
          <p:nvPr/>
        </p:nvSpPr>
        <p:spPr bwMode="auto">
          <a:xfrm>
            <a:off x="0" y="4581525"/>
            <a:ext cx="8883650" cy="2289175"/>
          </a:xfrm>
          <a:prstGeom prst="rect">
            <a:avLst/>
          </a:prstGeom>
          <a:noFill/>
          <a:ln w="9525">
            <a:noFill/>
            <a:miter lim="800000"/>
            <a:headEnd/>
            <a:tailEnd/>
          </a:ln>
          <a:effectLst/>
        </p:spPr>
        <p:txBody>
          <a:bodyPr wrap="none">
            <a:spAutoFit/>
          </a:bodyPr>
          <a:lstStyle/>
          <a:p>
            <a:pPr>
              <a:buFontTx/>
              <a:buChar char="•"/>
            </a:pPr>
            <a:r>
              <a:rPr lang="en-GB"/>
              <a:t> The objective of the eavesdropper is to learn the contents of messages</a:t>
            </a:r>
          </a:p>
          <a:p>
            <a:pPr>
              <a:buFontTx/>
              <a:buChar char="•"/>
            </a:pPr>
            <a:endParaRPr lang="en-GB"/>
          </a:p>
          <a:p>
            <a:pPr>
              <a:buFontTx/>
              <a:buChar char="•"/>
            </a:pPr>
            <a:r>
              <a:rPr lang="en-GB"/>
              <a:t> Traffic analysis is where, even if the </a:t>
            </a:r>
            <a:r>
              <a:rPr lang="en-GB" i="1"/>
              <a:t>contents</a:t>
            </a:r>
            <a:r>
              <a:rPr lang="en-GB"/>
              <a:t> are encrypted, the opponent can still</a:t>
            </a:r>
          </a:p>
          <a:p>
            <a:r>
              <a:rPr lang="en-GB"/>
              <a:t>   determine useful parameters such as location/identity of the hosts, frequency and </a:t>
            </a:r>
          </a:p>
          <a:p>
            <a:r>
              <a:rPr lang="en-GB"/>
              <a:t>   length of messages.  This could be useful in enabling the attacker to determine what</a:t>
            </a:r>
          </a:p>
          <a:p>
            <a:r>
              <a:rPr lang="en-GB"/>
              <a:t>   type of communications are taking place.</a:t>
            </a:r>
          </a:p>
          <a:p>
            <a:endParaRPr lang="en-GB"/>
          </a:p>
          <a:p>
            <a:pPr>
              <a:buFontTx/>
              <a:buChar char="•"/>
            </a:pPr>
            <a:r>
              <a:rPr lang="en-GB"/>
              <a:t> The emphasis here, therefore is on </a:t>
            </a:r>
            <a:r>
              <a:rPr lang="en-GB" b="1" i="1"/>
              <a:t>Prevention</a:t>
            </a:r>
            <a:r>
              <a:rPr lang="en-GB"/>
              <a:t>; rather than Detection.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4"/>
          <p:cNvSpPr>
            <a:spLocks noGrp="1" noChangeArrowheads="1"/>
          </p:cNvSpPr>
          <p:nvPr>
            <p:ph type="title"/>
          </p:nvPr>
        </p:nvSpPr>
        <p:spPr>
          <a:noFill/>
          <a:ln/>
        </p:spPr>
        <p:txBody>
          <a:bodyPr/>
          <a:lstStyle/>
          <a:p>
            <a:r>
              <a:rPr lang="en-GB" sz="3600"/>
              <a:t>Passive and Active Attacks.</a:t>
            </a:r>
          </a:p>
        </p:txBody>
      </p:sp>
      <p:sp>
        <p:nvSpPr>
          <p:cNvPr id="78853" name="Text Box 5"/>
          <p:cNvSpPr txBox="1">
            <a:spLocks noChangeArrowheads="1"/>
          </p:cNvSpPr>
          <p:nvPr/>
        </p:nvSpPr>
        <p:spPr bwMode="auto">
          <a:xfrm>
            <a:off x="3851275" y="1341438"/>
            <a:ext cx="1758950" cy="366712"/>
          </a:xfrm>
          <a:prstGeom prst="rect">
            <a:avLst/>
          </a:prstGeom>
          <a:noFill/>
          <a:ln w="9525">
            <a:noFill/>
            <a:miter lim="800000"/>
            <a:headEnd/>
            <a:tailEnd/>
          </a:ln>
          <a:effectLst/>
        </p:spPr>
        <p:txBody>
          <a:bodyPr wrap="none">
            <a:spAutoFit/>
          </a:bodyPr>
          <a:lstStyle/>
          <a:p>
            <a:r>
              <a:rPr lang="en-GB" b="1"/>
              <a:t>Active Threats</a:t>
            </a:r>
          </a:p>
        </p:txBody>
      </p:sp>
      <p:sp>
        <p:nvSpPr>
          <p:cNvPr id="78854" name="Line 6"/>
          <p:cNvSpPr>
            <a:spLocks noChangeShapeType="1"/>
          </p:cNvSpPr>
          <p:nvPr/>
        </p:nvSpPr>
        <p:spPr bwMode="auto">
          <a:xfrm flipV="1">
            <a:off x="323850" y="1700213"/>
            <a:ext cx="3384550" cy="1657350"/>
          </a:xfrm>
          <a:prstGeom prst="line">
            <a:avLst/>
          </a:prstGeom>
          <a:noFill/>
          <a:ln w="9525">
            <a:solidFill>
              <a:schemeClr val="tx1"/>
            </a:solidFill>
            <a:round/>
            <a:headEnd/>
            <a:tailEnd/>
          </a:ln>
          <a:effectLst/>
        </p:spPr>
        <p:txBody>
          <a:bodyPr/>
          <a:lstStyle/>
          <a:p>
            <a:endParaRPr lang="en-GB"/>
          </a:p>
        </p:txBody>
      </p:sp>
      <p:sp>
        <p:nvSpPr>
          <p:cNvPr id="78855" name="Line 7"/>
          <p:cNvSpPr>
            <a:spLocks noChangeShapeType="1"/>
          </p:cNvSpPr>
          <p:nvPr/>
        </p:nvSpPr>
        <p:spPr bwMode="auto">
          <a:xfrm flipH="1">
            <a:off x="3635375" y="1700213"/>
            <a:ext cx="431800" cy="1800225"/>
          </a:xfrm>
          <a:prstGeom prst="line">
            <a:avLst/>
          </a:prstGeom>
          <a:noFill/>
          <a:ln w="9525">
            <a:solidFill>
              <a:schemeClr val="tx1"/>
            </a:solidFill>
            <a:round/>
            <a:headEnd/>
            <a:tailEnd/>
          </a:ln>
          <a:effectLst/>
        </p:spPr>
        <p:txBody>
          <a:bodyPr/>
          <a:lstStyle/>
          <a:p>
            <a:endParaRPr lang="en-GB"/>
          </a:p>
        </p:txBody>
      </p:sp>
      <p:sp>
        <p:nvSpPr>
          <p:cNvPr id="78856" name="Line 8"/>
          <p:cNvSpPr>
            <a:spLocks noChangeShapeType="1"/>
          </p:cNvSpPr>
          <p:nvPr/>
        </p:nvSpPr>
        <p:spPr bwMode="auto">
          <a:xfrm>
            <a:off x="5219700" y="1700213"/>
            <a:ext cx="504825" cy="1728787"/>
          </a:xfrm>
          <a:prstGeom prst="line">
            <a:avLst/>
          </a:prstGeom>
          <a:noFill/>
          <a:ln w="9525">
            <a:solidFill>
              <a:schemeClr val="tx1"/>
            </a:solidFill>
            <a:round/>
            <a:headEnd/>
            <a:tailEnd/>
          </a:ln>
          <a:effectLst/>
        </p:spPr>
        <p:txBody>
          <a:bodyPr/>
          <a:lstStyle/>
          <a:p>
            <a:endParaRPr lang="en-GB"/>
          </a:p>
        </p:txBody>
      </p:sp>
      <p:sp>
        <p:nvSpPr>
          <p:cNvPr id="78857" name="Line 9"/>
          <p:cNvSpPr>
            <a:spLocks noChangeShapeType="1"/>
          </p:cNvSpPr>
          <p:nvPr/>
        </p:nvSpPr>
        <p:spPr bwMode="auto">
          <a:xfrm>
            <a:off x="5651500" y="1700213"/>
            <a:ext cx="2736850" cy="1368425"/>
          </a:xfrm>
          <a:prstGeom prst="line">
            <a:avLst/>
          </a:prstGeom>
          <a:noFill/>
          <a:ln w="9525">
            <a:solidFill>
              <a:schemeClr val="tx1"/>
            </a:solidFill>
            <a:round/>
            <a:headEnd/>
            <a:tailEnd/>
          </a:ln>
          <a:effectLst/>
        </p:spPr>
        <p:txBody>
          <a:bodyPr/>
          <a:lstStyle/>
          <a:p>
            <a:endParaRPr lang="en-GB"/>
          </a:p>
        </p:txBody>
      </p:sp>
      <p:sp>
        <p:nvSpPr>
          <p:cNvPr id="78858" name="Text Box 10"/>
          <p:cNvSpPr txBox="1">
            <a:spLocks noChangeArrowheads="1"/>
          </p:cNvSpPr>
          <p:nvPr/>
        </p:nvSpPr>
        <p:spPr bwMode="auto">
          <a:xfrm>
            <a:off x="-92075" y="3665538"/>
            <a:ext cx="9264650" cy="641350"/>
          </a:xfrm>
          <a:prstGeom prst="rect">
            <a:avLst/>
          </a:prstGeom>
          <a:noFill/>
          <a:ln w="9525">
            <a:noFill/>
            <a:miter lim="800000"/>
            <a:headEnd/>
            <a:tailEnd/>
          </a:ln>
          <a:effectLst/>
        </p:spPr>
        <p:txBody>
          <a:bodyPr wrap="none">
            <a:spAutoFit/>
          </a:bodyPr>
          <a:lstStyle/>
          <a:p>
            <a:r>
              <a:rPr lang="en-GB"/>
              <a:t>Denial of Service                         Masquerade                Replay         Contents Modification</a:t>
            </a:r>
          </a:p>
          <a:p>
            <a:r>
              <a:rPr lang="en-GB"/>
              <a:t>                                                                                                        </a:t>
            </a:r>
          </a:p>
        </p:txBody>
      </p:sp>
      <p:sp>
        <p:nvSpPr>
          <p:cNvPr id="78859" name="Text Box 11"/>
          <p:cNvSpPr txBox="1">
            <a:spLocks noChangeArrowheads="1"/>
          </p:cNvSpPr>
          <p:nvPr/>
        </p:nvSpPr>
        <p:spPr bwMode="auto">
          <a:xfrm>
            <a:off x="0" y="4292600"/>
            <a:ext cx="9124950" cy="2838450"/>
          </a:xfrm>
          <a:prstGeom prst="rect">
            <a:avLst/>
          </a:prstGeom>
          <a:noFill/>
          <a:ln w="9525">
            <a:noFill/>
            <a:miter lim="800000"/>
            <a:headEnd/>
            <a:tailEnd/>
          </a:ln>
          <a:effectLst/>
        </p:spPr>
        <p:txBody>
          <a:bodyPr wrap="none">
            <a:spAutoFit/>
          </a:bodyPr>
          <a:lstStyle/>
          <a:p>
            <a:pPr>
              <a:buFontTx/>
              <a:buChar char="•"/>
            </a:pPr>
            <a:r>
              <a:rPr lang="en-GB"/>
              <a:t> </a:t>
            </a:r>
            <a:r>
              <a:rPr lang="en-GB" b="1" i="1"/>
              <a:t>DOS Attack</a:t>
            </a:r>
            <a:r>
              <a:rPr lang="en-GB"/>
              <a:t> prevents/inhibits the normal function of network comms facilities. DOS </a:t>
            </a:r>
          </a:p>
          <a:p>
            <a:r>
              <a:rPr lang="en-GB"/>
              <a:t>  Attacks may have a specific target e.g. to suppress all hits on a particular web server.</a:t>
            </a:r>
          </a:p>
          <a:p>
            <a:endParaRPr lang="en-GB"/>
          </a:p>
          <a:p>
            <a:pPr>
              <a:buFontTx/>
              <a:buChar char="•"/>
            </a:pPr>
            <a:r>
              <a:rPr lang="en-GB"/>
              <a:t> Another more common form of a DOS attack is where network services are disrupted</a:t>
            </a:r>
          </a:p>
          <a:p>
            <a:r>
              <a:rPr lang="en-GB"/>
              <a:t>  by overloading it with bogus messages.  </a:t>
            </a:r>
          </a:p>
          <a:p>
            <a:endParaRPr lang="en-GB"/>
          </a:p>
          <a:p>
            <a:pPr>
              <a:buFontTx/>
              <a:buChar char="•"/>
            </a:pPr>
            <a:r>
              <a:rPr lang="en-GB"/>
              <a:t> Masquerading refers to the action where one entity pretends to be another. This action</a:t>
            </a:r>
          </a:p>
          <a:p>
            <a:r>
              <a:rPr lang="en-GB"/>
              <a:t>  usually incorporates one of the other forms of active attack (e.g. Authentication process</a:t>
            </a:r>
          </a:p>
          <a:p>
            <a:r>
              <a:rPr lang="en-GB"/>
              <a:t>  being </a:t>
            </a:r>
            <a:r>
              <a:rPr lang="en-GB" b="1" i="1"/>
              <a:t>Replayed </a:t>
            </a:r>
            <a:r>
              <a:rPr lang="en-GB"/>
              <a:t>so that a limited user can obtain Administrative privileges to systems.  </a:t>
            </a:r>
          </a:p>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6" name="Rectangle 4"/>
          <p:cNvSpPr>
            <a:spLocks noGrp="1" noChangeArrowheads="1"/>
          </p:cNvSpPr>
          <p:nvPr>
            <p:ph type="title"/>
          </p:nvPr>
        </p:nvSpPr>
        <p:spPr>
          <a:noFill/>
          <a:ln/>
        </p:spPr>
        <p:txBody>
          <a:bodyPr/>
          <a:lstStyle/>
          <a:p>
            <a:r>
              <a:rPr lang="en-GB" sz="3600"/>
              <a:t>Passive and Active Attacks.</a:t>
            </a:r>
          </a:p>
        </p:txBody>
      </p:sp>
      <p:sp>
        <p:nvSpPr>
          <p:cNvPr id="79877" name="Text Box 5"/>
          <p:cNvSpPr txBox="1">
            <a:spLocks noChangeArrowheads="1"/>
          </p:cNvSpPr>
          <p:nvPr/>
        </p:nvSpPr>
        <p:spPr bwMode="auto">
          <a:xfrm>
            <a:off x="-92075" y="1289050"/>
            <a:ext cx="8747125" cy="1739900"/>
          </a:xfrm>
          <a:prstGeom prst="rect">
            <a:avLst/>
          </a:prstGeom>
          <a:noFill/>
          <a:ln w="9525">
            <a:noFill/>
            <a:miter lim="800000"/>
            <a:headEnd/>
            <a:tailEnd/>
          </a:ln>
          <a:effectLst/>
        </p:spPr>
        <p:txBody>
          <a:bodyPr wrap="none">
            <a:spAutoFit/>
          </a:bodyPr>
          <a:lstStyle/>
          <a:p>
            <a:pPr>
              <a:buFontTx/>
              <a:buChar char="•"/>
            </a:pPr>
            <a:r>
              <a:rPr lang="en-GB"/>
              <a:t> </a:t>
            </a:r>
            <a:r>
              <a:rPr lang="en-GB" b="1" i="1"/>
              <a:t>Replays</a:t>
            </a:r>
            <a:r>
              <a:rPr lang="en-GB"/>
              <a:t> are actions wherein Passive capture of data units (Release of Message </a:t>
            </a:r>
          </a:p>
          <a:p>
            <a:r>
              <a:rPr lang="en-GB"/>
              <a:t>  Contents) occurs. The data unit is then retransmitted causing undesirable effects </a:t>
            </a:r>
          </a:p>
          <a:p>
            <a:r>
              <a:rPr lang="en-GB"/>
              <a:t>  (e.g. unauthorised access).</a:t>
            </a:r>
          </a:p>
          <a:p>
            <a:endParaRPr lang="en-GB"/>
          </a:p>
          <a:p>
            <a:pPr>
              <a:buFontTx/>
              <a:buChar char="•"/>
            </a:pPr>
            <a:r>
              <a:rPr lang="en-GB"/>
              <a:t> </a:t>
            </a:r>
            <a:r>
              <a:rPr lang="en-GB" b="1" i="1"/>
              <a:t>Modification of Messages</a:t>
            </a:r>
            <a:r>
              <a:rPr lang="en-GB"/>
              <a:t> – refers to legitimate messages that are tampered with </a:t>
            </a:r>
          </a:p>
          <a:p>
            <a:r>
              <a:rPr lang="en-GB"/>
              <a:t>  (reordered, delayed or altered) to cause an undesirable effect.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ChangeArrowheads="1"/>
          </p:cNvSpPr>
          <p:nvPr/>
        </p:nvSpPr>
        <p:spPr bwMode="auto">
          <a:xfrm>
            <a:off x="2627313" y="153988"/>
            <a:ext cx="184150" cy="579437"/>
          </a:xfrm>
          <a:prstGeom prst="rect">
            <a:avLst/>
          </a:prstGeom>
          <a:noFill/>
          <a:ln w="9525">
            <a:noFill/>
            <a:miter lim="800000"/>
            <a:headEnd/>
            <a:tailEnd/>
          </a:ln>
          <a:effectLst/>
        </p:spPr>
        <p:txBody>
          <a:bodyPr wrap="none" anchor="ctr">
            <a:spAutoFit/>
          </a:bodyPr>
          <a:lstStyle/>
          <a:p>
            <a:endParaRPr lang="en-GB" sz="3200" b="1">
              <a:solidFill>
                <a:schemeClr val="bg1"/>
              </a:solidFill>
            </a:endParaRPr>
          </a:p>
        </p:txBody>
      </p:sp>
      <p:sp>
        <p:nvSpPr>
          <p:cNvPr id="80899" name="Rectangle 3"/>
          <p:cNvSpPr>
            <a:spLocks noChangeArrowheads="1"/>
          </p:cNvSpPr>
          <p:nvPr/>
        </p:nvSpPr>
        <p:spPr bwMode="auto">
          <a:xfrm>
            <a:off x="2627313" y="153988"/>
            <a:ext cx="5030787" cy="579437"/>
          </a:xfrm>
          <a:prstGeom prst="rect">
            <a:avLst/>
          </a:prstGeom>
          <a:noFill/>
          <a:ln w="9525">
            <a:noFill/>
            <a:miter lim="800000"/>
            <a:headEnd/>
            <a:tailEnd/>
          </a:ln>
          <a:effectLst/>
        </p:spPr>
        <p:txBody>
          <a:bodyPr wrap="none" anchor="ctr">
            <a:spAutoFit/>
          </a:bodyPr>
          <a:lstStyle/>
          <a:p>
            <a:r>
              <a:rPr lang="en-US" sz="3200" b="1">
                <a:solidFill>
                  <a:schemeClr val="bg1"/>
                </a:solidFill>
              </a:rPr>
              <a:t>Types of Security Threat.</a:t>
            </a:r>
          </a:p>
        </p:txBody>
      </p:sp>
      <p:sp>
        <p:nvSpPr>
          <p:cNvPr id="80900" name="Text Box 4"/>
          <p:cNvSpPr txBox="1">
            <a:spLocks noChangeArrowheads="1"/>
          </p:cNvSpPr>
          <p:nvPr/>
        </p:nvSpPr>
        <p:spPr bwMode="auto">
          <a:xfrm>
            <a:off x="0" y="1196975"/>
            <a:ext cx="9251950" cy="4211638"/>
          </a:xfrm>
          <a:prstGeom prst="rect">
            <a:avLst/>
          </a:prstGeom>
          <a:noFill/>
          <a:ln w="9525">
            <a:noFill/>
            <a:miter lim="800000"/>
            <a:headEnd/>
            <a:tailEnd/>
          </a:ln>
          <a:effectLst/>
        </p:spPr>
        <p:txBody>
          <a:bodyPr wrap="none">
            <a:spAutoFit/>
          </a:bodyPr>
          <a:lstStyle/>
          <a:p>
            <a:pPr marL="342900" indent="-342900"/>
            <a:r>
              <a:rPr lang="en-GB"/>
              <a:t>Usually branched into one of two categories:</a:t>
            </a:r>
          </a:p>
          <a:p>
            <a:pPr marL="342900" indent="-342900"/>
            <a:endParaRPr lang="en-GB"/>
          </a:p>
          <a:p>
            <a:pPr marL="800100" lvl="1" indent="-342900">
              <a:buFontTx/>
              <a:buAutoNum type="arabicPeriod"/>
            </a:pPr>
            <a:r>
              <a:rPr lang="en-GB" b="1"/>
              <a:t>Disruption, Destruction and Disaster.</a:t>
            </a:r>
          </a:p>
          <a:p>
            <a:pPr marL="800100" lvl="1" indent="-342900"/>
            <a:endParaRPr lang="en-GB"/>
          </a:p>
          <a:p>
            <a:pPr marL="1257300" lvl="2" indent="-342900">
              <a:buFontTx/>
              <a:buChar char="•"/>
            </a:pPr>
            <a:r>
              <a:rPr lang="en-GB" b="1" i="1"/>
              <a:t>Loss of or reduction </a:t>
            </a:r>
            <a:r>
              <a:rPr lang="en-GB"/>
              <a:t>in, Network Service.  E.g. Network Switch failing, could</a:t>
            </a:r>
          </a:p>
          <a:p>
            <a:pPr marL="1257300" lvl="2" indent="-342900"/>
            <a:r>
              <a:rPr lang="en-GB"/>
              <a:t>	cause part of a network to cease functioning until component can be</a:t>
            </a:r>
          </a:p>
          <a:p>
            <a:pPr marL="1257300" lvl="2" indent="-342900"/>
            <a:r>
              <a:rPr lang="en-GB"/>
              <a:t>	replaced. Some users are affected, others are not.</a:t>
            </a:r>
          </a:p>
          <a:p>
            <a:pPr marL="1257300" lvl="2" indent="-342900"/>
            <a:endParaRPr lang="en-GB" b="1" i="1"/>
          </a:p>
          <a:p>
            <a:pPr marL="1257300" lvl="2" indent="-342900">
              <a:buFontTx/>
              <a:buChar char="•"/>
            </a:pPr>
            <a:r>
              <a:rPr lang="en-GB" b="1" i="1"/>
              <a:t>Destruction-</a:t>
            </a:r>
            <a:r>
              <a:rPr lang="en-GB"/>
              <a:t> Computer Viruses/Hard Disk failures could result in files being</a:t>
            </a:r>
          </a:p>
          <a:p>
            <a:pPr marL="1257300" lvl="2" indent="-342900"/>
            <a:r>
              <a:rPr lang="en-GB"/>
              <a:t>      destroyed. </a:t>
            </a:r>
          </a:p>
          <a:p>
            <a:pPr marL="1257300" lvl="2" indent="-342900"/>
            <a:r>
              <a:rPr lang="en-GB"/>
              <a:t>	</a:t>
            </a:r>
          </a:p>
          <a:p>
            <a:pPr marL="1257300" lvl="2" indent="-342900">
              <a:buFontTx/>
              <a:buChar char="•"/>
            </a:pPr>
            <a:r>
              <a:rPr lang="en-GB"/>
              <a:t> Disasters (Human/Man Made) could destroy entire host computers or</a:t>
            </a:r>
          </a:p>
          <a:p>
            <a:pPr marL="1257300" lvl="2" indent="-342900"/>
            <a:r>
              <a:rPr lang="en-GB"/>
              <a:t> 	 large sections of the network </a:t>
            </a:r>
            <a:r>
              <a:rPr lang="en-GB" i="1"/>
              <a:t>(entire subnetworks).  </a:t>
            </a:r>
            <a:r>
              <a:rPr lang="en-GB"/>
              <a:t>Examples include</a:t>
            </a:r>
          </a:p>
          <a:p>
            <a:pPr marL="1257300" lvl="2" indent="-342900"/>
            <a:r>
              <a:rPr lang="en-GB"/>
              <a:t>	 Earthquakes, Floods, Fires  other extreme weather circumstances (e.g.</a:t>
            </a:r>
          </a:p>
          <a:p>
            <a:pPr marL="1257300" lvl="2" indent="-342900"/>
            <a:r>
              <a:rPr lang="en-GB"/>
              <a:t>	 EMP) and Terrorist Attacks.  </a:t>
            </a:r>
            <a:endParaRPr lang="en-US"/>
          </a:p>
        </p:txBody>
      </p:sp>
      <p:sp>
        <p:nvSpPr>
          <p:cNvPr id="80901" name="Rectangle 5"/>
          <p:cNvSpPr>
            <a:spLocks noChangeArrowheads="1"/>
          </p:cNvSpPr>
          <p:nvPr/>
        </p:nvSpPr>
        <p:spPr bwMode="auto">
          <a:xfrm>
            <a:off x="468313" y="5373688"/>
            <a:ext cx="8388350" cy="1190625"/>
          </a:xfrm>
          <a:prstGeom prst="rect">
            <a:avLst/>
          </a:prstGeom>
          <a:noFill/>
          <a:ln w="9525">
            <a:noFill/>
            <a:miter lim="800000"/>
            <a:headEnd/>
            <a:tailEnd/>
          </a:ln>
          <a:effectLst/>
        </p:spPr>
        <p:txBody>
          <a:bodyPr wrap="none">
            <a:spAutoFit/>
          </a:bodyPr>
          <a:lstStyle/>
          <a:p>
            <a:r>
              <a:rPr lang="en-GB" b="1"/>
              <a:t>2. Unauthorised Access.</a:t>
            </a:r>
          </a:p>
          <a:p>
            <a:endParaRPr lang="en-GB" b="1"/>
          </a:p>
          <a:p>
            <a:pPr lvl="1">
              <a:buFontTx/>
              <a:buChar char="•"/>
            </a:pPr>
            <a:r>
              <a:rPr lang="en-GB" b="1"/>
              <a:t> 	</a:t>
            </a:r>
            <a:r>
              <a:rPr lang="en-GB"/>
              <a:t>Hackers gaining access to organisational ‘data’ and ‘resources from the </a:t>
            </a:r>
          </a:p>
          <a:p>
            <a:pPr lvl="1"/>
            <a:r>
              <a:rPr lang="en-GB"/>
              <a:t> 	Internet</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nodeType="clickEffect">
                                  <p:stCondLst>
                                    <p:cond delay="0"/>
                                  </p:stCondLst>
                                  <p:childTnLst>
                                    <p:set>
                                      <p:cBhvr>
                                        <p:cTn id="6" dur="1" fill="hold">
                                          <p:stCondLst>
                                            <p:cond delay="0"/>
                                          </p:stCondLst>
                                        </p:cTn>
                                        <p:tgtEl>
                                          <p:spTgt spid="80900">
                                            <p:txEl>
                                              <p:pRg st="0" end="0"/>
                                            </p:txEl>
                                          </p:spTgt>
                                        </p:tgtEl>
                                        <p:attrNameLst>
                                          <p:attrName>style.visibility</p:attrName>
                                        </p:attrNameLst>
                                      </p:cBhvr>
                                      <p:to>
                                        <p:strVal val="visible"/>
                                      </p:to>
                                    </p:set>
                                    <p:anim from="(-#ppt_w/2)" to="(#ppt_x)" calcmode="lin" valueType="num">
                                      <p:cBhvr>
                                        <p:cTn id="7" dur="600" fill="hold">
                                          <p:stCondLst>
                                            <p:cond delay="0"/>
                                          </p:stCondLst>
                                        </p:cTn>
                                        <p:tgtEl>
                                          <p:spTgt spid="80900">
                                            <p:txEl>
                                              <p:pRg st="0" end="0"/>
                                            </p:txEl>
                                          </p:spTgt>
                                        </p:tgtEl>
                                        <p:attrNameLst>
                                          <p:attrName>ppt_x</p:attrName>
                                        </p:attrNameLst>
                                      </p:cBhvr>
                                    </p:anim>
                                    <p:anim from="0" to="-1.0" calcmode="lin" valueType="num">
                                      <p:cBhvr>
                                        <p:cTn id="8" dur="200" decel="50000" autoRev="1" fill="hold">
                                          <p:stCondLst>
                                            <p:cond delay="600"/>
                                          </p:stCondLst>
                                        </p:cTn>
                                        <p:tgtEl>
                                          <p:spTgt spid="80900">
                                            <p:txEl>
                                              <p:pRg st="0" end="0"/>
                                            </p:txEl>
                                          </p:spTgt>
                                        </p:tgtEl>
                                        <p:attrNameLst>
                                          <p:attrName>xshear</p:attrName>
                                        </p:attrNameLst>
                                      </p:cBhvr>
                                    </p:anim>
                                    <p:animScale>
                                      <p:cBhvr>
                                        <p:cTn id="9" dur="200" decel="100000" autoRev="1" fill="hold">
                                          <p:stCondLst>
                                            <p:cond delay="600"/>
                                          </p:stCondLst>
                                        </p:cTn>
                                        <p:tgtEl>
                                          <p:spTgt spid="80900">
                                            <p:txEl>
                                              <p:pRg st="0" end="0"/>
                                            </p:txEl>
                                          </p:spTgt>
                                        </p:tgtEl>
                                      </p:cBhvr>
                                      <p:from x="100000" y="100000"/>
                                      <p:to x="80000" y="100000"/>
                                    </p:animScale>
                                    <p:anim by="(#ppt_h/3+#ppt_w*0.1)" calcmode="lin" valueType="num">
                                      <p:cBhvr additive="sum">
                                        <p:cTn id="10" dur="200" decel="100000" autoRev="1" fill="hold">
                                          <p:stCondLst>
                                            <p:cond delay="600"/>
                                          </p:stCondLst>
                                        </p:cTn>
                                        <p:tgtEl>
                                          <p:spTgt spid="80900">
                                            <p:txEl>
                                              <p:pRg st="0" end="0"/>
                                            </p:txEl>
                                          </p:spTgt>
                                        </p:tgtEl>
                                        <p:attrNameLst>
                                          <p:attrName>ppt_x</p:attrName>
                                        </p:attrNameLst>
                                      </p:cBhvr>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nodeType="clickEffect">
                                  <p:stCondLst>
                                    <p:cond delay="0"/>
                                  </p:stCondLst>
                                  <p:childTnLst>
                                    <p:set>
                                      <p:cBhvr>
                                        <p:cTn id="14" dur="1" fill="hold">
                                          <p:stCondLst>
                                            <p:cond delay="0"/>
                                          </p:stCondLst>
                                        </p:cTn>
                                        <p:tgtEl>
                                          <p:spTgt spid="80900">
                                            <p:txEl>
                                              <p:pRg st="2" end="2"/>
                                            </p:txEl>
                                          </p:spTgt>
                                        </p:tgtEl>
                                        <p:attrNameLst>
                                          <p:attrName>style.visibility</p:attrName>
                                        </p:attrNameLst>
                                      </p:cBhvr>
                                      <p:to>
                                        <p:strVal val="visible"/>
                                      </p:to>
                                    </p:set>
                                    <p:anim from="(-#ppt_w/2)" to="(#ppt_x)" calcmode="lin" valueType="num">
                                      <p:cBhvr>
                                        <p:cTn id="15" dur="600" fill="hold">
                                          <p:stCondLst>
                                            <p:cond delay="0"/>
                                          </p:stCondLst>
                                        </p:cTn>
                                        <p:tgtEl>
                                          <p:spTgt spid="80900">
                                            <p:txEl>
                                              <p:pRg st="2" end="2"/>
                                            </p:txEl>
                                          </p:spTgt>
                                        </p:tgtEl>
                                        <p:attrNameLst>
                                          <p:attrName>ppt_x</p:attrName>
                                        </p:attrNameLst>
                                      </p:cBhvr>
                                    </p:anim>
                                    <p:anim from="0" to="-1.0" calcmode="lin" valueType="num">
                                      <p:cBhvr>
                                        <p:cTn id="16" dur="200" decel="50000" autoRev="1" fill="hold">
                                          <p:stCondLst>
                                            <p:cond delay="600"/>
                                          </p:stCondLst>
                                        </p:cTn>
                                        <p:tgtEl>
                                          <p:spTgt spid="80900">
                                            <p:txEl>
                                              <p:pRg st="2" end="2"/>
                                            </p:txEl>
                                          </p:spTgt>
                                        </p:tgtEl>
                                        <p:attrNameLst>
                                          <p:attrName>xshear</p:attrName>
                                        </p:attrNameLst>
                                      </p:cBhvr>
                                    </p:anim>
                                    <p:animScale>
                                      <p:cBhvr>
                                        <p:cTn id="17" dur="200" decel="100000" autoRev="1" fill="hold">
                                          <p:stCondLst>
                                            <p:cond delay="600"/>
                                          </p:stCondLst>
                                        </p:cTn>
                                        <p:tgtEl>
                                          <p:spTgt spid="80900">
                                            <p:txEl>
                                              <p:pRg st="2" end="2"/>
                                            </p:txEl>
                                          </p:spTgt>
                                        </p:tgtEl>
                                      </p:cBhvr>
                                      <p:from x="100000" y="100000"/>
                                      <p:to x="80000" y="100000"/>
                                    </p:animScale>
                                    <p:anim by="(#ppt_h/3+#ppt_w*0.1)" calcmode="lin" valueType="num">
                                      <p:cBhvr additive="sum">
                                        <p:cTn id="18" dur="200" decel="100000" autoRev="1" fill="hold">
                                          <p:stCondLst>
                                            <p:cond delay="600"/>
                                          </p:stCondLst>
                                        </p:cTn>
                                        <p:tgtEl>
                                          <p:spTgt spid="80900">
                                            <p:txEl>
                                              <p:pRg st="2" end="2"/>
                                            </p:txEl>
                                          </p:spTgt>
                                        </p:tgtEl>
                                        <p:attrNameLst>
                                          <p:attrName>ppt_x</p:attrName>
                                        </p:attrNameLst>
                                      </p:cBhvr>
                                    </p:anim>
                                  </p:childTnLst>
                                </p:cTn>
                              </p:par>
                            </p:childTnLst>
                          </p:cTn>
                        </p:par>
                      </p:childTnLst>
                    </p:cTn>
                  </p:par>
                  <p:par>
                    <p:cTn id="19" fill="hold">
                      <p:stCondLst>
                        <p:cond delay="indefinite"/>
                      </p:stCondLst>
                      <p:childTnLst>
                        <p:par>
                          <p:cTn id="20" fill="hold">
                            <p:stCondLst>
                              <p:cond delay="0"/>
                            </p:stCondLst>
                            <p:childTnLst>
                              <p:par>
                                <p:cTn id="21" presetID="34" presetClass="entr" presetSubtype="0" fill="hold" nodeType="clickEffect">
                                  <p:stCondLst>
                                    <p:cond delay="0"/>
                                  </p:stCondLst>
                                  <p:childTnLst>
                                    <p:set>
                                      <p:cBhvr>
                                        <p:cTn id="22" dur="1" fill="hold">
                                          <p:stCondLst>
                                            <p:cond delay="0"/>
                                          </p:stCondLst>
                                        </p:cTn>
                                        <p:tgtEl>
                                          <p:spTgt spid="80900">
                                            <p:txEl>
                                              <p:pRg st="4" end="4"/>
                                            </p:txEl>
                                          </p:spTgt>
                                        </p:tgtEl>
                                        <p:attrNameLst>
                                          <p:attrName>style.visibility</p:attrName>
                                        </p:attrNameLst>
                                      </p:cBhvr>
                                      <p:to>
                                        <p:strVal val="visible"/>
                                      </p:to>
                                    </p:set>
                                    <p:anim from="(-#ppt_w/2)" to="(#ppt_x)" calcmode="lin" valueType="num">
                                      <p:cBhvr>
                                        <p:cTn id="23" dur="600" fill="hold">
                                          <p:stCondLst>
                                            <p:cond delay="0"/>
                                          </p:stCondLst>
                                        </p:cTn>
                                        <p:tgtEl>
                                          <p:spTgt spid="80900">
                                            <p:txEl>
                                              <p:pRg st="4" end="4"/>
                                            </p:txEl>
                                          </p:spTgt>
                                        </p:tgtEl>
                                        <p:attrNameLst>
                                          <p:attrName>ppt_x</p:attrName>
                                        </p:attrNameLst>
                                      </p:cBhvr>
                                    </p:anim>
                                    <p:anim from="0" to="-1.0" calcmode="lin" valueType="num">
                                      <p:cBhvr>
                                        <p:cTn id="24" dur="200" decel="50000" autoRev="1" fill="hold">
                                          <p:stCondLst>
                                            <p:cond delay="600"/>
                                          </p:stCondLst>
                                        </p:cTn>
                                        <p:tgtEl>
                                          <p:spTgt spid="80900">
                                            <p:txEl>
                                              <p:pRg st="4" end="4"/>
                                            </p:txEl>
                                          </p:spTgt>
                                        </p:tgtEl>
                                        <p:attrNameLst>
                                          <p:attrName>xshear</p:attrName>
                                        </p:attrNameLst>
                                      </p:cBhvr>
                                    </p:anim>
                                    <p:animScale>
                                      <p:cBhvr>
                                        <p:cTn id="25" dur="200" decel="100000" autoRev="1" fill="hold">
                                          <p:stCondLst>
                                            <p:cond delay="600"/>
                                          </p:stCondLst>
                                        </p:cTn>
                                        <p:tgtEl>
                                          <p:spTgt spid="80900">
                                            <p:txEl>
                                              <p:pRg st="4" end="4"/>
                                            </p:txEl>
                                          </p:spTgt>
                                        </p:tgtEl>
                                      </p:cBhvr>
                                      <p:from x="100000" y="100000"/>
                                      <p:to x="80000" y="100000"/>
                                    </p:animScale>
                                    <p:anim by="(#ppt_h/3+#ppt_w*0.1)" calcmode="lin" valueType="num">
                                      <p:cBhvr additive="sum">
                                        <p:cTn id="26" dur="200" decel="100000" autoRev="1" fill="hold">
                                          <p:stCondLst>
                                            <p:cond delay="600"/>
                                          </p:stCondLst>
                                        </p:cTn>
                                        <p:tgtEl>
                                          <p:spTgt spid="80900">
                                            <p:txEl>
                                              <p:pRg st="4" end="4"/>
                                            </p:txEl>
                                          </p:spTgt>
                                        </p:tgtEl>
                                        <p:attrNameLst>
                                          <p:attrName>ppt_x</p:attrName>
                                        </p:attrNameLst>
                                      </p:cBhvr>
                                    </p:anim>
                                  </p:childTnLst>
                                </p:cTn>
                              </p:par>
                              <p:par>
                                <p:cTn id="27" presetID="34" presetClass="entr" presetSubtype="0" fill="hold" nodeType="withEffect">
                                  <p:stCondLst>
                                    <p:cond delay="0"/>
                                  </p:stCondLst>
                                  <p:childTnLst>
                                    <p:set>
                                      <p:cBhvr>
                                        <p:cTn id="28" dur="1" fill="hold">
                                          <p:stCondLst>
                                            <p:cond delay="0"/>
                                          </p:stCondLst>
                                        </p:cTn>
                                        <p:tgtEl>
                                          <p:spTgt spid="80900">
                                            <p:txEl>
                                              <p:pRg st="5" end="5"/>
                                            </p:txEl>
                                          </p:spTgt>
                                        </p:tgtEl>
                                        <p:attrNameLst>
                                          <p:attrName>style.visibility</p:attrName>
                                        </p:attrNameLst>
                                      </p:cBhvr>
                                      <p:to>
                                        <p:strVal val="visible"/>
                                      </p:to>
                                    </p:set>
                                    <p:anim from="(-#ppt_w/2)" to="(#ppt_x)" calcmode="lin" valueType="num">
                                      <p:cBhvr>
                                        <p:cTn id="29" dur="600" fill="hold">
                                          <p:stCondLst>
                                            <p:cond delay="0"/>
                                          </p:stCondLst>
                                        </p:cTn>
                                        <p:tgtEl>
                                          <p:spTgt spid="80900">
                                            <p:txEl>
                                              <p:pRg st="5" end="5"/>
                                            </p:txEl>
                                          </p:spTgt>
                                        </p:tgtEl>
                                        <p:attrNameLst>
                                          <p:attrName>ppt_x</p:attrName>
                                        </p:attrNameLst>
                                      </p:cBhvr>
                                    </p:anim>
                                    <p:anim from="0" to="-1.0" calcmode="lin" valueType="num">
                                      <p:cBhvr>
                                        <p:cTn id="30" dur="200" decel="50000" autoRev="1" fill="hold">
                                          <p:stCondLst>
                                            <p:cond delay="600"/>
                                          </p:stCondLst>
                                        </p:cTn>
                                        <p:tgtEl>
                                          <p:spTgt spid="80900">
                                            <p:txEl>
                                              <p:pRg st="5" end="5"/>
                                            </p:txEl>
                                          </p:spTgt>
                                        </p:tgtEl>
                                        <p:attrNameLst>
                                          <p:attrName>xshear</p:attrName>
                                        </p:attrNameLst>
                                      </p:cBhvr>
                                    </p:anim>
                                    <p:animScale>
                                      <p:cBhvr>
                                        <p:cTn id="31" dur="200" decel="100000" autoRev="1" fill="hold">
                                          <p:stCondLst>
                                            <p:cond delay="600"/>
                                          </p:stCondLst>
                                        </p:cTn>
                                        <p:tgtEl>
                                          <p:spTgt spid="80900">
                                            <p:txEl>
                                              <p:pRg st="5" end="5"/>
                                            </p:txEl>
                                          </p:spTgt>
                                        </p:tgtEl>
                                      </p:cBhvr>
                                      <p:from x="100000" y="100000"/>
                                      <p:to x="80000" y="100000"/>
                                    </p:animScale>
                                    <p:anim by="(#ppt_h/3+#ppt_w*0.1)" calcmode="lin" valueType="num">
                                      <p:cBhvr additive="sum">
                                        <p:cTn id="32" dur="200" decel="100000" autoRev="1" fill="hold">
                                          <p:stCondLst>
                                            <p:cond delay="600"/>
                                          </p:stCondLst>
                                        </p:cTn>
                                        <p:tgtEl>
                                          <p:spTgt spid="80900">
                                            <p:txEl>
                                              <p:pRg st="5" end="5"/>
                                            </p:txEl>
                                          </p:spTgt>
                                        </p:tgtEl>
                                        <p:attrNameLst>
                                          <p:attrName>ppt_x</p:attrName>
                                        </p:attrNameLst>
                                      </p:cBhvr>
                                    </p:anim>
                                  </p:childTnLst>
                                </p:cTn>
                              </p:par>
                              <p:par>
                                <p:cTn id="33" presetID="34" presetClass="entr" presetSubtype="0" fill="hold" nodeType="withEffect">
                                  <p:stCondLst>
                                    <p:cond delay="0"/>
                                  </p:stCondLst>
                                  <p:childTnLst>
                                    <p:set>
                                      <p:cBhvr>
                                        <p:cTn id="34" dur="1" fill="hold">
                                          <p:stCondLst>
                                            <p:cond delay="0"/>
                                          </p:stCondLst>
                                        </p:cTn>
                                        <p:tgtEl>
                                          <p:spTgt spid="80900">
                                            <p:txEl>
                                              <p:pRg st="6" end="6"/>
                                            </p:txEl>
                                          </p:spTgt>
                                        </p:tgtEl>
                                        <p:attrNameLst>
                                          <p:attrName>style.visibility</p:attrName>
                                        </p:attrNameLst>
                                      </p:cBhvr>
                                      <p:to>
                                        <p:strVal val="visible"/>
                                      </p:to>
                                    </p:set>
                                    <p:anim from="(-#ppt_w/2)" to="(#ppt_x)" calcmode="lin" valueType="num">
                                      <p:cBhvr>
                                        <p:cTn id="35" dur="600" fill="hold">
                                          <p:stCondLst>
                                            <p:cond delay="0"/>
                                          </p:stCondLst>
                                        </p:cTn>
                                        <p:tgtEl>
                                          <p:spTgt spid="80900">
                                            <p:txEl>
                                              <p:pRg st="6" end="6"/>
                                            </p:txEl>
                                          </p:spTgt>
                                        </p:tgtEl>
                                        <p:attrNameLst>
                                          <p:attrName>ppt_x</p:attrName>
                                        </p:attrNameLst>
                                      </p:cBhvr>
                                    </p:anim>
                                    <p:anim from="0" to="-1.0" calcmode="lin" valueType="num">
                                      <p:cBhvr>
                                        <p:cTn id="36" dur="200" decel="50000" autoRev="1" fill="hold">
                                          <p:stCondLst>
                                            <p:cond delay="600"/>
                                          </p:stCondLst>
                                        </p:cTn>
                                        <p:tgtEl>
                                          <p:spTgt spid="80900">
                                            <p:txEl>
                                              <p:pRg st="6" end="6"/>
                                            </p:txEl>
                                          </p:spTgt>
                                        </p:tgtEl>
                                        <p:attrNameLst>
                                          <p:attrName>xshear</p:attrName>
                                        </p:attrNameLst>
                                      </p:cBhvr>
                                    </p:anim>
                                    <p:animScale>
                                      <p:cBhvr>
                                        <p:cTn id="37" dur="200" decel="100000" autoRev="1" fill="hold">
                                          <p:stCondLst>
                                            <p:cond delay="600"/>
                                          </p:stCondLst>
                                        </p:cTn>
                                        <p:tgtEl>
                                          <p:spTgt spid="80900">
                                            <p:txEl>
                                              <p:pRg st="6" end="6"/>
                                            </p:txEl>
                                          </p:spTgt>
                                        </p:tgtEl>
                                      </p:cBhvr>
                                      <p:from x="100000" y="100000"/>
                                      <p:to x="80000" y="100000"/>
                                    </p:animScale>
                                    <p:anim by="(#ppt_h/3+#ppt_w*0.1)" calcmode="lin" valueType="num">
                                      <p:cBhvr additive="sum">
                                        <p:cTn id="38" dur="200" decel="100000" autoRev="1" fill="hold">
                                          <p:stCondLst>
                                            <p:cond delay="600"/>
                                          </p:stCondLst>
                                        </p:cTn>
                                        <p:tgtEl>
                                          <p:spTgt spid="80900">
                                            <p:txEl>
                                              <p:pRg st="6" end="6"/>
                                            </p:txEl>
                                          </p:spTgt>
                                        </p:tgtEl>
                                        <p:attrNameLst>
                                          <p:attrName>ppt_x</p:attrName>
                                        </p:attrNameLst>
                                      </p:cBhvr>
                                    </p:anim>
                                  </p:childTnLst>
                                </p:cTn>
                              </p:par>
                            </p:childTnLst>
                          </p:cTn>
                        </p:par>
                      </p:childTnLst>
                    </p:cTn>
                  </p:par>
                  <p:par>
                    <p:cTn id="39" fill="hold">
                      <p:stCondLst>
                        <p:cond delay="indefinite"/>
                      </p:stCondLst>
                      <p:childTnLst>
                        <p:par>
                          <p:cTn id="40" fill="hold">
                            <p:stCondLst>
                              <p:cond delay="0"/>
                            </p:stCondLst>
                            <p:childTnLst>
                              <p:par>
                                <p:cTn id="41" presetID="34" presetClass="entr" presetSubtype="0" fill="hold" nodeType="clickEffect">
                                  <p:stCondLst>
                                    <p:cond delay="0"/>
                                  </p:stCondLst>
                                  <p:childTnLst>
                                    <p:set>
                                      <p:cBhvr>
                                        <p:cTn id="42" dur="1" fill="hold">
                                          <p:stCondLst>
                                            <p:cond delay="0"/>
                                          </p:stCondLst>
                                        </p:cTn>
                                        <p:tgtEl>
                                          <p:spTgt spid="80900">
                                            <p:txEl>
                                              <p:pRg st="8" end="8"/>
                                            </p:txEl>
                                          </p:spTgt>
                                        </p:tgtEl>
                                        <p:attrNameLst>
                                          <p:attrName>style.visibility</p:attrName>
                                        </p:attrNameLst>
                                      </p:cBhvr>
                                      <p:to>
                                        <p:strVal val="visible"/>
                                      </p:to>
                                    </p:set>
                                    <p:anim from="(-#ppt_w/2)" to="(#ppt_x)" calcmode="lin" valueType="num">
                                      <p:cBhvr>
                                        <p:cTn id="43" dur="600" fill="hold">
                                          <p:stCondLst>
                                            <p:cond delay="0"/>
                                          </p:stCondLst>
                                        </p:cTn>
                                        <p:tgtEl>
                                          <p:spTgt spid="80900">
                                            <p:txEl>
                                              <p:pRg st="8" end="8"/>
                                            </p:txEl>
                                          </p:spTgt>
                                        </p:tgtEl>
                                        <p:attrNameLst>
                                          <p:attrName>ppt_x</p:attrName>
                                        </p:attrNameLst>
                                      </p:cBhvr>
                                    </p:anim>
                                    <p:anim from="0" to="-1.0" calcmode="lin" valueType="num">
                                      <p:cBhvr>
                                        <p:cTn id="44" dur="200" decel="50000" autoRev="1" fill="hold">
                                          <p:stCondLst>
                                            <p:cond delay="600"/>
                                          </p:stCondLst>
                                        </p:cTn>
                                        <p:tgtEl>
                                          <p:spTgt spid="80900">
                                            <p:txEl>
                                              <p:pRg st="8" end="8"/>
                                            </p:txEl>
                                          </p:spTgt>
                                        </p:tgtEl>
                                        <p:attrNameLst>
                                          <p:attrName>xshear</p:attrName>
                                        </p:attrNameLst>
                                      </p:cBhvr>
                                    </p:anim>
                                    <p:animScale>
                                      <p:cBhvr>
                                        <p:cTn id="45" dur="200" decel="100000" autoRev="1" fill="hold">
                                          <p:stCondLst>
                                            <p:cond delay="600"/>
                                          </p:stCondLst>
                                        </p:cTn>
                                        <p:tgtEl>
                                          <p:spTgt spid="80900">
                                            <p:txEl>
                                              <p:pRg st="8" end="8"/>
                                            </p:txEl>
                                          </p:spTgt>
                                        </p:tgtEl>
                                      </p:cBhvr>
                                      <p:from x="100000" y="100000"/>
                                      <p:to x="80000" y="100000"/>
                                    </p:animScale>
                                    <p:anim by="(#ppt_h/3+#ppt_w*0.1)" calcmode="lin" valueType="num">
                                      <p:cBhvr additive="sum">
                                        <p:cTn id="46" dur="200" decel="100000" autoRev="1" fill="hold">
                                          <p:stCondLst>
                                            <p:cond delay="600"/>
                                          </p:stCondLst>
                                        </p:cTn>
                                        <p:tgtEl>
                                          <p:spTgt spid="80900">
                                            <p:txEl>
                                              <p:pRg st="8" end="8"/>
                                            </p:txEl>
                                          </p:spTgt>
                                        </p:tgtEl>
                                        <p:attrNameLst>
                                          <p:attrName>ppt_x</p:attrName>
                                        </p:attrNameLst>
                                      </p:cBhvr>
                                    </p:anim>
                                  </p:childTnLst>
                                </p:cTn>
                              </p:par>
                            </p:childTnLst>
                          </p:cTn>
                        </p:par>
                      </p:childTnLst>
                    </p:cTn>
                  </p:par>
                  <p:par>
                    <p:cTn id="47" fill="hold">
                      <p:stCondLst>
                        <p:cond delay="indefinite"/>
                      </p:stCondLst>
                      <p:childTnLst>
                        <p:par>
                          <p:cTn id="48" fill="hold">
                            <p:stCondLst>
                              <p:cond delay="0"/>
                            </p:stCondLst>
                            <p:childTnLst>
                              <p:par>
                                <p:cTn id="49" presetID="34" presetClass="entr" presetSubtype="0" fill="hold" nodeType="clickEffect">
                                  <p:stCondLst>
                                    <p:cond delay="0"/>
                                  </p:stCondLst>
                                  <p:childTnLst>
                                    <p:set>
                                      <p:cBhvr>
                                        <p:cTn id="50" dur="1" fill="hold">
                                          <p:stCondLst>
                                            <p:cond delay="0"/>
                                          </p:stCondLst>
                                        </p:cTn>
                                        <p:tgtEl>
                                          <p:spTgt spid="80900">
                                            <p:txEl>
                                              <p:pRg st="9" end="9"/>
                                            </p:txEl>
                                          </p:spTgt>
                                        </p:tgtEl>
                                        <p:attrNameLst>
                                          <p:attrName>style.visibility</p:attrName>
                                        </p:attrNameLst>
                                      </p:cBhvr>
                                      <p:to>
                                        <p:strVal val="visible"/>
                                      </p:to>
                                    </p:set>
                                    <p:anim from="(-#ppt_w/2)" to="(#ppt_x)" calcmode="lin" valueType="num">
                                      <p:cBhvr>
                                        <p:cTn id="51" dur="600" fill="hold">
                                          <p:stCondLst>
                                            <p:cond delay="0"/>
                                          </p:stCondLst>
                                        </p:cTn>
                                        <p:tgtEl>
                                          <p:spTgt spid="80900">
                                            <p:txEl>
                                              <p:pRg st="9" end="9"/>
                                            </p:txEl>
                                          </p:spTgt>
                                        </p:tgtEl>
                                        <p:attrNameLst>
                                          <p:attrName>ppt_x</p:attrName>
                                        </p:attrNameLst>
                                      </p:cBhvr>
                                    </p:anim>
                                    <p:anim from="0" to="-1.0" calcmode="lin" valueType="num">
                                      <p:cBhvr>
                                        <p:cTn id="52" dur="200" decel="50000" autoRev="1" fill="hold">
                                          <p:stCondLst>
                                            <p:cond delay="600"/>
                                          </p:stCondLst>
                                        </p:cTn>
                                        <p:tgtEl>
                                          <p:spTgt spid="80900">
                                            <p:txEl>
                                              <p:pRg st="9" end="9"/>
                                            </p:txEl>
                                          </p:spTgt>
                                        </p:tgtEl>
                                        <p:attrNameLst>
                                          <p:attrName>xshear</p:attrName>
                                        </p:attrNameLst>
                                      </p:cBhvr>
                                    </p:anim>
                                    <p:animScale>
                                      <p:cBhvr>
                                        <p:cTn id="53" dur="200" decel="100000" autoRev="1" fill="hold">
                                          <p:stCondLst>
                                            <p:cond delay="600"/>
                                          </p:stCondLst>
                                        </p:cTn>
                                        <p:tgtEl>
                                          <p:spTgt spid="80900">
                                            <p:txEl>
                                              <p:pRg st="9" end="9"/>
                                            </p:txEl>
                                          </p:spTgt>
                                        </p:tgtEl>
                                      </p:cBhvr>
                                      <p:from x="100000" y="100000"/>
                                      <p:to x="80000" y="100000"/>
                                    </p:animScale>
                                    <p:anim by="(#ppt_h/3+#ppt_w*0.1)" calcmode="lin" valueType="num">
                                      <p:cBhvr additive="sum">
                                        <p:cTn id="54" dur="200" decel="100000" autoRev="1" fill="hold">
                                          <p:stCondLst>
                                            <p:cond delay="600"/>
                                          </p:stCondLst>
                                        </p:cTn>
                                        <p:tgtEl>
                                          <p:spTgt spid="80900">
                                            <p:txEl>
                                              <p:pRg st="9" end="9"/>
                                            </p:txEl>
                                          </p:spTgt>
                                        </p:tgtEl>
                                        <p:attrNameLst>
                                          <p:attrName>ppt_x</p:attrName>
                                        </p:attrNameLst>
                                      </p:cBhvr>
                                    </p:anim>
                                  </p:childTnLst>
                                </p:cTn>
                              </p:par>
                            </p:childTnLst>
                          </p:cTn>
                        </p:par>
                      </p:childTnLst>
                    </p:cTn>
                  </p:par>
                  <p:par>
                    <p:cTn id="55" fill="hold">
                      <p:stCondLst>
                        <p:cond delay="indefinite"/>
                      </p:stCondLst>
                      <p:childTnLst>
                        <p:par>
                          <p:cTn id="56" fill="hold">
                            <p:stCondLst>
                              <p:cond delay="0"/>
                            </p:stCondLst>
                            <p:childTnLst>
                              <p:par>
                                <p:cTn id="57" presetID="34" presetClass="entr" presetSubtype="0" fill="hold" nodeType="clickEffect">
                                  <p:stCondLst>
                                    <p:cond delay="0"/>
                                  </p:stCondLst>
                                  <p:childTnLst>
                                    <p:set>
                                      <p:cBhvr>
                                        <p:cTn id="58" dur="1" fill="hold">
                                          <p:stCondLst>
                                            <p:cond delay="0"/>
                                          </p:stCondLst>
                                        </p:cTn>
                                        <p:tgtEl>
                                          <p:spTgt spid="80900">
                                            <p:txEl>
                                              <p:pRg st="11" end="11"/>
                                            </p:txEl>
                                          </p:spTgt>
                                        </p:tgtEl>
                                        <p:attrNameLst>
                                          <p:attrName>style.visibility</p:attrName>
                                        </p:attrNameLst>
                                      </p:cBhvr>
                                      <p:to>
                                        <p:strVal val="visible"/>
                                      </p:to>
                                    </p:set>
                                    <p:anim from="(-#ppt_w/2)" to="(#ppt_x)" calcmode="lin" valueType="num">
                                      <p:cBhvr>
                                        <p:cTn id="59" dur="600" fill="hold">
                                          <p:stCondLst>
                                            <p:cond delay="0"/>
                                          </p:stCondLst>
                                        </p:cTn>
                                        <p:tgtEl>
                                          <p:spTgt spid="80900">
                                            <p:txEl>
                                              <p:pRg st="11" end="11"/>
                                            </p:txEl>
                                          </p:spTgt>
                                        </p:tgtEl>
                                        <p:attrNameLst>
                                          <p:attrName>ppt_x</p:attrName>
                                        </p:attrNameLst>
                                      </p:cBhvr>
                                    </p:anim>
                                    <p:anim from="0" to="-1.0" calcmode="lin" valueType="num">
                                      <p:cBhvr>
                                        <p:cTn id="60" dur="200" decel="50000" autoRev="1" fill="hold">
                                          <p:stCondLst>
                                            <p:cond delay="600"/>
                                          </p:stCondLst>
                                        </p:cTn>
                                        <p:tgtEl>
                                          <p:spTgt spid="80900">
                                            <p:txEl>
                                              <p:pRg st="11" end="11"/>
                                            </p:txEl>
                                          </p:spTgt>
                                        </p:tgtEl>
                                        <p:attrNameLst>
                                          <p:attrName>xshear</p:attrName>
                                        </p:attrNameLst>
                                      </p:cBhvr>
                                    </p:anim>
                                    <p:animScale>
                                      <p:cBhvr>
                                        <p:cTn id="61" dur="200" decel="100000" autoRev="1" fill="hold">
                                          <p:stCondLst>
                                            <p:cond delay="600"/>
                                          </p:stCondLst>
                                        </p:cTn>
                                        <p:tgtEl>
                                          <p:spTgt spid="80900">
                                            <p:txEl>
                                              <p:pRg st="11" end="11"/>
                                            </p:txEl>
                                          </p:spTgt>
                                        </p:tgtEl>
                                      </p:cBhvr>
                                      <p:from x="100000" y="100000"/>
                                      <p:to x="80000" y="100000"/>
                                    </p:animScale>
                                    <p:anim by="(#ppt_h/3+#ppt_w*0.1)" calcmode="lin" valueType="num">
                                      <p:cBhvr additive="sum">
                                        <p:cTn id="62" dur="200" decel="100000" autoRev="1" fill="hold">
                                          <p:stCondLst>
                                            <p:cond delay="600"/>
                                          </p:stCondLst>
                                        </p:cTn>
                                        <p:tgtEl>
                                          <p:spTgt spid="80900">
                                            <p:txEl>
                                              <p:pRg st="11" end="11"/>
                                            </p:txEl>
                                          </p:spTgt>
                                        </p:tgtEl>
                                        <p:attrNameLst>
                                          <p:attrName>ppt_x</p:attrName>
                                        </p:attrNameLst>
                                      </p:cBhvr>
                                    </p:anim>
                                  </p:childTnLst>
                                </p:cTn>
                              </p:par>
                              <p:par>
                                <p:cTn id="63" presetID="34" presetClass="entr" presetSubtype="0" fill="hold" nodeType="withEffect">
                                  <p:stCondLst>
                                    <p:cond delay="0"/>
                                  </p:stCondLst>
                                  <p:childTnLst>
                                    <p:set>
                                      <p:cBhvr>
                                        <p:cTn id="64" dur="1" fill="hold">
                                          <p:stCondLst>
                                            <p:cond delay="0"/>
                                          </p:stCondLst>
                                        </p:cTn>
                                        <p:tgtEl>
                                          <p:spTgt spid="80900">
                                            <p:txEl>
                                              <p:pRg st="12" end="12"/>
                                            </p:txEl>
                                          </p:spTgt>
                                        </p:tgtEl>
                                        <p:attrNameLst>
                                          <p:attrName>style.visibility</p:attrName>
                                        </p:attrNameLst>
                                      </p:cBhvr>
                                      <p:to>
                                        <p:strVal val="visible"/>
                                      </p:to>
                                    </p:set>
                                    <p:anim from="(-#ppt_w/2)" to="(#ppt_x)" calcmode="lin" valueType="num">
                                      <p:cBhvr>
                                        <p:cTn id="65" dur="600" fill="hold">
                                          <p:stCondLst>
                                            <p:cond delay="0"/>
                                          </p:stCondLst>
                                        </p:cTn>
                                        <p:tgtEl>
                                          <p:spTgt spid="80900">
                                            <p:txEl>
                                              <p:pRg st="12" end="12"/>
                                            </p:txEl>
                                          </p:spTgt>
                                        </p:tgtEl>
                                        <p:attrNameLst>
                                          <p:attrName>ppt_x</p:attrName>
                                        </p:attrNameLst>
                                      </p:cBhvr>
                                    </p:anim>
                                    <p:anim from="0" to="-1.0" calcmode="lin" valueType="num">
                                      <p:cBhvr>
                                        <p:cTn id="66" dur="200" decel="50000" autoRev="1" fill="hold">
                                          <p:stCondLst>
                                            <p:cond delay="600"/>
                                          </p:stCondLst>
                                        </p:cTn>
                                        <p:tgtEl>
                                          <p:spTgt spid="80900">
                                            <p:txEl>
                                              <p:pRg st="12" end="12"/>
                                            </p:txEl>
                                          </p:spTgt>
                                        </p:tgtEl>
                                        <p:attrNameLst>
                                          <p:attrName>xshear</p:attrName>
                                        </p:attrNameLst>
                                      </p:cBhvr>
                                    </p:anim>
                                    <p:animScale>
                                      <p:cBhvr>
                                        <p:cTn id="67" dur="200" decel="100000" autoRev="1" fill="hold">
                                          <p:stCondLst>
                                            <p:cond delay="600"/>
                                          </p:stCondLst>
                                        </p:cTn>
                                        <p:tgtEl>
                                          <p:spTgt spid="80900">
                                            <p:txEl>
                                              <p:pRg st="12" end="12"/>
                                            </p:txEl>
                                          </p:spTgt>
                                        </p:tgtEl>
                                      </p:cBhvr>
                                      <p:from x="100000" y="100000"/>
                                      <p:to x="80000" y="100000"/>
                                    </p:animScale>
                                    <p:anim by="(#ppt_h/3+#ppt_w*0.1)" calcmode="lin" valueType="num">
                                      <p:cBhvr additive="sum">
                                        <p:cTn id="68" dur="200" decel="100000" autoRev="1" fill="hold">
                                          <p:stCondLst>
                                            <p:cond delay="600"/>
                                          </p:stCondLst>
                                        </p:cTn>
                                        <p:tgtEl>
                                          <p:spTgt spid="80900">
                                            <p:txEl>
                                              <p:pRg st="12" end="12"/>
                                            </p:txEl>
                                          </p:spTgt>
                                        </p:tgtEl>
                                        <p:attrNameLst>
                                          <p:attrName>ppt_x</p:attrName>
                                        </p:attrNameLst>
                                      </p:cBhvr>
                                    </p:anim>
                                  </p:childTnLst>
                                </p:cTn>
                              </p:par>
                              <p:par>
                                <p:cTn id="69" presetID="34" presetClass="entr" presetSubtype="0" fill="hold" nodeType="withEffect">
                                  <p:stCondLst>
                                    <p:cond delay="0"/>
                                  </p:stCondLst>
                                  <p:childTnLst>
                                    <p:set>
                                      <p:cBhvr>
                                        <p:cTn id="70" dur="1" fill="hold">
                                          <p:stCondLst>
                                            <p:cond delay="0"/>
                                          </p:stCondLst>
                                        </p:cTn>
                                        <p:tgtEl>
                                          <p:spTgt spid="80900">
                                            <p:txEl>
                                              <p:pRg st="13" end="13"/>
                                            </p:txEl>
                                          </p:spTgt>
                                        </p:tgtEl>
                                        <p:attrNameLst>
                                          <p:attrName>style.visibility</p:attrName>
                                        </p:attrNameLst>
                                      </p:cBhvr>
                                      <p:to>
                                        <p:strVal val="visible"/>
                                      </p:to>
                                    </p:set>
                                    <p:anim from="(-#ppt_w/2)" to="(#ppt_x)" calcmode="lin" valueType="num">
                                      <p:cBhvr>
                                        <p:cTn id="71" dur="600" fill="hold">
                                          <p:stCondLst>
                                            <p:cond delay="0"/>
                                          </p:stCondLst>
                                        </p:cTn>
                                        <p:tgtEl>
                                          <p:spTgt spid="80900">
                                            <p:txEl>
                                              <p:pRg st="13" end="13"/>
                                            </p:txEl>
                                          </p:spTgt>
                                        </p:tgtEl>
                                        <p:attrNameLst>
                                          <p:attrName>ppt_x</p:attrName>
                                        </p:attrNameLst>
                                      </p:cBhvr>
                                    </p:anim>
                                    <p:anim from="0" to="-1.0" calcmode="lin" valueType="num">
                                      <p:cBhvr>
                                        <p:cTn id="72" dur="200" decel="50000" autoRev="1" fill="hold">
                                          <p:stCondLst>
                                            <p:cond delay="600"/>
                                          </p:stCondLst>
                                        </p:cTn>
                                        <p:tgtEl>
                                          <p:spTgt spid="80900">
                                            <p:txEl>
                                              <p:pRg st="13" end="13"/>
                                            </p:txEl>
                                          </p:spTgt>
                                        </p:tgtEl>
                                        <p:attrNameLst>
                                          <p:attrName>xshear</p:attrName>
                                        </p:attrNameLst>
                                      </p:cBhvr>
                                    </p:anim>
                                    <p:animScale>
                                      <p:cBhvr>
                                        <p:cTn id="73" dur="200" decel="100000" autoRev="1" fill="hold">
                                          <p:stCondLst>
                                            <p:cond delay="600"/>
                                          </p:stCondLst>
                                        </p:cTn>
                                        <p:tgtEl>
                                          <p:spTgt spid="80900">
                                            <p:txEl>
                                              <p:pRg st="13" end="13"/>
                                            </p:txEl>
                                          </p:spTgt>
                                        </p:tgtEl>
                                      </p:cBhvr>
                                      <p:from x="100000" y="100000"/>
                                      <p:to x="80000" y="100000"/>
                                    </p:animScale>
                                    <p:anim by="(#ppt_h/3+#ppt_w*0.1)" calcmode="lin" valueType="num">
                                      <p:cBhvr additive="sum">
                                        <p:cTn id="74" dur="200" decel="100000" autoRev="1" fill="hold">
                                          <p:stCondLst>
                                            <p:cond delay="600"/>
                                          </p:stCondLst>
                                        </p:cTn>
                                        <p:tgtEl>
                                          <p:spTgt spid="80900">
                                            <p:txEl>
                                              <p:pRg st="13" end="13"/>
                                            </p:txEl>
                                          </p:spTgt>
                                        </p:tgtEl>
                                        <p:attrNameLst>
                                          <p:attrName>ppt_x</p:attrName>
                                        </p:attrNameLst>
                                      </p:cBhvr>
                                    </p:anim>
                                  </p:childTnLst>
                                </p:cTn>
                              </p:par>
                              <p:par>
                                <p:cTn id="75" presetID="34" presetClass="entr" presetSubtype="0" fill="hold" nodeType="withEffect">
                                  <p:stCondLst>
                                    <p:cond delay="0"/>
                                  </p:stCondLst>
                                  <p:childTnLst>
                                    <p:set>
                                      <p:cBhvr>
                                        <p:cTn id="76" dur="1" fill="hold">
                                          <p:stCondLst>
                                            <p:cond delay="0"/>
                                          </p:stCondLst>
                                        </p:cTn>
                                        <p:tgtEl>
                                          <p:spTgt spid="80900">
                                            <p:txEl>
                                              <p:pRg st="14" end="14"/>
                                            </p:txEl>
                                          </p:spTgt>
                                        </p:tgtEl>
                                        <p:attrNameLst>
                                          <p:attrName>style.visibility</p:attrName>
                                        </p:attrNameLst>
                                      </p:cBhvr>
                                      <p:to>
                                        <p:strVal val="visible"/>
                                      </p:to>
                                    </p:set>
                                    <p:anim from="(-#ppt_w/2)" to="(#ppt_x)" calcmode="lin" valueType="num">
                                      <p:cBhvr>
                                        <p:cTn id="77" dur="600" fill="hold">
                                          <p:stCondLst>
                                            <p:cond delay="0"/>
                                          </p:stCondLst>
                                        </p:cTn>
                                        <p:tgtEl>
                                          <p:spTgt spid="80900">
                                            <p:txEl>
                                              <p:pRg st="14" end="14"/>
                                            </p:txEl>
                                          </p:spTgt>
                                        </p:tgtEl>
                                        <p:attrNameLst>
                                          <p:attrName>ppt_x</p:attrName>
                                        </p:attrNameLst>
                                      </p:cBhvr>
                                    </p:anim>
                                    <p:anim from="0" to="-1.0" calcmode="lin" valueType="num">
                                      <p:cBhvr>
                                        <p:cTn id="78" dur="200" decel="50000" autoRev="1" fill="hold">
                                          <p:stCondLst>
                                            <p:cond delay="600"/>
                                          </p:stCondLst>
                                        </p:cTn>
                                        <p:tgtEl>
                                          <p:spTgt spid="80900">
                                            <p:txEl>
                                              <p:pRg st="14" end="14"/>
                                            </p:txEl>
                                          </p:spTgt>
                                        </p:tgtEl>
                                        <p:attrNameLst>
                                          <p:attrName>xshear</p:attrName>
                                        </p:attrNameLst>
                                      </p:cBhvr>
                                    </p:anim>
                                    <p:animScale>
                                      <p:cBhvr>
                                        <p:cTn id="79" dur="200" decel="100000" autoRev="1" fill="hold">
                                          <p:stCondLst>
                                            <p:cond delay="600"/>
                                          </p:stCondLst>
                                        </p:cTn>
                                        <p:tgtEl>
                                          <p:spTgt spid="80900">
                                            <p:txEl>
                                              <p:pRg st="14" end="14"/>
                                            </p:txEl>
                                          </p:spTgt>
                                        </p:tgtEl>
                                      </p:cBhvr>
                                      <p:from x="100000" y="100000"/>
                                      <p:to x="80000" y="100000"/>
                                    </p:animScale>
                                    <p:anim by="(#ppt_h/3+#ppt_w*0.1)" calcmode="lin" valueType="num">
                                      <p:cBhvr additive="sum">
                                        <p:cTn id="80" dur="200" decel="100000" autoRev="1" fill="hold">
                                          <p:stCondLst>
                                            <p:cond delay="600"/>
                                          </p:stCondLst>
                                        </p:cTn>
                                        <p:tgtEl>
                                          <p:spTgt spid="80900">
                                            <p:txEl>
                                              <p:pRg st="14" end="14"/>
                                            </p:txEl>
                                          </p:spTgt>
                                        </p:tgtEl>
                                        <p:attrNameLst>
                                          <p:attrName>ppt_x</p:attrName>
                                        </p:attrNameLst>
                                      </p:cBhvr>
                                    </p:anim>
                                  </p:childTnLst>
                                </p:cTn>
                              </p:par>
                            </p:childTnLst>
                          </p:cTn>
                        </p:par>
                      </p:childTnLst>
                    </p:cTn>
                  </p:par>
                  <p:par>
                    <p:cTn id="81" fill="hold">
                      <p:stCondLst>
                        <p:cond delay="indefinite"/>
                      </p:stCondLst>
                      <p:childTnLst>
                        <p:par>
                          <p:cTn id="82" fill="hold">
                            <p:stCondLst>
                              <p:cond delay="0"/>
                            </p:stCondLst>
                            <p:childTnLst>
                              <p:par>
                                <p:cTn id="83" presetID="34" presetClass="entr" presetSubtype="0" fill="hold" nodeType="clickEffect">
                                  <p:stCondLst>
                                    <p:cond delay="0"/>
                                  </p:stCondLst>
                                  <p:childTnLst>
                                    <p:set>
                                      <p:cBhvr>
                                        <p:cTn id="84" dur="1" fill="hold">
                                          <p:stCondLst>
                                            <p:cond delay="0"/>
                                          </p:stCondLst>
                                        </p:cTn>
                                        <p:tgtEl>
                                          <p:spTgt spid="80901">
                                            <p:txEl>
                                              <p:pRg st="0" end="0"/>
                                            </p:txEl>
                                          </p:spTgt>
                                        </p:tgtEl>
                                        <p:attrNameLst>
                                          <p:attrName>style.visibility</p:attrName>
                                        </p:attrNameLst>
                                      </p:cBhvr>
                                      <p:to>
                                        <p:strVal val="visible"/>
                                      </p:to>
                                    </p:set>
                                    <p:anim from="(-#ppt_w/2)" to="(#ppt_x)" calcmode="lin" valueType="num">
                                      <p:cBhvr>
                                        <p:cTn id="85" dur="600" fill="hold">
                                          <p:stCondLst>
                                            <p:cond delay="0"/>
                                          </p:stCondLst>
                                        </p:cTn>
                                        <p:tgtEl>
                                          <p:spTgt spid="80901">
                                            <p:txEl>
                                              <p:pRg st="0" end="0"/>
                                            </p:txEl>
                                          </p:spTgt>
                                        </p:tgtEl>
                                        <p:attrNameLst>
                                          <p:attrName>ppt_x</p:attrName>
                                        </p:attrNameLst>
                                      </p:cBhvr>
                                    </p:anim>
                                    <p:anim from="0" to="-1.0" calcmode="lin" valueType="num">
                                      <p:cBhvr>
                                        <p:cTn id="86" dur="200" decel="50000" autoRev="1" fill="hold">
                                          <p:stCondLst>
                                            <p:cond delay="600"/>
                                          </p:stCondLst>
                                        </p:cTn>
                                        <p:tgtEl>
                                          <p:spTgt spid="80901">
                                            <p:txEl>
                                              <p:pRg st="0" end="0"/>
                                            </p:txEl>
                                          </p:spTgt>
                                        </p:tgtEl>
                                        <p:attrNameLst>
                                          <p:attrName>xshear</p:attrName>
                                        </p:attrNameLst>
                                      </p:cBhvr>
                                    </p:anim>
                                    <p:animScale>
                                      <p:cBhvr>
                                        <p:cTn id="87" dur="200" decel="100000" autoRev="1" fill="hold">
                                          <p:stCondLst>
                                            <p:cond delay="600"/>
                                          </p:stCondLst>
                                        </p:cTn>
                                        <p:tgtEl>
                                          <p:spTgt spid="80901">
                                            <p:txEl>
                                              <p:pRg st="0" end="0"/>
                                            </p:txEl>
                                          </p:spTgt>
                                        </p:tgtEl>
                                      </p:cBhvr>
                                      <p:from x="100000" y="100000"/>
                                      <p:to x="80000" y="100000"/>
                                    </p:animScale>
                                    <p:anim by="(#ppt_h/3+#ppt_w*0.1)" calcmode="lin" valueType="num">
                                      <p:cBhvr additive="sum">
                                        <p:cTn id="88" dur="200" decel="100000" autoRev="1" fill="hold">
                                          <p:stCondLst>
                                            <p:cond delay="600"/>
                                          </p:stCondLst>
                                        </p:cTn>
                                        <p:tgtEl>
                                          <p:spTgt spid="80901">
                                            <p:txEl>
                                              <p:pRg st="0" end="0"/>
                                            </p:txEl>
                                          </p:spTgt>
                                        </p:tgtEl>
                                        <p:attrNameLst>
                                          <p:attrName>ppt_x</p:attrName>
                                        </p:attrNameLst>
                                      </p:cBhvr>
                                    </p:anim>
                                  </p:childTnLst>
                                </p:cTn>
                              </p:par>
                            </p:childTnLst>
                          </p:cTn>
                        </p:par>
                      </p:childTnLst>
                    </p:cTn>
                  </p:par>
                  <p:par>
                    <p:cTn id="89" fill="hold">
                      <p:stCondLst>
                        <p:cond delay="indefinite"/>
                      </p:stCondLst>
                      <p:childTnLst>
                        <p:par>
                          <p:cTn id="90" fill="hold">
                            <p:stCondLst>
                              <p:cond delay="0"/>
                            </p:stCondLst>
                            <p:childTnLst>
                              <p:par>
                                <p:cTn id="91" presetID="34" presetClass="entr" presetSubtype="0" fill="hold" nodeType="clickEffect">
                                  <p:stCondLst>
                                    <p:cond delay="0"/>
                                  </p:stCondLst>
                                  <p:childTnLst>
                                    <p:set>
                                      <p:cBhvr>
                                        <p:cTn id="92" dur="1" fill="hold">
                                          <p:stCondLst>
                                            <p:cond delay="0"/>
                                          </p:stCondLst>
                                        </p:cTn>
                                        <p:tgtEl>
                                          <p:spTgt spid="80901">
                                            <p:txEl>
                                              <p:pRg st="2" end="2"/>
                                            </p:txEl>
                                          </p:spTgt>
                                        </p:tgtEl>
                                        <p:attrNameLst>
                                          <p:attrName>style.visibility</p:attrName>
                                        </p:attrNameLst>
                                      </p:cBhvr>
                                      <p:to>
                                        <p:strVal val="visible"/>
                                      </p:to>
                                    </p:set>
                                    <p:anim from="(-#ppt_w/2)" to="(#ppt_x)" calcmode="lin" valueType="num">
                                      <p:cBhvr>
                                        <p:cTn id="93" dur="600" fill="hold">
                                          <p:stCondLst>
                                            <p:cond delay="0"/>
                                          </p:stCondLst>
                                        </p:cTn>
                                        <p:tgtEl>
                                          <p:spTgt spid="80901">
                                            <p:txEl>
                                              <p:pRg st="2" end="2"/>
                                            </p:txEl>
                                          </p:spTgt>
                                        </p:tgtEl>
                                        <p:attrNameLst>
                                          <p:attrName>ppt_x</p:attrName>
                                        </p:attrNameLst>
                                      </p:cBhvr>
                                    </p:anim>
                                    <p:anim from="0" to="-1.0" calcmode="lin" valueType="num">
                                      <p:cBhvr>
                                        <p:cTn id="94" dur="200" decel="50000" autoRev="1" fill="hold">
                                          <p:stCondLst>
                                            <p:cond delay="600"/>
                                          </p:stCondLst>
                                        </p:cTn>
                                        <p:tgtEl>
                                          <p:spTgt spid="80901">
                                            <p:txEl>
                                              <p:pRg st="2" end="2"/>
                                            </p:txEl>
                                          </p:spTgt>
                                        </p:tgtEl>
                                        <p:attrNameLst>
                                          <p:attrName>xshear</p:attrName>
                                        </p:attrNameLst>
                                      </p:cBhvr>
                                    </p:anim>
                                    <p:animScale>
                                      <p:cBhvr>
                                        <p:cTn id="95" dur="200" decel="100000" autoRev="1" fill="hold">
                                          <p:stCondLst>
                                            <p:cond delay="600"/>
                                          </p:stCondLst>
                                        </p:cTn>
                                        <p:tgtEl>
                                          <p:spTgt spid="80901">
                                            <p:txEl>
                                              <p:pRg st="2" end="2"/>
                                            </p:txEl>
                                          </p:spTgt>
                                        </p:tgtEl>
                                      </p:cBhvr>
                                      <p:from x="100000" y="100000"/>
                                      <p:to x="80000" y="100000"/>
                                    </p:animScale>
                                    <p:anim by="(#ppt_h/3+#ppt_w*0.1)" calcmode="lin" valueType="num">
                                      <p:cBhvr additive="sum">
                                        <p:cTn id="96" dur="200" decel="100000" autoRev="1" fill="hold">
                                          <p:stCondLst>
                                            <p:cond delay="600"/>
                                          </p:stCondLst>
                                        </p:cTn>
                                        <p:tgtEl>
                                          <p:spTgt spid="80901">
                                            <p:txEl>
                                              <p:pRg st="2" end="2"/>
                                            </p:txEl>
                                          </p:spTgt>
                                        </p:tgtEl>
                                        <p:attrNameLst>
                                          <p:attrName>ppt_x</p:attrName>
                                        </p:attrNameLst>
                                      </p:cBhvr>
                                    </p:anim>
                                  </p:childTnLst>
                                </p:cTn>
                              </p:par>
                              <p:par>
                                <p:cTn id="97" presetID="34" presetClass="entr" presetSubtype="0" fill="hold" nodeType="withEffect">
                                  <p:stCondLst>
                                    <p:cond delay="0"/>
                                  </p:stCondLst>
                                  <p:childTnLst>
                                    <p:set>
                                      <p:cBhvr>
                                        <p:cTn id="98" dur="1" fill="hold">
                                          <p:stCondLst>
                                            <p:cond delay="0"/>
                                          </p:stCondLst>
                                        </p:cTn>
                                        <p:tgtEl>
                                          <p:spTgt spid="80901">
                                            <p:txEl>
                                              <p:pRg st="3" end="3"/>
                                            </p:txEl>
                                          </p:spTgt>
                                        </p:tgtEl>
                                        <p:attrNameLst>
                                          <p:attrName>style.visibility</p:attrName>
                                        </p:attrNameLst>
                                      </p:cBhvr>
                                      <p:to>
                                        <p:strVal val="visible"/>
                                      </p:to>
                                    </p:set>
                                    <p:anim from="(-#ppt_w/2)" to="(#ppt_x)" calcmode="lin" valueType="num">
                                      <p:cBhvr>
                                        <p:cTn id="99" dur="600" fill="hold">
                                          <p:stCondLst>
                                            <p:cond delay="0"/>
                                          </p:stCondLst>
                                        </p:cTn>
                                        <p:tgtEl>
                                          <p:spTgt spid="80901">
                                            <p:txEl>
                                              <p:pRg st="3" end="3"/>
                                            </p:txEl>
                                          </p:spTgt>
                                        </p:tgtEl>
                                        <p:attrNameLst>
                                          <p:attrName>ppt_x</p:attrName>
                                        </p:attrNameLst>
                                      </p:cBhvr>
                                    </p:anim>
                                    <p:anim from="0" to="-1.0" calcmode="lin" valueType="num">
                                      <p:cBhvr>
                                        <p:cTn id="100" dur="200" decel="50000" autoRev="1" fill="hold">
                                          <p:stCondLst>
                                            <p:cond delay="600"/>
                                          </p:stCondLst>
                                        </p:cTn>
                                        <p:tgtEl>
                                          <p:spTgt spid="80901">
                                            <p:txEl>
                                              <p:pRg st="3" end="3"/>
                                            </p:txEl>
                                          </p:spTgt>
                                        </p:tgtEl>
                                        <p:attrNameLst>
                                          <p:attrName>xshear</p:attrName>
                                        </p:attrNameLst>
                                      </p:cBhvr>
                                    </p:anim>
                                    <p:animScale>
                                      <p:cBhvr>
                                        <p:cTn id="101" dur="200" decel="100000" autoRev="1" fill="hold">
                                          <p:stCondLst>
                                            <p:cond delay="600"/>
                                          </p:stCondLst>
                                        </p:cTn>
                                        <p:tgtEl>
                                          <p:spTgt spid="80901">
                                            <p:txEl>
                                              <p:pRg st="3" end="3"/>
                                            </p:txEl>
                                          </p:spTgt>
                                        </p:tgtEl>
                                      </p:cBhvr>
                                      <p:from x="100000" y="100000"/>
                                      <p:to x="80000" y="100000"/>
                                    </p:animScale>
                                    <p:anim by="(#ppt_h/3+#ppt_w*0.1)" calcmode="lin" valueType="num">
                                      <p:cBhvr additive="sum">
                                        <p:cTn id="102" dur="200" decel="100000" autoRev="1" fill="hold">
                                          <p:stCondLst>
                                            <p:cond delay="600"/>
                                          </p:stCondLst>
                                        </p:cTn>
                                        <p:tgtEl>
                                          <p:spTgt spid="80901">
                                            <p:txEl>
                                              <p:pRg st="3" end="3"/>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ChangeArrowheads="1"/>
          </p:cNvSpPr>
          <p:nvPr/>
        </p:nvSpPr>
        <p:spPr bwMode="auto">
          <a:xfrm>
            <a:off x="2627313" y="153988"/>
            <a:ext cx="5030787" cy="579437"/>
          </a:xfrm>
          <a:prstGeom prst="rect">
            <a:avLst/>
          </a:prstGeom>
          <a:noFill/>
          <a:ln w="9525">
            <a:noFill/>
            <a:miter lim="800000"/>
            <a:headEnd/>
            <a:tailEnd/>
          </a:ln>
          <a:effectLst/>
        </p:spPr>
        <p:txBody>
          <a:bodyPr wrap="none" anchor="ctr">
            <a:spAutoFit/>
          </a:bodyPr>
          <a:lstStyle/>
          <a:p>
            <a:r>
              <a:rPr lang="en-US" sz="3200" b="1">
                <a:solidFill>
                  <a:schemeClr val="bg1"/>
                </a:solidFill>
              </a:rPr>
              <a:t>Types of Security Threat.</a:t>
            </a:r>
          </a:p>
        </p:txBody>
      </p:sp>
      <p:sp>
        <p:nvSpPr>
          <p:cNvPr id="82947" name="Rectangle 3"/>
          <p:cNvSpPr>
            <a:spLocks noChangeArrowheads="1"/>
          </p:cNvSpPr>
          <p:nvPr/>
        </p:nvSpPr>
        <p:spPr bwMode="auto">
          <a:xfrm>
            <a:off x="92075" y="1341438"/>
            <a:ext cx="8912225" cy="3113087"/>
          </a:xfrm>
          <a:prstGeom prst="rect">
            <a:avLst/>
          </a:prstGeom>
          <a:noFill/>
          <a:ln w="9525">
            <a:noFill/>
            <a:miter lim="800000"/>
            <a:headEnd/>
            <a:tailEnd/>
          </a:ln>
          <a:effectLst/>
        </p:spPr>
        <p:txBody>
          <a:bodyPr wrap="none">
            <a:spAutoFit/>
          </a:bodyPr>
          <a:lstStyle/>
          <a:p>
            <a:r>
              <a:rPr lang="en-GB" b="1"/>
              <a:t>2. Unauthorised Access (cont’d).</a:t>
            </a:r>
          </a:p>
          <a:p>
            <a:endParaRPr lang="en-GB" b="1"/>
          </a:p>
          <a:p>
            <a:pPr lvl="1">
              <a:buFontTx/>
              <a:buChar char="•"/>
            </a:pPr>
            <a:r>
              <a:rPr lang="en-GB"/>
              <a:t> Many authorised access incidents, involve employees.</a:t>
            </a:r>
          </a:p>
          <a:p>
            <a:pPr lvl="1">
              <a:buFontTx/>
              <a:buChar char="•"/>
            </a:pPr>
            <a:r>
              <a:rPr lang="en-GB"/>
              <a:t> </a:t>
            </a:r>
            <a:r>
              <a:rPr lang="en-GB" b="1" i="1"/>
              <a:t>Minor consequences</a:t>
            </a:r>
            <a:r>
              <a:rPr lang="en-GB"/>
              <a:t> – intruders browsing, gains access to knowledge that has</a:t>
            </a:r>
          </a:p>
          <a:p>
            <a:pPr lvl="1"/>
            <a:r>
              <a:rPr lang="en-GB"/>
              <a:t>   little ‘value’</a:t>
            </a:r>
          </a:p>
          <a:p>
            <a:pPr lvl="1">
              <a:buFontTx/>
              <a:buChar char="•"/>
            </a:pPr>
            <a:r>
              <a:rPr lang="en-GB"/>
              <a:t> </a:t>
            </a:r>
            <a:r>
              <a:rPr lang="en-GB" b="1" i="1"/>
              <a:t>Serious consequences</a:t>
            </a:r>
            <a:r>
              <a:rPr lang="en-GB"/>
              <a:t> – intruder could change files to commit fraud or theft,</a:t>
            </a:r>
          </a:p>
          <a:p>
            <a:pPr lvl="1"/>
            <a:r>
              <a:rPr lang="en-GB"/>
              <a:t>  Competitors – industrial espionage </a:t>
            </a:r>
            <a:r>
              <a:rPr lang="en-GB" b="1" i="1"/>
              <a:t>(e.g. Business Engine Vs Niku)</a:t>
            </a:r>
            <a:r>
              <a:rPr lang="en-GB"/>
              <a:t> </a:t>
            </a:r>
          </a:p>
          <a:p>
            <a:pPr lvl="1"/>
            <a:r>
              <a:rPr lang="en-GB"/>
              <a:t>  (gain access to products under development, or the details and price of bids </a:t>
            </a:r>
          </a:p>
          <a:p>
            <a:pPr lvl="1"/>
            <a:r>
              <a:rPr lang="en-GB"/>
              <a:t>  on a large contract.</a:t>
            </a:r>
          </a:p>
          <a:p>
            <a:pPr lvl="1"/>
            <a:endParaRPr lang="en-GB"/>
          </a:p>
          <a:p>
            <a:pPr lvl="1"/>
            <a:endParaRPr lang="en-GB"/>
          </a:p>
        </p:txBody>
      </p:sp>
      <p:sp>
        <p:nvSpPr>
          <p:cNvPr id="82948" name="Text Box 4"/>
          <p:cNvSpPr txBox="1">
            <a:spLocks noChangeArrowheads="1"/>
          </p:cNvSpPr>
          <p:nvPr/>
        </p:nvSpPr>
        <p:spPr bwMode="auto">
          <a:xfrm>
            <a:off x="107950" y="4149725"/>
            <a:ext cx="9036050" cy="2289175"/>
          </a:xfrm>
          <a:prstGeom prst="rect">
            <a:avLst/>
          </a:prstGeom>
          <a:noFill/>
          <a:ln w="9525">
            <a:noFill/>
            <a:miter lim="800000"/>
            <a:headEnd/>
            <a:tailEnd/>
          </a:ln>
          <a:effectLst/>
        </p:spPr>
        <p:txBody>
          <a:bodyPr wrap="none">
            <a:spAutoFit/>
          </a:bodyPr>
          <a:lstStyle/>
          <a:p>
            <a:pPr>
              <a:buFontTx/>
              <a:buChar char="•"/>
            </a:pPr>
            <a:r>
              <a:rPr lang="en-GB"/>
              <a:t> </a:t>
            </a:r>
            <a:r>
              <a:rPr lang="en-US" i="1"/>
              <a:t>Computer Emergency Response Team (CERT)</a:t>
            </a:r>
            <a:r>
              <a:rPr lang="en-US"/>
              <a:t> formed in 1988 after a Virus “Internet</a:t>
            </a:r>
          </a:p>
          <a:p>
            <a:r>
              <a:rPr lang="en-GB"/>
              <a:t>  Worm shut down over 10% of the computers on the Internet.</a:t>
            </a:r>
          </a:p>
          <a:p>
            <a:endParaRPr lang="en-GB"/>
          </a:p>
          <a:p>
            <a:pPr>
              <a:buFontTx/>
              <a:buChar char="•"/>
            </a:pPr>
            <a:r>
              <a:rPr lang="en-GB"/>
              <a:t> </a:t>
            </a:r>
            <a:r>
              <a:rPr lang="en-US"/>
              <a:t>CERT’s mission is to work with the Internet community to respond to computer </a:t>
            </a:r>
          </a:p>
          <a:p>
            <a:r>
              <a:rPr lang="en-US"/>
              <a:t>  security problems, raise awareness of computer security issues, and prevent security  </a:t>
            </a:r>
          </a:p>
          <a:p>
            <a:r>
              <a:rPr lang="en-US"/>
              <a:t>  breaches.</a:t>
            </a:r>
          </a:p>
          <a:p>
            <a:endParaRPr lang="en-US"/>
          </a:p>
          <a:p>
            <a:pPr>
              <a:buFontTx/>
              <a:buChar char="•"/>
            </a:pPr>
            <a:r>
              <a:rPr lang="en-US"/>
              <a:t> The number of Incident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 from="(-#ppt_w/2)" to="(#ppt_x)" calcmode="lin" valueType="num">
                                      <p:cBhvr>
                                        <p:cTn id="7" dur="600" fill="hold">
                                          <p:stCondLst>
                                            <p:cond delay="0"/>
                                          </p:stCondLst>
                                        </p:cTn>
                                        <p:tgtEl>
                                          <p:spTgt spid="82947">
                                            <p:txEl>
                                              <p:pRg st="0" end="0"/>
                                            </p:txEl>
                                          </p:spTgt>
                                        </p:tgtEl>
                                        <p:attrNameLst>
                                          <p:attrName>ppt_x</p:attrName>
                                        </p:attrNameLst>
                                      </p:cBhvr>
                                    </p:anim>
                                    <p:anim from="0" to="-1.0" calcmode="lin" valueType="num">
                                      <p:cBhvr>
                                        <p:cTn id="8" dur="200" decel="50000" autoRev="1" fill="hold">
                                          <p:stCondLst>
                                            <p:cond delay="600"/>
                                          </p:stCondLst>
                                        </p:cTn>
                                        <p:tgtEl>
                                          <p:spTgt spid="82947">
                                            <p:txEl>
                                              <p:pRg st="0" end="0"/>
                                            </p:txEl>
                                          </p:spTgt>
                                        </p:tgtEl>
                                        <p:attrNameLst>
                                          <p:attrName>xshear</p:attrName>
                                        </p:attrNameLst>
                                      </p:cBhvr>
                                    </p:anim>
                                    <p:animScale>
                                      <p:cBhvr>
                                        <p:cTn id="9" dur="200" decel="100000" autoRev="1" fill="hold">
                                          <p:stCondLst>
                                            <p:cond delay="600"/>
                                          </p:stCondLst>
                                        </p:cTn>
                                        <p:tgtEl>
                                          <p:spTgt spid="82947">
                                            <p:txEl>
                                              <p:pRg st="0" end="0"/>
                                            </p:txEl>
                                          </p:spTgt>
                                        </p:tgtEl>
                                      </p:cBhvr>
                                      <p:from x="100000" y="100000"/>
                                      <p:to x="80000" y="100000"/>
                                    </p:animScale>
                                    <p:anim by="(#ppt_h/3+#ppt_w*0.1)" calcmode="lin" valueType="num">
                                      <p:cBhvr additive="sum">
                                        <p:cTn id="10" dur="200" decel="100000" autoRev="1" fill="hold">
                                          <p:stCondLst>
                                            <p:cond delay="600"/>
                                          </p:stCondLst>
                                        </p:cTn>
                                        <p:tgtEl>
                                          <p:spTgt spid="82947">
                                            <p:txEl>
                                              <p:pRg st="0" end="0"/>
                                            </p:txEl>
                                          </p:spTgt>
                                        </p:tgtEl>
                                        <p:attrNameLst>
                                          <p:attrName>ppt_x</p:attrName>
                                        </p:attrNameLst>
                                      </p:cBhvr>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anim from="(-#ppt_w/2)" to="(#ppt_x)" calcmode="lin" valueType="num">
                                      <p:cBhvr>
                                        <p:cTn id="15" dur="600" fill="hold">
                                          <p:stCondLst>
                                            <p:cond delay="0"/>
                                          </p:stCondLst>
                                        </p:cTn>
                                        <p:tgtEl>
                                          <p:spTgt spid="82947">
                                            <p:txEl>
                                              <p:pRg st="2" end="2"/>
                                            </p:txEl>
                                          </p:spTgt>
                                        </p:tgtEl>
                                        <p:attrNameLst>
                                          <p:attrName>ppt_x</p:attrName>
                                        </p:attrNameLst>
                                      </p:cBhvr>
                                    </p:anim>
                                    <p:anim from="0" to="-1.0" calcmode="lin" valueType="num">
                                      <p:cBhvr>
                                        <p:cTn id="16" dur="200" decel="50000" autoRev="1" fill="hold">
                                          <p:stCondLst>
                                            <p:cond delay="600"/>
                                          </p:stCondLst>
                                        </p:cTn>
                                        <p:tgtEl>
                                          <p:spTgt spid="82947">
                                            <p:txEl>
                                              <p:pRg st="2" end="2"/>
                                            </p:txEl>
                                          </p:spTgt>
                                        </p:tgtEl>
                                        <p:attrNameLst>
                                          <p:attrName>xshear</p:attrName>
                                        </p:attrNameLst>
                                      </p:cBhvr>
                                    </p:anim>
                                    <p:animScale>
                                      <p:cBhvr>
                                        <p:cTn id="17" dur="200" decel="100000" autoRev="1" fill="hold">
                                          <p:stCondLst>
                                            <p:cond delay="600"/>
                                          </p:stCondLst>
                                        </p:cTn>
                                        <p:tgtEl>
                                          <p:spTgt spid="82947">
                                            <p:txEl>
                                              <p:pRg st="2" end="2"/>
                                            </p:txEl>
                                          </p:spTgt>
                                        </p:tgtEl>
                                      </p:cBhvr>
                                      <p:from x="100000" y="100000"/>
                                      <p:to x="80000" y="100000"/>
                                    </p:animScale>
                                    <p:anim by="(#ppt_h/3+#ppt_w*0.1)" calcmode="lin" valueType="num">
                                      <p:cBhvr additive="sum">
                                        <p:cTn id="18" dur="200" decel="100000" autoRev="1" fill="hold">
                                          <p:stCondLst>
                                            <p:cond delay="600"/>
                                          </p:stCondLst>
                                        </p:cTn>
                                        <p:tgtEl>
                                          <p:spTgt spid="82947">
                                            <p:txEl>
                                              <p:pRg st="2" end="2"/>
                                            </p:txEl>
                                          </p:spTgt>
                                        </p:tgtEl>
                                        <p:attrNameLst>
                                          <p:attrName>ppt_x</p:attrName>
                                        </p:attrNameLst>
                                      </p:cBhvr>
                                    </p:anim>
                                  </p:childTnLst>
                                </p:cTn>
                              </p:par>
                              <p:par>
                                <p:cTn id="19" presetID="34" presetClass="entr" presetSubtype="0" fill="hold" nodeType="withEffect">
                                  <p:stCondLst>
                                    <p:cond delay="0"/>
                                  </p:stCondLst>
                                  <p:childTnLst>
                                    <p:set>
                                      <p:cBhvr>
                                        <p:cTn id="20" dur="1" fill="hold">
                                          <p:stCondLst>
                                            <p:cond delay="0"/>
                                          </p:stCondLst>
                                        </p:cTn>
                                        <p:tgtEl>
                                          <p:spTgt spid="82947">
                                            <p:txEl>
                                              <p:pRg st="3" end="3"/>
                                            </p:txEl>
                                          </p:spTgt>
                                        </p:tgtEl>
                                        <p:attrNameLst>
                                          <p:attrName>style.visibility</p:attrName>
                                        </p:attrNameLst>
                                      </p:cBhvr>
                                      <p:to>
                                        <p:strVal val="visible"/>
                                      </p:to>
                                    </p:set>
                                    <p:anim from="(-#ppt_w/2)" to="(#ppt_x)" calcmode="lin" valueType="num">
                                      <p:cBhvr>
                                        <p:cTn id="21" dur="600" fill="hold">
                                          <p:stCondLst>
                                            <p:cond delay="0"/>
                                          </p:stCondLst>
                                        </p:cTn>
                                        <p:tgtEl>
                                          <p:spTgt spid="82947">
                                            <p:txEl>
                                              <p:pRg st="3" end="3"/>
                                            </p:txEl>
                                          </p:spTgt>
                                        </p:tgtEl>
                                        <p:attrNameLst>
                                          <p:attrName>ppt_x</p:attrName>
                                        </p:attrNameLst>
                                      </p:cBhvr>
                                    </p:anim>
                                    <p:anim from="0" to="-1.0" calcmode="lin" valueType="num">
                                      <p:cBhvr>
                                        <p:cTn id="22" dur="200" decel="50000" autoRev="1" fill="hold">
                                          <p:stCondLst>
                                            <p:cond delay="600"/>
                                          </p:stCondLst>
                                        </p:cTn>
                                        <p:tgtEl>
                                          <p:spTgt spid="82947">
                                            <p:txEl>
                                              <p:pRg st="3" end="3"/>
                                            </p:txEl>
                                          </p:spTgt>
                                        </p:tgtEl>
                                        <p:attrNameLst>
                                          <p:attrName>xshear</p:attrName>
                                        </p:attrNameLst>
                                      </p:cBhvr>
                                    </p:anim>
                                    <p:animScale>
                                      <p:cBhvr>
                                        <p:cTn id="23" dur="200" decel="100000" autoRev="1" fill="hold">
                                          <p:stCondLst>
                                            <p:cond delay="600"/>
                                          </p:stCondLst>
                                        </p:cTn>
                                        <p:tgtEl>
                                          <p:spTgt spid="82947">
                                            <p:txEl>
                                              <p:pRg st="3" end="3"/>
                                            </p:txEl>
                                          </p:spTgt>
                                        </p:tgtEl>
                                      </p:cBhvr>
                                      <p:from x="100000" y="100000"/>
                                      <p:to x="80000" y="100000"/>
                                    </p:animScale>
                                    <p:anim by="(#ppt_h/3+#ppt_w*0.1)" calcmode="lin" valueType="num">
                                      <p:cBhvr additive="sum">
                                        <p:cTn id="24" dur="200" decel="100000" autoRev="1" fill="hold">
                                          <p:stCondLst>
                                            <p:cond delay="600"/>
                                          </p:stCondLst>
                                        </p:cTn>
                                        <p:tgtEl>
                                          <p:spTgt spid="82947">
                                            <p:txEl>
                                              <p:pRg st="3" end="3"/>
                                            </p:txEl>
                                          </p:spTgt>
                                        </p:tgtEl>
                                        <p:attrNameLst>
                                          <p:attrName>ppt_x</p:attrName>
                                        </p:attrNameLst>
                                      </p:cBhvr>
                                    </p:anim>
                                  </p:childTnLst>
                                </p:cTn>
                              </p:par>
                              <p:par>
                                <p:cTn id="25" presetID="34" presetClass="entr" presetSubtype="0" fill="hold" nodeType="withEffect">
                                  <p:stCondLst>
                                    <p:cond delay="0"/>
                                  </p:stCondLst>
                                  <p:childTnLst>
                                    <p:set>
                                      <p:cBhvr>
                                        <p:cTn id="26" dur="1" fill="hold">
                                          <p:stCondLst>
                                            <p:cond delay="0"/>
                                          </p:stCondLst>
                                        </p:cTn>
                                        <p:tgtEl>
                                          <p:spTgt spid="82947">
                                            <p:txEl>
                                              <p:pRg st="4" end="4"/>
                                            </p:txEl>
                                          </p:spTgt>
                                        </p:tgtEl>
                                        <p:attrNameLst>
                                          <p:attrName>style.visibility</p:attrName>
                                        </p:attrNameLst>
                                      </p:cBhvr>
                                      <p:to>
                                        <p:strVal val="visible"/>
                                      </p:to>
                                    </p:set>
                                    <p:anim from="(-#ppt_w/2)" to="(#ppt_x)" calcmode="lin" valueType="num">
                                      <p:cBhvr>
                                        <p:cTn id="27" dur="600" fill="hold">
                                          <p:stCondLst>
                                            <p:cond delay="0"/>
                                          </p:stCondLst>
                                        </p:cTn>
                                        <p:tgtEl>
                                          <p:spTgt spid="82947">
                                            <p:txEl>
                                              <p:pRg st="4" end="4"/>
                                            </p:txEl>
                                          </p:spTgt>
                                        </p:tgtEl>
                                        <p:attrNameLst>
                                          <p:attrName>ppt_x</p:attrName>
                                        </p:attrNameLst>
                                      </p:cBhvr>
                                    </p:anim>
                                    <p:anim from="0" to="-1.0" calcmode="lin" valueType="num">
                                      <p:cBhvr>
                                        <p:cTn id="28" dur="200" decel="50000" autoRev="1" fill="hold">
                                          <p:stCondLst>
                                            <p:cond delay="600"/>
                                          </p:stCondLst>
                                        </p:cTn>
                                        <p:tgtEl>
                                          <p:spTgt spid="82947">
                                            <p:txEl>
                                              <p:pRg st="4" end="4"/>
                                            </p:txEl>
                                          </p:spTgt>
                                        </p:tgtEl>
                                        <p:attrNameLst>
                                          <p:attrName>xshear</p:attrName>
                                        </p:attrNameLst>
                                      </p:cBhvr>
                                    </p:anim>
                                    <p:animScale>
                                      <p:cBhvr>
                                        <p:cTn id="29" dur="200" decel="100000" autoRev="1" fill="hold">
                                          <p:stCondLst>
                                            <p:cond delay="600"/>
                                          </p:stCondLst>
                                        </p:cTn>
                                        <p:tgtEl>
                                          <p:spTgt spid="82947">
                                            <p:txEl>
                                              <p:pRg st="4" end="4"/>
                                            </p:txEl>
                                          </p:spTgt>
                                        </p:tgtEl>
                                      </p:cBhvr>
                                      <p:from x="100000" y="100000"/>
                                      <p:to x="80000" y="100000"/>
                                    </p:animScale>
                                    <p:anim by="(#ppt_h/3+#ppt_w*0.1)" calcmode="lin" valueType="num">
                                      <p:cBhvr additive="sum">
                                        <p:cTn id="30" dur="200" decel="100000" autoRev="1" fill="hold">
                                          <p:stCondLst>
                                            <p:cond delay="600"/>
                                          </p:stCondLst>
                                        </p:cTn>
                                        <p:tgtEl>
                                          <p:spTgt spid="82947">
                                            <p:txEl>
                                              <p:pRg st="4" end="4"/>
                                            </p:txEl>
                                          </p:spTgt>
                                        </p:tgtEl>
                                        <p:attrNameLst>
                                          <p:attrName>ppt_x</p:attrName>
                                        </p:attrNameLst>
                                      </p:cBhvr>
                                    </p:anim>
                                  </p:childTnLst>
                                </p:cTn>
                              </p:par>
                              <p:par>
                                <p:cTn id="31" presetID="34" presetClass="entr" presetSubtype="0" fill="hold" nodeType="withEffect">
                                  <p:stCondLst>
                                    <p:cond delay="0"/>
                                  </p:stCondLst>
                                  <p:childTnLst>
                                    <p:set>
                                      <p:cBhvr>
                                        <p:cTn id="32" dur="1" fill="hold">
                                          <p:stCondLst>
                                            <p:cond delay="0"/>
                                          </p:stCondLst>
                                        </p:cTn>
                                        <p:tgtEl>
                                          <p:spTgt spid="82947">
                                            <p:txEl>
                                              <p:pRg st="5" end="5"/>
                                            </p:txEl>
                                          </p:spTgt>
                                        </p:tgtEl>
                                        <p:attrNameLst>
                                          <p:attrName>style.visibility</p:attrName>
                                        </p:attrNameLst>
                                      </p:cBhvr>
                                      <p:to>
                                        <p:strVal val="visible"/>
                                      </p:to>
                                    </p:set>
                                    <p:anim from="(-#ppt_w/2)" to="(#ppt_x)" calcmode="lin" valueType="num">
                                      <p:cBhvr>
                                        <p:cTn id="33" dur="600" fill="hold">
                                          <p:stCondLst>
                                            <p:cond delay="0"/>
                                          </p:stCondLst>
                                        </p:cTn>
                                        <p:tgtEl>
                                          <p:spTgt spid="82947">
                                            <p:txEl>
                                              <p:pRg st="5" end="5"/>
                                            </p:txEl>
                                          </p:spTgt>
                                        </p:tgtEl>
                                        <p:attrNameLst>
                                          <p:attrName>ppt_x</p:attrName>
                                        </p:attrNameLst>
                                      </p:cBhvr>
                                    </p:anim>
                                    <p:anim from="0" to="-1.0" calcmode="lin" valueType="num">
                                      <p:cBhvr>
                                        <p:cTn id="34" dur="200" decel="50000" autoRev="1" fill="hold">
                                          <p:stCondLst>
                                            <p:cond delay="600"/>
                                          </p:stCondLst>
                                        </p:cTn>
                                        <p:tgtEl>
                                          <p:spTgt spid="82947">
                                            <p:txEl>
                                              <p:pRg st="5" end="5"/>
                                            </p:txEl>
                                          </p:spTgt>
                                        </p:tgtEl>
                                        <p:attrNameLst>
                                          <p:attrName>xshear</p:attrName>
                                        </p:attrNameLst>
                                      </p:cBhvr>
                                    </p:anim>
                                    <p:animScale>
                                      <p:cBhvr>
                                        <p:cTn id="35" dur="200" decel="100000" autoRev="1" fill="hold">
                                          <p:stCondLst>
                                            <p:cond delay="600"/>
                                          </p:stCondLst>
                                        </p:cTn>
                                        <p:tgtEl>
                                          <p:spTgt spid="82947">
                                            <p:txEl>
                                              <p:pRg st="5" end="5"/>
                                            </p:txEl>
                                          </p:spTgt>
                                        </p:tgtEl>
                                      </p:cBhvr>
                                      <p:from x="100000" y="100000"/>
                                      <p:to x="80000" y="100000"/>
                                    </p:animScale>
                                    <p:anim by="(#ppt_h/3+#ppt_w*0.1)" calcmode="lin" valueType="num">
                                      <p:cBhvr additive="sum">
                                        <p:cTn id="36" dur="200" decel="100000" autoRev="1" fill="hold">
                                          <p:stCondLst>
                                            <p:cond delay="600"/>
                                          </p:stCondLst>
                                        </p:cTn>
                                        <p:tgtEl>
                                          <p:spTgt spid="82947">
                                            <p:txEl>
                                              <p:pRg st="5" end="5"/>
                                            </p:txEl>
                                          </p:spTgt>
                                        </p:tgtEl>
                                        <p:attrNameLst>
                                          <p:attrName>ppt_x</p:attrName>
                                        </p:attrNameLst>
                                      </p:cBhvr>
                                    </p:anim>
                                  </p:childTnLst>
                                </p:cTn>
                              </p:par>
                              <p:par>
                                <p:cTn id="37" presetID="34" presetClass="entr" presetSubtype="0" fill="hold" nodeType="withEffect">
                                  <p:stCondLst>
                                    <p:cond delay="0"/>
                                  </p:stCondLst>
                                  <p:childTnLst>
                                    <p:set>
                                      <p:cBhvr>
                                        <p:cTn id="38" dur="1" fill="hold">
                                          <p:stCondLst>
                                            <p:cond delay="0"/>
                                          </p:stCondLst>
                                        </p:cTn>
                                        <p:tgtEl>
                                          <p:spTgt spid="82947">
                                            <p:txEl>
                                              <p:pRg st="6" end="6"/>
                                            </p:txEl>
                                          </p:spTgt>
                                        </p:tgtEl>
                                        <p:attrNameLst>
                                          <p:attrName>style.visibility</p:attrName>
                                        </p:attrNameLst>
                                      </p:cBhvr>
                                      <p:to>
                                        <p:strVal val="visible"/>
                                      </p:to>
                                    </p:set>
                                    <p:anim from="(-#ppt_w/2)" to="(#ppt_x)" calcmode="lin" valueType="num">
                                      <p:cBhvr>
                                        <p:cTn id="39" dur="600" fill="hold">
                                          <p:stCondLst>
                                            <p:cond delay="0"/>
                                          </p:stCondLst>
                                        </p:cTn>
                                        <p:tgtEl>
                                          <p:spTgt spid="82947">
                                            <p:txEl>
                                              <p:pRg st="6" end="6"/>
                                            </p:txEl>
                                          </p:spTgt>
                                        </p:tgtEl>
                                        <p:attrNameLst>
                                          <p:attrName>ppt_x</p:attrName>
                                        </p:attrNameLst>
                                      </p:cBhvr>
                                    </p:anim>
                                    <p:anim from="0" to="-1.0" calcmode="lin" valueType="num">
                                      <p:cBhvr>
                                        <p:cTn id="40" dur="200" decel="50000" autoRev="1" fill="hold">
                                          <p:stCondLst>
                                            <p:cond delay="600"/>
                                          </p:stCondLst>
                                        </p:cTn>
                                        <p:tgtEl>
                                          <p:spTgt spid="82947">
                                            <p:txEl>
                                              <p:pRg st="6" end="6"/>
                                            </p:txEl>
                                          </p:spTgt>
                                        </p:tgtEl>
                                        <p:attrNameLst>
                                          <p:attrName>xshear</p:attrName>
                                        </p:attrNameLst>
                                      </p:cBhvr>
                                    </p:anim>
                                    <p:animScale>
                                      <p:cBhvr>
                                        <p:cTn id="41" dur="200" decel="100000" autoRev="1" fill="hold">
                                          <p:stCondLst>
                                            <p:cond delay="600"/>
                                          </p:stCondLst>
                                        </p:cTn>
                                        <p:tgtEl>
                                          <p:spTgt spid="82947">
                                            <p:txEl>
                                              <p:pRg st="6" end="6"/>
                                            </p:txEl>
                                          </p:spTgt>
                                        </p:tgtEl>
                                      </p:cBhvr>
                                      <p:from x="100000" y="100000"/>
                                      <p:to x="80000" y="100000"/>
                                    </p:animScale>
                                    <p:anim by="(#ppt_h/3+#ppt_w*0.1)" calcmode="lin" valueType="num">
                                      <p:cBhvr additive="sum">
                                        <p:cTn id="42" dur="200" decel="100000" autoRev="1" fill="hold">
                                          <p:stCondLst>
                                            <p:cond delay="600"/>
                                          </p:stCondLst>
                                        </p:cTn>
                                        <p:tgtEl>
                                          <p:spTgt spid="82947">
                                            <p:txEl>
                                              <p:pRg st="6" end="6"/>
                                            </p:txEl>
                                          </p:spTgt>
                                        </p:tgtEl>
                                        <p:attrNameLst>
                                          <p:attrName>ppt_x</p:attrName>
                                        </p:attrNameLst>
                                      </p:cBhvr>
                                    </p:anim>
                                  </p:childTnLst>
                                </p:cTn>
                              </p:par>
                              <p:par>
                                <p:cTn id="43" presetID="34" presetClass="entr" presetSubtype="0" fill="hold" nodeType="withEffect">
                                  <p:stCondLst>
                                    <p:cond delay="0"/>
                                  </p:stCondLst>
                                  <p:childTnLst>
                                    <p:set>
                                      <p:cBhvr>
                                        <p:cTn id="44" dur="1" fill="hold">
                                          <p:stCondLst>
                                            <p:cond delay="0"/>
                                          </p:stCondLst>
                                        </p:cTn>
                                        <p:tgtEl>
                                          <p:spTgt spid="82947">
                                            <p:txEl>
                                              <p:pRg st="7" end="7"/>
                                            </p:txEl>
                                          </p:spTgt>
                                        </p:tgtEl>
                                        <p:attrNameLst>
                                          <p:attrName>style.visibility</p:attrName>
                                        </p:attrNameLst>
                                      </p:cBhvr>
                                      <p:to>
                                        <p:strVal val="visible"/>
                                      </p:to>
                                    </p:set>
                                    <p:anim from="(-#ppt_w/2)" to="(#ppt_x)" calcmode="lin" valueType="num">
                                      <p:cBhvr>
                                        <p:cTn id="45" dur="600" fill="hold">
                                          <p:stCondLst>
                                            <p:cond delay="0"/>
                                          </p:stCondLst>
                                        </p:cTn>
                                        <p:tgtEl>
                                          <p:spTgt spid="82947">
                                            <p:txEl>
                                              <p:pRg st="7" end="7"/>
                                            </p:txEl>
                                          </p:spTgt>
                                        </p:tgtEl>
                                        <p:attrNameLst>
                                          <p:attrName>ppt_x</p:attrName>
                                        </p:attrNameLst>
                                      </p:cBhvr>
                                    </p:anim>
                                    <p:anim from="0" to="-1.0" calcmode="lin" valueType="num">
                                      <p:cBhvr>
                                        <p:cTn id="46" dur="200" decel="50000" autoRev="1" fill="hold">
                                          <p:stCondLst>
                                            <p:cond delay="600"/>
                                          </p:stCondLst>
                                        </p:cTn>
                                        <p:tgtEl>
                                          <p:spTgt spid="82947">
                                            <p:txEl>
                                              <p:pRg st="7" end="7"/>
                                            </p:txEl>
                                          </p:spTgt>
                                        </p:tgtEl>
                                        <p:attrNameLst>
                                          <p:attrName>xshear</p:attrName>
                                        </p:attrNameLst>
                                      </p:cBhvr>
                                    </p:anim>
                                    <p:animScale>
                                      <p:cBhvr>
                                        <p:cTn id="47" dur="200" decel="100000" autoRev="1" fill="hold">
                                          <p:stCondLst>
                                            <p:cond delay="600"/>
                                          </p:stCondLst>
                                        </p:cTn>
                                        <p:tgtEl>
                                          <p:spTgt spid="82947">
                                            <p:txEl>
                                              <p:pRg st="7" end="7"/>
                                            </p:txEl>
                                          </p:spTgt>
                                        </p:tgtEl>
                                      </p:cBhvr>
                                      <p:from x="100000" y="100000"/>
                                      <p:to x="80000" y="100000"/>
                                    </p:animScale>
                                    <p:anim by="(#ppt_h/3+#ppt_w*0.1)" calcmode="lin" valueType="num">
                                      <p:cBhvr additive="sum">
                                        <p:cTn id="48" dur="200" decel="100000" autoRev="1" fill="hold">
                                          <p:stCondLst>
                                            <p:cond delay="600"/>
                                          </p:stCondLst>
                                        </p:cTn>
                                        <p:tgtEl>
                                          <p:spTgt spid="82947">
                                            <p:txEl>
                                              <p:pRg st="7" end="7"/>
                                            </p:txEl>
                                          </p:spTgt>
                                        </p:tgtEl>
                                        <p:attrNameLst>
                                          <p:attrName>ppt_x</p:attrName>
                                        </p:attrNameLst>
                                      </p:cBhvr>
                                    </p:anim>
                                  </p:childTnLst>
                                </p:cTn>
                              </p:par>
                              <p:par>
                                <p:cTn id="49" presetID="34" presetClass="entr" presetSubtype="0" fill="hold" nodeType="withEffect">
                                  <p:stCondLst>
                                    <p:cond delay="0"/>
                                  </p:stCondLst>
                                  <p:childTnLst>
                                    <p:set>
                                      <p:cBhvr>
                                        <p:cTn id="50" dur="1" fill="hold">
                                          <p:stCondLst>
                                            <p:cond delay="0"/>
                                          </p:stCondLst>
                                        </p:cTn>
                                        <p:tgtEl>
                                          <p:spTgt spid="82947">
                                            <p:txEl>
                                              <p:pRg st="8" end="8"/>
                                            </p:txEl>
                                          </p:spTgt>
                                        </p:tgtEl>
                                        <p:attrNameLst>
                                          <p:attrName>style.visibility</p:attrName>
                                        </p:attrNameLst>
                                      </p:cBhvr>
                                      <p:to>
                                        <p:strVal val="visible"/>
                                      </p:to>
                                    </p:set>
                                    <p:anim from="(-#ppt_w/2)" to="(#ppt_x)" calcmode="lin" valueType="num">
                                      <p:cBhvr>
                                        <p:cTn id="51" dur="600" fill="hold">
                                          <p:stCondLst>
                                            <p:cond delay="0"/>
                                          </p:stCondLst>
                                        </p:cTn>
                                        <p:tgtEl>
                                          <p:spTgt spid="82947">
                                            <p:txEl>
                                              <p:pRg st="8" end="8"/>
                                            </p:txEl>
                                          </p:spTgt>
                                        </p:tgtEl>
                                        <p:attrNameLst>
                                          <p:attrName>ppt_x</p:attrName>
                                        </p:attrNameLst>
                                      </p:cBhvr>
                                    </p:anim>
                                    <p:anim from="0" to="-1.0" calcmode="lin" valueType="num">
                                      <p:cBhvr>
                                        <p:cTn id="52" dur="200" decel="50000" autoRev="1" fill="hold">
                                          <p:stCondLst>
                                            <p:cond delay="600"/>
                                          </p:stCondLst>
                                        </p:cTn>
                                        <p:tgtEl>
                                          <p:spTgt spid="82947">
                                            <p:txEl>
                                              <p:pRg st="8" end="8"/>
                                            </p:txEl>
                                          </p:spTgt>
                                        </p:tgtEl>
                                        <p:attrNameLst>
                                          <p:attrName>xshear</p:attrName>
                                        </p:attrNameLst>
                                      </p:cBhvr>
                                    </p:anim>
                                    <p:animScale>
                                      <p:cBhvr>
                                        <p:cTn id="53" dur="200" decel="100000" autoRev="1" fill="hold">
                                          <p:stCondLst>
                                            <p:cond delay="600"/>
                                          </p:stCondLst>
                                        </p:cTn>
                                        <p:tgtEl>
                                          <p:spTgt spid="82947">
                                            <p:txEl>
                                              <p:pRg st="8" end="8"/>
                                            </p:txEl>
                                          </p:spTgt>
                                        </p:tgtEl>
                                      </p:cBhvr>
                                      <p:from x="100000" y="100000"/>
                                      <p:to x="80000" y="100000"/>
                                    </p:animScale>
                                    <p:anim by="(#ppt_h/3+#ppt_w*0.1)" calcmode="lin" valueType="num">
                                      <p:cBhvr additive="sum">
                                        <p:cTn id="54" dur="200" decel="100000" autoRev="1" fill="hold">
                                          <p:stCondLst>
                                            <p:cond delay="600"/>
                                          </p:stCondLst>
                                        </p:cTn>
                                        <p:tgtEl>
                                          <p:spTgt spid="82947">
                                            <p:txEl>
                                              <p:pRg st="8" end="8"/>
                                            </p:txEl>
                                          </p:spTgt>
                                        </p:tgtEl>
                                        <p:attrNameLst>
                                          <p:attrName>ppt_x</p:attrName>
                                        </p:attrNameLst>
                                      </p:cBhvr>
                                    </p:anim>
                                  </p:childTnLst>
                                </p:cTn>
                              </p:par>
                            </p:childTnLst>
                          </p:cTn>
                        </p:par>
                      </p:childTnLst>
                    </p:cTn>
                  </p:par>
                  <p:par>
                    <p:cTn id="55" fill="hold">
                      <p:stCondLst>
                        <p:cond delay="indefinite"/>
                      </p:stCondLst>
                      <p:childTnLst>
                        <p:par>
                          <p:cTn id="56" fill="hold">
                            <p:stCondLst>
                              <p:cond delay="0"/>
                            </p:stCondLst>
                            <p:childTnLst>
                              <p:par>
                                <p:cTn id="57" presetID="34" presetClass="entr" presetSubtype="0" fill="hold" nodeType="clickEffect">
                                  <p:stCondLst>
                                    <p:cond delay="0"/>
                                  </p:stCondLst>
                                  <p:childTnLst>
                                    <p:set>
                                      <p:cBhvr>
                                        <p:cTn id="58" dur="1" fill="hold">
                                          <p:stCondLst>
                                            <p:cond delay="0"/>
                                          </p:stCondLst>
                                        </p:cTn>
                                        <p:tgtEl>
                                          <p:spTgt spid="82948">
                                            <p:txEl>
                                              <p:pRg st="0" end="0"/>
                                            </p:txEl>
                                          </p:spTgt>
                                        </p:tgtEl>
                                        <p:attrNameLst>
                                          <p:attrName>style.visibility</p:attrName>
                                        </p:attrNameLst>
                                      </p:cBhvr>
                                      <p:to>
                                        <p:strVal val="visible"/>
                                      </p:to>
                                    </p:set>
                                    <p:anim from="(-#ppt_w/2)" to="(#ppt_x)" calcmode="lin" valueType="num">
                                      <p:cBhvr>
                                        <p:cTn id="59" dur="600" fill="hold">
                                          <p:stCondLst>
                                            <p:cond delay="0"/>
                                          </p:stCondLst>
                                        </p:cTn>
                                        <p:tgtEl>
                                          <p:spTgt spid="82948">
                                            <p:txEl>
                                              <p:pRg st="0" end="0"/>
                                            </p:txEl>
                                          </p:spTgt>
                                        </p:tgtEl>
                                        <p:attrNameLst>
                                          <p:attrName>ppt_x</p:attrName>
                                        </p:attrNameLst>
                                      </p:cBhvr>
                                    </p:anim>
                                    <p:anim from="0" to="-1.0" calcmode="lin" valueType="num">
                                      <p:cBhvr>
                                        <p:cTn id="60" dur="200" decel="50000" autoRev="1" fill="hold">
                                          <p:stCondLst>
                                            <p:cond delay="600"/>
                                          </p:stCondLst>
                                        </p:cTn>
                                        <p:tgtEl>
                                          <p:spTgt spid="82948">
                                            <p:txEl>
                                              <p:pRg st="0" end="0"/>
                                            </p:txEl>
                                          </p:spTgt>
                                        </p:tgtEl>
                                        <p:attrNameLst>
                                          <p:attrName>xshear</p:attrName>
                                        </p:attrNameLst>
                                      </p:cBhvr>
                                    </p:anim>
                                    <p:animScale>
                                      <p:cBhvr>
                                        <p:cTn id="61" dur="200" decel="100000" autoRev="1" fill="hold">
                                          <p:stCondLst>
                                            <p:cond delay="600"/>
                                          </p:stCondLst>
                                        </p:cTn>
                                        <p:tgtEl>
                                          <p:spTgt spid="82948">
                                            <p:txEl>
                                              <p:pRg st="0" end="0"/>
                                            </p:txEl>
                                          </p:spTgt>
                                        </p:tgtEl>
                                      </p:cBhvr>
                                      <p:from x="100000" y="100000"/>
                                      <p:to x="80000" y="100000"/>
                                    </p:animScale>
                                    <p:anim by="(#ppt_h/3+#ppt_w*0.1)" calcmode="lin" valueType="num">
                                      <p:cBhvr additive="sum">
                                        <p:cTn id="62" dur="200" decel="100000" autoRev="1" fill="hold">
                                          <p:stCondLst>
                                            <p:cond delay="600"/>
                                          </p:stCondLst>
                                        </p:cTn>
                                        <p:tgtEl>
                                          <p:spTgt spid="82948">
                                            <p:txEl>
                                              <p:pRg st="0" end="0"/>
                                            </p:txEl>
                                          </p:spTgt>
                                        </p:tgtEl>
                                        <p:attrNameLst>
                                          <p:attrName>ppt_x</p:attrName>
                                        </p:attrNameLst>
                                      </p:cBhvr>
                                    </p:anim>
                                  </p:childTnLst>
                                </p:cTn>
                              </p:par>
                              <p:par>
                                <p:cTn id="63" presetID="34" presetClass="entr" presetSubtype="0" fill="hold" nodeType="withEffect">
                                  <p:stCondLst>
                                    <p:cond delay="0"/>
                                  </p:stCondLst>
                                  <p:childTnLst>
                                    <p:set>
                                      <p:cBhvr>
                                        <p:cTn id="64" dur="1" fill="hold">
                                          <p:stCondLst>
                                            <p:cond delay="0"/>
                                          </p:stCondLst>
                                        </p:cTn>
                                        <p:tgtEl>
                                          <p:spTgt spid="82948">
                                            <p:txEl>
                                              <p:pRg st="1" end="1"/>
                                            </p:txEl>
                                          </p:spTgt>
                                        </p:tgtEl>
                                        <p:attrNameLst>
                                          <p:attrName>style.visibility</p:attrName>
                                        </p:attrNameLst>
                                      </p:cBhvr>
                                      <p:to>
                                        <p:strVal val="visible"/>
                                      </p:to>
                                    </p:set>
                                    <p:anim from="(-#ppt_w/2)" to="(#ppt_x)" calcmode="lin" valueType="num">
                                      <p:cBhvr>
                                        <p:cTn id="65" dur="600" fill="hold">
                                          <p:stCondLst>
                                            <p:cond delay="0"/>
                                          </p:stCondLst>
                                        </p:cTn>
                                        <p:tgtEl>
                                          <p:spTgt spid="82948">
                                            <p:txEl>
                                              <p:pRg st="1" end="1"/>
                                            </p:txEl>
                                          </p:spTgt>
                                        </p:tgtEl>
                                        <p:attrNameLst>
                                          <p:attrName>ppt_x</p:attrName>
                                        </p:attrNameLst>
                                      </p:cBhvr>
                                    </p:anim>
                                    <p:anim from="0" to="-1.0" calcmode="lin" valueType="num">
                                      <p:cBhvr>
                                        <p:cTn id="66" dur="200" decel="50000" autoRev="1" fill="hold">
                                          <p:stCondLst>
                                            <p:cond delay="600"/>
                                          </p:stCondLst>
                                        </p:cTn>
                                        <p:tgtEl>
                                          <p:spTgt spid="82948">
                                            <p:txEl>
                                              <p:pRg st="1" end="1"/>
                                            </p:txEl>
                                          </p:spTgt>
                                        </p:tgtEl>
                                        <p:attrNameLst>
                                          <p:attrName>xshear</p:attrName>
                                        </p:attrNameLst>
                                      </p:cBhvr>
                                    </p:anim>
                                    <p:animScale>
                                      <p:cBhvr>
                                        <p:cTn id="67" dur="200" decel="100000" autoRev="1" fill="hold">
                                          <p:stCondLst>
                                            <p:cond delay="600"/>
                                          </p:stCondLst>
                                        </p:cTn>
                                        <p:tgtEl>
                                          <p:spTgt spid="82948">
                                            <p:txEl>
                                              <p:pRg st="1" end="1"/>
                                            </p:txEl>
                                          </p:spTgt>
                                        </p:tgtEl>
                                      </p:cBhvr>
                                      <p:from x="100000" y="100000"/>
                                      <p:to x="80000" y="100000"/>
                                    </p:animScale>
                                    <p:anim by="(#ppt_h/3+#ppt_w*0.1)" calcmode="lin" valueType="num">
                                      <p:cBhvr additive="sum">
                                        <p:cTn id="68" dur="200" decel="100000" autoRev="1" fill="hold">
                                          <p:stCondLst>
                                            <p:cond delay="600"/>
                                          </p:stCondLst>
                                        </p:cTn>
                                        <p:tgtEl>
                                          <p:spTgt spid="82948">
                                            <p:txEl>
                                              <p:pRg st="1" end="1"/>
                                            </p:txEl>
                                          </p:spTgt>
                                        </p:tgtEl>
                                        <p:attrNameLst>
                                          <p:attrName>ppt_x</p:attrName>
                                        </p:attrNameLst>
                                      </p:cBhvr>
                                    </p:anim>
                                  </p:childTnLst>
                                </p:cTn>
                              </p:par>
                            </p:childTnLst>
                          </p:cTn>
                        </p:par>
                      </p:childTnLst>
                    </p:cTn>
                  </p:par>
                  <p:par>
                    <p:cTn id="69" fill="hold">
                      <p:stCondLst>
                        <p:cond delay="indefinite"/>
                      </p:stCondLst>
                      <p:childTnLst>
                        <p:par>
                          <p:cTn id="70" fill="hold">
                            <p:stCondLst>
                              <p:cond delay="0"/>
                            </p:stCondLst>
                            <p:childTnLst>
                              <p:par>
                                <p:cTn id="71" presetID="54" presetClass="entr" presetSubtype="0" accel="100000" fill="hold" nodeType="clickEffect">
                                  <p:stCondLst>
                                    <p:cond delay="0"/>
                                  </p:stCondLst>
                                  <p:childTnLst>
                                    <p:set>
                                      <p:cBhvr>
                                        <p:cTn id="72" dur="1" fill="hold">
                                          <p:stCondLst>
                                            <p:cond delay="0"/>
                                          </p:stCondLst>
                                        </p:cTn>
                                        <p:tgtEl>
                                          <p:spTgt spid="82948">
                                            <p:txEl>
                                              <p:pRg st="3" end="3"/>
                                            </p:txEl>
                                          </p:spTgt>
                                        </p:tgtEl>
                                        <p:attrNameLst>
                                          <p:attrName>style.visibility</p:attrName>
                                        </p:attrNameLst>
                                      </p:cBhvr>
                                      <p:to>
                                        <p:strVal val="visible"/>
                                      </p:to>
                                    </p:set>
                                    <p:anim calcmode="lin" valueType="num">
                                      <p:cBhvr>
                                        <p:cTn id="73" dur="500" fill="hold"/>
                                        <p:tgtEl>
                                          <p:spTgt spid="82948">
                                            <p:txEl>
                                              <p:pRg st="3" end="3"/>
                                            </p:txEl>
                                          </p:spTgt>
                                        </p:tgtEl>
                                        <p:attrNameLst>
                                          <p:attrName>ppt_w</p:attrName>
                                        </p:attrNameLst>
                                      </p:cBhvr>
                                      <p:tavLst>
                                        <p:tav tm="0">
                                          <p:val>
                                            <p:strVal val="#ppt_w*0.05"/>
                                          </p:val>
                                        </p:tav>
                                        <p:tav tm="100000">
                                          <p:val>
                                            <p:strVal val="#ppt_w"/>
                                          </p:val>
                                        </p:tav>
                                      </p:tavLst>
                                    </p:anim>
                                    <p:anim calcmode="lin" valueType="num">
                                      <p:cBhvr>
                                        <p:cTn id="74" dur="500" fill="hold"/>
                                        <p:tgtEl>
                                          <p:spTgt spid="82948">
                                            <p:txEl>
                                              <p:pRg st="3" end="3"/>
                                            </p:txEl>
                                          </p:spTgt>
                                        </p:tgtEl>
                                        <p:attrNameLst>
                                          <p:attrName>ppt_h</p:attrName>
                                        </p:attrNameLst>
                                      </p:cBhvr>
                                      <p:tavLst>
                                        <p:tav tm="0">
                                          <p:val>
                                            <p:strVal val="#ppt_h"/>
                                          </p:val>
                                        </p:tav>
                                        <p:tav tm="100000">
                                          <p:val>
                                            <p:strVal val="#ppt_h"/>
                                          </p:val>
                                        </p:tav>
                                      </p:tavLst>
                                    </p:anim>
                                    <p:anim calcmode="lin" valueType="num">
                                      <p:cBhvr>
                                        <p:cTn id="75" dur="500" fill="hold"/>
                                        <p:tgtEl>
                                          <p:spTgt spid="82948">
                                            <p:txEl>
                                              <p:pRg st="3" end="3"/>
                                            </p:txEl>
                                          </p:spTgt>
                                        </p:tgtEl>
                                        <p:attrNameLst>
                                          <p:attrName>ppt_x</p:attrName>
                                        </p:attrNameLst>
                                      </p:cBhvr>
                                      <p:tavLst>
                                        <p:tav tm="0">
                                          <p:val>
                                            <p:strVal val="#ppt_x-.2"/>
                                          </p:val>
                                        </p:tav>
                                        <p:tav tm="100000">
                                          <p:val>
                                            <p:strVal val="#ppt_x"/>
                                          </p:val>
                                        </p:tav>
                                      </p:tavLst>
                                    </p:anim>
                                    <p:anim calcmode="lin" valueType="num">
                                      <p:cBhvr>
                                        <p:cTn id="76" dur="500" fill="hold"/>
                                        <p:tgtEl>
                                          <p:spTgt spid="82948">
                                            <p:txEl>
                                              <p:pRg st="3" end="3"/>
                                            </p:txEl>
                                          </p:spTgt>
                                        </p:tgtEl>
                                        <p:attrNameLst>
                                          <p:attrName>ppt_y</p:attrName>
                                        </p:attrNameLst>
                                      </p:cBhvr>
                                      <p:tavLst>
                                        <p:tav tm="0">
                                          <p:val>
                                            <p:strVal val="#ppt_y"/>
                                          </p:val>
                                        </p:tav>
                                        <p:tav tm="100000">
                                          <p:val>
                                            <p:strVal val="#ppt_y"/>
                                          </p:val>
                                        </p:tav>
                                      </p:tavLst>
                                    </p:anim>
                                    <p:animEffect transition="in" filter="fade">
                                      <p:cBhvr>
                                        <p:cTn id="77" dur="500"/>
                                        <p:tgtEl>
                                          <p:spTgt spid="82948">
                                            <p:txEl>
                                              <p:pRg st="3" end="3"/>
                                            </p:txEl>
                                          </p:spTgt>
                                        </p:tgtEl>
                                      </p:cBhvr>
                                    </p:animEffect>
                                  </p:childTnLst>
                                </p:cTn>
                              </p:par>
                              <p:par>
                                <p:cTn id="78" presetID="54" presetClass="entr" presetSubtype="0" accel="100000" fill="hold" nodeType="withEffect">
                                  <p:stCondLst>
                                    <p:cond delay="0"/>
                                  </p:stCondLst>
                                  <p:childTnLst>
                                    <p:set>
                                      <p:cBhvr>
                                        <p:cTn id="79" dur="1" fill="hold">
                                          <p:stCondLst>
                                            <p:cond delay="0"/>
                                          </p:stCondLst>
                                        </p:cTn>
                                        <p:tgtEl>
                                          <p:spTgt spid="82948">
                                            <p:txEl>
                                              <p:pRg st="4" end="4"/>
                                            </p:txEl>
                                          </p:spTgt>
                                        </p:tgtEl>
                                        <p:attrNameLst>
                                          <p:attrName>style.visibility</p:attrName>
                                        </p:attrNameLst>
                                      </p:cBhvr>
                                      <p:to>
                                        <p:strVal val="visible"/>
                                      </p:to>
                                    </p:set>
                                    <p:anim calcmode="lin" valueType="num">
                                      <p:cBhvr>
                                        <p:cTn id="80" dur="500" fill="hold"/>
                                        <p:tgtEl>
                                          <p:spTgt spid="82948">
                                            <p:txEl>
                                              <p:pRg st="4" end="4"/>
                                            </p:txEl>
                                          </p:spTgt>
                                        </p:tgtEl>
                                        <p:attrNameLst>
                                          <p:attrName>ppt_w</p:attrName>
                                        </p:attrNameLst>
                                      </p:cBhvr>
                                      <p:tavLst>
                                        <p:tav tm="0">
                                          <p:val>
                                            <p:strVal val="#ppt_w*0.05"/>
                                          </p:val>
                                        </p:tav>
                                        <p:tav tm="100000">
                                          <p:val>
                                            <p:strVal val="#ppt_w"/>
                                          </p:val>
                                        </p:tav>
                                      </p:tavLst>
                                    </p:anim>
                                    <p:anim calcmode="lin" valueType="num">
                                      <p:cBhvr>
                                        <p:cTn id="81" dur="500" fill="hold"/>
                                        <p:tgtEl>
                                          <p:spTgt spid="82948">
                                            <p:txEl>
                                              <p:pRg st="4" end="4"/>
                                            </p:txEl>
                                          </p:spTgt>
                                        </p:tgtEl>
                                        <p:attrNameLst>
                                          <p:attrName>ppt_h</p:attrName>
                                        </p:attrNameLst>
                                      </p:cBhvr>
                                      <p:tavLst>
                                        <p:tav tm="0">
                                          <p:val>
                                            <p:strVal val="#ppt_h"/>
                                          </p:val>
                                        </p:tav>
                                        <p:tav tm="100000">
                                          <p:val>
                                            <p:strVal val="#ppt_h"/>
                                          </p:val>
                                        </p:tav>
                                      </p:tavLst>
                                    </p:anim>
                                    <p:anim calcmode="lin" valueType="num">
                                      <p:cBhvr>
                                        <p:cTn id="82" dur="500" fill="hold"/>
                                        <p:tgtEl>
                                          <p:spTgt spid="82948">
                                            <p:txEl>
                                              <p:pRg st="4" end="4"/>
                                            </p:txEl>
                                          </p:spTgt>
                                        </p:tgtEl>
                                        <p:attrNameLst>
                                          <p:attrName>ppt_x</p:attrName>
                                        </p:attrNameLst>
                                      </p:cBhvr>
                                      <p:tavLst>
                                        <p:tav tm="0">
                                          <p:val>
                                            <p:strVal val="#ppt_x-.2"/>
                                          </p:val>
                                        </p:tav>
                                        <p:tav tm="100000">
                                          <p:val>
                                            <p:strVal val="#ppt_x"/>
                                          </p:val>
                                        </p:tav>
                                      </p:tavLst>
                                    </p:anim>
                                    <p:anim calcmode="lin" valueType="num">
                                      <p:cBhvr>
                                        <p:cTn id="83" dur="500" fill="hold"/>
                                        <p:tgtEl>
                                          <p:spTgt spid="82948">
                                            <p:txEl>
                                              <p:pRg st="4" end="4"/>
                                            </p:txEl>
                                          </p:spTgt>
                                        </p:tgtEl>
                                        <p:attrNameLst>
                                          <p:attrName>ppt_y</p:attrName>
                                        </p:attrNameLst>
                                      </p:cBhvr>
                                      <p:tavLst>
                                        <p:tav tm="0">
                                          <p:val>
                                            <p:strVal val="#ppt_y"/>
                                          </p:val>
                                        </p:tav>
                                        <p:tav tm="100000">
                                          <p:val>
                                            <p:strVal val="#ppt_y"/>
                                          </p:val>
                                        </p:tav>
                                      </p:tavLst>
                                    </p:anim>
                                    <p:animEffect transition="in" filter="fade">
                                      <p:cBhvr>
                                        <p:cTn id="84" dur="500"/>
                                        <p:tgtEl>
                                          <p:spTgt spid="82948">
                                            <p:txEl>
                                              <p:pRg st="4" end="4"/>
                                            </p:txEl>
                                          </p:spTgt>
                                        </p:tgtEl>
                                      </p:cBhvr>
                                    </p:animEffect>
                                  </p:childTnLst>
                                </p:cTn>
                              </p:par>
                              <p:par>
                                <p:cTn id="85" presetID="54" presetClass="entr" presetSubtype="0" accel="100000" fill="hold" nodeType="withEffect">
                                  <p:stCondLst>
                                    <p:cond delay="0"/>
                                  </p:stCondLst>
                                  <p:childTnLst>
                                    <p:set>
                                      <p:cBhvr>
                                        <p:cTn id="86" dur="1" fill="hold">
                                          <p:stCondLst>
                                            <p:cond delay="0"/>
                                          </p:stCondLst>
                                        </p:cTn>
                                        <p:tgtEl>
                                          <p:spTgt spid="82948">
                                            <p:txEl>
                                              <p:pRg st="5" end="5"/>
                                            </p:txEl>
                                          </p:spTgt>
                                        </p:tgtEl>
                                        <p:attrNameLst>
                                          <p:attrName>style.visibility</p:attrName>
                                        </p:attrNameLst>
                                      </p:cBhvr>
                                      <p:to>
                                        <p:strVal val="visible"/>
                                      </p:to>
                                    </p:set>
                                    <p:anim calcmode="lin" valueType="num">
                                      <p:cBhvr>
                                        <p:cTn id="87" dur="500" fill="hold"/>
                                        <p:tgtEl>
                                          <p:spTgt spid="82948">
                                            <p:txEl>
                                              <p:pRg st="5" end="5"/>
                                            </p:txEl>
                                          </p:spTgt>
                                        </p:tgtEl>
                                        <p:attrNameLst>
                                          <p:attrName>ppt_w</p:attrName>
                                        </p:attrNameLst>
                                      </p:cBhvr>
                                      <p:tavLst>
                                        <p:tav tm="0">
                                          <p:val>
                                            <p:strVal val="#ppt_w*0.05"/>
                                          </p:val>
                                        </p:tav>
                                        <p:tav tm="100000">
                                          <p:val>
                                            <p:strVal val="#ppt_w"/>
                                          </p:val>
                                        </p:tav>
                                      </p:tavLst>
                                    </p:anim>
                                    <p:anim calcmode="lin" valueType="num">
                                      <p:cBhvr>
                                        <p:cTn id="88" dur="500" fill="hold"/>
                                        <p:tgtEl>
                                          <p:spTgt spid="82948">
                                            <p:txEl>
                                              <p:pRg st="5" end="5"/>
                                            </p:txEl>
                                          </p:spTgt>
                                        </p:tgtEl>
                                        <p:attrNameLst>
                                          <p:attrName>ppt_h</p:attrName>
                                        </p:attrNameLst>
                                      </p:cBhvr>
                                      <p:tavLst>
                                        <p:tav tm="0">
                                          <p:val>
                                            <p:strVal val="#ppt_h"/>
                                          </p:val>
                                        </p:tav>
                                        <p:tav tm="100000">
                                          <p:val>
                                            <p:strVal val="#ppt_h"/>
                                          </p:val>
                                        </p:tav>
                                      </p:tavLst>
                                    </p:anim>
                                    <p:anim calcmode="lin" valueType="num">
                                      <p:cBhvr>
                                        <p:cTn id="89" dur="500" fill="hold"/>
                                        <p:tgtEl>
                                          <p:spTgt spid="82948">
                                            <p:txEl>
                                              <p:pRg st="5" end="5"/>
                                            </p:txEl>
                                          </p:spTgt>
                                        </p:tgtEl>
                                        <p:attrNameLst>
                                          <p:attrName>ppt_x</p:attrName>
                                        </p:attrNameLst>
                                      </p:cBhvr>
                                      <p:tavLst>
                                        <p:tav tm="0">
                                          <p:val>
                                            <p:strVal val="#ppt_x-.2"/>
                                          </p:val>
                                        </p:tav>
                                        <p:tav tm="100000">
                                          <p:val>
                                            <p:strVal val="#ppt_x"/>
                                          </p:val>
                                        </p:tav>
                                      </p:tavLst>
                                    </p:anim>
                                    <p:anim calcmode="lin" valueType="num">
                                      <p:cBhvr>
                                        <p:cTn id="90" dur="500" fill="hold"/>
                                        <p:tgtEl>
                                          <p:spTgt spid="82948">
                                            <p:txEl>
                                              <p:pRg st="5" end="5"/>
                                            </p:txEl>
                                          </p:spTgt>
                                        </p:tgtEl>
                                        <p:attrNameLst>
                                          <p:attrName>ppt_y</p:attrName>
                                        </p:attrNameLst>
                                      </p:cBhvr>
                                      <p:tavLst>
                                        <p:tav tm="0">
                                          <p:val>
                                            <p:strVal val="#ppt_y"/>
                                          </p:val>
                                        </p:tav>
                                        <p:tav tm="100000">
                                          <p:val>
                                            <p:strVal val="#ppt_y"/>
                                          </p:val>
                                        </p:tav>
                                      </p:tavLst>
                                    </p:anim>
                                    <p:animEffect transition="in" filter="fade">
                                      <p:cBhvr>
                                        <p:cTn id="91" dur="500"/>
                                        <p:tgtEl>
                                          <p:spTgt spid="82948">
                                            <p:txEl>
                                              <p:pRg st="5" end="5"/>
                                            </p:txEl>
                                          </p:spTgt>
                                        </p:tgtEl>
                                      </p:cBhvr>
                                    </p:animEffect>
                                  </p:childTnLst>
                                </p:cTn>
                              </p:par>
                              <p:par>
                                <p:cTn id="92" presetID="54" presetClass="entr" presetSubtype="0" accel="100000" fill="hold" nodeType="withEffect">
                                  <p:stCondLst>
                                    <p:cond delay="0"/>
                                  </p:stCondLst>
                                  <p:childTnLst>
                                    <p:set>
                                      <p:cBhvr>
                                        <p:cTn id="93" dur="1" fill="hold">
                                          <p:stCondLst>
                                            <p:cond delay="0"/>
                                          </p:stCondLst>
                                        </p:cTn>
                                        <p:tgtEl>
                                          <p:spTgt spid="82948">
                                            <p:txEl>
                                              <p:pRg st="7" end="7"/>
                                            </p:txEl>
                                          </p:spTgt>
                                        </p:tgtEl>
                                        <p:attrNameLst>
                                          <p:attrName>style.visibility</p:attrName>
                                        </p:attrNameLst>
                                      </p:cBhvr>
                                      <p:to>
                                        <p:strVal val="visible"/>
                                      </p:to>
                                    </p:set>
                                    <p:anim calcmode="lin" valueType="num">
                                      <p:cBhvr>
                                        <p:cTn id="94" dur="500" fill="hold"/>
                                        <p:tgtEl>
                                          <p:spTgt spid="82948">
                                            <p:txEl>
                                              <p:pRg st="7" end="7"/>
                                            </p:txEl>
                                          </p:spTgt>
                                        </p:tgtEl>
                                        <p:attrNameLst>
                                          <p:attrName>ppt_w</p:attrName>
                                        </p:attrNameLst>
                                      </p:cBhvr>
                                      <p:tavLst>
                                        <p:tav tm="0">
                                          <p:val>
                                            <p:strVal val="#ppt_w*0.05"/>
                                          </p:val>
                                        </p:tav>
                                        <p:tav tm="100000">
                                          <p:val>
                                            <p:strVal val="#ppt_w"/>
                                          </p:val>
                                        </p:tav>
                                      </p:tavLst>
                                    </p:anim>
                                    <p:anim calcmode="lin" valueType="num">
                                      <p:cBhvr>
                                        <p:cTn id="95" dur="500" fill="hold"/>
                                        <p:tgtEl>
                                          <p:spTgt spid="82948">
                                            <p:txEl>
                                              <p:pRg st="7" end="7"/>
                                            </p:txEl>
                                          </p:spTgt>
                                        </p:tgtEl>
                                        <p:attrNameLst>
                                          <p:attrName>ppt_h</p:attrName>
                                        </p:attrNameLst>
                                      </p:cBhvr>
                                      <p:tavLst>
                                        <p:tav tm="0">
                                          <p:val>
                                            <p:strVal val="#ppt_h"/>
                                          </p:val>
                                        </p:tav>
                                        <p:tav tm="100000">
                                          <p:val>
                                            <p:strVal val="#ppt_h"/>
                                          </p:val>
                                        </p:tav>
                                      </p:tavLst>
                                    </p:anim>
                                    <p:anim calcmode="lin" valueType="num">
                                      <p:cBhvr>
                                        <p:cTn id="96" dur="500" fill="hold"/>
                                        <p:tgtEl>
                                          <p:spTgt spid="82948">
                                            <p:txEl>
                                              <p:pRg st="7" end="7"/>
                                            </p:txEl>
                                          </p:spTgt>
                                        </p:tgtEl>
                                        <p:attrNameLst>
                                          <p:attrName>ppt_x</p:attrName>
                                        </p:attrNameLst>
                                      </p:cBhvr>
                                      <p:tavLst>
                                        <p:tav tm="0">
                                          <p:val>
                                            <p:strVal val="#ppt_x-.2"/>
                                          </p:val>
                                        </p:tav>
                                        <p:tav tm="100000">
                                          <p:val>
                                            <p:strVal val="#ppt_x"/>
                                          </p:val>
                                        </p:tav>
                                      </p:tavLst>
                                    </p:anim>
                                    <p:anim calcmode="lin" valueType="num">
                                      <p:cBhvr>
                                        <p:cTn id="97" dur="500" fill="hold"/>
                                        <p:tgtEl>
                                          <p:spTgt spid="82948">
                                            <p:txEl>
                                              <p:pRg st="7" end="7"/>
                                            </p:txEl>
                                          </p:spTgt>
                                        </p:tgtEl>
                                        <p:attrNameLst>
                                          <p:attrName>ppt_y</p:attrName>
                                        </p:attrNameLst>
                                      </p:cBhvr>
                                      <p:tavLst>
                                        <p:tav tm="0">
                                          <p:val>
                                            <p:strVal val="#ppt_y"/>
                                          </p:val>
                                        </p:tav>
                                        <p:tav tm="100000">
                                          <p:val>
                                            <p:strVal val="#ppt_y"/>
                                          </p:val>
                                        </p:tav>
                                      </p:tavLst>
                                    </p:anim>
                                    <p:animEffect transition="in" filter="fade">
                                      <p:cBhvr>
                                        <p:cTn id="98" dur="500"/>
                                        <p:tgtEl>
                                          <p:spTgt spid="8294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ChangeArrowheads="1"/>
          </p:cNvSpPr>
          <p:nvPr/>
        </p:nvSpPr>
        <p:spPr bwMode="auto">
          <a:xfrm>
            <a:off x="2627313" y="153988"/>
            <a:ext cx="5030787" cy="579437"/>
          </a:xfrm>
          <a:prstGeom prst="rect">
            <a:avLst/>
          </a:prstGeom>
          <a:noFill/>
          <a:ln w="9525">
            <a:noFill/>
            <a:miter lim="800000"/>
            <a:headEnd/>
            <a:tailEnd/>
          </a:ln>
          <a:effectLst/>
        </p:spPr>
        <p:txBody>
          <a:bodyPr wrap="none" anchor="ctr">
            <a:spAutoFit/>
          </a:bodyPr>
          <a:lstStyle/>
          <a:p>
            <a:r>
              <a:rPr lang="en-US" sz="3200" b="1">
                <a:solidFill>
                  <a:schemeClr val="bg1"/>
                </a:solidFill>
              </a:rPr>
              <a:t>Types of Security Threat.</a:t>
            </a:r>
          </a:p>
        </p:txBody>
      </p:sp>
      <p:pic>
        <p:nvPicPr>
          <p:cNvPr id="84995" name="Picture 3"/>
          <p:cNvPicPr>
            <a:picLocks noChangeAspect="1" noChangeArrowheads="1"/>
          </p:cNvPicPr>
          <p:nvPr/>
        </p:nvPicPr>
        <p:blipFill>
          <a:blip r:embed="rId3"/>
          <a:srcRect/>
          <a:stretch>
            <a:fillRect/>
          </a:stretch>
        </p:blipFill>
        <p:spPr bwMode="auto">
          <a:xfrm>
            <a:off x="611188" y="1636713"/>
            <a:ext cx="7418387" cy="5221287"/>
          </a:xfrm>
          <a:prstGeom prst="rect">
            <a:avLst/>
          </a:prstGeom>
          <a:noFill/>
          <a:ln w="9525">
            <a:noFill/>
            <a:miter lim="800000"/>
            <a:headEnd/>
            <a:tailEnd/>
          </a:ln>
        </p:spPr>
      </p:pic>
      <p:sp>
        <p:nvSpPr>
          <p:cNvPr id="84996" name="Text Box 4"/>
          <p:cNvSpPr txBox="1">
            <a:spLocks noChangeArrowheads="1"/>
          </p:cNvSpPr>
          <p:nvPr/>
        </p:nvSpPr>
        <p:spPr bwMode="auto">
          <a:xfrm>
            <a:off x="0" y="1268413"/>
            <a:ext cx="8320088" cy="336550"/>
          </a:xfrm>
          <a:prstGeom prst="rect">
            <a:avLst/>
          </a:prstGeom>
          <a:noFill/>
          <a:ln w="9525">
            <a:noFill/>
            <a:miter lim="800000"/>
            <a:headEnd/>
            <a:tailEnd/>
          </a:ln>
          <a:effectLst/>
        </p:spPr>
        <p:txBody>
          <a:bodyPr wrap="none">
            <a:spAutoFit/>
          </a:bodyPr>
          <a:lstStyle/>
          <a:p>
            <a:r>
              <a:rPr lang="en-GB" sz="1600" b="1"/>
              <a:t>Threats to the Computer center, data communication circuits and attached systems.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sz="3200" b="1"/>
              <a:t>Overview of Network Controls.</a:t>
            </a:r>
          </a:p>
        </p:txBody>
      </p:sp>
      <p:sp>
        <p:nvSpPr>
          <p:cNvPr id="87044" name="Text Box 4"/>
          <p:cNvSpPr txBox="1">
            <a:spLocks noChangeArrowheads="1"/>
          </p:cNvSpPr>
          <p:nvPr/>
        </p:nvSpPr>
        <p:spPr bwMode="auto">
          <a:xfrm>
            <a:off x="-57150" y="1268413"/>
            <a:ext cx="9178925" cy="5584825"/>
          </a:xfrm>
          <a:prstGeom prst="rect">
            <a:avLst/>
          </a:prstGeom>
          <a:noFill/>
          <a:ln w="9525">
            <a:noFill/>
            <a:miter lim="800000"/>
            <a:headEnd/>
            <a:tailEnd/>
          </a:ln>
          <a:effectLst/>
        </p:spPr>
        <p:txBody>
          <a:bodyPr wrap="none">
            <a:spAutoFit/>
          </a:bodyPr>
          <a:lstStyle/>
          <a:p>
            <a:pPr>
              <a:buFontTx/>
              <a:buChar char="•"/>
            </a:pPr>
            <a:r>
              <a:rPr lang="en-GB"/>
              <a:t> Network controls, are the </a:t>
            </a:r>
            <a:r>
              <a:rPr lang="en-GB" b="1" i="1"/>
              <a:t>mechanisms, </a:t>
            </a:r>
            <a:r>
              <a:rPr lang="en-GB"/>
              <a:t>that address threats to network security via</a:t>
            </a:r>
          </a:p>
          <a:p>
            <a:r>
              <a:rPr lang="en-GB" b="1" i="1"/>
              <a:t>  corrective, detective </a:t>
            </a:r>
            <a:r>
              <a:rPr lang="en-GB"/>
              <a:t>and</a:t>
            </a:r>
            <a:r>
              <a:rPr lang="en-GB" b="1" i="1"/>
              <a:t> preventive </a:t>
            </a:r>
            <a:r>
              <a:rPr lang="en-GB"/>
              <a:t>measures.</a:t>
            </a:r>
            <a:r>
              <a:rPr lang="en-GB" b="1" i="1"/>
              <a:t> </a:t>
            </a:r>
          </a:p>
          <a:p>
            <a:endParaRPr lang="en-GB" b="1" i="1"/>
          </a:p>
          <a:p>
            <a:pPr>
              <a:buFontTx/>
              <a:buChar char="•"/>
            </a:pPr>
            <a:r>
              <a:rPr lang="en-GB"/>
              <a:t> </a:t>
            </a:r>
            <a:r>
              <a:rPr lang="en-GB" b="1" i="1"/>
              <a:t>Preventive</a:t>
            </a:r>
            <a:r>
              <a:rPr lang="en-GB"/>
              <a:t> controls stop an event from occurring (e.g. Encrypting a data stream so that</a:t>
            </a:r>
          </a:p>
          <a:p>
            <a:r>
              <a:rPr lang="en-GB"/>
              <a:t>  message contents are not released. Other examples include a strictly enforced staff</a:t>
            </a:r>
          </a:p>
          <a:p>
            <a:r>
              <a:rPr lang="en-GB"/>
              <a:t>  password usage policy that prevents unauthorised users gaining access to the system.</a:t>
            </a:r>
          </a:p>
          <a:p>
            <a:endParaRPr lang="en-GB"/>
          </a:p>
          <a:p>
            <a:pPr>
              <a:buFontTx/>
              <a:buChar char="•"/>
            </a:pPr>
            <a:r>
              <a:rPr lang="en-GB"/>
              <a:t> The objective of these controls is to deter for fear of doubt on behalf of the perpetrator.</a:t>
            </a:r>
          </a:p>
          <a:p>
            <a:endParaRPr lang="en-GB"/>
          </a:p>
          <a:p>
            <a:pPr>
              <a:buFontTx/>
              <a:buChar char="•"/>
            </a:pPr>
            <a:r>
              <a:rPr lang="en-GB"/>
              <a:t> Detective controls are those which discover unsolicited events (e.g. a Virus/Pest </a:t>
            </a:r>
          </a:p>
          <a:p>
            <a:r>
              <a:rPr lang="en-GB"/>
              <a:t>  Detection software, software that detects illegal network entry).</a:t>
            </a:r>
          </a:p>
          <a:p>
            <a:endParaRPr lang="en-GB"/>
          </a:p>
          <a:p>
            <a:pPr>
              <a:buFontTx/>
              <a:buChar char="•"/>
            </a:pPr>
            <a:r>
              <a:rPr lang="en-GB"/>
              <a:t> Detective controls have a means of documenting this event/hack/trespass, providing (a)</a:t>
            </a:r>
          </a:p>
          <a:p>
            <a:r>
              <a:rPr lang="en-GB"/>
              <a:t>  evidence to initiate subsequent action against the perpetrator and (b) a foundation for</a:t>
            </a:r>
          </a:p>
          <a:p>
            <a:r>
              <a:rPr lang="en-GB"/>
              <a:t>  proceeding with </a:t>
            </a:r>
            <a:r>
              <a:rPr lang="en-GB" b="1"/>
              <a:t>Corrective</a:t>
            </a:r>
            <a:r>
              <a:rPr lang="en-GB"/>
              <a:t> controls.  This is usually automated so that corrective </a:t>
            </a:r>
          </a:p>
          <a:p>
            <a:r>
              <a:rPr lang="en-GB"/>
              <a:t>  mechanisms are given appropriate details to act upon the problem ASAP.</a:t>
            </a:r>
          </a:p>
          <a:p>
            <a:endParaRPr lang="en-GB"/>
          </a:p>
          <a:p>
            <a:pPr>
              <a:buFontTx/>
              <a:buChar char="•"/>
            </a:pPr>
            <a:r>
              <a:rPr lang="en-GB"/>
              <a:t> Corrective controls aid the recovery from unwanted events or intrusion. </a:t>
            </a:r>
            <a:r>
              <a:rPr lang="en-GB" i="1"/>
              <a:t>E.g.</a:t>
            </a:r>
            <a:r>
              <a:rPr lang="en-GB"/>
              <a:t> Computer </a:t>
            </a:r>
          </a:p>
          <a:p>
            <a:r>
              <a:rPr lang="en-GB"/>
              <a:t>  programs/human intervention to check data/networks and correct errors or breaches.  </a:t>
            </a:r>
          </a:p>
          <a:p>
            <a:r>
              <a:rPr lang="en-GB"/>
              <a:t>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0" name="Rectangle 4"/>
          <p:cNvSpPr>
            <a:spLocks noGrp="1" noChangeArrowheads="1"/>
          </p:cNvSpPr>
          <p:nvPr>
            <p:ph type="title"/>
          </p:nvPr>
        </p:nvSpPr>
        <p:spPr>
          <a:noFill/>
          <a:ln/>
        </p:spPr>
        <p:txBody>
          <a:bodyPr/>
          <a:lstStyle/>
          <a:p>
            <a:r>
              <a:rPr lang="en-GB" sz="3200" b="1"/>
              <a:t>Overview of Network Controls.</a:t>
            </a:r>
          </a:p>
        </p:txBody>
      </p:sp>
      <p:sp>
        <p:nvSpPr>
          <p:cNvPr id="91141" name="Text Box 5"/>
          <p:cNvSpPr txBox="1">
            <a:spLocks noChangeArrowheads="1"/>
          </p:cNvSpPr>
          <p:nvPr/>
        </p:nvSpPr>
        <p:spPr bwMode="auto">
          <a:xfrm>
            <a:off x="-92075" y="1360488"/>
            <a:ext cx="184150" cy="366712"/>
          </a:xfrm>
          <a:prstGeom prst="rect">
            <a:avLst/>
          </a:prstGeom>
          <a:noFill/>
          <a:ln w="9525">
            <a:noFill/>
            <a:miter lim="800000"/>
            <a:headEnd/>
            <a:tailEnd/>
          </a:ln>
          <a:effectLst/>
        </p:spPr>
        <p:txBody>
          <a:bodyPr wrap="none">
            <a:spAutoFit/>
          </a:bodyPr>
          <a:lstStyle/>
          <a:p>
            <a:endParaRPr lang="en-GB"/>
          </a:p>
        </p:txBody>
      </p:sp>
      <p:sp>
        <p:nvSpPr>
          <p:cNvPr id="91142" name="Text Box 6"/>
          <p:cNvSpPr txBox="1">
            <a:spLocks noChangeArrowheads="1"/>
          </p:cNvSpPr>
          <p:nvPr/>
        </p:nvSpPr>
        <p:spPr bwMode="auto">
          <a:xfrm>
            <a:off x="-92075" y="1360488"/>
            <a:ext cx="9305925" cy="5035550"/>
          </a:xfrm>
          <a:prstGeom prst="rect">
            <a:avLst/>
          </a:prstGeom>
          <a:noFill/>
          <a:ln w="9525">
            <a:noFill/>
            <a:miter lim="800000"/>
            <a:headEnd/>
            <a:tailEnd/>
          </a:ln>
          <a:effectLst/>
        </p:spPr>
        <p:txBody>
          <a:bodyPr wrap="none">
            <a:spAutoFit/>
          </a:bodyPr>
          <a:lstStyle/>
          <a:p>
            <a:pPr>
              <a:buFontTx/>
              <a:buChar char="•"/>
            </a:pPr>
            <a:r>
              <a:rPr lang="en-GB"/>
              <a:t> The objective of Corrective controls is to aid the recovery process in the event of network</a:t>
            </a:r>
          </a:p>
          <a:p>
            <a:r>
              <a:rPr lang="en-GB"/>
              <a:t>  errors and disasters (e.g. Redundancy).</a:t>
            </a:r>
          </a:p>
          <a:p>
            <a:endParaRPr lang="en-GB"/>
          </a:p>
          <a:p>
            <a:pPr>
              <a:buFontTx/>
              <a:buChar char="•"/>
            </a:pPr>
            <a:r>
              <a:rPr lang="en-GB"/>
              <a:t> Identifying a control, by itself, is not enough.  Key personnel need to be identified, who</a:t>
            </a:r>
          </a:p>
          <a:p>
            <a:r>
              <a:rPr lang="en-GB"/>
              <a:t>  are responsible/accountable for the controls.</a:t>
            </a:r>
          </a:p>
          <a:p>
            <a:endParaRPr lang="en-GB"/>
          </a:p>
          <a:p>
            <a:pPr>
              <a:buFontTx/>
              <a:buChar char="•"/>
            </a:pPr>
            <a:r>
              <a:rPr lang="en-GB"/>
              <a:t> Their role will include developing effective controls, ensure that they are indeed working</a:t>
            </a:r>
          </a:p>
          <a:p>
            <a:r>
              <a:rPr lang="en-GB"/>
              <a:t>  effectively, keeping abreast of required updates and identifying when they need to be</a:t>
            </a:r>
          </a:p>
          <a:p>
            <a:r>
              <a:rPr lang="en-GB"/>
              <a:t>  replaced.</a:t>
            </a:r>
          </a:p>
          <a:p>
            <a:endParaRPr lang="en-GB"/>
          </a:p>
          <a:p>
            <a:pPr>
              <a:buFontTx/>
              <a:buChar char="•"/>
            </a:pPr>
            <a:r>
              <a:rPr lang="en-GB"/>
              <a:t> It is vitally important to have in place a means for overriding controls.  This is usually</a:t>
            </a:r>
          </a:p>
          <a:p>
            <a:r>
              <a:rPr lang="en-GB"/>
              <a:t>  in the event of the Network or one of the hardware software subsystems is not working</a:t>
            </a:r>
          </a:p>
          <a:p>
            <a:r>
              <a:rPr lang="en-GB"/>
              <a:t>  properly.  Controls may need to be temporarily suspended as a result.</a:t>
            </a:r>
          </a:p>
          <a:p>
            <a:endParaRPr lang="en-GB"/>
          </a:p>
          <a:p>
            <a:pPr>
              <a:buFontTx/>
              <a:buChar char="•"/>
            </a:pPr>
            <a:r>
              <a:rPr lang="en-GB"/>
              <a:t> If this is the case the overrides should be managed tightly, usually a formal procedure</a:t>
            </a:r>
          </a:p>
          <a:p>
            <a:r>
              <a:rPr lang="en-GB"/>
              <a:t>  is documented in the security policy document for addressing this.</a:t>
            </a:r>
          </a:p>
          <a:p>
            <a:endParaRPr lang="en-GB"/>
          </a:p>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3317" name="Rectangle 5"/>
          <p:cNvSpPr>
            <a:spLocks noChangeArrowheads="1"/>
          </p:cNvSpPr>
          <p:nvPr/>
        </p:nvSpPr>
        <p:spPr bwMode="auto">
          <a:xfrm>
            <a:off x="130175" y="1196975"/>
            <a:ext cx="9013825" cy="1739900"/>
          </a:xfrm>
          <a:prstGeom prst="rect">
            <a:avLst/>
          </a:prstGeom>
          <a:noFill/>
          <a:ln w="9525">
            <a:noFill/>
            <a:miter lim="800000"/>
            <a:headEnd/>
            <a:tailEnd/>
          </a:ln>
          <a:effectLst/>
        </p:spPr>
        <p:txBody>
          <a:bodyPr wrap="none" anchor="ctr">
            <a:spAutoFit/>
          </a:bodyPr>
          <a:lstStyle/>
          <a:p>
            <a:r>
              <a:rPr lang="en-US" b="1"/>
              <a:t>1. Physical Access :</a:t>
            </a:r>
            <a:r>
              <a:rPr lang="en-US"/>
              <a:t> </a:t>
            </a:r>
          </a:p>
          <a:p>
            <a:endParaRPr lang="en-GB"/>
          </a:p>
          <a:p>
            <a:pPr lvl="1">
              <a:buFontTx/>
              <a:buChar char="•"/>
            </a:pPr>
            <a:r>
              <a:rPr lang="en-GB"/>
              <a:t> </a:t>
            </a:r>
            <a:r>
              <a:rPr lang="en-US"/>
              <a:t>problems of un-authorised personnel;</a:t>
            </a:r>
          </a:p>
          <a:p>
            <a:pPr lvl="1">
              <a:buFontTx/>
              <a:buChar char="•"/>
            </a:pPr>
            <a:r>
              <a:rPr lang="en-GB"/>
              <a:t> </a:t>
            </a:r>
            <a:r>
              <a:rPr lang="en-US"/>
              <a:t>controlled by id systems (Biometrics – voice, personal physical properties), Swipe</a:t>
            </a:r>
          </a:p>
          <a:p>
            <a:pPr lvl="1"/>
            <a:r>
              <a:rPr lang="en-GB"/>
              <a:t>  cards.</a:t>
            </a:r>
            <a:endParaRPr lang="en-US"/>
          </a:p>
          <a:p>
            <a:pPr lvl="1">
              <a:buFontTx/>
              <a:buChar char="•"/>
            </a:pPr>
            <a:r>
              <a:rPr lang="en-GB"/>
              <a:t> </a:t>
            </a:r>
            <a:r>
              <a:rPr lang="en-US"/>
              <a:t>use of security guards, mechanical locks (keycodes).</a:t>
            </a:r>
          </a:p>
        </p:txBody>
      </p:sp>
      <p:sp>
        <p:nvSpPr>
          <p:cNvPr id="13318" name="Rectangle 6"/>
          <p:cNvSpPr>
            <a:spLocks noChangeArrowheads="1"/>
          </p:cNvSpPr>
          <p:nvPr/>
        </p:nvSpPr>
        <p:spPr bwMode="auto">
          <a:xfrm>
            <a:off x="179388" y="2997200"/>
            <a:ext cx="8683625" cy="1739900"/>
          </a:xfrm>
          <a:prstGeom prst="rect">
            <a:avLst/>
          </a:prstGeom>
          <a:noFill/>
          <a:ln w="9525">
            <a:noFill/>
            <a:miter lim="800000"/>
            <a:headEnd/>
            <a:tailEnd/>
          </a:ln>
          <a:effectLst/>
        </p:spPr>
        <p:txBody>
          <a:bodyPr wrap="none">
            <a:spAutoFit/>
          </a:bodyPr>
          <a:lstStyle/>
          <a:p>
            <a:r>
              <a:rPr lang="en-US" b="1"/>
              <a:t>2. Environmental Safety :</a:t>
            </a:r>
          </a:p>
          <a:p>
            <a:endParaRPr lang="en-US" b="1"/>
          </a:p>
          <a:p>
            <a:pPr lvl="1">
              <a:buFontTx/>
              <a:buChar char="•"/>
            </a:pPr>
            <a:r>
              <a:rPr lang="en-US"/>
              <a:t> problems due to weather, fire, building work, flight paths, electromagnetic </a:t>
            </a:r>
          </a:p>
          <a:p>
            <a:pPr lvl="1"/>
            <a:r>
              <a:rPr lang="en-US"/>
              <a:t>  devices;</a:t>
            </a:r>
          </a:p>
          <a:p>
            <a:pPr lvl="1">
              <a:buFontTx/>
              <a:buChar char="•"/>
            </a:pPr>
            <a:r>
              <a:rPr lang="en-US"/>
              <a:t> controlled by UPS (in case of power loss), appropriate cabling (e.g. fibre optic)</a:t>
            </a:r>
          </a:p>
          <a:p>
            <a:pPr lvl="1">
              <a:buFontTx/>
              <a:buChar char="•"/>
            </a:pPr>
            <a:r>
              <a:rPr lang="en-US"/>
              <a:t>  fire prevention (Halon gas). </a:t>
            </a:r>
          </a:p>
        </p:txBody>
      </p:sp>
      <p:sp>
        <p:nvSpPr>
          <p:cNvPr id="13319" name="Rectangle 7"/>
          <p:cNvSpPr>
            <a:spLocks noChangeArrowheads="1"/>
          </p:cNvSpPr>
          <p:nvPr/>
        </p:nvSpPr>
        <p:spPr bwMode="auto">
          <a:xfrm>
            <a:off x="179388" y="4843463"/>
            <a:ext cx="8188325" cy="2014537"/>
          </a:xfrm>
          <a:prstGeom prst="rect">
            <a:avLst/>
          </a:prstGeom>
          <a:noFill/>
          <a:ln w="9525">
            <a:noFill/>
            <a:miter lim="800000"/>
            <a:headEnd/>
            <a:tailEnd/>
          </a:ln>
          <a:effectLst/>
        </p:spPr>
        <p:txBody>
          <a:bodyPr wrap="none" anchor="ctr">
            <a:spAutoFit/>
          </a:bodyPr>
          <a:lstStyle/>
          <a:p>
            <a:pPr>
              <a:tabLst>
                <a:tab pos="228600" algn="l"/>
              </a:tabLst>
            </a:pPr>
            <a:r>
              <a:rPr lang="en-US" b="1"/>
              <a:t>3. Personnel Access :</a:t>
            </a:r>
          </a:p>
          <a:p>
            <a:pPr>
              <a:tabLst>
                <a:tab pos="228600" algn="l"/>
              </a:tabLst>
            </a:pPr>
            <a:endParaRPr lang="en-US" b="1"/>
          </a:p>
          <a:p>
            <a:pPr lvl="1">
              <a:buFontTx/>
              <a:buChar char="•"/>
              <a:tabLst>
                <a:tab pos="228600" algn="l"/>
              </a:tabLst>
            </a:pPr>
            <a:r>
              <a:rPr lang="en-US"/>
              <a:t> problems of unethical employees;</a:t>
            </a:r>
          </a:p>
          <a:p>
            <a:pPr lvl="1">
              <a:buFontTx/>
              <a:buChar char="•"/>
              <a:tabLst>
                <a:tab pos="228600" algn="l"/>
              </a:tabLst>
            </a:pPr>
            <a:r>
              <a:rPr lang="en-GB"/>
              <a:t> </a:t>
            </a:r>
            <a:r>
              <a:rPr lang="en-US"/>
              <a:t>controlled by personnel vetting;</a:t>
            </a:r>
          </a:p>
          <a:p>
            <a:pPr lvl="1">
              <a:buFontTx/>
              <a:buChar char="•"/>
              <a:tabLst>
                <a:tab pos="228600" algn="l"/>
              </a:tabLst>
            </a:pPr>
            <a:r>
              <a:rPr lang="en-US"/>
              <a:t> access rights given by Network Administrator through the NOS;</a:t>
            </a:r>
          </a:p>
          <a:p>
            <a:pPr lvl="1">
              <a:buFontTx/>
              <a:buChar char="•"/>
              <a:tabLst>
                <a:tab pos="228600" algn="l"/>
              </a:tabLst>
            </a:pPr>
            <a:r>
              <a:rPr lang="en-US"/>
              <a:t> e.g. passwords, user groups, read only rights, profiles, time restrictions – </a:t>
            </a:r>
          </a:p>
          <a:p>
            <a:pPr lvl="1">
              <a:tabLst>
                <a:tab pos="228600" algn="l"/>
              </a:tabLst>
            </a:pPr>
            <a:r>
              <a:rPr lang="en-US"/>
              <a:t>  NWAdmin, NOS Administrators.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13317">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13317">
                                            <p:txEl>
                                              <p:pRg st="0" end="0"/>
                                            </p:txEl>
                                          </p:spTgt>
                                        </p:tgtEl>
                                        <p:attrNameLst>
                                          <p:attrName>ppt_w</p:attrName>
                                        </p:attrNameLst>
                                      </p:cBhvr>
                                    </p:anim>
                                    <p:anim by="(#ppt_w*0.50)" calcmode="lin" valueType="num">
                                      <p:cBhvr>
                                        <p:cTn id="8" dur="500" decel="50000" autoRev="1" fill="hold">
                                          <p:stCondLst>
                                            <p:cond delay="0"/>
                                          </p:stCondLst>
                                        </p:cTn>
                                        <p:tgtEl>
                                          <p:spTgt spid="13317">
                                            <p:txEl>
                                              <p:pRg st="0" end="0"/>
                                            </p:txEl>
                                          </p:spTgt>
                                        </p:tgtEl>
                                        <p:attrNameLst>
                                          <p:attrName>ppt_x</p:attrName>
                                        </p:attrNameLst>
                                      </p:cBhvr>
                                    </p:anim>
                                    <p:anim from="(-#ppt_h/2)" to="(#ppt_y)" calcmode="lin" valueType="num">
                                      <p:cBhvr>
                                        <p:cTn id="9" dur="1000" fill="hold">
                                          <p:stCondLst>
                                            <p:cond delay="0"/>
                                          </p:stCondLst>
                                        </p:cTn>
                                        <p:tgtEl>
                                          <p:spTgt spid="13317">
                                            <p:txEl>
                                              <p:pRg st="0" end="0"/>
                                            </p:txEl>
                                          </p:spTgt>
                                        </p:tgtEl>
                                        <p:attrNameLst>
                                          <p:attrName>ppt_y</p:attrName>
                                        </p:attrNameLst>
                                      </p:cBhvr>
                                    </p:anim>
                                    <p:animRot by="21600000">
                                      <p:cBhvr>
                                        <p:cTn id="10" dur="1000" fill="hold">
                                          <p:stCondLst>
                                            <p:cond delay="0"/>
                                          </p:stCondLst>
                                        </p:cTn>
                                        <p:tgtEl>
                                          <p:spTgt spid="13317">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6" presetClass="entr" presetSubtype="0" fill="hold" nodeType="clickEffect">
                                  <p:stCondLst>
                                    <p:cond delay="0"/>
                                  </p:stCondLst>
                                  <p:iterate type="lt">
                                    <p:tmPct val="10000"/>
                                  </p:iterate>
                                  <p:childTnLst>
                                    <p:set>
                                      <p:cBhvr>
                                        <p:cTn id="14" dur="1" fill="hold">
                                          <p:stCondLst>
                                            <p:cond delay="0"/>
                                          </p:stCondLst>
                                        </p:cTn>
                                        <p:tgtEl>
                                          <p:spTgt spid="13317">
                                            <p:txEl>
                                              <p:pRg st="2" end="2"/>
                                            </p:txEl>
                                          </p:spTgt>
                                        </p:tgtEl>
                                        <p:attrNameLst>
                                          <p:attrName>style.visibility</p:attrName>
                                        </p:attrNameLst>
                                      </p:cBhvr>
                                      <p:to>
                                        <p:strVal val="visible"/>
                                      </p:to>
                                    </p:set>
                                    <p:anim by="(-#ppt_w*2)" calcmode="lin" valueType="num">
                                      <p:cBhvr rctx="PPT">
                                        <p:cTn id="15" dur="500" autoRev="1" fill="hold">
                                          <p:stCondLst>
                                            <p:cond delay="0"/>
                                          </p:stCondLst>
                                        </p:cTn>
                                        <p:tgtEl>
                                          <p:spTgt spid="13317">
                                            <p:txEl>
                                              <p:pRg st="2" end="2"/>
                                            </p:txEl>
                                          </p:spTgt>
                                        </p:tgtEl>
                                        <p:attrNameLst>
                                          <p:attrName>ppt_w</p:attrName>
                                        </p:attrNameLst>
                                      </p:cBhvr>
                                    </p:anim>
                                    <p:anim by="(#ppt_w*0.50)" calcmode="lin" valueType="num">
                                      <p:cBhvr>
                                        <p:cTn id="16" dur="500" decel="50000" autoRev="1" fill="hold">
                                          <p:stCondLst>
                                            <p:cond delay="0"/>
                                          </p:stCondLst>
                                        </p:cTn>
                                        <p:tgtEl>
                                          <p:spTgt spid="13317">
                                            <p:txEl>
                                              <p:pRg st="2" end="2"/>
                                            </p:txEl>
                                          </p:spTgt>
                                        </p:tgtEl>
                                        <p:attrNameLst>
                                          <p:attrName>ppt_x</p:attrName>
                                        </p:attrNameLst>
                                      </p:cBhvr>
                                    </p:anim>
                                    <p:anim from="(-#ppt_h/2)" to="(#ppt_y)" calcmode="lin" valueType="num">
                                      <p:cBhvr>
                                        <p:cTn id="17" dur="1000" fill="hold">
                                          <p:stCondLst>
                                            <p:cond delay="0"/>
                                          </p:stCondLst>
                                        </p:cTn>
                                        <p:tgtEl>
                                          <p:spTgt spid="13317">
                                            <p:txEl>
                                              <p:pRg st="2" end="2"/>
                                            </p:txEl>
                                          </p:spTgt>
                                        </p:tgtEl>
                                        <p:attrNameLst>
                                          <p:attrName>ppt_y</p:attrName>
                                        </p:attrNameLst>
                                      </p:cBhvr>
                                    </p:anim>
                                    <p:animRot by="21600000">
                                      <p:cBhvr>
                                        <p:cTn id="18" dur="1000" fill="hold">
                                          <p:stCondLst>
                                            <p:cond delay="0"/>
                                          </p:stCondLst>
                                        </p:cTn>
                                        <p:tgtEl>
                                          <p:spTgt spid="13317">
                                            <p:txEl>
                                              <p:pRg st="2" end="2"/>
                                            </p:txEl>
                                          </p:spTgt>
                                        </p:tgtEl>
                                        <p:attrNameLst>
                                          <p:attrName>r</p:attrName>
                                        </p:attrNameLst>
                                      </p:cBhvr>
                                    </p:animRot>
                                  </p:childTnLst>
                                </p:cTn>
                              </p:par>
                              <p:par>
                                <p:cTn id="19" presetID="56" presetClass="entr" presetSubtype="0" fill="hold" nodeType="withEffect">
                                  <p:stCondLst>
                                    <p:cond delay="0"/>
                                  </p:stCondLst>
                                  <p:iterate type="lt">
                                    <p:tmPct val="10000"/>
                                  </p:iterate>
                                  <p:childTnLst>
                                    <p:set>
                                      <p:cBhvr>
                                        <p:cTn id="20" dur="1" fill="hold">
                                          <p:stCondLst>
                                            <p:cond delay="0"/>
                                          </p:stCondLst>
                                        </p:cTn>
                                        <p:tgtEl>
                                          <p:spTgt spid="13317">
                                            <p:txEl>
                                              <p:pRg st="3" end="3"/>
                                            </p:txEl>
                                          </p:spTgt>
                                        </p:tgtEl>
                                        <p:attrNameLst>
                                          <p:attrName>style.visibility</p:attrName>
                                        </p:attrNameLst>
                                      </p:cBhvr>
                                      <p:to>
                                        <p:strVal val="visible"/>
                                      </p:to>
                                    </p:set>
                                    <p:anim by="(-#ppt_w*2)" calcmode="lin" valueType="num">
                                      <p:cBhvr rctx="PPT">
                                        <p:cTn id="21" dur="500" autoRev="1" fill="hold">
                                          <p:stCondLst>
                                            <p:cond delay="0"/>
                                          </p:stCondLst>
                                        </p:cTn>
                                        <p:tgtEl>
                                          <p:spTgt spid="13317">
                                            <p:txEl>
                                              <p:pRg st="3" end="3"/>
                                            </p:txEl>
                                          </p:spTgt>
                                        </p:tgtEl>
                                        <p:attrNameLst>
                                          <p:attrName>ppt_w</p:attrName>
                                        </p:attrNameLst>
                                      </p:cBhvr>
                                    </p:anim>
                                    <p:anim by="(#ppt_w*0.50)" calcmode="lin" valueType="num">
                                      <p:cBhvr>
                                        <p:cTn id="22" dur="500" decel="50000" autoRev="1" fill="hold">
                                          <p:stCondLst>
                                            <p:cond delay="0"/>
                                          </p:stCondLst>
                                        </p:cTn>
                                        <p:tgtEl>
                                          <p:spTgt spid="13317">
                                            <p:txEl>
                                              <p:pRg st="3" end="3"/>
                                            </p:txEl>
                                          </p:spTgt>
                                        </p:tgtEl>
                                        <p:attrNameLst>
                                          <p:attrName>ppt_x</p:attrName>
                                        </p:attrNameLst>
                                      </p:cBhvr>
                                    </p:anim>
                                    <p:anim from="(-#ppt_h/2)" to="(#ppt_y)" calcmode="lin" valueType="num">
                                      <p:cBhvr>
                                        <p:cTn id="23" dur="1000" fill="hold">
                                          <p:stCondLst>
                                            <p:cond delay="0"/>
                                          </p:stCondLst>
                                        </p:cTn>
                                        <p:tgtEl>
                                          <p:spTgt spid="13317">
                                            <p:txEl>
                                              <p:pRg st="3" end="3"/>
                                            </p:txEl>
                                          </p:spTgt>
                                        </p:tgtEl>
                                        <p:attrNameLst>
                                          <p:attrName>ppt_y</p:attrName>
                                        </p:attrNameLst>
                                      </p:cBhvr>
                                    </p:anim>
                                    <p:animRot by="21600000">
                                      <p:cBhvr>
                                        <p:cTn id="24" dur="1000" fill="hold">
                                          <p:stCondLst>
                                            <p:cond delay="0"/>
                                          </p:stCondLst>
                                        </p:cTn>
                                        <p:tgtEl>
                                          <p:spTgt spid="13317">
                                            <p:txEl>
                                              <p:pRg st="3" end="3"/>
                                            </p:txEl>
                                          </p:spTgt>
                                        </p:tgtEl>
                                        <p:attrNameLst>
                                          <p:attrName>r</p:attrName>
                                        </p:attrNameLst>
                                      </p:cBhvr>
                                    </p:animRot>
                                  </p:childTnLst>
                                </p:cTn>
                              </p:par>
                              <p:par>
                                <p:cTn id="25" presetID="56" presetClass="entr" presetSubtype="0" fill="hold" nodeType="withEffect">
                                  <p:stCondLst>
                                    <p:cond delay="0"/>
                                  </p:stCondLst>
                                  <p:iterate type="lt">
                                    <p:tmPct val="10000"/>
                                  </p:iterate>
                                  <p:childTnLst>
                                    <p:set>
                                      <p:cBhvr>
                                        <p:cTn id="26" dur="1" fill="hold">
                                          <p:stCondLst>
                                            <p:cond delay="0"/>
                                          </p:stCondLst>
                                        </p:cTn>
                                        <p:tgtEl>
                                          <p:spTgt spid="13317">
                                            <p:txEl>
                                              <p:pRg st="4" end="4"/>
                                            </p:txEl>
                                          </p:spTgt>
                                        </p:tgtEl>
                                        <p:attrNameLst>
                                          <p:attrName>style.visibility</p:attrName>
                                        </p:attrNameLst>
                                      </p:cBhvr>
                                      <p:to>
                                        <p:strVal val="visible"/>
                                      </p:to>
                                    </p:set>
                                    <p:anim by="(-#ppt_w*2)" calcmode="lin" valueType="num">
                                      <p:cBhvr rctx="PPT">
                                        <p:cTn id="27" dur="500" autoRev="1" fill="hold">
                                          <p:stCondLst>
                                            <p:cond delay="0"/>
                                          </p:stCondLst>
                                        </p:cTn>
                                        <p:tgtEl>
                                          <p:spTgt spid="13317">
                                            <p:txEl>
                                              <p:pRg st="4" end="4"/>
                                            </p:txEl>
                                          </p:spTgt>
                                        </p:tgtEl>
                                        <p:attrNameLst>
                                          <p:attrName>ppt_w</p:attrName>
                                        </p:attrNameLst>
                                      </p:cBhvr>
                                    </p:anim>
                                    <p:anim by="(#ppt_w*0.50)" calcmode="lin" valueType="num">
                                      <p:cBhvr>
                                        <p:cTn id="28" dur="500" decel="50000" autoRev="1" fill="hold">
                                          <p:stCondLst>
                                            <p:cond delay="0"/>
                                          </p:stCondLst>
                                        </p:cTn>
                                        <p:tgtEl>
                                          <p:spTgt spid="13317">
                                            <p:txEl>
                                              <p:pRg st="4" end="4"/>
                                            </p:txEl>
                                          </p:spTgt>
                                        </p:tgtEl>
                                        <p:attrNameLst>
                                          <p:attrName>ppt_x</p:attrName>
                                        </p:attrNameLst>
                                      </p:cBhvr>
                                    </p:anim>
                                    <p:anim from="(-#ppt_h/2)" to="(#ppt_y)" calcmode="lin" valueType="num">
                                      <p:cBhvr>
                                        <p:cTn id="29" dur="1000" fill="hold">
                                          <p:stCondLst>
                                            <p:cond delay="0"/>
                                          </p:stCondLst>
                                        </p:cTn>
                                        <p:tgtEl>
                                          <p:spTgt spid="13317">
                                            <p:txEl>
                                              <p:pRg st="4" end="4"/>
                                            </p:txEl>
                                          </p:spTgt>
                                        </p:tgtEl>
                                        <p:attrNameLst>
                                          <p:attrName>ppt_y</p:attrName>
                                        </p:attrNameLst>
                                      </p:cBhvr>
                                    </p:anim>
                                    <p:animRot by="21600000">
                                      <p:cBhvr>
                                        <p:cTn id="30" dur="1000" fill="hold">
                                          <p:stCondLst>
                                            <p:cond delay="0"/>
                                          </p:stCondLst>
                                        </p:cTn>
                                        <p:tgtEl>
                                          <p:spTgt spid="13317">
                                            <p:txEl>
                                              <p:pRg st="4" end="4"/>
                                            </p:txEl>
                                          </p:spTgt>
                                        </p:tgtEl>
                                        <p:attrNameLst>
                                          <p:attrName>r</p:attrName>
                                        </p:attrNameLst>
                                      </p:cBhvr>
                                    </p:animRot>
                                  </p:childTnLst>
                                </p:cTn>
                              </p:par>
                              <p:par>
                                <p:cTn id="31" presetID="56" presetClass="entr" presetSubtype="0" fill="hold" nodeType="withEffect">
                                  <p:stCondLst>
                                    <p:cond delay="0"/>
                                  </p:stCondLst>
                                  <p:iterate type="lt">
                                    <p:tmPct val="10000"/>
                                  </p:iterate>
                                  <p:childTnLst>
                                    <p:set>
                                      <p:cBhvr>
                                        <p:cTn id="32" dur="1" fill="hold">
                                          <p:stCondLst>
                                            <p:cond delay="0"/>
                                          </p:stCondLst>
                                        </p:cTn>
                                        <p:tgtEl>
                                          <p:spTgt spid="13317">
                                            <p:txEl>
                                              <p:pRg st="5" end="5"/>
                                            </p:txEl>
                                          </p:spTgt>
                                        </p:tgtEl>
                                        <p:attrNameLst>
                                          <p:attrName>style.visibility</p:attrName>
                                        </p:attrNameLst>
                                      </p:cBhvr>
                                      <p:to>
                                        <p:strVal val="visible"/>
                                      </p:to>
                                    </p:set>
                                    <p:anim by="(-#ppt_w*2)" calcmode="lin" valueType="num">
                                      <p:cBhvr rctx="PPT">
                                        <p:cTn id="33" dur="500" autoRev="1" fill="hold">
                                          <p:stCondLst>
                                            <p:cond delay="0"/>
                                          </p:stCondLst>
                                        </p:cTn>
                                        <p:tgtEl>
                                          <p:spTgt spid="13317">
                                            <p:txEl>
                                              <p:pRg st="5" end="5"/>
                                            </p:txEl>
                                          </p:spTgt>
                                        </p:tgtEl>
                                        <p:attrNameLst>
                                          <p:attrName>ppt_w</p:attrName>
                                        </p:attrNameLst>
                                      </p:cBhvr>
                                    </p:anim>
                                    <p:anim by="(#ppt_w*0.50)" calcmode="lin" valueType="num">
                                      <p:cBhvr>
                                        <p:cTn id="34" dur="500" decel="50000" autoRev="1" fill="hold">
                                          <p:stCondLst>
                                            <p:cond delay="0"/>
                                          </p:stCondLst>
                                        </p:cTn>
                                        <p:tgtEl>
                                          <p:spTgt spid="13317">
                                            <p:txEl>
                                              <p:pRg st="5" end="5"/>
                                            </p:txEl>
                                          </p:spTgt>
                                        </p:tgtEl>
                                        <p:attrNameLst>
                                          <p:attrName>ppt_x</p:attrName>
                                        </p:attrNameLst>
                                      </p:cBhvr>
                                    </p:anim>
                                    <p:anim from="(-#ppt_h/2)" to="(#ppt_y)" calcmode="lin" valueType="num">
                                      <p:cBhvr>
                                        <p:cTn id="35" dur="1000" fill="hold">
                                          <p:stCondLst>
                                            <p:cond delay="0"/>
                                          </p:stCondLst>
                                        </p:cTn>
                                        <p:tgtEl>
                                          <p:spTgt spid="13317">
                                            <p:txEl>
                                              <p:pRg st="5" end="5"/>
                                            </p:txEl>
                                          </p:spTgt>
                                        </p:tgtEl>
                                        <p:attrNameLst>
                                          <p:attrName>ppt_y</p:attrName>
                                        </p:attrNameLst>
                                      </p:cBhvr>
                                    </p:anim>
                                    <p:animRot by="21600000">
                                      <p:cBhvr>
                                        <p:cTn id="36" dur="1000" fill="hold">
                                          <p:stCondLst>
                                            <p:cond delay="0"/>
                                          </p:stCondLst>
                                        </p:cTn>
                                        <p:tgtEl>
                                          <p:spTgt spid="13317">
                                            <p:txEl>
                                              <p:pRg st="5" end="5"/>
                                            </p:txEl>
                                          </p:spTgt>
                                        </p:tgtEl>
                                        <p:attrNameLst>
                                          <p:attrName>r</p:attrName>
                                        </p:attrNameLst>
                                      </p:cBhvr>
                                    </p:animRo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3318">
                                            <p:txEl>
                                              <p:pRg st="0" end="0"/>
                                            </p:txEl>
                                          </p:spTgt>
                                        </p:tgtEl>
                                        <p:attrNameLst>
                                          <p:attrName>style.visibility</p:attrName>
                                        </p:attrNameLst>
                                      </p:cBhvr>
                                      <p:to>
                                        <p:strVal val="visible"/>
                                      </p:to>
                                    </p:set>
                                    <p:anim calcmode="lin" valueType="num">
                                      <p:cBhvr additive="base">
                                        <p:cTn id="41" dur="500" fill="hold"/>
                                        <p:tgtEl>
                                          <p:spTgt spid="13318">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3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3318">
                                            <p:txEl>
                                              <p:pRg st="2" end="2"/>
                                            </p:txEl>
                                          </p:spTgt>
                                        </p:tgtEl>
                                        <p:attrNameLst>
                                          <p:attrName>style.visibility</p:attrName>
                                        </p:attrNameLst>
                                      </p:cBhvr>
                                      <p:to>
                                        <p:strVal val="visible"/>
                                      </p:to>
                                    </p:set>
                                    <p:anim calcmode="lin" valueType="num">
                                      <p:cBhvr additive="base">
                                        <p:cTn id="47" dur="500" fill="hold"/>
                                        <p:tgtEl>
                                          <p:spTgt spid="13318">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318">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3318">
                                            <p:txEl>
                                              <p:pRg st="3" end="3"/>
                                            </p:txEl>
                                          </p:spTgt>
                                        </p:tgtEl>
                                        <p:attrNameLst>
                                          <p:attrName>style.visibility</p:attrName>
                                        </p:attrNameLst>
                                      </p:cBhvr>
                                      <p:to>
                                        <p:strVal val="visible"/>
                                      </p:to>
                                    </p:set>
                                    <p:anim calcmode="lin" valueType="num">
                                      <p:cBhvr additive="base">
                                        <p:cTn id="51" dur="500" fill="hold"/>
                                        <p:tgtEl>
                                          <p:spTgt spid="13318">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3318">
                                            <p:txEl>
                                              <p:pRg st="3" end="3"/>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3318">
                                            <p:txEl>
                                              <p:pRg st="4" end="4"/>
                                            </p:txEl>
                                          </p:spTgt>
                                        </p:tgtEl>
                                        <p:attrNameLst>
                                          <p:attrName>style.visibility</p:attrName>
                                        </p:attrNameLst>
                                      </p:cBhvr>
                                      <p:to>
                                        <p:strVal val="visible"/>
                                      </p:to>
                                    </p:set>
                                    <p:anim calcmode="lin" valueType="num">
                                      <p:cBhvr additive="base">
                                        <p:cTn id="55" dur="500" fill="hold"/>
                                        <p:tgtEl>
                                          <p:spTgt spid="13318">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318">
                                            <p:txEl>
                                              <p:pRg st="4" end="4"/>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3318">
                                            <p:txEl>
                                              <p:pRg st="5" end="5"/>
                                            </p:txEl>
                                          </p:spTgt>
                                        </p:tgtEl>
                                        <p:attrNameLst>
                                          <p:attrName>style.visibility</p:attrName>
                                        </p:attrNameLst>
                                      </p:cBhvr>
                                      <p:to>
                                        <p:strVal val="visible"/>
                                      </p:to>
                                    </p:set>
                                    <p:anim calcmode="lin" valueType="num">
                                      <p:cBhvr additive="base">
                                        <p:cTn id="59" dur="500" fill="hold"/>
                                        <p:tgtEl>
                                          <p:spTgt spid="13318">
                                            <p:txEl>
                                              <p:pRg st="5" end="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331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3319">
                                            <p:txEl>
                                              <p:pRg st="0" end="0"/>
                                            </p:txEl>
                                          </p:spTgt>
                                        </p:tgtEl>
                                        <p:attrNameLst>
                                          <p:attrName>style.visibility</p:attrName>
                                        </p:attrNameLst>
                                      </p:cBhvr>
                                      <p:to>
                                        <p:strVal val="visible"/>
                                      </p:to>
                                    </p:set>
                                    <p:anim calcmode="lin" valueType="num">
                                      <p:cBhvr additive="base">
                                        <p:cTn id="65" dur="500" fill="hold"/>
                                        <p:tgtEl>
                                          <p:spTgt spid="13319">
                                            <p:txEl>
                                              <p:pRg st="0" end="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133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13319">
                                            <p:txEl>
                                              <p:pRg st="2" end="2"/>
                                            </p:txEl>
                                          </p:spTgt>
                                        </p:tgtEl>
                                        <p:attrNameLst>
                                          <p:attrName>style.visibility</p:attrName>
                                        </p:attrNameLst>
                                      </p:cBhvr>
                                      <p:to>
                                        <p:strVal val="visible"/>
                                      </p:to>
                                    </p:set>
                                    <p:anim calcmode="lin" valueType="num">
                                      <p:cBhvr additive="base">
                                        <p:cTn id="71" dur="500" fill="hold"/>
                                        <p:tgtEl>
                                          <p:spTgt spid="13319">
                                            <p:txEl>
                                              <p:pRg st="2" end="2"/>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13319">
                                            <p:txEl>
                                              <p:pRg st="2" end="2"/>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13319">
                                            <p:txEl>
                                              <p:pRg st="3" end="3"/>
                                            </p:txEl>
                                          </p:spTgt>
                                        </p:tgtEl>
                                        <p:attrNameLst>
                                          <p:attrName>style.visibility</p:attrName>
                                        </p:attrNameLst>
                                      </p:cBhvr>
                                      <p:to>
                                        <p:strVal val="visible"/>
                                      </p:to>
                                    </p:set>
                                    <p:anim calcmode="lin" valueType="num">
                                      <p:cBhvr additive="base">
                                        <p:cTn id="75" dur="500" fill="hold"/>
                                        <p:tgtEl>
                                          <p:spTgt spid="13319">
                                            <p:txEl>
                                              <p:pRg st="3" end="3"/>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13319">
                                            <p:txEl>
                                              <p:pRg st="3" end="3"/>
                                            </p:txEl>
                                          </p:spTgt>
                                        </p:tgtEl>
                                        <p:attrNameLst>
                                          <p:attrName>ppt_y</p:attrName>
                                        </p:attrNameLst>
                                      </p:cBhvr>
                                      <p:tavLst>
                                        <p:tav tm="0">
                                          <p:val>
                                            <p:strVal val="1+#ppt_h/2"/>
                                          </p:val>
                                        </p:tav>
                                        <p:tav tm="100000">
                                          <p:val>
                                            <p:strVal val="#ppt_y"/>
                                          </p:val>
                                        </p:tav>
                                      </p:tavLst>
                                    </p:anim>
                                  </p:childTnLst>
                                </p:cTn>
                              </p:par>
                              <p:par>
                                <p:cTn id="77" presetID="2" presetClass="entr" presetSubtype="4" fill="hold" nodeType="withEffect">
                                  <p:stCondLst>
                                    <p:cond delay="0"/>
                                  </p:stCondLst>
                                  <p:childTnLst>
                                    <p:set>
                                      <p:cBhvr>
                                        <p:cTn id="78" dur="1" fill="hold">
                                          <p:stCondLst>
                                            <p:cond delay="0"/>
                                          </p:stCondLst>
                                        </p:cTn>
                                        <p:tgtEl>
                                          <p:spTgt spid="13319">
                                            <p:txEl>
                                              <p:pRg st="4" end="4"/>
                                            </p:txEl>
                                          </p:spTgt>
                                        </p:tgtEl>
                                        <p:attrNameLst>
                                          <p:attrName>style.visibility</p:attrName>
                                        </p:attrNameLst>
                                      </p:cBhvr>
                                      <p:to>
                                        <p:strVal val="visible"/>
                                      </p:to>
                                    </p:set>
                                    <p:anim calcmode="lin" valueType="num">
                                      <p:cBhvr additive="base">
                                        <p:cTn id="79" dur="500" fill="hold"/>
                                        <p:tgtEl>
                                          <p:spTgt spid="13319">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3319">
                                            <p:txEl>
                                              <p:pRg st="4" end="4"/>
                                            </p:txEl>
                                          </p:spTgt>
                                        </p:tgtEl>
                                        <p:attrNameLst>
                                          <p:attrName>ppt_y</p:attrName>
                                        </p:attrNameLst>
                                      </p:cBhvr>
                                      <p:tavLst>
                                        <p:tav tm="0">
                                          <p:val>
                                            <p:strVal val="1+#ppt_h/2"/>
                                          </p:val>
                                        </p:tav>
                                        <p:tav tm="100000">
                                          <p:val>
                                            <p:strVal val="#ppt_y"/>
                                          </p:val>
                                        </p:tav>
                                      </p:tavLst>
                                    </p:anim>
                                  </p:childTnLst>
                                </p:cTn>
                              </p:par>
                              <p:par>
                                <p:cTn id="81" presetID="2" presetClass="entr" presetSubtype="4" fill="hold" nodeType="withEffect">
                                  <p:stCondLst>
                                    <p:cond delay="0"/>
                                  </p:stCondLst>
                                  <p:childTnLst>
                                    <p:set>
                                      <p:cBhvr>
                                        <p:cTn id="82" dur="1" fill="hold">
                                          <p:stCondLst>
                                            <p:cond delay="0"/>
                                          </p:stCondLst>
                                        </p:cTn>
                                        <p:tgtEl>
                                          <p:spTgt spid="13319">
                                            <p:txEl>
                                              <p:pRg st="5" end="5"/>
                                            </p:txEl>
                                          </p:spTgt>
                                        </p:tgtEl>
                                        <p:attrNameLst>
                                          <p:attrName>style.visibility</p:attrName>
                                        </p:attrNameLst>
                                      </p:cBhvr>
                                      <p:to>
                                        <p:strVal val="visible"/>
                                      </p:to>
                                    </p:set>
                                    <p:anim calcmode="lin" valueType="num">
                                      <p:cBhvr additive="base">
                                        <p:cTn id="83" dur="500" fill="hold"/>
                                        <p:tgtEl>
                                          <p:spTgt spid="13319">
                                            <p:txEl>
                                              <p:pRg st="5" end="5"/>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3319">
                                            <p:txEl>
                                              <p:pRg st="5" end="5"/>
                                            </p:txEl>
                                          </p:spTgt>
                                        </p:tgtEl>
                                        <p:attrNameLst>
                                          <p:attrName>ppt_y</p:attrName>
                                        </p:attrNameLst>
                                      </p:cBhvr>
                                      <p:tavLst>
                                        <p:tav tm="0">
                                          <p:val>
                                            <p:strVal val="1+#ppt_h/2"/>
                                          </p:val>
                                        </p:tav>
                                        <p:tav tm="100000">
                                          <p:val>
                                            <p:strVal val="#ppt_y"/>
                                          </p:val>
                                        </p:tav>
                                      </p:tavLst>
                                    </p:anim>
                                  </p:childTnLst>
                                </p:cTn>
                              </p:par>
                              <p:par>
                                <p:cTn id="85" presetID="2" presetClass="entr" presetSubtype="4" fill="hold" nodeType="withEffect">
                                  <p:stCondLst>
                                    <p:cond delay="0"/>
                                  </p:stCondLst>
                                  <p:childTnLst>
                                    <p:set>
                                      <p:cBhvr>
                                        <p:cTn id="86" dur="1" fill="hold">
                                          <p:stCondLst>
                                            <p:cond delay="0"/>
                                          </p:stCondLst>
                                        </p:cTn>
                                        <p:tgtEl>
                                          <p:spTgt spid="13319">
                                            <p:txEl>
                                              <p:pRg st="6" end="6"/>
                                            </p:txEl>
                                          </p:spTgt>
                                        </p:tgtEl>
                                        <p:attrNameLst>
                                          <p:attrName>style.visibility</p:attrName>
                                        </p:attrNameLst>
                                      </p:cBhvr>
                                      <p:to>
                                        <p:strVal val="visible"/>
                                      </p:to>
                                    </p:set>
                                    <p:anim calcmode="lin" valueType="num">
                                      <p:cBhvr additive="base">
                                        <p:cTn id="87" dur="500" fill="hold"/>
                                        <p:tgtEl>
                                          <p:spTgt spid="13319">
                                            <p:txEl>
                                              <p:pRg st="6" end="6"/>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133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5365" name="Rectangle 5"/>
          <p:cNvSpPr>
            <a:spLocks noChangeArrowheads="1"/>
          </p:cNvSpPr>
          <p:nvPr/>
        </p:nvSpPr>
        <p:spPr bwMode="auto">
          <a:xfrm>
            <a:off x="53975" y="1196975"/>
            <a:ext cx="9090025" cy="2014538"/>
          </a:xfrm>
          <a:prstGeom prst="rect">
            <a:avLst/>
          </a:prstGeom>
          <a:noFill/>
          <a:ln w="9525">
            <a:noFill/>
            <a:miter lim="800000"/>
            <a:headEnd/>
            <a:tailEnd/>
          </a:ln>
          <a:effectLst/>
        </p:spPr>
        <p:txBody>
          <a:bodyPr wrap="none" anchor="ctr">
            <a:spAutoFit/>
          </a:bodyPr>
          <a:lstStyle/>
          <a:p>
            <a:pPr>
              <a:tabLst>
                <a:tab pos="228600" algn="l"/>
              </a:tabLst>
            </a:pPr>
            <a:r>
              <a:rPr lang="en-US" b="1"/>
              <a:t>4. Communication Security :</a:t>
            </a:r>
          </a:p>
          <a:p>
            <a:pPr>
              <a:tabLst>
                <a:tab pos="228600" algn="l"/>
              </a:tabLst>
            </a:pPr>
            <a:endParaRPr lang="en-US" b="1"/>
          </a:p>
          <a:p>
            <a:pPr lvl="1">
              <a:buFontTx/>
              <a:buChar char="•"/>
              <a:tabLst>
                <a:tab pos="228600" algn="l"/>
              </a:tabLst>
            </a:pPr>
            <a:r>
              <a:rPr lang="en-US"/>
              <a:t> problems of data failure;</a:t>
            </a:r>
          </a:p>
          <a:p>
            <a:pPr lvl="1">
              <a:buFontTx/>
              <a:buChar char="•"/>
              <a:tabLst>
                <a:tab pos="228600" algn="l"/>
              </a:tabLst>
            </a:pPr>
            <a:r>
              <a:rPr lang="en-GB"/>
              <a:t> </a:t>
            </a:r>
            <a:r>
              <a:rPr lang="en-US"/>
              <a:t>controlled by selecting well structured network architecture using repeaters, hubs, </a:t>
            </a:r>
          </a:p>
          <a:p>
            <a:pPr lvl="1">
              <a:tabLst>
                <a:tab pos="228600" algn="l"/>
              </a:tabLst>
            </a:pPr>
            <a:r>
              <a:rPr lang="en-US"/>
              <a:t>  bridges, switches etc.</a:t>
            </a:r>
          </a:p>
          <a:p>
            <a:pPr lvl="1">
              <a:buFontTx/>
              <a:buChar char="•"/>
              <a:tabLst>
                <a:tab pos="228600" algn="l"/>
              </a:tabLst>
            </a:pPr>
            <a:r>
              <a:rPr lang="en-GB"/>
              <a:t> </a:t>
            </a:r>
            <a:r>
              <a:rPr lang="en-US"/>
              <a:t>controlled by secure cable system to prevent loss, alternative paths (Cat 5e, </a:t>
            </a:r>
          </a:p>
          <a:p>
            <a:pPr lvl="1">
              <a:tabLst>
                <a:tab pos="228600" algn="l"/>
              </a:tabLst>
            </a:pPr>
            <a:r>
              <a:rPr lang="en-US"/>
              <a:t>  Cat 6)</a:t>
            </a:r>
          </a:p>
        </p:txBody>
      </p:sp>
      <p:sp>
        <p:nvSpPr>
          <p:cNvPr id="15367" name="Rectangle 7"/>
          <p:cNvSpPr>
            <a:spLocks noChangeArrowheads="1"/>
          </p:cNvSpPr>
          <p:nvPr/>
        </p:nvSpPr>
        <p:spPr bwMode="auto">
          <a:xfrm>
            <a:off x="0" y="3195638"/>
            <a:ext cx="8964613" cy="3662362"/>
          </a:xfrm>
          <a:prstGeom prst="rect">
            <a:avLst/>
          </a:prstGeom>
          <a:noFill/>
          <a:ln w="9525">
            <a:noFill/>
            <a:miter lim="800000"/>
            <a:headEnd/>
            <a:tailEnd/>
          </a:ln>
          <a:effectLst/>
        </p:spPr>
        <p:txBody>
          <a:bodyPr anchor="ctr">
            <a:spAutoFit/>
          </a:bodyPr>
          <a:lstStyle/>
          <a:p>
            <a:pPr>
              <a:tabLst>
                <a:tab pos="228600" algn="l"/>
              </a:tabLst>
            </a:pPr>
            <a:r>
              <a:rPr lang="en-US" b="1"/>
              <a:t>5. Software Security :</a:t>
            </a:r>
          </a:p>
          <a:p>
            <a:pPr>
              <a:tabLst>
                <a:tab pos="228600" algn="l"/>
              </a:tabLst>
            </a:pPr>
            <a:endParaRPr lang="en-US" b="1"/>
          </a:p>
          <a:p>
            <a:pPr lvl="1">
              <a:buFontTx/>
              <a:buChar char="•"/>
              <a:tabLst>
                <a:tab pos="228600" algn="l"/>
              </a:tabLst>
            </a:pPr>
            <a:r>
              <a:rPr lang="en-US"/>
              <a:t> problems of hackers, malicious programs/software (</a:t>
            </a:r>
            <a:r>
              <a:rPr lang="en-US" b="1" i="1"/>
              <a:t>Malware</a:t>
            </a:r>
            <a:r>
              <a:rPr lang="en-US"/>
              <a:t>) e.g.  </a:t>
            </a:r>
          </a:p>
          <a:p>
            <a:pPr lvl="1">
              <a:tabLst>
                <a:tab pos="228600" algn="l"/>
              </a:tabLst>
            </a:pPr>
            <a:r>
              <a:rPr lang="en-US"/>
              <a:t>  viruses, adware programs; arrive via e-mail, instant messenger, internet </a:t>
            </a:r>
          </a:p>
          <a:p>
            <a:pPr lvl="1">
              <a:tabLst>
                <a:tab pos="228600" algn="l"/>
              </a:tabLst>
            </a:pPr>
            <a:r>
              <a:rPr lang="en-US"/>
              <a:t>  connections or web browsers (if you visit ‘unsafe’ sites), Spam. </a:t>
            </a:r>
          </a:p>
          <a:p>
            <a:pPr lvl="1">
              <a:tabLst>
                <a:tab pos="228600" algn="l"/>
              </a:tabLst>
            </a:pPr>
            <a:endParaRPr lang="en-GB"/>
          </a:p>
          <a:p>
            <a:pPr lvl="1">
              <a:buFontTx/>
              <a:buChar char="•"/>
              <a:tabLst>
                <a:tab pos="228600" algn="l"/>
              </a:tabLst>
            </a:pPr>
            <a:r>
              <a:rPr lang="en-GB"/>
              <a:t> </a:t>
            </a:r>
            <a:r>
              <a:rPr lang="en-GB" i="1"/>
              <a:t>Computer Virus (Worms, Trojan Horses)</a:t>
            </a:r>
            <a:r>
              <a:rPr lang="en-GB"/>
              <a:t> – A self replicating piece of code that is   </a:t>
            </a:r>
          </a:p>
          <a:p>
            <a:pPr lvl="1">
              <a:tabLst>
                <a:tab pos="228600" algn="l"/>
              </a:tabLst>
            </a:pPr>
            <a:r>
              <a:rPr lang="en-GB"/>
              <a:t>  designed with malicious intent. Once activated the virus causes unexpected </a:t>
            </a:r>
          </a:p>
          <a:p>
            <a:pPr lvl="1">
              <a:tabLst>
                <a:tab pos="228600" algn="l"/>
              </a:tabLst>
            </a:pPr>
            <a:r>
              <a:rPr lang="en-GB"/>
              <a:t>  /undesirable behaviour on the computer or (in worst case scenarios) on the </a:t>
            </a:r>
          </a:p>
          <a:p>
            <a:pPr lvl="1">
              <a:tabLst>
                <a:tab pos="228600" algn="l"/>
              </a:tabLst>
            </a:pPr>
            <a:r>
              <a:rPr lang="en-GB"/>
              <a:t>  network to which the computer is attached.    </a:t>
            </a:r>
          </a:p>
          <a:p>
            <a:pPr lvl="1">
              <a:tabLst>
                <a:tab pos="228600" algn="l"/>
              </a:tabLst>
            </a:pPr>
            <a:endParaRPr lang="en-GB"/>
          </a:p>
          <a:p>
            <a:pPr lvl="1">
              <a:buFontTx/>
              <a:buChar char="•"/>
              <a:tabLst>
                <a:tab pos="228600" algn="l"/>
              </a:tabLst>
            </a:pPr>
            <a:r>
              <a:rPr lang="en-GB"/>
              <a:t> </a:t>
            </a:r>
            <a:r>
              <a:rPr lang="en-GB" i="1"/>
              <a:t>Spyware</a:t>
            </a:r>
            <a:r>
              <a:rPr lang="en-GB"/>
              <a:t> – software that ‘hides’ itself on your computer collecting information  </a:t>
            </a:r>
          </a:p>
          <a:p>
            <a:pPr lvl="1">
              <a:tabLst>
                <a:tab pos="228600" algn="l"/>
              </a:tabLst>
            </a:pPr>
            <a:r>
              <a:rPr lang="en-GB"/>
              <a:t>  about you and your Internet Habits.</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8" presetClass="entr" presetSubtype="0" accel="100000" fill="hold" nodeType="clickEffect">
                                  <p:stCondLst>
                                    <p:cond delay="0"/>
                                  </p:stCondLst>
                                  <p:childTnLst>
                                    <p:set>
                                      <p:cBhvr>
                                        <p:cTn id="6" dur="1" fill="hold">
                                          <p:stCondLst>
                                            <p:cond delay="0"/>
                                          </p:stCondLst>
                                        </p:cTn>
                                        <p:tgtEl>
                                          <p:spTgt spid="15365">
                                            <p:txEl>
                                              <p:pRg st="0" end="0"/>
                                            </p:txEl>
                                          </p:spTgt>
                                        </p:tgtEl>
                                        <p:attrNameLst>
                                          <p:attrName>style.visibility</p:attrName>
                                        </p:attrNameLst>
                                      </p:cBhvr>
                                      <p:to>
                                        <p:strVal val="visible"/>
                                      </p:to>
                                    </p:set>
                                    <p:anim calcmode="lin" valueType="num">
                                      <p:cBhvr>
                                        <p:cTn id="7" dur="500" fill="hold"/>
                                        <p:tgtEl>
                                          <p:spTgt spid="15365">
                                            <p:txEl>
                                              <p:pRg st="0" end="0"/>
                                            </p:txEl>
                                          </p:spTgt>
                                        </p:tgtEl>
                                        <p:attrNameLst>
                                          <p:attrName>ppt_w</p:attrName>
                                        </p:attrNameLst>
                                      </p:cBhvr>
                                      <p:tavLst>
                                        <p:tav tm="0">
                                          <p:val>
                                            <p:strVal val="#ppt_w*2.5"/>
                                          </p:val>
                                        </p:tav>
                                        <p:tav tm="100000">
                                          <p:val>
                                            <p:strVal val="#ppt_w"/>
                                          </p:val>
                                        </p:tav>
                                      </p:tavLst>
                                    </p:anim>
                                    <p:anim calcmode="lin" valueType="num">
                                      <p:cBhvr>
                                        <p:cTn id="8" dur="500" fill="hold"/>
                                        <p:tgtEl>
                                          <p:spTgt spid="15365">
                                            <p:txEl>
                                              <p:pRg st="0" end="0"/>
                                            </p:txEl>
                                          </p:spTgt>
                                        </p:tgtEl>
                                        <p:attrNameLst>
                                          <p:attrName>ppt_h</p:attrName>
                                        </p:attrNameLst>
                                      </p:cBhvr>
                                      <p:tavLst>
                                        <p:tav tm="0">
                                          <p:val>
                                            <p:strVal val="#ppt_h*0.01"/>
                                          </p:val>
                                        </p:tav>
                                        <p:tav tm="100000">
                                          <p:val>
                                            <p:strVal val="#ppt_h"/>
                                          </p:val>
                                        </p:tav>
                                      </p:tavLst>
                                    </p:anim>
                                    <p:anim calcmode="lin" valueType="num">
                                      <p:cBhvr>
                                        <p:cTn id="9" dur="500" fill="hold"/>
                                        <p:tgtEl>
                                          <p:spTgt spid="15365">
                                            <p:txEl>
                                              <p:pRg st="0" end="0"/>
                                            </p:txEl>
                                          </p:spTgt>
                                        </p:tgtEl>
                                        <p:attrNameLst>
                                          <p:attrName>ppt_x</p:attrName>
                                        </p:attrNameLst>
                                      </p:cBhvr>
                                      <p:tavLst>
                                        <p:tav tm="0">
                                          <p:val>
                                            <p:strVal val="#ppt_x"/>
                                          </p:val>
                                        </p:tav>
                                        <p:tav tm="100000">
                                          <p:val>
                                            <p:strVal val="#ppt_x"/>
                                          </p:val>
                                        </p:tav>
                                      </p:tavLst>
                                    </p:anim>
                                    <p:anim calcmode="lin" valueType="num">
                                      <p:cBhvr>
                                        <p:cTn id="10" dur="500" fill="hold"/>
                                        <p:tgtEl>
                                          <p:spTgt spid="15365">
                                            <p:txEl>
                                              <p:pRg st="0" end="0"/>
                                            </p:txEl>
                                          </p:spTgt>
                                        </p:tgtEl>
                                        <p:attrNameLst>
                                          <p:attrName>ppt_y</p:attrName>
                                        </p:attrNameLst>
                                      </p:cBhvr>
                                      <p:tavLst>
                                        <p:tav tm="0">
                                          <p:val>
                                            <p:strVal val="#ppt_h+1"/>
                                          </p:val>
                                        </p:tav>
                                        <p:tav tm="100000">
                                          <p:val>
                                            <p:strVal val="#ppt_y"/>
                                          </p:val>
                                        </p:tav>
                                      </p:tavLst>
                                    </p:anim>
                                    <p:animEffect transition="in" filter="fade">
                                      <p:cBhvr>
                                        <p:cTn id="11" dur="500"/>
                                        <p:tgtEl>
                                          <p:spTgt spid="1536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8" presetClass="entr" presetSubtype="0" accel="100000" fill="hold" nodeType="clickEffect">
                                  <p:stCondLst>
                                    <p:cond delay="0"/>
                                  </p:stCondLst>
                                  <p:childTnLst>
                                    <p:set>
                                      <p:cBhvr>
                                        <p:cTn id="15" dur="1" fill="hold">
                                          <p:stCondLst>
                                            <p:cond delay="0"/>
                                          </p:stCondLst>
                                        </p:cTn>
                                        <p:tgtEl>
                                          <p:spTgt spid="15365">
                                            <p:txEl>
                                              <p:pRg st="2" end="2"/>
                                            </p:txEl>
                                          </p:spTgt>
                                        </p:tgtEl>
                                        <p:attrNameLst>
                                          <p:attrName>style.visibility</p:attrName>
                                        </p:attrNameLst>
                                      </p:cBhvr>
                                      <p:to>
                                        <p:strVal val="visible"/>
                                      </p:to>
                                    </p:set>
                                    <p:anim calcmode="lin" valueType="num">
                                      <p:cBhvr>
                                        <p:cTn id="16" dur="500" fill="hold"/>
                                        <p:tgtEl>
                                          <p:spTgt spid="15365">
                                            <p:txEl>
                                              <p:pRg st="2" end="2"/>
                                            </p:txEl>
                                          </p:spTgt>
                                        </p:tgtEl>
                                        <p:attrNameLst>
                                          <p:attrName>ppt_w</p:attrName>
                                        </p:attrNameLst>
                                      </p:cBhvr>
                                      <p:tavLst>
                                        <p:tav tm="0">
                                          <p:val>
                                            <p:strVal val="#ppt_w*2.5"/>
                                          </p:val>
                                        </p:tav>
                                        <p:tav tm="100000">
                                          <p:val>
                                            <p:strVal val="#ppt_w"/>
                                          </p:val>
                                        </p:tav>
                                      </p:tavLst>
                                    </p:anim>
                                    <p:anim calcmode="lin" valueType="num">
                                      <p:cBhvr>
                                        <p:cTn id="17" dur="500" fill="hold"/>
                                        <p:tgtEl>
                                          <p:spTgt spid="15365">
                                            <p:txEl>
                                              <p:pRg st="2" end="2"/>
                                            </p:txEl>
                                          </p:spTgt>
                                        </p:tgtEl>
                                        <p:attrNameLst>
                                          <p:attrName>ppt_h</p:attrName>
                                        </p:attrNameLst>
                                      </p:cBhvr>
                                      <p:tavLst>
                                        <p:tav tm="0">
                                          <p:val>
                                            <p:strVal val="#ppt_h*0.01"/>
                                          </p:val>
                                        </p:tav>
                                        <p:tav tm="100000">
                                          <p:val>
                                            <p:strVal val="#ppt_h"/>
                                          </p:val>
                                        </p:tav>
                                      </p:tavLst>
                                    </p:anim>
                                    <p:anim calcmode="lin" valueType="num">
                                      <p:cBhvr>
                                        <p:cTn id="18" dur="500" fill="hold"/>
                                        <p:tgtEl>
                                          <p:spTgt spid="15365">
                                            <p:txEl>
                                              <p:pRg st="2" end="2"/>
                                            </p:txEl>
                                          </p:spTgt>
                                        </p:tgtEl>
                                        <p:attrNameLst>
                                          <p:attrName>ppt_x</p:attrName>
                                        </p:attrNameLst>
                                      </p:cBhvr>
                                      <p:tavLst>
                                        <p:tav tm="0">
                                          <p:val>
                                            <p:strVal val="#ppt_x"/>
                                          </p:val>
                                        </p:tav>
                                        <p:tav tm="100000">
                                          <p:val>
                                            <p:strVal val="#ppt_x"/>
                                          </p:val>
                                        </p:tav>
                                      </p:tavLst>
                                    </p:anim>
                                    <p:anim calcmode="lin" valueType="num">
                                      <p:cBhvr>
                                        <p:cTn id="19" dur="500" fill="hold"/>
                                        <p:tgtEl>
                                          <p:spTgt spid="15365">
                                            <p:txEl>
                                              <p:pRg st="2" end="2"/>
                                            </p:txEl>
                                          </p:spTgt>
                                        </p:tgtEl>
                                        <p:attrNameLst>
                                          <p:attrName>ppt_y</p:attrName>
                                        </p:attrNameLst>
                                      </p:cBhvr>
                                      <p:tavLst>
                                        <p:tav tm="0">
                                          <p:val>
                                            <p:strVal val="#ppt_h+1"/>
                                          </p:val>
                                        </p:tav>
                                        <p:tav tm="100000">
                                          <p:val>
                                            <p:strVal val="#ppt_y"/>
                                          </p:val>
                                        </p:tav>
                                      </p:tavLst>
                                    </p:anim>
                                    <p:animEffect transition="in" filter="fade">
                                      <p:cBhvr>
                                        <p:cTn id="20" dur="500"/>
                                        <p:tgtEl>
                                          <p:spTgt spid="15365">
                                            <p:txEl>
                                              <p:pRg st="2" end="2"/>
                                            </p:txEl>
                                          </p:spTgt>
                                        </p:tgtEl>
                                      </p:cBhvr>
                                    </p:animEffect>
                                  </p:childTnLst>
                                </p:cTn>
                              </p:par>
                              <p:par>
                                <p:cTn id="21" presetID="58" presetClass="entr" presetSubtype="0" accel="100000" fill="hold" nodeType="withEffect">
                                  <p:stCondLst>
                                    <p:cond delay="0"/>
                                  </p:stCondLst>
                                  <p:childTnLst>
                                    <p:set>
                                      <p:cBhvr>
                                        <p:cTn id="22" dur="1" fill="hold">
                                          <p:stCondLst>
                                            <p:cond delay="0"/>
                                          </p:stCondLst>
                                        </p:cTn>
                                        <p:tgtEl>
                                          <p:spTgt spid="15365">
                                            <p:txEl>
                                              <p:pRg st="3" end="3"/>
                                            </p:txEl>
                                          </p:spTgt>
                                        </p:tgtEl>
                                        <p:attrNameLst>
                                          <p:attrName>style.visibility</p:attrName>
                                        </p:attrNameLst>
                                      </p:cBhvr>
                                      <p:to>
                                        <p:strVal val="visible"/>
                                      </p:to>
                                    </p:set>
                                    <p:anim calcmode="lin" valueType="num">
                                      <p:cBhvr>
                                        <p:cTn id="23" dur="500" fill="hold"/>
                                        <p:tgtEl>
                                          <p:spTgt spid="15365">
                                            <p:txEl>
                                              <p:pRg st="3" end="3"/>
                                            </p:txEl>
                                          </p:spTgt>
                                        </p:tgtEl>
                                        <p:attrNameLst>
                                          <p:attrName>ppt_w</p:attrName>
                                        </p:attrNameLst>
                                      </p:cBhvr>
                                      <p:tavLst>
                                        <p:tav tm="0">
                                          <p:val>
                                            <p:strVal val="#ppt_w*2.5"/>
                                          </p:val>
                                        </p:tav>
                                        <p:tav tm="100000">
                                          <p:val>
                                            <p:strVal val="#ppt_w"/>
                                          </p:val>
                                        </p:tav>
                                      </p:tavLst>
                                    </p:anim>
                                    <p:anim calcmode="lin" valueType="num">
                                      <p:cBhvr>
                                        <p:cTn id="24" dur="500" fill="hold"/>
                                        <p:tgtEl>
                                          <p:spTgt spid="15365">
                                            <p:txEl>
                                              <p:pRg st="3" end="3"/>
                                            </p:txEl>
                                          </p:spTgt>
                                        </p:tgtEl>
                                        <p:attrNameLst>
                                          <p:attrName>ppt_h</p:attrName>
                                        </p:attrNameLst>
                                      </p:cBhvr>
                                      <p:tavLst>
                                        <p:tav tm="0">
                                          <p:val>
                                            <p:strVal val="#ppt_h*0.01"/>
                                          </p:val>
                                        </p:tav>
                                        <p:tav tm="100000">
                                          <p:val>
                                            <p:strVal val="#ppt_h"/>
                                          </p:val>
                                        </p:tav>
                                      </p:tavLst>
                                    </p:anim>
                                    <p:anim calcmode="lin" valueType="num">
                                      <p:cBhvr>
                                        <p:cTn id="25" dur="500" fill="hold"/>
                                        <p:tgtEl>
                                          <p:spTgt spid="15365">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5365">
                                            <p:txEl>
                                              <p:pRg st="3" end="3"/>
                                            </p:txEl>
                                          </p:spTgt>
                                        </p:tgtEl>
                                        <p:attrNameLst>
                                          <p:attrName>ppt_y</p:attrName>
                                        </p:attrNameLst>
                                      </p:cBhvr>
                                      <p:tavLst>
                                        <p:tav tm="0">
                                          <p:val>
                                            <p:strVal val="#ppt_h+1"/>
                                          </p:val>
                                        </p:tav>
                                        <p:tav tm="100000">
                                          <p:val>
                                            <p:strVal val="#ppt_y"/>
                                          </p:val>
                                        </p:tav>
                                      </p:tavLst>
                                    </p:anim>
                                    <p:animEffect transition="in" filter="fade">
                                      <p:cBhvr>
                                        <p:cTn id="27" dur="500"/>
                                        <p:tgtEl>
                                          <p:spTgt spid="15365">
                                            <p:txEl>
                                              <p:pRg st="3" end="3"/>
                                            </p:txEl>
                                          </p:spTgt>
                                        </p:tgtEl>
                                      </p:cBhvr>
                                    </p:animEffect>
                                  </p:childTnLst>
                                </p:cTn>
                              </p:par>
                              <p:par>
                                <p:cTn id="28" presetID="58" presetClass="entr" presetSubtype="0" accel="100000" fill="hold" nodeType="withEffect">
                                  <p:stCondLst>
                                    <p:cond delay="0"/>
                                  </p:stCondLst>
                                  <p:childTnLst>
                                    <p:set>
                                      <p:cBhvr>
                                        <p:cTn id="29" dur="1" fill="hold">
                                          <p:stCondLst>
                                            <p:cond delay="0"/>
                                          </p:stCondLst>
                                        </p:cTn>
                                        <p:tgtEl>
                                          <p:spTgt spid="15365">
                                            <p:txEl>
                                              <p:pRg st="4" end="4"/>
                                            </p:txEl>
                                          </p:spTgt>
                                        </p:tgtEl>
                                        <p:attrNameLst>
                                          <p:attrName>style.visibility</p:attrName>
                                        </p:attrNameLst>
                                      </p:cBhvr>
                                      <p:to>
                                        <p:strVal val="visible"/>
                                      </p:to>
                                    </p:set>
                                    <p:anim calcmode="lin" valueType="num">
                                      <p:cBhvr>
                                        <p:cTn id="30" dur="500" fill="hold"/>
                                        <p:tgtEl>
                                          <p:spTgt spid="15365">
                                            <p:txEl>
                                              <p:pRg st="4" end="4"/>
                                            </p:txEl>
                                          </p:spTgt>
                                        </p:tgtEl>
                                        <p:attrNameLst>
                                          <p:attrName>ppt_w</p:attrName>
                                        </p:attrNameLst>
                                      </p:cBhvr>
                                      <p:tavLst>
                                        <p:tav tm="0">
                                          <p:val>
                                            <p:strVal val="#ppt_w*2.5"/>
                                          </p:val>
                                        </p:tav>
                                        <p:tav tm="100000">
                                          <p:val>
                                            <p:strVal val="#ppt_w"/>
                                          </p:val>
                                        </p:tav>
                                      </p:tavLst>
                                    </p:anim>
                                    <p:anim calcmode="lin" valueType="num">
                                      <p:cBhvr>
                                        <p:cTn id="31" dur="500" fill="hold"/>
                                        <p:tgtEl>
                                          <p:spTgt spid="15365">
                                            <p:txEl>
                                              <p:pRg st="4" end="4"/>
                                            </p:txEl>
                                          </p:spTgt>
                                        </p:tgtEl>
                                        <p:attrNameLst>
                                          <p:attrName>ppt_h</p:attrName>
                                        </p:attrNameLst>
                                      </p:cBhvr>
                                      <p:tavLst>
                                        <p:tav tm="0">
                                          <p:val>
                                            <p:strVal val="#ppt_h*0.01"/>
                                          </p:val>
                                        </p:tav>
                                        <p:tav tm="100000">
                                          <p:val>
                                            <p:strVal val="#ppt_h"/>
                                          </p:val>
                                        </p:tav>
                                      </p:tavLst>
                                    </p:anim>
                                    <p:anim calcmode="lin" valueType="num">
                                      <p:cBhvr>
                                        <p:cTn id="32" dur="500" fill="hold"/>
                                        <p:tgtEl>
                                          <p:spTgt spid="15365">
                                            <p:txEl>
                                              <p:pRg st="4" end="4"/>
                                            </p:txEl>
                                          </p:spTgt>
                                        </p:tgtEl>
                                        <p:attrNameLst>
                                          <p:attrName>ppt_x</p:attrName>
                                        </p:attrNameLst>
                                      </p:cBhvr>
                                      <p:tavLst>
                                        <p:tav tm="0">
                                          <p:val>
                                            <p:strVal val="#ppt_x"/>
                                          </p:val>
                                        </p:tav>
                                        <p:tav tm="100000">
                                          <p:val>
                                            <p:strVal val="#ppt_x"/>
                                          </p:val>
                                        </p:tav>
                                      </p:tavLst>
                                    </p:anim>
                                    <p:anim calcmode="lin" valueType="num">
                                      <p:cBhvr>
                                        <p:cTn id="33" dur="500" fill="hold"/>
                                        <p:tgtEl>
                                          <p:spTgt spid="15365">
                                            <p:txEl>
                                              <p:pRg st="4" end="4"/>
                                            </p:txEl>
                                          </p:spTgt>
                                        </p:tgtEl>
                                        <p:attrNameLst>
                                          <p:attrName>ppt_y</p:attrName>
                                        </p:attrNameLst>
                                      </p:cBhvr>
                                      <p:tavLst>
                                        <p:tav tm="0">
                                          <p:val>
                                            <p:strVal val="#ppt_h+1"/>
                                          </p:val>
                                        </p:tav>
                                        <p:tav tm="100000">
                                          <p:val>
                                            <p:strVal val="#ppt_y"/>
                                          </p:val>
                                        </p:tav>
                                      </p:tavLst>
                                    </p:anim>
                                    <p:animEffect transition="in" filter="fade">
                                      <p:cBhvr>
                                        <p:cTn id="34" dur="500"/>
                                        <p:tgtEl>
                                          <p:spTgt spid="15365">
                                            <p:txEl>
                                              <p:pRg st="4" end="4"/>
                                            </p:txEl>
                                          </p:spTgt>
                                        </p:tgtEl>
                                      </p:cBhvr>
                                    </p:animEffect>
                                  </p:childTnLst>
                                </p:cTn>
                              </p:par>
                              <p:par>
                                <p:cTn id="35" presetID="58" presetClass="entr" presetSubtype="0" accel="100000" fill="hold" nodeType="withEffect">
                                  <p:stCondLst>
                                    <p:cond delay="0"/>
                                  </p:stCondLst>
                                  <p:childTnLst>
                                    <p:set>
                                      <p:cBhvr>
                                        <p:cTn id="36" dur="1" fill="hold">
                                          <p:stCondLst>
                                            <p:cond delay="0"/>
                                          </p:stCondLst>
                                        </p:cTn>
                                        <p:tgtEl>
                                          <p:spTgt spid="15365">
                                            <p:txEl>
                                              <p:pRg st="5" end="5"/>
                                            </p:txEl>
                                          </p:spTgt>
                                        </p:tgtEl>
                                        <p:attrNameLst>
                                          <p:attrName>style.visibility</p:attrName>
                                        </p:attrNameLst>
                                      </p:cBhvr>
                                      <p:to>
                                        <p:strVal val="visible"/>
                                      </p:to>
                                    </p:set>
                                    <p:anim calcmode="lin" valueType="num">
                                      <p:cBhvr>
                                        <p:cTn id="37" dur="500" fill="hold"/>
                                        <p:tgtEl>
                                          <p:spTgt spid="15365">
                                            <p:txEl>
                                              <p:pRg st="5" end="5"/>
                                            </p:txEl>
                                          </p:spTgt>
                                        </p:tgtEl>
                                        <p:attrNameLst>
                                          <p:attrName>ppt_w</p:attrName>
                                        </p:attrNameLst>
                                      </p:cBhvr>
                                      <p:tavLst>
                                        <p:tav tm="0">
                                          <p:val>
                                            <p:strVal val="#ppt_w*2.5"/>
                                          </p:val>
                                        </p:tav>
                                        <p:tav tm="100000">
                                          <p:val>
                                            <p:strVal val="#ppt_w"/>
                                          </p:val>
                                        </p:tav>
                                      </p:tavLst>
                                    </p:anim>
                                    <p:anim calcmode="lin" valueType="num">
                                      <p:cBhvr>
                                        <p:cTn id="38" dur="500" fill="hold"/>
                                        <p:tgtEl>
                                          <p:spTgt spid="15365">
                                            <p:txEl>
                                              <p:pRg st="5" end="5"/>
                                            </p:txEl>
                                          </p:spTgt>
                                        </p:tgtEl>
                                        <p:attrNameLst>
                                          <p:attrName>ppt_h</p:attrName>
                                        </p:attrNameLst>
                                      </p:cBhvr>
                                      <p:tavLst>
                                        <p:tav tm="0">
                                          <p:val>
                                            <p:strVal val="#ppt_h*0.01"/>
                                          </p:val>
                                        </p:tav>
                                        <p:tav tm="100000">
                                          <p:val>
                                            <p:strVal val="#ppt_h"/>
                                          </p:val>
                                        </p:tav>
                                      </p:tavLst>
                                    </p:anim>
                                    <p:anim calcmode="lin" valueType="num">
                                      <p:cBhvr>
                                        <p:cTn id="39" dur="500" fill="hold"/>
                                        <p:tgtEl>
                                          <p:spTgt spid="15365">
                                            <p:txEl>
                                              <p:pRg st="5" end="5"/>
                                            </p:txEl>
                                          </p:spTgt>
                                        </p:tgtEl>
                                        <p:attrNameLst>
                                          <p:attrName>ppt_x</p:attrName>
                                        </p:attrNameLst>
                                      </p:cBhvr>
                                      <p:tavLst>
                                        <p:tav tm="0">
                                          <p:val>
                                            <p:strVal val="#ppt_x"/>
                                          </p:val>
                                        </p:tav>
                                        <p:tav tm="100000">
                                          <p:val>
                                            <p:strVal val="#ppt_x"/>
                                          </p:val>
                                        </p:tav>
                                      </p:tavLst>
                                    </p:anim>
                                    <p:anim calcmode="lin" valueType="num">
                                      <p:cBhvr>
                                        <p:cTn id="40" dur="500" fill="hold"/>
                                        <p:tgtEl>
                                          <p:spTgt spid="15365">
                                            <p:txEl>
                                              <p:pRg st="5" end="5"/>
                                            </p:txEl>
                                          </p:spTgt>
                                        </p:tgtEl>
                                        <p:attrNameLst>
                                          <p:attrName>ppt_y</p:attrName>
                                        </p:attrNameLst>
                                      </p:cBhvr>
                                      <p:tavLst>
                                        <p:tav tm="0">
                                          <p:val>
                                            <p:strVal val="#ppt_h+1"/>
                                          </p:val>
                                        </p:tav>
                                        <p:tav tm="100000">
                                          <p:val>
                                            <p:strVal val="#ppt_y"/>
                                          </p:val>
                                        </p:tav>
                                      </p:tavLst>
                                    </p:anim>
                                    <p:animEffect transition="in" filter="fade">
                                      <p:cBhvr>
                                        <p:cTn id="41" dur="500"/>
                                        <p:tgtEl>
                                          <p:spTgt spid="15365">
                                            <p:txEl>
                                              <p:pRg st="5" end="5"/>
                                            </p:txEl>
                                          </p:spTgt>
                                        </p:tgtEl>
                                      </p:cBhvr>
                                    </p:animEffect>
                                  </p:childTnLst>
                                </p:cTn>
                              </p:par>
                              <p:par>
                                <p:cTn id="42" presetID="58" presetClass="entr" presetSubtype="0" accel="100000" fill="hold" nodeType="withEffect">
                                  <p:stCondLst>
                                    <p:cond delay="0"/>
                                  </p:stCondLst>
                                  <p:childTnLst>
                                    <p:set>
                                      <p:cBhvr>
                                        <p:cTn id="43" dur="1" fill="hold">
                                          <p:stCondLst>
                                            <p:cond delay="0"/>
                                          </p:stCondLst>
                                        </p:cTn>
                                        <p:tgtEl>
                                          <p:spTgt spid="15365">
                                            <p:txEl>
                                              <p:pRg st="6" end="6"/>
                                            </p:txEl>
                                          </p:spTgt>
                                        </p:tgtEl>
                                        <p:attrNameLst>
                                          <p:attrName>style.visibility</p:attrName>
                                        </p:attrNameLst>
                                      </p:cBhvr>
                                      <p:to>
                                        <p:strVal val="visible"/>
                                      </p:to>
                                    </p:set>
                                    <p:anim calcmode="lin" valueType="num">
                                      <p:cBhvr>
                                        <p:cTn id="44" dur="500" fill="hold"/>
                                        <p:tgtEl>
                                          <p:spTgt spid="15365">
                                            <p:txEl>
                                              <p:pRg st="6" end="6"/>
                                            </p:txEl>
                                          </p:spTgt>
                                        </p:tgtEl>
                                        <p:attrNameLst>
                                          <p:attrName>ppt_w</p:attrName>
                                        </p:attrNameLst>
                                      </p:cBhvr>
                                      <p:tavLst>
                                        <p:tav tm="0">
                                          <p:val>
                                            <p:strVal val="#ppt_w*2.5"/>
                                          </p:val>
                                        </p:tav>
                                        <p:tav tm="100000">
                                          <p:val>
                                            <p:strVal val="#ppt_w"/>
                                          </p:val>
                                        </p:tav>
                                      </p:tavLst>
                                    </p:anim>
                                    <p:anim calcmode="lin" valueType="num">
                                      <p:cBhvr>
                                        <p:cTn id="45" dur="500" fill="hold"/>
                                        <p:tgtEl>
                                          <p:spTgt spid="15365">
                                            <p:txEl>
                                              <p:pRg st="6" end="6"/>
                                            </p:txEl>
                                          </p:spTgt>
                                        </p:tgtEl>
                                        <p:attrNameLst>
                                          <p:attrName>ppt_h</p:attrName>
                                        </p:attrNameLst>
                                      </p:cBhvr>
                                      <p:tavLst>
                                        <p:tav tm="0">
                                          <p:val>
                                            <p:strVal val="#ppt_h*0.01"/>
                                          </p:val>
                                        </p:tav>
                                        <p:tav tm="100000">
                                          <p:val>
                                            <p:strVal val="#ppt_h"/>
                                          </p:val>
                                        </p:tav>
                                      </p:tavLst>
                                    </p:anim>
                                    <p:anim calcmode="lin" valueType="num">
                                      <p:cBhvr>
                                        <p:cTn id="46" dur="500" fill="hold"/>
                                        <p:tgtEl>
                                          <p:spTgt spid="15365">
                                            <p:txEl>
                                              <p:pRg st="6" end="6"/>
                                            </p:txEl>
                                          </p:spTgt>
                                        </p:tgtEl>
                                        <p:attrNameLst>
                                          <p:attrName>ppt_x</p:attrName>
                                        </p:attrNameLst>
                                      </p:cBhvr>
                                      <p:tavLst>
                                        <p:tav tm="0">
                                          <p:val>
                                            <p:strVal val="#ppt_x"/>
                                          </p:val>
                                        </p:tav>
                                        <p:tav tm="100000">
                                          <p:val>
                                            <p:strVal val="#ppt_x"/>
                                          </p:val>
                                        </p:tav>
                                      </p:tavLst>
                                    </p:anim>
                                    <p:anim calcmode="lin" valueType="num">
                                      <p:cBhvr>
                                        <p:cTn id="47" dur="500" fill="hold"/>
                                        <p:tgtEl>
                                          <p:spTgt spid="15365">
                                            <p:txEl>
                                              <p:pRg st="6" end="6"/>
                                            </p:txEl>
                                          </p:spTgt>
                                        </p:tgtEl>
                                        <p:attrNameLst>
                                          <p:attrName>ppt_y</p:attrName>
                                        </p:attrNameLst>
                                      </p:cBhvr>
                                      <p:tavLst>
                                        <p:tav tm="0">
                                          <p:val>
                                            <p:strVal val="#ppt_h+1"/>
                                          </p:val>
                                        </p:tav>
                                        <p:tav tm="100000">
                                          <p:val>
                                            <p:strVal val="#ppt_y"/>
                                          </p:val>
                                        </p:tav>
                                      </p:tavLst>
                                    </p:anim>
                                    <p:animEffect transition="in" filter="fade">
                                      <p:cBhvr>
                                        <p:cTn id="48" dur="500"/>
                                        <p:tgtEl>
                                          <p:spTgt spid="15365">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54" presetClass="entr" presetSubtype="0" accel="100000" fill="hold" nodeType="clickEffect">
                                  <p:stCondLst>
                                    <p:cond delay="0"/>
                                  </p:stCondLst>
                                  <p:childTnLst>
                                    <p:set>
                                      <p:cBhvr>
                                        <p:cTn id="52" dur="1" fill="hold">
                                          <p:stCondLst>
                                            <p:cond delay="0"/>
                                          </p:stCondLst>
                                        </p:cTn>
                                        <p:tgtEl>
                                          <p:spTgt spid="15367">
                                            <p:txEl>
                                              <p:pRg st="0" end="0"/>
                                            </p:txEl>
                                          </p:spTgt>
                                        </p:tgtEl>
                                        <p:attrNameLst>
                                          <p:attrName>style.visibility</p:attrName>
                                        </p:attrNameLst>
                                      </p:cBhvr>
                                      <p:to>
                                        <p:strVal val="visible"/>
                                      </p:to>
                                    </p:set>
                                    <p:anim calcmode="lin" valueType="num">
                                      <p:cBhvr>
                                        <p:cTn id="53" dur="500" fill="hold"/>
                                        <p:tgtEl>
                                          <p:spTgt spid="15367">
                                            <p:txEl>
                                              <p:pRg st="0" end="0"/>
                                            </p:txEl>
                                          </p:spTgt>
                                        </p:tgtEl>
                                        <p:attrNameLst>
                                          <p:attrName>ppt_w</p:attrName>
                                        </p:attrNameLst>
                                      </p:cBhvr>
                                      <p:tavLst>
                                        <p:tav tm="0">
                                          <p:val>
                                            <p:strVal val="#ppt_w*0.05"/>
                                          </p:val>
                                        </p:tav>
                                        <p:tav tm="100000">
                                          <p:val>
                                            <p:strVal val="#ppt_w"/>
                                          </p:val>
                                        </p:tav>
                                      </p:tavLst>
                                    </p:anim>
                                    <p:anim calcmode="lin" valueType="num">
                                      <p:cBhvr>
                                        <p:cTn id="54" dur="500" fill="hold"/>
                                        <p:tgtEl>
                                          <p:spTgt spid="15367">
                                            <p:txEl>
                                              <p:pRg st="0" end="0"/>
                                            </p:txEl>
                                          </p:spTgt>
                                        </p:tgtEl>
                                        <p:attrNameLst>
                                          <p:attrName>ppt_h</p:attrName>
                                        </p:attrNameLst>
                                      </p:cBhvr>
                                      <p:tavLst>
                                        <p:tav tm="0">
                                          <p:val>
                                            <p:strVal val="#ppt_h"/>
                                          </p:val>
                                        </p:tav>
                                        <p:tav tm="100000">
                                          <p:val>
                                            <p:strVal val="#ppt_h"/>
                                          </p:val>
                                        </p:tav>
                                      </p:tavLst>
                                    </p:anim>
                                    <p:anim calcmode="lin" valueType="num">
                                      <p:cBhvr>
                                        <p:cTn id="55" dur="500" fill="hold"/>
                                        <p:tgtEl>
                                          <p:spTgt spid="15367">
                                            <p:txEl>
                                              <p:pRg st="0" end="0"/>
                                            </p:txEl>
                                          </p:spTgt>
                                        </p:tgtEl>
                                        <p:attrNameLst>
                                          <p:attrName>ppt_x</p:attrName>
                                        </p:attrNameLst>
                                      </p:cBhvr>
                                      <p:tavLst>
                                        <p:tav tm="0">
                                          <p:val>
                                            <p:strVal val="#ppt_x-.2"/>
                                          </p:val>
                                        </p:tav>
                                        <p:tav tm="100000">
                                          <p:val>
                                            <p:strVal val="#ppt_x"/>
                                          </p:val>
                                        </p:tav>
                                      </p:tavLst>
                                    </p:anim>
                                    <p:anim calcmode="lin" valueType="num">
                                      <p:cBhvr>
                                        <p:cTn id="56" dur="500" fill="hold"/>
                                        <p:tgtEl>
                                          <p:spTgt spid="15367">
                                            <p:txEl>
                                              <p:pRg st="0" end="0"/>
                                            </p:txEl>
                                          </p:spTgt>
                                        </p:tgtEl>
                                        <p:attrNameLst>
                                          <p:attrName>ppt_y</p:attrName>
                                        </p:attrNameLst>
                                      </p:cBhvr>
                                      <p:tavLst>
                                        <p:tav tm="0">
                                          <p:val>
                                            <p:strVal val="#ppt_y"/>
                                          </p:val>
                                        </p:tav>
                                        <p:tav tm="100000">
                                          <p:val>
                                            <p:strVal val="#ppt_y"/>
                                          </p:val>
                                        </p:tav>
                                      </p:tavLst>
                                    </p:anim>
                                    <p:animEffect transition="in" filter="fade">
                                      <p:cBhvr>
                                        <p:cTn id="57" dur="500"/>
                                        <p:tgtEl>
                                          <p:spTgt spid="1536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4" presetClass="entr" presetSubtype="0" accel="100000" fill="hold" nodeType="clickEffect">
                                  <p:stCondLst>
                                    <p:cond delay="0"/>
                                  </p:stCondLst>
                                  <p:childTnLst>
                                    <p:set>
                                      <p:cBhvr>
                                        <p:cTn id="61" dur="1" fill="hold">
                                          <p:stCondLst>
                                            <p:cond delay="0"/>
                                          </p:stCondLst>
                                        </p:cTn>
                                        <p:tgtEl>
                                          <p:spTgt spid="15367">
                                            <p:txEl>
                                              <p:pRg st="2" end="2"/>
                                            </p:txEl>
                                          </p:spTgt>
                                        </p:tgtEl>
                                        <p:attrNameLst>
                                          <p:attrName>style.visibility</p:attrName>
                                        </p:attrNameLst>
                                      </p:cBhvr>
                                      <p:to>
                                        <p:strVal val="visible"/>
                                      </p:to>
                                    </p:set>
                                    <p:anim calcmode="lin" valueType="num">
                                      <p:cBhvr>
                                        <p:cTn id="62" dur="500" fill="hold"/>
                                        <p:tgtEl>
                                          <p:spTgt spid="15367">
                                            <p:txEl>
                                              <p:pRg st="2" end="2"/>
                                            </p:txEl>
                                          </p:spTgt>
                                        </p:tgtEl>
                                        <p:attrNameLst>
                                          <p:attrName>ppt_w</p:attrName>
                                        </p:attrNameLst>
                                      </p:cBhvr>
                                      <p:tavLst>
                                        <p:tav tm="0">
                                          <p:val>
                                            <p:strVal val="#ppt_w*0.05"/>
                                          </p:val>
                                        </p:tav>
                                        <p:tav tm="100000">
                                          <p:val>
                                            <p:strVal val="#ppt_w"/>
                                          </p:val>
                                        </p:tav>
                                      </p:tavLst>
                                    </p:anim>
                                    <p:anim calcmode="lin" valueType="num">
                                      <p:cBhvr>
                                        <p:cTn id="63" dur="500" fill="hold"/>
                                        <p:tgtEl>
                                          <p:spTgt spid="15367">
                                            <p:txEl>
                                              <p:pRg st="2" end="2"/>
                                            </p:txEl>
                                          </p:spTgt>
                                        </p:tgtEl>
                                        <p:attrNameLst>
                                          <p:attrName>ppt_h</p:attrName>
                                        </p:attrNameLst>
                                      </p:cBhvr>
                                      <p:tavLst>
                                        <p:tav tm="0">
                                          <p:val>
                                            <p:strVal val="#ppt_h"/>
                                          </p:val>
                                        </p:tav>
                                        <p:tav tm="100000">
                                          <p:val>
                                            <p:strVal val="#ppt_h"/>
                                          </p:val>
                                        </p:tav>
                                      </p:tavLst>
                                    </p:anim>
                                    <p:anim calcmode="lin" valueType="num">
                                      <p:cBhvr>
                                        <p:cTn id="64" dur="500" fill="hold"/>
                                        <p:tgtEl>
                                          <p:spTgt spid="15367">
                                            <p:txEl>
                                              <p:pRg st="2" end="2"/>
                                            </p:txEl>
                                          </p:spTgt>
                                        </p:tgtEl>
                                        <p:attrNameLst>
                                          <p:attrName>ppt_x</p:attrName>
                                        </p:attrNameLst>
                                      </p:cBhvr>
                                      <p:tavLst>
                                        <p:tav tm="0">
                                          <p:val>
                                            <p:strVal val="#ppt_x-.2"/>
                                          </p:val>
                                        </p:tav>
                                        <p:tav tm="100000">
                                          <p:val>
                                            <p:strVal val="#ppt_x"/>
                                          </p:val>
                                        </p:tav>
                                      </p:tavLst>
                                    </p:anim>
                                    <p:anim calcmode="lin" valueType="num">
                                      <p:cBhvr>
                                        <p:cTn id="65" dur="500" fill="hold"/>
                                        <p:tgtEl>
                                          <p:spTgt spid="15367">
                                            <p:txEl>
                                              <p:pRg st="2" end="2"/>
                                            </p:txEl>
                                          </p:spTgt>
                                        </p:tgtEl>
                                        <p:attrNameLst>
                                          <p:attrName>ppt_y</p:attrName>
                                        </p:attrNameLst>
                                      </p:cBhvr>
                                      <p:tavLst>
                                        <p:tav tm="0">
                                          <p:val>
                                            <p:strVal val="#ppt_y"/>
                                          </p:val>
                                        </p:tav>
                                        <p:tav tm="100000">
                                          <p:val>
                                            <p:strVal val="#ppt_y"/>
                                          </p:val>
                                        </p:tav>
                                      </p:tavLst>
                                    </p:anim>
                                    <p:animEffect transition="in" filter="fade">
                                      <p:cBhvr>
                                        <p:cTn id="66" dur="500"/>
                                        <p:tgtEl>
                                          <p:spTgt spid="15367">
                                            <p:txEl>
                                              <p:pRg st="2" end="2"/>
                                            </p:txEl>
                                          </p:spTgt>
                                        </p:tgtEl>
                                      </p:cBhvr>
                                    </p:animEffect>
                                  </p:childTnLst>
                                </p:cTn>
                              </p:par>
                              <p:par>
                                <p:cTn id="67" presetID="54" presetClass="entr" presetSubtype="0" accel="100000" fill="hold" nodeType="withEffect">
                                  <p:stCondLst>
                                    <p:cond delay="0"/>
                                  </p:stCondLst>
                                  <p:childTnLst>
                                    <p:set>
                                      <p:cBhvr>
                                        <p:cTn id="68" dur="1" fill="hold">
                                          <p:stCondLst>
                                            <p:cond delay="0"/>
                                          </p:stCondLst>
                                        </p:cTn>
                                        <p:tgtEl>
                                          <p:spTgt spid="15367">
                                            <p:txEl>
                                              <p:pRg st="3" end="3"/>
                                            </p:txEl>
                                          </p:spTgt>
                                        </p:tgtEl>
                                        <p:attrNameLst>
                                          <p:attrName>style.visibility</p:attrName>
                                        </p:attrNameLst>
                                      </p:cBhvr>
                                      <p:to>
                                        <p:strVal val="visible"/>
                                      </p:to>
                                    </p:set>
                                    <p:anim calcmode="lin" valueType="num">
                                      <p:cBhvr>
                                        <p:cTn id="69" dur="500" fill="hold"/>
                                        <p:tgtEl>
                                          <p:spTgt spid="15367">
                                            <p:txEl>
                                              <p:pRg st="3" end="3"/>
                                            </p:txEl>
                                          </p:spTgt>
                                        </p:tgtEl>
                                        <p:attrNameLst>
                                          <p:attrName>ppt_w</p:attrName>
                                        </p:attrNameLst>
                                      </p:cBhvr>
                                      <p:tavLst>
                                        <p:tav tm="0">
                                          <p:val>
                                            <p:strVal val="#ppt_w*0.05"/>
                                          </p:val>
                                        </p:tav>
                                        <p:tav tm="100000">
                                          <p:val>
                                            <p:strVal val="#ppt_w"/>
                                          </p:val>
                                        </p:tav>
                                      </p:tavLst>
                                    </p:anim>
                                    <p:anim calcmode="lin" valueType="num">
                                      <p:cBhvr>
                                        <p:cTn id="70" dur="500" fill="hold"/>
                                        <p:tgtEl>
                                          <p:spTgt spid="15367">
                                            <p:txEl>
                                              <p:pRg st="3" end="3"/>
                                            </p:txEl>
                                          </p:spTgt>
                                        </p:tgtEl>
                                        <p:attrNameLst>
                                          <p:attrName>ppt_h</p:attrName>
                                        </p:attrNameLst>
                                      </p:cBhvr>
                                      <p:tavLst>
                                        <p:tav tm="0">
                                          <p:val>
                                            <p:strVal val="#ppt_h"/>
                                          </p:val>
                                        </p:tav>
                                        <p:tav tm="100000">
                                          <p:val>
                                            <p:strVal val="#ppt_h"/>
                                          </p:val>
                                        </p:tav>
                                      </p:tavLst>
                                    </p:anim>
                                    <p:anim calcmode="lin" valueType="num">
                                      <p:cBhvr>
                                        <p:cTn id="71" dur="500" fill="hold"/>
                                        <p:tgtEl>
                                          <p:spTgt spid="15367">
                                            <p:txEl>
                                              <p:pRg st="3" end="3"/>
                                            </p:txEl>
                                          </p:spTgt>
                                        </p:tgtEl>
                                        <p:attrNameLst>
                                          <p:attrName>ppt_x</p:attrName>
                                        </p:attrNameLst>
                                      </p:cBhvr>
                                      <p:tavLst>
                                        <p:tav tm="0">
                                          <p:val>
                                            <p:strVal val="#ppt_x-.2"/>
                                          </p:val>
                                        </p:tav>
                                        <p:tav tm="100000">
                                          <p:val>
                                            <p:strVal val="#ppt_x"/>
                                          </p:val>
                                        </p:tav>
                                      </p:tavLst>
                                    </p:anim>
                                    <p:anim calcmode="lin" valueType="num">
                                      <p:cBhvr>
                                        <p:cTn id="72" dur="500" fill="hold"/>
                                        <p:tgtEl>
                                          <p:spTgt spid="15367">
                                            <p:txEl>
                                              <p:pRg st="3" end="3"/>
                                            </p:txEl>
                                          </p:spTgt>
                                        </p:tgtEl>
                                        <p:attrNameLst>
                                          <p:attrName>ppt_y</p:attrName>
                                        </p:attrNameLst>
                                      </p:cBhvr>
                                      <p:tavLst>
                                        <p:tav tm="0">
                                          <p:val>
                                            <p:strVal val="#ppt_y"/>
                                          </p:val>
                                        </p:tav>
                                        <p:tav tm="100000">
                                          <p:val>
                                            <p:strVal val="#ppt_y"/>
                                          </p:val>
                                        </p:tav>
                                      </p:tavLst>
                                    </p:anim>
                                    <p:animEffect transition="in" filter="fade">
                                      <p:cBhvr>
                                        <p:cTn id="73" dur="500"/>
                                        <p:tgtEl>
                                          <p:spTgt spid="15367">
                                            <p:txEl>
                                              <p:pRg st="3" end="3"/>
                                            </p:txEl>
                                          </p:spTgt>
                                        </p:tgtEl>
                                      </p:cBhvr>
                                    </p:animEffect>
                                  </p:childTnLst>
                                </p:cTn>
                              </p:par>
                              <p:par>
                                <p:cTn id="74" presetID="54" presetClass="entr" presetSubtype="0" accel="100000" fill="hold" nodeType="withEffect">
                                  <p:stCondLst>
                                    <p:cond delay="0"/>
                                  </p:stCondLst>
                                  <p:childTnLst>
                                    <p:set>
                                      <p:cBhvr>
                                        <p:cTn id="75" dur="1" fill="hold">
                                          <p:stCondLst>
                                            <p:cond delay="0"/>
                                          </p:stCondLst>
                                        </p:cTn>
                                        <p:tgtEl>
                                          <p:spTgt spid="15367">
                                            <p:txEl>
                                              <p:pRg st="4" end="4"/>
                                            </p:txEl>
                                          </p:spTgt>
                                        </p:tgtEl>
                                        <p:attrNameLst>
                                          <p:attrName>style.visibility</p:attrName>
                                        </p:attrNameLst>
                                      </p:cBhvr>
                                      <p:to>
                                        <p:strVal val="visible"/>
                                      </p:to>
                                    </p:set>
                                    <p:anim calcmode="lin" valueType="num">
                                      <p:cBhvr>
                                        <p:cTn id="76" dur="500" fill="hold"/>
                                        <p:tgtEl>
                                          <p:spTgt spid="15367">
                                            <p:txEl>
                                              <p:pRg st="4" end="4"/>
                                            </p:txEl>
                                          </p:spTgt>
                                        </p:tgtEl>
                                        <p:attrNameLst>
                                          <p:attrName>ppt_w</p:attrName>
                                        </p:attrNameLst>
                                      </p:cBhvr>
                                      <p:tavLst>
                                        <p:tav tm="0">
                                          <p:val>
                                            <p:strVal val="#ppt_w*0.05"/>
                                          </p:val>
                                        </p:tav>
                                        <p:tav tm="100000">
                                          <p:val>
                                            <p:strVal val="#ppt_w"/>
                                          </p:val>
                                        </p:tav>
                                      </p:tavLst>
                                    </p:anim>
                                    <p:anim calcmode="lin" valueType="num">
                                      <p:cBhvr>
                                        <p:cTn id="77" dur="500" fill="hold"/>
                                        <p:tgtEl>
                                          <p:spTgt spid="15367">
                                            <p:txEl>
                                              <p:pRg st="4" end="4"/>
                                            </p:txEl>
                                          </p:spTgt>
                                        </p:tgtEl>
                                        <p:attrNameLst>
                                          <p:attrName>ppt_h</p:attrName>
                                        </p:attrNameLst>
                                      </p:cBhvr>
                                      <p:tavLst>
                                        <p:tav tm="0">
                                          <p:val>
                                            <p:strVal val="#ppt_h"/>
                                          </p:val>
                                        </p:tav>
                                        <p:tav tm="100000">
                                          <p:val>
                                            <p:strVal val="#ppt_h"/>
                                          </p:val>
                                        </p:tav>
                                      </p:tavLst>
                                    </p:anim>
                                    <p:anim calcmode="lin" valueType="num">
                                      <p:cBhvr>
                                        <p:cTn id="78" dur="500" fill="hold"/>
                                        <p:tgtEl>
                                          <p:spTgt spid="15367">
                                            <p:txEl>
                                              <p:pRg st="4" end="4"/>
                                            </p:txEl>
                                          </p:spTgt>
                                        </p:tgtEl>
                                        <p:attrNameLst>
                                          <p:attrName>ppt_x</p:attrName>
                                        </p:attrNameLst>
                                      </p:cBhvr>
                                      <p:tavLst>
                                        <p:tav tm="0">
                                          <p:val>
                                            <p:strVal val="#ppt_x-.2"/>
                                          </p:val>
                                        </p:tav>
                                        <p:tav tm="100000">
                                          <p:val>
                                            <p:strVal val="#ppt_x"/>
                                          </p:val>
                                        </p:tav>
                                      </p:tavLst>
                                    </p:anim>
                                    <p:anim calcmode="lin" valueType="num">
                                      <p:cBhvr>
                                        <p:cTn id="79" dur="500" fill="hold"/>
                                        <p:tgtEl>
                                          <p:spTgt spid="15367">
                                            <p:txEl>
                                              <p:pRg st="4" end="4"/>
                                            </p:txEl>
                                          </p:spTgt>
                                        </p:tgtEl>
                                        <p:attrNameLst>
                                          <p:attrName>ppt_y</p:attrName>
                                        </p:attrNameLst>
                                      </p:cBhvr>
                                      <p:tavLst>
                                        <p:tav tm="0">
                                          <p:val>
                                            <p:strVal val="#ppt_y"/>
                                          </p:val>
                                        </p:tav>
                                        <p:tav tm="100000">
                                          <p:val>
                                            <p:strVal val="#ppt_y"/>
                                          </p:val>
                                        </p:tav>
                                      </p:tavLst>
                                    </p:anim>
                                    <p:animEffect transition="in" filter="fade">
                                      <p:cBhvr>
                                        <p:cTn id="80" dur="500"/>
                                        <p:tgtEl>
                                          <p:spTgt spid="15367">
                                            <p:txEl>
                                              <p:pRg st="4" end="4"/>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54" presetClass="entr" presetSubtype="0" accel="100000" fill="hold" nodeType="clickEffect">
                                  <p:stCondLst>
                                    <p:cond delay="0"/>
                                  </p:stCondLst>
                                  <p:childTnLst>
                                    <p:set>
                                      <p:cBhvr>
                                        <p:cTn id="84" dur="1" fill="hold">
                                          <p:stCondLst>
                                            <p:cond delay="0"/>
                                          </p:stCondLst>
                                        </p:cTn>
                                        <p:tgtEl>
                                          <p:spTgt spid="15367">
                                            <p:txEl>
                                              <p:pRg st="6" end="6"/>
                                            </p:txEl>
                                          </p:spTgt>
                                        </p:tgtEl>
                                        <p:attrNameLst>
                                          <p:attrName>style.visibility</p:attrName>
                                        </p:attrNameLst>
                                      </p:cBhvr>
                                      <p:to>
                                        <p:strVal val="visible"/>
                                      </p:to>
                                    </p:set>
                                    <p:anim calcmode="lin" valueType="num">
                                      <p:cBhvr>
                                        <p:cTn id="85" dur="500" fill="hold"/>
                                        <p:tgtEl>
                                          <p:spTgt spid="15367">
                                            <p:txEl>
                                              <p:pRg st="6" end="6"/>
                                            </p:txEl>
                                          </p:spTgt>
                                        </p:tgtEl>
                                        <p:attrNameLst>
                                          <p:attrName>ppt_w</p:attrName>
                                        </p:attrNameLst>
                                      </p:cBhvr>
                                      <p:tavLst>
                                        <p:tav tm="0">
                                          <p:val>
                                            <p:strVal val="#ppt_w*0.05"/>
                                          </p:val>
                                        </p:tav>
                                        <p:tav tm="100000">
                                          <p:val>
                                            <p:strVal val="#ppt_w"/>
                                          </p:val>
                                        </p:tav>
                                      </p:tavLst>
                                    </p:anim>
                                    <p:anim calcmode="lin" valueType="num">
                                      <p:cBhvr>
                                        <p:cTn id="86" dur="500" fill="hold"/>
                                        <p:tgtEl>
                                          <p:spTgt spid="15367">
                                            <p:txEl>
                                              <p:pRg st="6" end="6"/>
                                            </p:txEl>
                                          </p:spTgt>
                                        </p:tgtEl>
                                        <p:attrNameLst>
                                          <p:attrName>ppt_h</p:attrName>
                                        </p:attrNameLst>
                                      </p:cBhvr>
                                      <p:tavLst>
                                        <p:tav tm="0">
                                          <p:val>
                                            <p:strVal val="#ppt_h"/>
                                          </p:val>
                                        </p:tav>
                                        <p:tav tm="100000">
                                          <p:val>
                                            <p:strVal val="#ppt_h"/>
                                          </p:val>
                                        </p:tav>
                                      </p:tavLst>
                                    </p:anim>
                                    <p:anim calcmode="lin" valueType="num">
                                      <p:cBhvr>
                                        <p:cTn id="87" dur="500" fill="hold"/>
                                        <p:tgtEl>
                                          <p:spTgt spid="15367">
                                            <p:txEl>
                                              <p:pRg st="6" end="6"/>
                                            </p:txEl>
                                          </p:spTgt>
                                        </p:tgtEl>
                                        <p:attrNameLst>
                                          <p:attrName>ppt_x</p:attrName>
                                        </p:attrNameLst>
                                      </p:cBhvr>
                                      <p:tavLst>
                                        <p:tav tm="0">
                                          <p:val>
                                            <p:strVal val="#ppt_x-.2"/>
                                          </p:val>
                                        </p:tav>
                                        <p:tav tm="100000">
                                          <p:val>
                                            <p:strVal val="#ppt_x"/>
                                          </p:val>
                                        </p:tav>
                                      </p:tavLst>
                                    </p:anim>
                                    <p:anim calcmode="lin" valueType="num">
                                      <p:cBhvr>
                                        <p:cTn id="88" dur="500" fill="hold"/>
                                        <p:tgtEl>
                                          <p:spTgt spid="15367">
                                            <p:txEl>
                                              <p:pRg st="6" end="6"/>
                                            </p:txEl>
                                          </p:spTgt>
                                        </p:tgtEl>
                                        <p:attrNameLst>
                                          <p:attrName>ppt_y</p:attrName>
                                        </p:attrNameLst>
                                      </p:cBhvr>
                                      <p:tavLst>
                                        <p:tav tm="0">
                                          <p:val>
                                            <p:strVal val="#ppt_y"/>
                                          </p:val>
                                        </p:tav>
                                        <p:tav tm="100000">
                                          <p:val>
                                            <p:strVal val="#ppt_y"/>
                                          </p:val>
                                        </p:tav>
                                      </p:tavLst>
                                    </p:anim>
                                    <p:animEffect transition="in" filter="fade">
                                      <p:cBhvr>
                                        <p:cTn id="89" dur="500"/>
                                        <p:tgtEl>
                                          <p:spTgt spid="15367">
                                            <p:txEl>
                                              <p:pRg st="6" end="6"/>
                                            </p:txEl>
                                          </p:spTgt>
                                        </p:tgtEl>
                                      </p:cBhvr>
                                    </p:animEffect>
                                  </p:childTnLst>
                                </p:cTn>
                              </p:par>
                              <p:par>
                                <p:cTn id="90" presetID="54" presetClass="entr" presetSubtype="0" accel="100000" fill="hold" nodeType="withEffect">
                                  <p:stCondLst>
                                    <p:cond delay="0"/>
                                  </p:stCondLst>
                                  <p:childTnLst>
                                    <p:set>
                                      <p:cBhvr>
                                        <p:cTn id="91" dur="1" fill="hold">
                                          <p:stCondLst>
                                            <p:cond delay="0"/>
                                          </p:stCondLst>
                                        </p:cTn>
                                        <p:tgtEl>
                                          <p:spTgt spid="15367">
                                            <p:txEl>
                                              <p:pRg st="7" end="7"/>
                                            </p:txEl>
                                          </p:spTgt>
                                        </p:tgtEl>
                                        <p:attrNameLst>
                                          <p:attrName>style.visibility</p:attrName>
                                        </p:attrNameLst>
                                      </p:cBhvr>
                                      <p:to>
                                        <p:strVal val="visible"/>
                                      </p:to>
                                    </p:set>
                                    <p:anim calcmode="lin" valueType="num">
                                      <p:cBhvr>
                                        <p:cTn id="92" dur="500" fill="hold"/>
                                        <p:tgtEl>
                                          <p:spTgt spid="15367">
                                            <p:txEl>
                                              <p:pRg st="7" end="7"/>
                                            </p:txEl>
                                          </p:spTgt>
                                        </p:tgtEl>
                                        <p:attrNameLst>
                                          <p:attrName>ppt_w</p:attrName>
                                        </p:attrNameLst>
                                      </p:cBhvr>
                                      <p:tavLst>
                                        <p:tav tm="0">
                                          <p:val>
                                            <p:strVal val="#ppt_w*0.05"/>
                                          </p:val>
                                        </p:tav>
                                        <p:tav tm="100000">
                                          <p:val>
                                            <p:strVal val="#ppt_w"/>
                                          </p:val>
                                        </p:tav>
                                      </p:tavLst>
                                    </p:anim>
                                    <p:anim calcmode="lin" valueType="num">
                                      <p:cBhvr>
                                        <p:cTn id="93" dur="500" fill="hold"/>
                                        <p:tgtEl>
                                          <p:spTgt spid="15367">
                                            <p:txEl>
                                              <p:pRg st="7" end="7"/>
                                            </p:txEl>
                                          </p:spTgt>
                                        </p:tgtEl>
                                        <p:attrNameLst>
                                          <p:attrName>ppt_h</p:attrName>
                                        </p:attrNameLst>
                                      </p:cBhvr>
                                      <p:tavLst>
                                        <p:tav tm="0">
                                          <p:val>
                                            <p:strVal val="#ppt_h"/>
                                          </p:val>
                                        </p:tav>
                                        <p:tav tm="100000">
                                          <p:val>
                                            <p:strVal val="#ppt_h"/>
                                          </p:val>
                                        </p:tav>
                                      </p:tavLst>
                                    </p:anim>
                                    <p:anim calcmode="lin" valueType="num">
                                      <p:cBhvr>
                                        <p:cTn id="94" dur="500" fill="hold"/>
                                        <p:tgtEl>
                                          <p:spTgt spid="15367">
                                            <p:txEl>
                                              <p:pRg st="7" end="7"/>
                                            </p:txEl>
                                          </p:spTgt>
                                        </p:tgtEl>
                                        <p:attrNameLst>
                                          <p:attrName>ppt_x</p:attrName>
                                        </p:attrNameLst>
                                      </p:cBhvr>
                                      <p:tavLst>
                                        <p:tav tm="0">
                                          <p:val>
                                            <p:strVal val="#ppt_x-.2"/>
                                          </p:val>
                                        </p:tav>
                                        <p:tav tm="100000">
                                          <p:val>
                                            <p:strVal val="#ppt_x"/>
                                          </p:val>
                                        </p:tav>
                                      </p:tavLst>
                                    </p:anim>
                                    <p:anim calcmode="lin" valueType="num">
                                      <p:cBhvr>
                                        <p:cTn id="95" dur="500" fill="hold"/>
                                        <p:tgtEl>
                                          <p:spTgt spid="15367">
                                            <p:txEl>
                                              <p:pRg st="7" end="7"/>
                                            </p:txEl>
                                          </p:spTgt>
                                        </p:tgtEl>
                                        <p:attrNameLst>
                                          <p:attrName>ppt_y</p:attrName>
                                        </p:attrNameLst>
                                      </p:cBhvr>
                                      <p:tavLst>
                                        <p:tav tm="0">
                                          <p:val>
                                            <p:strVal val="#ppt_y"/>
                                          </p:val>
                                        </p:tav>
                                        <p:tav tm="100000">
                                          <p:val>
                                            <p:strVal val="#ppt_y"/>
                                          </p:val>
                                        </p:tav>
                                      </p:tavLst>
                                    </p:anim>
                                    <p:animEffect transition="in" filter="fade">
                                      <p:cBhvr>
                                        <p:cTn id="96" dur="500"/>
                                        <p:tgtEl>
                                          <p:spTgt spid="15367">
                                            <p:txEl>
                                              <p:pRg st="7" end="7"/>
                                            </p:txEl>
                                          </p:spTgt>
                                        </p:tgtEl>
                                      </p:cBhvr>
                                    </p:animEffect>
                                  </p:childTnLst>
                                </p:cTn>
                              </p:par>
                              <p:par>
                                <p:cTn id="97" presetID="54" presetClass="entr" presetSubtype="0" accel="100000" fill="hold" nodeType="withEffect">
                                  <p:stCondLst>
                                    <p:cond delay="0"/>
                                  </p:stCondLst>
                                  <p:childTnLst>
                                    <p:set>
                                      <p:cBhvr>
                                        <p:cTn id="98" dur="1" fill="hold">
                                          <p:stCondLst>
                                            <p:cond delay="0"/>
                                          </p:stCondLst>
                                        </p:cTn>
                                        <p:tgtEl>
                                          <p:spTgt spid="15367">
                                            <p:txEl>
                                              <p:pRg st="8" end="8"/>
                                            </p:txEl>
                                          </p:spTgt>
                                        </p:tgtEl>
                                        <p:attrNameLst>
                                          <p:attrName>style.visibility</p:attrName>
                                        </p:attrNameLst>
                                      </p:cBhvr>
                                      <p:to>
                                        <p:strVal val="visible"/>
                                      </p:to>
                                    </p:set>
                                    <p:anim calcmode="lin" valueType="num">
                                      <p:cBhvr>
                                        <p:cTn id="99" dur="500" fill="hold"/>
                                        <p:tgtEl>
                                          <p:spTgt spid="15367">
                                            <p:txEl>
                                              <p:pRg st="8" end="8"/>
                                            </p:txEl>
                                          </p:spTgt>
                                        </p:tgtEl>
                                        <p:attrNameLst>
                                          <p:attrName>ppt_w</p:attrName>
                                        </p:attrNameLst>
                                      </p:cBhvr>
                                      <p:tavLst>
                                        <p:tav tm="0">
                                          <p:val>
                                            <p:strVal val="#ppt_w*0.05"/>
                                          </p:val>
                                        </p:tav>
                                        <p:tav tm="100000">
                                          <p:val>
                                            <p:strVal val="#ppt_w"/>
                                          </p:val>
                                        </p:tav>
                                      </p:tavLst>
                                    </p:anim>
                                    <p:anim calcmode="lin" valueType="num">
                                      <p:cBhvr>
                                        <p:cTn id="100" dur="500" fill="hold"/>
                                        <p:tgtEl>
                                          <p:spTgt spid="15367">
                                            <p:txEl>
                                              <p:pRg st="8" end="8"/>
                                            </p:txEl>
                                          </p:spTgt>
                                        </p:tgtEl>
                                        <p:attrNameLst>
                                          <p:attrName>ppt_h</p:attrName>
                                        </p:attrNameLst>
                                      </p:cBhvr>
                                      <p:tavLst>
                                        <p:tav tm="0">
                                          <p:val>
                                            <p:strVal val="#ppt_h"/>
                                          </p:val>
                                        </p:tav>
                                        <p:tav tm="100000">
                                          <p:val>
                                            <p:strVal val="#ppt_h"/>
                                          </p:val>
                                        </p:tav>
                                      </p:tavLst>
                                    </p:anim>
                                    <p:anim calcmode="lin" valueType="num">
                                      <p:cBhvr>
                                        <p:cTn id="101" dur="500" fill="hold"/>
                                        <p:tgtEl>
                                          <p:spTgt spid="15367">
                                            <p:txEl>
                                              <p:pRg st="8" end="8"/>
                                            </p:txEl>
                                          </p:spTgt>
                                        </p:tgtEl>
                                        <p:attrNameLst>
                                          <p:attrName>ppt_x</p:attrName>
                                        </p:attrNameLst>
                                      </p:cBhvr>
                                      <p:tavLst>
                                        <p:tav tm="0">
                                          <p:val>
                                            <p:strVal val="#ppt_x-.2"/>
                                          </p:val>
                                        </p:tav>
                                        <p:tav tm="100000">
                                          <p:val>
                                            <p:strVal val="#ppt_x"/>
                                          </p:val>
                                        </p:tav>
                                      </p:tavLst>
                                    </p:anim>
                                    <p:anim calcmode="lin" valueType="num">
                                      <p:cBhvr>
                                        <p:cTn id="102" dur="500" fill="hold"/>
                                        <p:tgtEl>
                                          <p:spTgt spid="15367">
                                            <p:txEl>
                                              <p:pRg st="8" end="8"/>
                                            </p:txEl>
                                          </p:spTgt>
                                        </p:tgtEl>
                                        <p:attrNameLst>
                                          <p:attrName>ppt_y</p:attrName>
                                        </p:attrNameLst>
                                      </p:cBhvr>
                                      <p:tavLst>
                                        <p:tav tm="0">
                                          <p:val>
                                            <p:strVal val="#ppt_y"/>
                                          </p:val>
                                        </p:tav>
                                        <p:tav tm="100000">
                                          <p:val>
                                            <p:strVal val="#ppt_y"/>
                                          </p:val>
                                        </p:tav>
                                      </p:tavLst>
                                    </p:anim>
                                    <p:animEffect transition="in" filter="fade">
                                      <p:cBhvr>
                                        <p:cTn id="103" dur="500"/>
                                        <p:tgtEl>
                                          <p:spTgt spid="15367">
                                            <p:txEl>
                                              <p:pRg st="8" end="8"/>
                                            </p:txEl>
                                          </p:spTgt>
                                        </p:tgtEl>
                                      </p:cBhvr>
                                    </p:animEffect>
                                  </p:childTnLst>
                                </p:cTn>
                              </p:par>
                              <p:par>
                                <p:cTn id="104" presetID="54" presetClass="entr" presetSubtype="0" accel="100000" fill="hold" nodeType="withEffect">
                                  <p:stCondLst>
                                    <p:cond delay="0"/>
                                  </p:stCondLst>
                                  <p:childTnLst>
                                    <p:set>
                                      <p:cBhvr>
                                        <p:cTn id="105" dur="1" fill="hold">
                                          <p:stCondLst>
                                            <p:cond delay="0"/>
                                          </p:stCondLst>
                                        </p:cTn>
                                        <p:tgtEl>
                                          <p:spTgt spid="15367">
                                            <p:txEl>
                                              <p:pRg st="9" end="9"/>
                                            </p:txEl>
                                          </p:spTgt>
                                        </p:tgtEl>
                                        <p:attrNameLst>
                                          <p:attrName>style.visibility</p:attrName>
                                        </p:attrNameLst>
                                      </p:cBhvr>
                                      <p:to>
                                        <p:strVal val="visible"/>
                                      </p:to>
                                    </p:set>
                                    <p:anim calcmode="lin" valueType="num">
                                      <p:cBhvr>
                                        <p:cTn id="106" dur="500" fill="hold"/>
                                        <p:tgtEl>
                                          <p:spTgt spid="15367">
                                            <p:txEl>
                                              <p:pRg st="9" end="9"/>
                                            </p:txEl>
                                          </p:spTgt>
                                        </p:tgtEl>
                                        <p:attrNameLst>
                                          <p:attrName>ppt_w</p:attrName>
                                        </p:attrNameLst>
                                      </p:cBhvr>
                                      <p:tavLst>
                                        <p:tav tm="0">
                                          <p:val>
                                            <p:strVal val="#ppt_w*0.05"/>
                                          </p:val>
                                        </p:tav>
                                        <p:tav tm="100000">
                                          <p:val>
                                            <p:strVal val="#ppt_w"/>
                                          </p:val>
                                        </p:tav>
                                      </p:tavLst>
                                    </p:anim>
                                    <p:anim calcmode="lin" valueType="num">
                                      <p:cBhvr>
                                        <p:cTn id="107" dur="500" fill="hold"/>
                                        <p:tgtEl>
                                          <p:spTgt spid="15367">
                                            <p:txEl>
                                              <p:pRg st="9" end="9"/>
                                            </p:txEl>
                                          </p:spTgt>
                                        </p:tgtEl>
                                        <p:attrNameLst>
                                          <p:attrName>ppt_h</p:attrName>
                                        </p:attrNameLst>
                                      </p:cBhvr>
                                      <p:tavLst>
                                        <p:tav tm="0">
                                          <p:val>
                                            <p:strVal val="#ppt_h"/>
                                          </p:val>
                                        </p:tav>
                                        <p:tav tm="100000">
                                          <p:val>
                                            <p:strVal val="#ppt_h"/>
                                          </p:val>
                                        </p:tav>
                                      </p:tavLst>
                                    </p:anim>
                                    <p:anim calcmode="lin" valueType="num">
                                      <p:cBhvr>
                                        <p:cTn id="108" dur="500" fill="hold"/>
                                        <p:tgtEl>
                                          <p:spTgt spid="15367">
                                            <p:txEl>
                                              <p:pRg st="9" end="9"/>
                                            </p:txEl>
                                          </p:spTgt>
                                        </p:tgtEl>
                                        <p:attrNameLst>
                                          <p:attrName>ppt_x</p:attrName>
                                        </p:attrNameLst>
                                      </p:cBhvr>
                                      <p:tavLst>
                                        <p:tav tm="0">
                                          <p:val>
                                            <p:strVal val="#ppt_x-.2"/>
                                          </p:val>
                                        </p:tav>
                                        <p:tav tm="100000">
                                          <p:val>
                                            <p:strVal val="#ppt_x"/>
                                          </p:val>
                                        </p:tav>
                                      </p:tavLst>
                                    </p:anim>
                                    <p:anim calcmode="lin" valueType="num">
                                      <p:cBhvr>
                                        <p:cTn id="109" dur="500" fill="hold"/>
                                        <p:tgtEl>
                                          <p:spTgt spid="15367">
                                            <p:txEl>
                                              <p:pRg st="9" end="9"/>
                                            </p:txEl>
                                          </p:spTgt>
                                        </p:tgtEl>
                                        <p:attrNameLst>
                                          <p:attrName>ppt_y</p:attrName>
                                        </p:attrNameLst>
                                      </p:cBhvr>
                                      <p:tavLst>
                                        <p:tav tm="0">
                                          <p:val>
                                            <p:strVal val="#ppt_y"/>
                                          </p:val>
                                        </p:tav>
                                        <p:tav tm="100000">
                                          <p:val>
                                            <p:strVal val="#ppt_y"/>
                                          </p:val>
                                        </p:tav>
                                      </p:tavLst>
                                    </p:anim>
                                    <p:animEffect transition="in" filter="fade">
                                      <p:cBhvr>
                                        <p:cTn id="110" dur="500"/>
                                        <p:tgtEl>
                                          <p:spTgt spid="15367">
                                            <p:txEl>
                                              <p:pRg st="9" end="9"/>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54" presetClass="entr" presetSubtype="0" accel="100000" fill="hold" nodeType="clickEffect">
                                  <p:stCondLst>
                                    <p:cond delay="0"/>
                                  </p:stCondLst>
                                  <p:childTnLst>
                                    <p:set>
                                      <p:cBhvr>
                                        <p:cTn id="114" dur="1" fill="hold">
                                          <p:stCondLst>
                                            <p:cond delay="0"/>
                                          </p:stCondLst>
                                        </p:cTn>
                                        <p:tgtEl>
                                          <p:spTgt spid="15367">
                                            <p:txEl>
                                              <p:pRg st="11" end="11"/>
                                            </p:txEl>
                                          </p:spTgt>
                                        </p:tgtEl>
                                        <p:attrNameLst>
                                          <p:attrName>style.visibility</p:attrName>
                                        </p:attrNameLst>
                                      </p:cBhvr>
                                      <p:to>
                                        <p:strVal val="visible"/>
                                      </p:to>
                                    </p:set>
                                    <p:anim calcmode="lin" valueType="num">
                                      <p:cBhvr>
                                        <p:cTn id="115" dur="500" fill="hold"/>
                                        <p:tgtEl>
                                          <p:spTgt spid="15367">
                                            <p:txEl>
                                              <p:pRg st="11" end="11"/>
                                            </p:txEl>
                                          </p:spTgt>
                                        </p:tgtEl>
                                        <p:attrNameLst>
                                          <p:attrName>ppt_w</p:attrName>
                                        </p:attrNameLst>
                                      </p:cBhvr>
                                      <p:tavLst>
                                        <p:tav tm="0">
                                          <p:val>
                                            <p:strVal val="#ppt_w*0.05"/>
                                          </p:val>
                                        </p:tav>
                                        <p:tav tm="100000">
                                          <p:val>
                                            <p:strVal val="#ppt_w"/>
                                          </p:val>
                                        </p:tav>
                                      </p:tavLst>
                                    </p:anim>
                                    <p:anim calcmode="lin" valueType="num">
                                      <p:cBhvr>
                                        <p:cTn id="116" dur="500" fill="hold"/>
                                        <p:tgtEl>
                                          <p:spTgt spid="15367">
                                            <p:txEl>
                                              <p:pRg st="11" end="11"/>
                                            </p:txEl>
                                          </p:spTgt>
                                        </p:tgtEl>
                                        <p:attrNameLst>
                                          <p:attrName>ppt_h</p:attrName>
                                        </p:attrNameLst>
                                      </p:cBhvr>
                                      <p:tavLst>
                                        <p:tav tm="0">
                                          <p:val>
                                            <p:strVal val="#ppt_h"/>
                                          </p:val>
                                        </p:tav>
                                        <p:tav tm="100000">
                                          <p:val>
                                            <p:strVal val="#ppt_h"/>
                                          </p:val>
                                        </p:tav>
                                      </p:tavLst>
                                    </p:anim>
                                    <p:anim calcmode="lin" valueType="num">
                                      <p:cBhvr>
                                        <p:cTn id="117" dur="500" fill="hold"/>
                                        <p:tgtEl>
                                          <p:spTgt spid="15367">
                                            <p:txEl>
                                              <p:pRg st="11" end="11"/>
                                            </p:txEl>
                                          </p:spTgt>
                                        </p:tgtEl>
                                        <p:attrNameLst>
                                          <p:attrName>ppt_x</p:attrName>
                                        </p:attrNameLst>
                                      </p:cBhvr>
                                      <p:tavLst>
                                        <p:tav tm="0">
                                          <p:val>
                                            <p:strVal val="#ppt_x-.2"/>
                                          </p:val>
                                        </p:tav>
                                        <p:tav tm="100000">
                                          <p:val>
                                            <p:strVal val="#ppt_x"/>
                                          </p:val>
                                        </p:tav>
                                      </p:tavLst>
                                    </p:anim>
                                    <p:anim calcmode="lin" valueType="num">
                                      <p:cBhvr>
                                        <p:cTn id="118" dur="500" fill="hold"/>
                                        <p:tgtEl>
                                          <p:spTgt spid="15367">
                                            <p:txEl>
                                              <p:pRg st="11" end="11"/>
                                            </p:txEl>
                                          </p:spTgt>
                                        </p:tgtEl>
                                        <p:attrNameLst>
                                          <p:attrName>ppt_y</p:attrName>
                                        </p:attrNameLst>
                                      </p:cBhvr>
                                      <p:tavLst>
                                        <p:tav tm="0">
                                          <p:val>
                                            <p:strVal val="#ppt_y"/>
                                          </p:val>
                                        </p:tav>
                                        <p:tav tm="100000">
                                          <p:val>
                                            <p:strVal val="#ppt_y"/>
                                          </p:val>
                                        </p:tav>
                                      </p:tavLst>
                                    </p:anim>
                                    <p:animEffect transition="in" filter="fade">
                                      <p:cBhvr>
                                        <p:cTn id="119" dur="500"/>
                                        <p:tgtEl>
                                          <p:spTgt spid="15367">
                                            <p:txEl>
                                              <p:pRg st="11" end="11"/>
                                            </p:txEl>
                                          </p:spTgt>
                                        </p:tgtEl>
                                      </p:cBhvr>
                                    </p:animEffect>
                                  </p:childTnLst>
                                </p:cTn>
                              </p:par>
                              <p:par>
                                <p:cTn id="120" presetID="54" presetClass="entr" presetSubtype="0" accel="100000" fill="hold" nodeType="withEffect">
                                  <p:stCondLst>
                                    <p:cond delay="0"/>
                                  </p:stCondLst>
                                  <p:childTnLst>
                                    <p:set>
                                      <p:cBhvr>
                                        <p:cTn id="121" dur="1" fill="hold">
                                          <p:stCondLst>
                                            <p:cond delay="0"/>
                                          </p:stCondLst>
                                        </p:cTn>
                                        <p:tgtEl>
                                          <p:spTgt spid="15367">
                                            <p:txEl>
                                              <p:pRg st="12" end="12"/>
                                            </p:txEl>
                                          </p:spTgt>
                                        </p:tgtEl>
                                        <p:attrNameLst>
                                          <p:attrName>style.visibility</p:attrName>
                                        </p:attrNameLst>
                                      </p:cBhvr>
                                      <p:to>
                                        <p:strVal val="visible"/>
                                      </p:to>
                                    </p:set>
                                    <p:anim calcmode="lin" valueType="num">
                                      <p:cBhvr>
                                        <p:cTn id="122" dur="500" fill="hold"/>
                                        <p:tgtEl>
                                          <p:spTgt spid="15367">
                                            <p:txEl>
                                              <p:pRg st="12" end="12"/>
                                            </p:txEl>
                                          </p:spTgt>
                                        </p:tgtEl>
                                        <p:attrNameLst>
                                          <p:attrName>ppt_w</p:attrName>
                                        </p:attrNameLst>
                                      </p:cBhvr>
                                      <p:tavLst>
                                        <p:tav tm="0">
                                          <p:val>
                                            <p:strVal val="#ppt_w*0.05"/>
                                          </p:val>
                                        </p:tav>
                                        <p:tav tm="100000">
                                          <p:val>
                                            <p:strVal val="#ppt_w"/>
                                          </p:val>
                                        </p:tav>
                                      </p:tavLst>
                                    </p:anim>
                                    <p:anim calcmode="lin" valueType="num">
                                      <p:cBhvr>
                                        <p:cTn id="123" dur="500" fill="hold"/>
                                        <p:tgtEl>
                                          <p:spTgt spid="15367">
                                            <p:txEl>
                                              <p:pRg st="12" end="12"/>
                                            </p:txEl>
                                          </p:spTgt>
                                        </p:tgtEl>
                                        <p:attrNameLst>
                                          <p:attrName>ppt_h</p:attrName>
                                        </p:attrNameLst>
                                      </p:cBhvr>
                                      <p:tavLst>
                                        <p:tav tm="0">
                                          <p:val>
                                            <p:strVal val="#ppt_h"/>
                                          </p:val>
                                        </p:tav>
                                        <p:tav tm="100000">
                                          <p:val>
                                            <p:strVal val="#ppt_h"/>
                                          </p:val>
                                        </p:tav>
                                      </p:tavLst>
                                    </p:anim>
                                    <p:anim calcmode="lin" valueType="num">
                                      <p:cBhvr>
                                        <p:cTn id="124" dur="500" fill="hold"/>
                                        <p:tgtEl>
                                          <p:spTgt spid="15367">
                                            <p:txEl>
                                              <p:pRg st="12" end="12"/>
                                            </p:txEl>
                                          </p:spTgt>
                                        </p:tgtEl>
                                        <p:attrNameLst>
                                          <p:attrName>ppt_x</p:attrName>
                                        </p:attrNameLst>
                                      </p:cBhvr>
                                      <p:tavLst>
                                        <p:tav tm="0">
                                          <p:val>
                                            <p:strVal val="#ppt_x-.2"/>
                                          </p:val>
                                        </p:tav>
                                        <p:tav tm="100000">
                                          <p:val>
                                            <p:strVal val="#ppt_x"/>
                                          </p:val>
                                        </p:tav>
                                      </p:tavLst>
                                    </p:anim>
                                    <p:anim calcmode="lin" valueType="num">
                                      <p:cBhvr>
                                        <p:cTn id="125" dur="500" fill="hold"/>
                                        <p:tgtEl>
                                          <p:spTgt spid="15367">
                                            <p:txEl>
                                              <p:pRg st="12" end="12"/>
                                            </p:txEl>
                                          </p:spTgt>
                                        </p:tgtEl>
                                        <p:attrNameLst>
                                          <p:attrName>ppt_y</p:attrName>
                                        </p:attrNameLst>
                                      </p:cBhvr>
                                      <p:tavLst>
                                        <p:tav tm="0">
                                          <p:val>
                                            <p:strVal val="#ppt_y"/>
                                          </p:val>
                                        </p:tav>
                                        <p:tav tm="100000">
                                          <p:val>
                                            <p:strVal val="#ppt_y"/>
                                          </p:val>
                                        </p:tav>
                                      </p:tavLst>
                                    </p:anim>
                                    <p:animEffect transition="in" filter="fade">
                                      <p:cBhvr>
                                        <p:cTn id="126" dur="500"/>
                                        <p:tgtEl>
                                          <p:spTgt spid="1536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7413" name="Rectangle 5"/>
          <p:cNvSpPr>
            <a:spLocks noChangeArrowheads="1"/>
          </p:cNvSpPr>
          <p:nvPr/>
        </p:nvSpPr>
        <p:spPr bwMode="auto">
          <a:xfrm>
            <a:off x="179388" y="1341438"/>
            <a:ext cx="5761037" cy="5310187"/>
          </a:xfrm>
          <a:prstGeom prst="rect">
            <a:avLst/>
          </a:prstGeom>
          <a:noFill/>
          <a:ln w="9525">
            <a:noFill/>
            <a:miter lim="800000"/>
            <a:headEnd/>
            <a:tailEnd/>
          </a:ln>
          <a:effectLst/>
        </p:spPr>
        <p:txBody>
          <a:bodyPr>
            <a:spAutoFit/>
          </a:bodyPr>
          <a:lstStyle/>
          <a:p>
            <a:r>
              <a:rPr lang="en-US" b="1"/>
              <a:t>5. Software Security (cont’d) :</a:t>
            </a:r>
          </a:p>
          <a:p>
            <a:endParaRPr lang="en-GB" b="1"/>
          </a:p>
          <a:p>
            <a:r>
              <a:rPr lang="en-GB" i="1"/>
              <a:t>Basic Spyware</a:t>
            </a:r>
            <a:r>
              <a:rPr lang="en-GB"/>
              <a:t> – Often downloaded to your PC when you download other ‘freeware’.  The license disclaimer often contains a terms that state that </a:t>
            </a:r>
          </a:p>
          <a:p>
            <a:r>
              <a:rPr lang="en-GB"/>
              <a:t>Information about you and your browsing habits, will be sent to the company’s website.</a:t>
            </a:r>
          </a:p>
          <a:p>
            <a:endParaRPr lang="en-GB"/>
          </a:p>
          <a:p>
            <a:r>
              <a:rPr lang="en-GB"/>
              <a:t>Adware – A form of spyware that installs secret</a:t>
            </a:r>
          </a:p>
          <a:p>
            <a:r>
              <a:rPr lang="en-GB"/>
              <a:t>advertising software on your computer.  These can</a:t>
            </a:r>
          </a:p>
          <a:p>
            <a:r>
              <a:rPr lang="en-GB"/>
              <a:t>comprise ‘pop-up’ advertising screens that generally annoy and distract most users from what it is they are doing.  </a:t>
            </a:r>
          </a:p>
          <a:p>
            <a:endParaRPr lang="en-GB"/>
          </a:p>
          <a:p>
            <a:r>
              <a:rPr lang="en-GB"/>
              <a:t>More malicious variants will ‘hijack’ links in web pages, so instead of the hyperlink taking you to the correct website, they take you to a different URL (the company who have paid the adware makers). </a:t>
            </a:r>
          </a:p>
          <a:p>
            <a:endParaRPr lang="en-US"/>
          </a:p>
        </p:txBody>
      </p:sp>
      <p:pic>
        <p:nvPicPr>
          <p:cNvPr id="17414" name="Picture 6" descr="license"/>
          <p:cNvPicPr>
            <a:picLocks noChangeAspect="1" noChangeArrowheads="1"/>
          </p:cNvPicPr>
          <p:nvPr/>
        </p:nvPicPr>
        <p:blipFill>
          <a:blip r:embed="rId3"/>
          <a:srcRect/>
          <a:stretch>
            <a:fillRect/>
          </a:stretch>
        </p:blipFill>
        <p:spPr bwMode="auto">
          <a:xfrm>
            <a:off x="5940425" y="1557338"/>
            <a:ext cx="2905125" cy="22701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17413">
                                            <p:txEl>
                                              <p:pRg st="0" end="0"/>
                                            </p:txEl>
                                          </p:spTgt>
                                        </p:tgtEl>
                                        <p:attrNameLst>
                                          <p:attrName>style.visibility</p:attrName>
                                        </p:attrNameLst>
                                      </p:cBhvr>
                                      <p:to>
                                        <p:strVal val="visible"/>
                                      </p:to>
                                    </p:set>
                                    <p:animEffect transition="in" filter="plus(in)">
                                      <p:cBhvr>
                                        <p:cTn id="7" dur="2000"/>
                                        <p:tgtEl>
                                          <p:spTgt spid="174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3" presetClass="entr" presetSubtype="16" fill="hold" nodeType="clickEffect">
                                  <p:stCondLst>
                                    <p:cond delay="0"/>
                                  </p:stCondLst>
                                  <p:childTnLst>
                                    <p:set>
                                      <p:cBhvr>
                                        <p:cTn id="11" dur="1" fill="hold">
                                          <p:stCondLst>
                                            <p:cond delay="0"/>
                                          </p:stCondLst>
                                        </p:cTn>
                                        <p:tgtEl>
                                          <p:spTgt spid="17413">
                                            <p:txEl>
                                              <p:pRg st="2" end="2"/>
                                            </p:txEl>
                                          </p:spTgt>
                                        </p:tgtEl>
                                        <p:attrNameLst>
                                          <p:attrName>style.visibility</p:attrName>
                                        </p:attrNameLst>
                                      </p:cBhvr>
                                      <p:to>
                                        <p:strVal val="visible"/>
                                      </p:to>
                                    </p:set>
                                    <p:animEffect transition="in" filter="plus(in)">
                                      <p:cBhvr>
                                        <p:cTn id="12" dur="2000"/>
                                        <p:tgtEl>
                                          <p:spTgt spid="17413">
                                            <p:txEl>
                                              <p:pRg st="2" end="2"/>
                                            </p:txEl>
                                          </p:spTgt>
                                        </p:tgtEl>
                                      </p:cBhvr>
                                    </p:animEffect>
                                  </p:childTnLst>
                                </p:cTn>
                              </p:par>
                              <p:par>
                                <p:cTn id="13" presetID="13" presetClass="entr" presetSubtype="16" fill="hold" nodeType="withEffect">
                                  <p:stCondLst>
                                    <p:cond delay="0"/>
                                  </p:stCondLst>
                                  <p:childTnLst>
                                    <p:set>
                                      <p:cBhvr>
                                        <p:cTn id="14" dur="1" fill="hold">
                                          <p:stCondLst>
                                            <p:cond delay="0"/>
                                          </p:stCondLst>
                                        </p:cTn>
                                        <p:tgtEl>
                                          <p:spTgt spid="17413">
                                            <p:txEl>
                                              <p:pRg st="3" end="3"/>
                                            </p:txEl>
                                          </p:spTgt>
                                        </p:tgtEl>
                                        <p:attrNameLst>
                                          <p:attrName>style.visibility</p:attrName>
                                        </p:attrNameLst>
                                      </p:cBhvr>
                                      <p:to>
                                        <p:strVal val="visible"/>
                                      </p:to>
                                    </p:set>
                                    <p:animEffect transition="in" filter="plus(in)">
                                      <p:cBhvr>
                                        <p:cTn id="15" dur="2000"/>
                                        <p:tgtEl>
                                          <p:spTgt spid="1741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3" presetClass="entr" presetSubtype="16" fill="hold" nodeType="clickEffect">
                                  <p:stCondLst>
                                    <p:cond delay="0"/>
                                  </p:stCondLst>
                                  <p:childTnLst>
                                    <p:set>
                                      <p:cBhvr>
                                        <p:cTn id="19" dur="1" fill="hold">
                                          <p:stCondLst>
                                            <p:cond delay="0"/>
                                          </p:stCondLst>
                                        </p:cTn>
                                        <p:tgtEl>
                                          <p:spTgt spid="17413">
                                            <p:txEl>
                                              <p:pRg st="5" end="5"/>
                                            </p:txEl>
                                          </p:spTgt>
                                        </p:tgtEl>
                                        <p:attrNameLst>
                                          <p:attrName>style.visibility</p:attrName>
                                        </p:attrNameLst>
                                      </p:cBhvr>
                                      <p:to>
                                        <p:strVal val="visible"/>
                                      </p:to>
                                    </p:set>
                                    <p:animEffect transition="in" filter="plus(in)">
                                      <p:cBhvr>
                                        <p:cTn id="20" dur="2000"/>
                                        <p:tgtEl>
                                          <p:spTgt spid="17413">
                                            <p:txEl>
                                              <p:pRg st="5" end="5"/>
                                            </p:txEl>
                                          </p:spTgt>
                                        </p:tgtEl>
                                      </p:cBhvr>
                                    </p:animEffect>
                                  </p:childTnLst>
                                </p:cTn>
                              </p:par>
                              <p:par>
                                <p:cTn id="21" presetID="13" presetClass="entr" presetSubtype="16" fill="hold" nodeType="withEffect">
                                  <p:stCondLst>
                                    <p:cond delay="0"/>
                                  </p:stCondLst>
                                  <p:childTnLst>
                                    <p:set>
                                      <p:cBhvr>
                                        <p:cTn id="22" dur="1" fill="hold">
                                          <p:stCondLst>
                                            <p:cond delay="0"/>
                                          </p:stCondLst>
                                        </p:cTn>
                                        <p:tgtEl>
                                          <p:spTgt spid="17413">
                                            <p:txEl>
                                              <p:pRg st="6" end="6"/>
                                            </p:txEl>
                                          </p:spTgt>
                                        </p:tgtEl>
                                        <p:attrNameLst>
                                          <p:attrName>style.visibility</p:attrName>
                                        </p:attrNameLst>
                                      </p:cBhvr>
                                      <p:to>
                                        <p:strVal val="visible"/>
                                      </p:to>
                                    </p:set>
                                    <p:animEffect transition="in" filter="plus(in)">
                                      <p:cBhvr>
                                        <p:cTn id="23" dur="2000"/>
                                        <p:tgtEl>
                                          <p:spTgt spid="17413">
                                            <p:txEl>
                                              <p:pRg st="6" end="6"/>
                                            </p:txEl>
                                          </p:spTgt>
                                        </p:tgtEl>
                                      </p:cBhvr>
                                    </p:animEffect>
                                  </p:childTnLst>
                                </p:cTn>
                              </p:par>
                              <p:par>
                                <p:cTn id="24" presetID="13" presetClass="entr" presetSubtype="16" fill="hold" nodeType="withEffect">
                                  <p:stCondLst>
                                    <p:cond delay="0"/>
                                  </p:stCondLst>
                                  <p:childTnLst>
                                    <p:set>
                                      <p:cBhvr>
                                        <p:cTn id="25" dur="1" fill="hold">
                                          <p:stCondLst>
                                            <p:cond delay="0"/>
                                          </p:stCondLst>
                                        </p:cTn>
                                        <p:tgtEl>
                                          <p:spTgt spid="17413">
                                            <p:txEl>
                                              <p:pRg st="7" end="7"/>
                                            </p:txEl>
                                          </p:spTgt>
                                        </p:tgtEl>
                                        <p:attrNameLst>
                                          <p:attrName>style.visibility</p:attrName>
                                        </p:attrNameLst>
                                      </p:cBhvr>
                                      <p:to>
                                        <p:strVal val="visible"/>
                                      </p:to>
                                    </p:set>
                                    <p:animEffect transition="in" filter="plus(in)">
                                      <p:cBhvr>
                                        <p:cTn id="26" dur="2000"/>
                                        <p:tgtEl>
                                          <p:spTgt spid="17413">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3" presetClass="entr" presetSubtype="16" fill="hold" nodeType="clickEffect">
                                  <p:stCondLst>
                                    <p:cond delay="0"/>
                                  </p:stCondLst>
                                  <p:childTnLst>
                                    <p:set>
                                      <p:cBhvr>
                                        <p:cTn id="30" dur="1" fill="hold">
                                          <p:stCondLst>
                                            <p:cond delay="0"/>
                                          </p:stCondLst>
                                        </p:cTn>
                                        <p:tgtEl>
                                          <p:spTgt spid="17413">
                                            <p:txEl>
                                              <p:pRg st="9" end="9"/>
                                            </p:txEl>
                                          </p:spTgt>
                                        </p:tgtEl>
                                        <p:attrNameLst>
                                          <p:attrName>style.visibility</p:attrName>
                                        </p:attrNameLst>
                                      </p:cBhvr>
                                      <p:to>
                                        <p:strVal val="visible"/>
                                      </p:to>
                                    </p:set>
                                    <p:animEffect transition="in" filter="plus(in)">
                                      <p:cBhvr>
                                        <p:cTn id="31" dur="2000"/>
                                        <p:tgtEl>
                                          <p:spTgt spid="1741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9461" name="Rectangle 5"/>
          <p:cNvSpPr>
            <a:spLocks noChangeArrowheads="1"/>
          </p:cNvSpPr>
          <p:nvPr/>
        </p:nvSpPr>
        <p:spPr bwMode="auto">
          <a:xfrm>
            <a:off x="158750" y="1196975"/>
            <a:ext cx="8985250" cy="4486275"/>
          </a:xfrm>
          <a:prstGeom prst="rect">
            <a:avLst/>
          </a:prstGeom>
          <a:noFill/>
          <a:ln w="9525">
            <a:noFill/>
            <a:miter lim="800000"/>
            <a:headEnd/>
            <a:tailEnd/>
          </a:ln>
          <a:effectLst/>
        </p:spPr>
        <p:txBody>
          <a:bodyPr wrap="none">
            <a:spAutoFit/>
          </a:bodyPr>
          <a:lstStyle/>
          <a:p>
            <a:r>
              <a:rPr lang="en-US" b="1"/>
              <a:t>5. Software Security (cont’d) :</a:t>
            </a:r>
          </a:p>
          <a:p>
            <a:endParaRPr lang="en-GB" b="1"/>
          </a:p>
          <a:p>
            <a:pPr lvl="1">
              <a:buFontTx/>
              <a:buChar char="•"/>
            </a:pPr>
            <a:r>
              <a:rPr lang="en-GB" b="1"/>
              <a:t> </a:t>
            </a:r>
            <a:r>
              <a:rPr lang="en-GB"/>
              <a:t>controlled by </a:t>
            </a:r>
            <a:r>
              <a:rPr lang="en-US" i="1"/>
              <a:t>external threats:</a:t>
            </a:r>
            <a:r>
              <a:rPr lang="en-US"/>
              <a:t> 'Firewall' software, hubs/routers (built in </a:t>
            </a:r>
          </a:p>
          <a:p>
            <a:pPr lvl="1"/>
            <a:r>
              <a:rPr lang="en-US"/>
              <a:t>  firewalls, useful against low level attacks I</a:t>
            </a:r>
            <a:r>
              <a:rPr lang="en-US" i="1"/>
              <a:t>nternal threats</a:t>
            </a:r>
            <a:r>
              <a:rPr lang="en-US"/>
              <a:t> (Anti-virus, regular </a:t>
            </a:r>
          </a:p>
          <a:p>
            <a:pPr lvl="1"/>
            <a:r>
              <a:rPr lang="en-US"/>
              <a:t>  updates (to protect against latest threats), Operating System Service Packs, </a:t>
            </a:r>
          </a:p>
          <a:p>
            <a:pPr lvl="1"/>
            <a:r>
              <a:rPr lang="en-US"/>
              <a:t>  Updates/Patches for repairing software Registry/File System/Kernel. Software</a:t>
            </a:r>
          </a:p>
          <a:p>
            <a:pPr lvl="1"/>
            <a:r>
              <a:rPr lang="en-US"/>
              <a:t>  Update Services (SUS) </a:t>
            </a:r>
          </a:p>
          <a:p>
            <a:pPr lvl="1"/>
            <a:endParaRPr lang="en-US"/>
          </a:p>
          <a:p>
            <a:pPr lvl="1"/>
            <a:r>
              <a:rPr lang="en-US" i="1"/>
              <a:t>  Open source Security</a:t>
            </a:r>
            <a:r>
              <a:rPr lang="en-US"/>
              <a:t> perspective “everyone can see how it constructed, and any</a:t>
            </a:r>
          </a:p>
          <a:p>
            <a:pPr lvl="1"/>
            <a:r>
              <a:rPr lang="en-US"/>
              <a:t>  loopholes can be blocked, holes are sealed in an open way.  Every System with</a:t>
            </a:r>
          </a:p>
          <a:p>
            <a:pPr lvl="1"/>
            <a:r>
              <a:rPr lang="en-US"/>
              <a:t>  this concern installs a new version with the fix.</a:t>
            </a:r>
          </a:p>
          <a:p>
            <a:pPr lvl="1"/>
            <a:endParaRPr lang="en-GB"/>
          </a:p>
          <a:p>
            <a:pPr lvl="1"/>
            <a:r>
              <a:rPr lang="en-GB"/>
              <a:t>  </a:t>
            </a:r>
            <a:r>
              <a:rPr lang="en-GB" i="1"/>
              <a:t>Closed source</a:t>
            </a:r>
            <a:r>
              <a:rPr lang="en-GB"/>
              <a:t> ‘Obscurity for Security’ – if vulnerabilities are not known in design</a:t>
            </a:r>
          </a:p>
          <a:p>
            <a:pPr lvl="1"/>
            <a:r>
              <a:rPr lang="en-GB"/>
              <a:t>  phases, attackers do not know about them either.  </a:t>
            </a:r>
            <a:endParaRPr lang="en-US"/>
          </a:p>
          <a:p>
            <a:pPr lvl="1"/>
            <a:endParaRPr lang="en-US"/>
          </a:p>
          <a:p>
            <a:pPr lvl="1"/>
            <a:r>
              <a:rPr lang="en-US"/>
              <a:t>      </a:t>
            </a:r>
          </a:p>
        </p:txBody>
      </p:sp>
      <p:sp>
        <p:nvSpPr>
          <p:cNvPr id="19462" name="Rectangle 6"/>
          <p:cNvSpPr>
            <a:spLocks noChangeArrowheads="1"/>
          </p:cNvSpPr>
          <p:nvPr/>
        </p:nvSpPr>
        <p:spPr bwMode="auto">
          <a:xfrm>
            <a:off x="179388" y="5300663"/>
            <a:ext cx="8964612" cy="1465262"/>
          </a:xfrm>
          <a:prstGeom prst="rect">
            <a:avLst/>
          </a:prstGeom>
          <a:noFill/>
          <a:ln w="9525">
            <a:noFill/>
            <a:miter lim="800000"/>
            <a:headEnd/>
            <a:tailEnd/>
          </a:ln>
          <a:effectLst/>
        </p:spPr>
        <p:txBody>
          <a:bodyPr>
            <a:spAutoFit/>
          </a:bodyPr>
          <a:lstStyle/>
          <a:p>
            <a:pPr marL="342900" indent="-342900"/>
            <a:r>
              <a:rPr lang="en-US" b="1"/>
              <a:t>6. Data File Security :</a:t>
            </a:r>
          </a:p>
          <a:p>
            <a:pPr marL="342900" indent="-342900"/>
            <a:endParaRPr lang="en-US" b="1"/>
          </a:p>
          <a:p>
            <a:pPr marL="800100" lvl="1" indent="-342900">
              <a:buFontTx/>
              <a:buChar char="•"/>
            </a:pPr>
            <a:r>
              <a:rPr lang="en-US"/>
              <a:t>problems of loss or corruption of files; </a:t>
            </a:r>
          </a:p>
          <a:p>
            <a:pPr marL="800100" lvl="1" indent="-342900">
              <a:buFontTx/>
              <a:buChar char="•"/>
            </a:pPr>
            <a:r>
              <a:rPr lang="en-US"/>
              <a:t>controlled by adequate Backup procedures (</a:t>
            </a:r>
            <a:r>
              <a:rPr lang="en-US" b="1" i="1"/>
              <a:t>Planning for Backup/Recovery</a:t>
            </a:r>
            <a:r>
              <a:rPr lang="en-US"/>
              <a:t> – scheduling, location [offsite?], importance of data,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9461">
                                            <p:txEl>
                                              <p:pRg st="0" end="0"/>
                                            </p:txEl>
                                          </p:spTgt>
                                        </p:tgtEl>
                                        <p:attrNameLst>
                                          <p:attrName>style.visibility</p:attrName>
                                        </p:attrNameLst>
                                      </p:cBhvr>
                                      <p:to>
                                        <p:strVal val="visible"/>
                                      </p:to>
                                    </p:set>
                                    <p:animEffect transition="in" filter="circle(in)">
                                      <p:cBhvr>
                                        <p:cTn id="7" dur="2000"/>
                                        <p:tgtEl>
                                          <p:spTgt spid="194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9461">
                                            <p:txEl>
                                              <p:pRg st="2" end="2"/>
                                            </p:txEl>
                                          </p:spTgt>
                                        </p:tgtEl>
                                        <p:attrNameLst>
                                          <p:attrName>style.visibility</p:attrName>
                                        </p:attrNameLst>
                                      </p:cBhvr>
                                      <p:to>
                                        <p:strVal val="visible"/>
                                      </p:to>
                                    </p:set>
                                    <p:animEffect transition="in" filter="circle(in)">
                                      <p:cBhvr>
                                        <p:cTn id="12" dur="2000"/>
                                        <p:tgtEl>
                                          <p:spTgt spid="19461">
                                            <p:txEl>
                                              <p:pRg st="2" end="2"/>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19461">
                                            <p:txEl>
                                              <p:pRg st="3" end="3"/>
                                            </p:txEl>
                                          </p:spTgt>
                                        </p:tgtEl>
                                        <p:attrNameLst>
                                          <p:attrName>style.visibility</p:attrName>
                                        </p:attrNameLst>
                                      </p:cBhvr>
                                      <p:to>
                                        <p:strVal val="visible"/>
                                      </p:to>
                                    </p:set>
                                    <p:animEffect transition="in" filter="circle(in)">
                                      <p:cBhvr>
                                        <p:cTn id="15" dur="2000"/>
                                        <p:tgtEl>
                                          <p:spTgt spid="19461">
                                            <p:txEl>
                                              <p:pRg st="3" end="3"/>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19461">
                                            <p:txEl>
                                              <p:pRg st="4" end="4"/>
                                            </p:txEl>
                                          </p:spTgt>
                                        </p:tgtEl>
                                        <p:attrNameLst>
                                          <p:attrName>style.visibility</p:attrName>
                                        </p:attrNameLst>
                                      </p:cBhvr>
                                      <p:to>
                                        <p:strVal val="visible"/>
                                      </p:to>
                                    </p:set>
                                    <p:animEffect transition="in" filter="circle(in)">
                                      <p:cBhvr>
                                        <p:cTn id="18" dur="2000"/>
                                        <p:tgtEl>
                                          <p:spTgt spid="19461">
                                            <p:txEl>
                                              <p:pRg st="4" end="4"/>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19461">
                                            <p:txEl>
                                              <p:pRg st="5" end="5"/>
                                            </p:txEl>
                                          </p:spTgt>
                                        </p:tgtEl>
                                        <p:attrNameLst>
                                          <p:attrName>style.visibility</p:attrName>
                                        </p:attrNameLst>
                                      </p:cBhvr>
                                      <p:to>
                                        <p:strVal val="visible"/>
                                      </p:to>
                                    </p:set>
                                    <p:animEffect transition="in" filter="circle(in)">
                                      <p:cBhvr>
                                        <p:cTn id="21" dur="2000"/>
                                        <p:tgtEl>
                                          <p:spTgt spid="19461">
                                            <p:txEl>
                                              <p:pRg st="5" end="5"/>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19461">
                                            <p:txEl>
                                              <p:pRg st="6" end="6"/>
                                            </p:txEl>
                                          </p:spTgt>
                                        </p:tgtEl>
                                        <p:attrNameLst>
                                          <p:attrName>style.visibility</p:attrName>
                                        </p:attrNameLst>
                                      </p:cBhvr>
                                      <p:to>
                                        <p:strVal val="visible"/>
                                      </p:to>
                                    </p:set>
                                    <p:animEffect transition="in" filter="circle(in)">
                                      <p:cBhvr>
                                        <p:cTn id="24" dur="2000"/>
                                        <p:tgtEl>
                                          <p:spTgt spid="19461">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19461">
                                            <p:txEl>
                                              <p:pRg st="8" end="8"/>
                                            </p:txEl>
                                          </p:spTgt>
                                        </p:tgtEl>
                                        <p:attrNameLst>
                                          <p:attrName>style.visibility</p:attrName>
                                        </p:attrNameLst>
                                      </p:cBhvr>
                                      <p:to>
                                        <p:strVal val="visible"/>
                                      </p:to>
                                    </p:set>
                                    <p:animEffect transition="in" filter="circle(in)">
                                      <p:cBhvr>
                                        <p:cTn id="29" dur="2000"/>
                                        <p:tgtEl>
                                          <p:spTgt spid="19461">
                                            <p:txEl>
                                              <p:pRg st="8" end="8"/>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19461">
                                            <p:txEl>
                                              <p:pRg st="9" end="9"/>
                                            </p:txEl>
                                          </p:spTgt>
                                        </p:tgtEl>
                                        <p:attrNameLst>
                                          <p:attrName>style.visibility</p:attrName>
                                        </p:attrNameLst>
                                      </p:cBhvr>
                                      <p:to>
                                        <p:strVal val="visible"/>
                                      </p:to>
                                    </p:set>
                                    <p:animEffect transition="in" filter="circle(in)">
                                      <p:cBhvr>
                                        <p:cTn id="32" dur="2000"/>
                                        <p:tgtEl>
                                          <p:spTgt spid="19461">
                                            <p:txEl>
                                              <p:pRg st="9" end="9"/>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19461">
                                            <p:txEl>
                                              <p:pRg st="10" end="10"/>
                                            </p:txEl>
                                          </p:spTgt>
                                        </p:tgtEl>
                                        <p:attrNameLst>
                                          <p:attrName>style.visibility</p:attrName>
                                        </p:attrNameLst>
                                      </p:cBhvr>
                                      <p:to>
                                        <p:strVal val="visible"/>
                                      </p:to>
                                    </p:set>
                                    <p:animEffect transition="in" filter="circle(in)">
                                      <p:cBhvr>
                                        <p:cTn id="35" dur="2000"/>
                                        <p:tgtEl>
                                          <p:spTgt spid="19461">
                                            <p:txEl>
                                              <p:pRg st="10" end="1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19461">
                                            <p:txEl>
                                              <p:pRg st="12" end="12"/>
                                            </p:txEl>
                                          </p:spTgt>
                                        </p:tgtEl>
                                        <p:attrNameLst>
                                          <p:attrName>style.visibility</p:attrName>
                                        </p:attrNameLst>
                                      </p:cBhvr>
                                      <p:to>
                                        <p:strVal val="visible"/>
                                      </p:to>
                                    </p:set>
                                    <p:animEffect transition="in" filter="circle(in)">
                                      <p:cBhvr>
                                        <p:cTn id="40" dur="2000"/>
                                        <p:tgtEl>
                                          <p:spTgt spid="19461">
                                            <p:txEl>
                                              <p:pRg st="12" end="12"/>
                                            </p:txEl>
                                          </p:spTgt>
                                        </p:tgtEl>
                                      </p:cBhvr>
                                    </p:animEffect>
                                  </p:childTnLst>
                                </p:cTn>
                              </p:par>
                              <p:par>
                                <p:cTn id="41" presetID="6" presetClass="entr" presetSubtype="16" fill="hold" nodeType="withEffect">
                                  <p:stCondLst>
                                    <p:cond delay="0"/>
                                  </p:stCondLst>
                                  <p:childTnLst>
                                    <p:set>
                                      <p:cBhvr>
                                        <p:cTn id="42" dur="1" fill="hold">
                                          <p:stCondLst>
                                            <p:cond delay="0"/>
                                          </p:stCondLst>
                                        </p:cTn>
                                        <p:tgtEl>
                                          <p:spTgt spid="19461">
                                            <p:txEl>
                                              <p:pRg st="13" end="13"/>
                                            </p:txEl>
                                          </p:spTgt>
                                        </p:tgtEl>
                                        <p:attrNameLst>
                                          <p:attrName>style.visibility</p:attrName>
                                        </p:attrNameLst>
                                      </p:cBhvr>
                                      <p:to>
                                        <p:strVal val="visible"/>
                                      </p:to>
                                    </p:set>
                                    <p:animEffect transition="in" filter="circle(in)">
                                      <p:cBhvr>
                                        <p:cTn id="43" dur="2000"/>
                                        <p:tgtEl>
                                          <p:spTgt spid="19461">
                                            <p:txEl>
                                              <p:pRg st="13" end="1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nodeType="clickEffect">
                                  <p:stCondLst>
                                    <p:cond delay="0"/>
                                  </p:stCondLst>
                                  <p:childTnLst>
                                    <p:set>
                                      <p:cBhvr>
                                        <p:cTn id="47" dur="1" fill="hold">
                                          <p:stCondLst>
                                            <p:cond delay="0"/>
                                          </p:stCondLst>
                                        </p:cTn>
                                        <p:tgtEl>
                                          <p:spTgt spid="19462">
                                            <p:txEl>
                                              <p:pRg st="0" end="0"/>
                                            </p:txEl>
                                          </p:spTgt>
                                        </p:tgtEl>
                                        <p:attrNameLst>
                                          <p:attrName>style.visibility</p:attrName>
                                        </p:attrNameLst>
                                      </p:cBhvr>
                                      <p:to>
                                        <p:strVal val="visible"/>
                                      </p:to>
                                    </p:set>
                                    <p:animEffect transition="in" filter="circle(in)">
                                      <p:cBhvr>
                                        <p:cTn id="48" dur="2000"/>
                                        <p:tgtEl>
                                          <p:spTgt spid="19462">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16" fill="hold" nodeType="clickEffect">
                                  <p:stCondLst>
                                    <p:cond delay="0"/>
                                  </p:stCondLst>
                                  <p:childTnLst>
                                    <p:set>
                                      <p:cBhvr>
                                        <p:cTn id="52" dur="1" fill="hold">
                                          <p:stCondLst>
                                            <p:cond delay="0"/>
                                          </p:stCondLst>
                                        </p:cTn>
                                        <p:tgtEl>
                                          <p:spTgt spid="19462">
                                            <p:txEl>
                                              <p:pRg st="2" end="2"/>
                                            </p:txEl>
                                          </p:spTgt>
                                        </p:tgtEl>
                                        <p:attrNameLst>
                                          <p:attrName>style.visibility</p:attrName>
                                        </p:attrNameLst>
                                      </p:cBhvr>
                                      <p:to>
                                        <p:strVal val="visible"/>
                                      </p:to>
                                    </p:set>
                                    <p:animEffect transition="in" filter="circle(in)">
                                      <p:cBhvr>
                                        <p:cTn id="53" dur="2000"/>
                                        <p:tgtEl>
                                          <p:spTgt spid="19462">
                                            <p:txEl>
                                              <p:pRg st="2" end="2"/>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19462">
                                            <p:txEl>
                                              <p:pRg st="3" end="3"/>
                                            </p:txEl>
                                          </p:spTgt>
                                        </p:tgtEl>
                                        <p:attrNameLst>
                                          <p:attrName>style.visibility</p:attrName>
                                        </p:attrNameLst>
                                      </p:cBhvr>
                                      <p:to>
                                        <p:strVal val="visible"/>
                                      </p:to>
                                    </p:set>
                                    <p:animEffect transition="in" filter="circle(in)">
                                      <p:cBhvr>
                                        <p:cTn id="56" dur="2000"/>
                                        <p:tgtEl>
                                          <p:spTgt spid="1946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ChangeArrowheads="1"/>
          </p:cNvSpPr>
          <p:nvPr/>
        </p:nvSpPr>
        <p:spPr bwMode="auto">
          <a:xfrm>
            <a:off x="179388" y="1341438"/>
            <a:ext cx="8858250" cy="2838450"/>
          </a:xfrm>
          <a:prstGeom prst="rect">
            <a:avLst/>
          </a:prstGeom>
          <a:noFill/>
          <a:ln w="9525">
            <a:noFill/>
            <a:miter lim="800000"/>
            <a:headEnd/>
            <a:tailEnd/>
          </a:ln>
          <a:effectLst/>
        </p:spPr>
        <p:txBody>
          <a:bodyPr wrap="none">
            <a:spAutoFit/>
          </a:bodyPr>
          <a:lstStyle/>
          <a:p>
            <a:r>
              <a:rPr lang="en-US" b="1"/>
              <a:t>6. Data File Security (cont’d) :</a:t>
            </a:r>
          </a:p>
          <a:p>
            <a:endParaRPr lang="en-GB" b="1"/>
          </a:p>
          <a:p>
            <a:pPr lvl="1">
              <a:buFontTx/>
              <a:buChar char="•"/>
            </a:pPr>
            <a:r>
              <a:rPr lang="en-GB" b="1"/>
              <a:t> </a:t>
            </a:r>
            <a:r>
              <a:rPr lang="en-US"/>
              <a:t>acceptable ‘downtime’ until recovery, Resource Availability </a:t>
            </a:r>
          </a:p>
          <a:p>
            <a:pPr lvl="1"/>
            <a:r>
              <a:rPr lang="en-US"/>
              <a:t>  (Types of Backup – Daily, Incremental, Full etc). </a:t>
            </a:r>
            <a:r>
              <a:rPr lang="en-GB"/>
              <a:t>Backup Media (Disk Drives, </a:t>
            </a:r>
          </a:p>
          <a:p>
            <a:pPr lvl="1"/>
            <a:r>
              <a:rPr lang="en-GB"/>
              <a:t>  Removable Disks, DAT drives, Optical Jukeboxes, what factors/circumstances </a:t>
            </a:r>
          </a:p>
          <a:p>
            <a:pPr lvl="1"/>
            <a:r>
              <a:rPr lang="en-GB"/>
              <a:t>  influence/constrain your decisions (speed, cost, reliability, capacity, etc).</a:t>
            </a:r>
          </a:p>
          <a:p>
            <a:pPr lvl="1">
              <a:buFontTx/>
              <a:buChar char="•"/>
            </a:pPr>
            <a:r>
              <a:rPr lang="en-GB"/>
              <a:t> Encryption – “The process of transforming meaningful information into non </a:t>
            </a:r>
          </a:p>
          <a:p>
            <a:pPr lvl="1"/>
            <a:r>
              <a:rPr lang="en-GB"/>
              <a:t>  meaningful data, for the purpose of transportation.  This is so that no-one other, </a:t>
            </a:r>
          </a:p>
          <a:p>
            <a:pPr lvl="1"/>
            <a:r>
              <a:rPr lang="en-GB"/>
              <a:t>  than the intended recipient (unless they have a ‘decryption’ key) can read</a:t>
            </a:r>
          </a:p>
          <a:p>
            <a:pPr lvl="1"/>
            <a:r>
              <a:rPr lang="en-GB"/>
              <a:t>  /interpret the original ‘meaningful’ information. </a:t>
            </a:r>
            <a:endParaRPr lang="en-US"/>
          </a:p>
        </p:txBody>
      </p:sp>
      <p:sp>
        <p:nvSpPr>
          <p:cNvPr id="23557" name="Rectangle 5"/>
          <p:cNvSpPr>
            <a:spLocks noChangeArrowheads="1"/>
          </p:cNvSpPr>
          <p:nvPr/>
        </p:nvSpPr>
        <p:spPr bwMode="auto">
          <a:xfrm>
            <a:off x="219075" y="4221163"/>
            <a:ext cx="8924925" cy="2563812"/>
          </a:xfrm>
          <a:prstGeom prst="rect">
            <a:avLst/>
          </a:prstGeom>
          <a:noFill/>
          <a:ln w="9525">
            <a:noFill/>
            <a:miter lim="800000"/>
            <a:headEnd/>
            <a:tailEnd/>
          </a:ln>
          <a:effectLst/>
        </p:spPr>
        <p:txBody>
          <a:bodyPr wrap="none">
            <a:spAutoFit/>
          </a:bodyPr>
          <a:lstStyle/>
          <a:p>
            <a:r>
              <a:rPr lang="en-US" b="1"/>
              <a:t>7. Hardware Security :</a:t>
            </a:r>
          </a:p>
          <a:p>
            <a:endParaRPr lang="en-GB" b="1"/>
          </a:p>
          <a:p>
            <a:pPr lvl="1">
              <a:buFontTx/>
              <a:buChar char="•"/>
            </a:pPr>
            <a:r>
              <a:rPr lang="en-GB" b="1"/>
              <a:t> </a:t>
            </a:r>
            <a:r>
              <a:rPr lang="en-US"/>
              <a:t>problems of loss or failure of nodes;</a:t>
            </a:r>
          </a:p>
          <a:p>
            <a:pPr lvl="1">
              <a:buFontTx/>
              <a:buChar char="•"/>
            </a:pPr>
            <a:r>
              <a:rPr lang="en-GB"/>
              <a:t> </a:t>
            </a:r>
            <a:r>
              <a:rPr lang="en-US"/>
              <a:t>backup facilities – RAID 0, 1, 5.(Redundant Array of Independent Disks), </a:t>
            </a:r>
          </a:p>
          <a:p>
            <a:pPr lvl="1"/>
            <a:r>
              <a:rPr lang="en-US"/>
              <a:t>  mirrored servers, UPS,</a:t>
            </a:r>
          </a:p>
          <a:p>
            <a:pPr lvl="1">
              <a:buFontTx/>
              <a:buChar char="•"/>
            </a:pPr>
            <a:r>
              <a:rPr lang="en-GB"/>
              <a:t> </a:t>
            </a:r>
            <a:r>
              <a:rPr lang="en-US"/>
              <a:t>controlled by good network configuration so that faults may be quickly identified; </a:t>
            </a:r>
          </a:p>
          <a:p>
            <a:pPr lvl="1">
              <a:buFontTx/>
              <a:buChar char="•"/>
            </a:pPr>
            <a:r>
              <a:rPr lang="en-GB"/>
              <a:t> </a:t>
            </a:r>
            <a:r>
              <a:rPr lang="en-US"/>
              <a:t>use of Network Management Tools (SNMP – Simple Network Management </a:t>
            </a:r>
          </a:p>
          <a:p>
            <a:pPr lvl="1"/>
            <a:r>
              <a:rPr lang="en-US"/>
              <a:t>  Protocol – gaining the ability to monitor Computers and Network Devices in</a:t>
            </a:r>
          </a:p>
          <a:p>
            <a:pPr lvl="1"/>
            <a:r>
              <a:rPr lang="en-US"/>
              <a:t>  the network, (what O/S are present, Hard Capacity), </a:t>
            </a:r>
          </a:p>
        </p:txBody>
      </p:sp>
      <p:sp>
        <p:nvSpPr>
          <p:cNvPr id="23558" name="Text Box 6"/>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3556">
                                            <p:txEl>
                                              <p:pRg st="0" end="0"/>
                                            </p:txEl>
                                          </p:spTgt>
                                        </p:tgtEl>
                                        <p:attrNameLst>
                                          <p:attrName>style.visibility</p:attrName>
                                        </p:attrNameLst>
                                      </p:cBhvr>
                                      <p:to>
                                        <p:strVal val="visible"/>
                                      </p:to>
                                    </p:set>
                                    <p:animEffect transition="in" filter="circle(in)">
                                      <p:cBhvr>
                                        <p:cTn id="7" dur="2000"/>
                                        <p:tgtEl>
                                          <p:spTgt spid="2355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3556">
                                            <p:txEl>
                                              <p:pRg st="2" end="2"/>
                                            </p:txEl>
                                          </p:spTgt>
                                        </p:tgtEl>
                                        <p:attrNameLst>
                                          <p:attrName>style.visibility</p:attrName>
                                        </p:attrNameLst>
                                      </p:cBhvr>
                                      <p:to>
                                        <p:strVal val="visible"/>
                                      </p:to>
                                    </p:set>
                                    <p:animEffect transition="in" filter="circle(in)">
                                      <p:cBhvr>
                                        <p:cTn id="12" dur="2000"/>
                                        <p:tgtEl>
                                          <p:spTgt spid="23556">
                                            <p:txEl>
                                              <p:pRg st="2" end="2"/>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23556">
                                            <p:txEl>
                                              <p:pRg st="3" end="3"/>
                                            </p:txEl>
                                          </p:spTgt>
                                        </p:tgtEl>
                                        <p:attrNameLst>
                                          <p:attrName>style.visibility</p:attrName>
                                        </p:attrNameLst>
                                      </p:cBhvr>
                                      <p:to>
                                        <p:strVal val="visible"/>
                                      </p:to>
                                    </p:set>
                                    <p:animEffect transition="in" filter="circle(in)">
                                      <p:cBhvr>
                                        <p:cTn id="15" dur="2000"/>
                                        <p:tgtEl>
                                          <p:spTgt spid="23556">
                                            <p:txEl>
                                              <p:pRg st="3" end="3"/>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23556">
                                            <p:txEl>
                                              <p:pRg st="4" end="4"/>
                                            </p:txEl>
                                          </p:spTgt>
                                        </p:tgtEl>
                                        <p:attrNameLst>
                                          <p:attrName>style.visibility</p:attrName>
                                        </p:attrNameLst>
                                      </p:cBhvr>
                                      <p:to>
                                        <p:strVal val="visible"/>
                                      </p:to>
                                    </p:set>
                                    <p:animEffect transition="in" filter="circle(in)">
                                      <p:cBhvr>
                                        <p:cTn id="18" dur="2000"/>
                                        <p:tgtEl>
                                          <p:spTgt spid="23556">
                                            <p:txEl>
                                              <p:pRg st="4" end="4"/>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23556">
                                            <p:txEl>
                                              <p:pRg st="5" end="5"/>
                                            </p:txEl>
                                          </p:spTgt>
                                        </p:tgtEl>
                                        <p:attrNameLst>
                                          <p:attrName>style.visibility</p:attrName>
                                        </p:attrNameLst>
                                      </p:cBhvr>
                                      <p:to>
                                        <p:strVal val="visible"/>
                                      </p:to>
                                    </p:set>
                                    <p:animEffect transition="in" filter="circle(in)">
                                      <p:cBhvr>
                                        <p:cTn id="21" dur="2000"/>
                                        <p:tgtEl>
                                          <p:spTgt spid="23556">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23556">
                                            <p:txEl>
                                              <p:pRg st="6" end="6"/>
                                            </p:txEl>
                                          </p:spTgt>
                                        </p:tgtEl>
                                        <p:attrNameLst>
                                          <p:attrName>style.visibility</p:attrName>
                                        </p:attrNameLst>
                                      </p:cBhvr>
                                      <p:to>
                                        <p:strVal val="visible"/>
                                      </p:to>
                                    </p:set>
                                    <p:animEffect transition="in" filter="circle(in)">
                                      <p:cBhvr>
                                        <p:cTn id="26" dur="2000"/>
                                        <p:tgtEl>
                                          <p:spTgt spid="23556">
                                            <p:txEl>
                                              <p:pRg st="6" end="6"/>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23556">
                                            <p:txEl>
                                              <p:pRg st="7" end="7"/>
                                            </p:txEl>
                                          </p:spTgt>
                                        </p:tgtEl>
                                        <p:attrNameLst>
                                          <p:attrName>style.visibility</p:attrName>
                                        </p:attrNameLst>
                                      </p:cBhvr>
                                      <p:to>
                                        <p:strVal val="visible"/>
                                      </p:to>
                                    </p:set>
                                    <p:animEffect transition="in" filter="circle(in)">
                                      <p:cBhvr>
                                        <p:cTn id="29" dur="2000"/>
                                        <p:tgtEl>
                                          <p:spTgt spid="23556">
                                            <p:txEl>
                                              <p:pRg st="7" end="7"/>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23556">
                                            <p:txEl>
                                              <p:pRg st="8" end="8"/>
                                            </p:txEl>
                                          </p:spTgt>
                                        </p:tgtEl>
                                        <p:attrNameLst>
                                          <p:attrName>style.visibility</p:attrName>
                                        </p:attrNameLst>
                                      </p:cBhvr>
                                      <p:to>
                                        <p:strVal val="visible"/>
                                      </p:to>
                                    </p:set>
                                    <p:animEffect transition="in" filter="circle(in)">
                                      <p:cBhvr>
                                        <p:cTn id="32" dur="2000"/>
                                        <p:tgtEl>
                                          <p:spTgt spid="23556">
                                            <p:txEl>
                                              <p:pRg st="8" end="8"/>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23556">
                                            <p:txEl>
                                              <p:pRg st="9" end="9"/>
                                            </p:txEl>
                                          </p:spTgt>
                                        </p:tgtEl>
                                        <p:attrNameLst>
                                          <p:attrName>style.visibility</p:attrName>
                                        </p:attrNameLst>
                                      </p:cBhvr>
                                      <p:to>
                                        <p:strVal val="visible"/>
                                      </p:to>
                                    </p:set>
                                    <p:animEffect transition="in" filter="circle(in)">
                                      <p:cBhvr>
                                        <p:cTn id="35" dur="2000"/>
                                        <p:tgtEl>
                                          <p:spTgt spid="23556">
                                            <p:txEl>
                                              <p:pRg st="9" end="9"/>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23557">
                                            <p:txEl>
                                              <p:pRg st="0" end="0"/>
                                            </p:txEl>
                                          </p:spTgt>
                                        </p:tgtEl>
                                        <p:attrNameLst>
                                          <p:attrName>style.visibility</p:attrName>
                                        </p:attrNameLst>
                                      </p:cBhvr>
                                      <p:to>
                                        <p:strVal val="visible"/>
                                      </p:to>
                                    </p:set>
                                    <p:animEffect transition="in" filter="circle(in)">
                                      <p:cBhvr>
                                        <p:cTn id="40" dur="2000"/>
                                        <p:tgtEl>
                                          <p:spTgt spid="23557">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23557">
                                            <p:txEl>
                                              <p:pRg st="2" end="2"/>
                                            </p:txEl>
                                          </p:spTgt>
                                        </p:tgtEl>
                                        <p:attrNameLst>
                                          <p:attrName>style.visibility</p:attrName>
                                        </p:attrNameLst>
                                      </p:cBhvr>
                                      <p:to>
                                        <p:strVal val="visible"/>
                                      </p:to>
                                    </p:set>
                                    <p:animEffect transition="in" filter="circle(in)">
                                      <p:cBhvr>
                                        <p:cTn id="45" dur="2000"/>
                                        <p:tgtEl>
                                          <p:spTgt spid="23557">
                                            <p:txEl>
                                              <p:pRg st="2" end="2"/>
                                            </p:txEl>
                                          </p:spTgt>
                                        </p:tgtEl>
                                      </p:cBhvr>
                                    </p:animEffect>
                                  </p:childTnLst>
                                </p:cTn>
                              </p:par>
                              <p:par>
                                <p:cTn id="46" presetID="6" presetClass="entr" presetSubtype="16" fill="hold" nodeType="withEffect">
                                  <p:stCondLst>
                                    <p:cond delay="0"/>
                                  </p:stCondLst>
                                  <p:childTnLst>
                                    <p:set>
                                      <p:cBhvr>
                                        <p:cTn id="47" dur="1" fill="hold">
                                          <p:stCondLst>
                                            <p:cond delay="0"/>
                                          </p:stCondLst>
                                        </p:cTn>
                                        <p:tgtEl>
                                          <p:spTgt spid="23557">
                                            <p:txEl>
                                              <p:pRg st="3" end="3"/>
                                            </p:txEl>
                                          </p:spTgt>
                                        </p:tgtEl>
                                        <p:attrNameLst>
                                          <p:attrName>style.visibility</p:attrName>
                                        </p:attrNameLst>
                                      </p:cBhvr>
                                      <p:to>
                                        <p:strVal val="visible"/>
                                      </p:to>
                                    </p:set>
                                    <p:animEffect transition="in" filter="circle(in)">
                                      <p:cBhvr>
                                        <p:cTn id="48" dur="2000"/>
                                        <p:tgtEl>
                                          <p:spTgt spid="23557">
                                            <p:txEl>
                                              <p:pRg st="3" end="3"/>
                                            </p:txEl>
                                          </p:spTgt>
                                        </p:tgtEl>
                                      </p:cBhvr>
                                    </p:animEffect>
                                  </p:childTnLst>
                                </p:cTn>
                              </p:par>
                              <p:par>
                                <p:cTn id="49" presetID="6" presetClass="entr" presetSubtype="16" fill="hold" nodeType="withEffect">
                                  <p:stCondLst>
                                    <p:cond delay="0"/>
                                  </p:stCondLst>
                                  <p:childTnLst>
                                    <p:set>
                                      <p:cBhvr>
                                        <p:cTn id="50" dur="1" fill="hold">
                                          <p:stCondLst>
                                            <p:cond delay="0"/>
                                          </p:stCondLst>
                                        </p:cTn>
                                        <p:tgtEl>
                                          <p:spTgt spid="23557">
                                            <p:txEl>
                                              <p:pRg st="4" end="4"/>
                                            </p:txEl>
                                          </p:spTgt>
                                        </p:tgtEl>
                                        <p:attrNameLst>
                                          <p:attrName>style.visibility</p:attrName>
                                        </p:attrNameLst>
                                      </p:cBhvr>
                                      <p:to>
                                        <p:strVal val="visible"/>
                                      </p:to>
                                    </p:set>
                                    <p:animEffect transition="in" filter="circle(in)">
                                      <p:cBhvr>
                                        <p:cTn id="51" dur="2000"/>
                                        <p:tgtEl>
                                          <p:spTgt spid="23557">
                                            <p:txEl>
                                              <p:pRg st="4" end="4"/>
                                            </p:txEl>
                                          </p:spTgt>
                                        </p:tgtEl>
                                      </p:cBhvr>
                                    </p:animEffect>
                                  </p:childTnLst>
                                </p:cTn>
                              </p:par>
                              <p:par>
                                <p:cTn id="52" presetID="6" presetClass="entr" presetSubtype="16" fill="hold" nodeType="withEffect">
                                  <p:stCondLst>
                                    <p:cond delay="0"/>
                                  </p:stCondLst>
                                  <p:childTnLst>
                                    <p:set>
                                      <p:cBhvr>
                                        <p:cTn id="53" dur="1" fill="hold">
                                          <p:stCondLst>
                                            <p:cond delay="0"/>
                                          </p:stCondLst>
                                        </p:cTn>
                                        <p:tgtEl>
                                          <p:spTgt spid="23557">
                                            <p:txEl>
                                              <p:pRg st="5" end="5"/>
                                            </p:txEl>
                                          </p:spTgt>
                                        </p:tgtEl>
                                        <p:attrNameLst>
                                          <p:attrName>style.visibility</p:attrName>
                                        </p:attrNameLst>
                                      </p:cBhvr>
                                      <p:to>
                                        <p:strVal val="visible"/>
                                      </p:to>
                                    </p:set>
                                    <p:animEffect transition="in" filter="circle(in)">
                                      <p:cBhvr>
                                        <p:cTn id="54" dur="2000"/>
                                        <p:tgtEl>
                                          <p:spTgt spid="23557">
                                            <p:txEl>
                                              <p:pRg st="5" end="5"/>
                                            </p:txEl>
                                          </p:spTgt>
                                        </p:tgtEl>
                                      </p:cBhvr>
                                    </p:animEffect>
                                  </p:childTnLst>
                                </p:cTn>
                              </p:par>
                              <p:par>
                                <p:cTn id="55" presetID="6" presetClass="entr" presetSubtype="16" fill="hold" nodeType="withEffect">
                                  <p:stCondLst>
                                    <p:cond delay="0"/>
                                  </p:stCondLst>
                                  <p:childTnLst>
                                    <p:set>
                                      <p:cBhvr>
                                        <p:cTn id="56" dur="1" fill="hold">
                                          <p:stCondLst>
                                            <p:cond delay="0"/>
                                          </p:stCondLst>
                                        </p:cTn>
                                        <p:tgtEl>
                                          <p:spTgt spid="23557">
                                            <p:txEl>
                                              <p:pRg st="6" end="6"/>
                                            </p:txEl>
                                          </p:spTgt>
                                        </p:tgtEl>
                                        <p:attrNameLst>
                                          <p:attrName>style.visibility</p:attrName>
                                        </p:attrNameLst>
                                      </p:cBhvr>
                                      <p:to>
                                        <p:strVal val="visible"/>
                                      </p:to>
                                    </p:set>
                                    <p:animEffect transition="in" filter="circle(in)">
                                      <p:cBhvr>
                                        <p:cTn id="57" dur="2000"/>
                                        <p:tgtEl>
                                          <p:spTgt spid="23557">
                                            <p:txEl>
                                              <p:pRg st="6" end="6"/>
                                            </p:txEl>
                                          </p:spTgt>
                                        </p:tgtEl>
                                      </p:cBhvr>
                                    </p:animEffect>
                                  </p:childTnLst>
                                </p:cTn>
                              </p:par>
                              <p:par>
                                <p:cTn id="58" presetID="6" presetClass="entr" presetSubtype="16" fill="hold" nodeType="withEffect">
                                  <p:stCondLst>
                                    <p:cond delay="0"/>
                                  </p:stCondLst>
                                  <p:childTnLst>
                                    <p:set>
                                      <p:cBhvr>
                                        <p:cTn id="59" dur="1" fill="hold">
                                          <p:stCondLst>
                                            <p:cond delay="0"/>
                                          </p:stCondLst>
                                        </p:cTn>
                                        <p:tgtEl>
                                          <p:spTgt spid="23557">
                                            <p:txEl>
                                              <p:pRg st="7" end="7"/>
                                            </p:txEl>
                                          </p:spTgt>
                                        </p:tgtEl>
                                        <p:attrNameLst>
                                          <p:attrName>style.visibility</p:attrName>
                                        </p:attrNameLst>
                                      </p:cBhvr>
                                      <p:to>
                                        <p:strVal val="visible"/>
                                      </p:to>
                                    </p:set>
                                    <p:animEffect transition="in" filter="circle(in)">
                                      <p:cBhvr>
                                        <p:cTn id="60" dur="2000"/>
                                        <p:tgtEl>
                                          <p:spTgt spid="23557">
                                            <p:txEl>
                                              <p:pRg st="7" end="7"/>
                                            </p:txEl>
                                          </p:spTgt>
                                        </p:tgtEl>
                                      </p:cBhvr>
                                    </p:animEffect>
                                  </p:childTnLst>
                                </p:cTn>
                              </p:par>
                              <p:par>
                                <p:cTn id="61" presetID="6" presetClass="entr" presetSubtype="16" fill="hold" nodeType="withEffect">
                                  <p:stCondLst>
                                    <p:cond delay="0"/>
                                  </p:stCondLst>
                                  <p:childTnLst>
                                    <p:set>
                                      <p:cBhvr>
                                        <p:cTn id="62" dur="1" fill="hold">
                                          <p:stCondLst>
                                            <p:cond delay="0"/>
                                          </p:stCondLst>
                                        </p:cTn>
                                        <p:tgtEl>
                                          <p:spTgt spid="23557">
                                            <p:txEl>
                                              <p:pRg st="8" end="8"/>
                                            </p:txEl>
                                          </p:spTgt>
                                        </p:tgtEl>
                                        <p:attrNameLst>
                                          <p:attrName>style.visibility</p:attrName>
                                        </p:attrNameLst>
                                      </p:cBhvr>
                                      <p:to>
                                        <p:strVal val="visible"/>
                                      </p:to>
                                    </p:set>
                                    <p:animEffect transition="in" filter="circle(in)">
                                      <p:cBhvr>
                                        <p:cTn id="63" dur="2000"/>
                                        <p:tgtEl>
                                          <p:spTgt spid="2355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4"/>
          <p:cNvSpPr>
            <a:spLocks noChangeArrowheads="1"/>
          </p:cNvSpPr>
          <p:nvPr/>
        </p:nvSpPr>
        <p:spPr bwMode="auto">
          <a:xfrm>
            <a:off x="0" y="1412875"/>
            <a:ext cx="8569325" cy="1190625"/>
          </a:xfrm>
          <a:prstGeom prst="rect">
            <a:avLst/>
          </a:prstGeom>
          <a:noFill/>
          <a:ln w="9525">
            <a:noFill/>
            <a:miter lim="800000"/>
            <a:headEnd/>
            <a:tailEnd/>
          </a:ln>
          <a:effectLst/>
        </p:spPr>
        <p:txBody>
          <a:bodyPr>
            <a:spAutoFit/>
          </a:bodyPr>
          <a:lstStyle/>
          <a:p>
            <a:pPr lvl="1">
              <a:buFontTx/>
              <a:buChar char="•"/>
            </a:pPr>
            <a:r>
              <a:rPr lang="en-US"/>
              <a:t> Monitor Network  Performance, find and solve network problems. Part of the  </a:t>
            </a:r>
          </a:p>
          <a:p>
            <a:pPr lvl="1"/>
            <a:r>
              <a:rPr lang="en-US"/>
              <a:t>  TCP/IP Protocol suite but Operates at </a:t>
            </a:r>
            <a:r>
              <a:rPr lang="en-US" b="1"/>
              <a:t>Application Layer.</a:t>
            </a:r>
            <a:r>
              <a:rPr lang="en-US"/>
              <a:t>   SNMP protocol  </a:t>
            </a:r>
          </a:p>
          <a:p>
            <a:pPr lvl="1"/>
            <a:r>
              <a:rPr lang="en-US"/>
              <a:t>   is complex, </a:t>
            </a:r>
            <a:r>
              <a:rPr lang="en-GB"/>
              <a:t>oftentimes, people use third party software to administer SNMP  </a:t>
            </a:r>
          </a:p>
          <a:p>
            <a:pPr lvl="1"/>
            <a:r>
              <a:rPr lang="en-GB"/>
              <a:t>  commands.</a:t>
            </a:r>
            <a:endParaRPr lang="en-US"/>
          </a:p>
        </p:txBody>
      </p:sp>
      <p:sp>
        <p:nvSpPr>
          <p:cNvPr id="21511" name="Text Box 7"/>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4"/>
          <p:cNvSpPr>
            <a:spLocks noChangeArrowheads="1"/>
          </p:cNvSpPr>
          <p:nvPr/>
        </p:nvSpPr>
        <p:spPr bwMode="auto">
          <a:xfrm>
            <a:off x="2627313" y="153988"/>
            <a:ext cx="5800725" cy="579437"/>
          </a:xfrm>
          <a:prstGeom prst="rect">
            <a:avLst/>
          </a:prstGeom>
          <a:noFill/>
          <a:ln w="9525">
            <a:noFill/>
            <a:miter lim="800000"/>
            <a:headEnd/>
            <a:tailEnd/>
          </a:ln>
          <a:effectLst/>
        </p:spPr>
        <p:txBody>
          <a:bodyPr wrap="none" anchor="ctr">
            <a:spAutoFit/>
          </a:bodyPr>
          <a:lstStyle/>
          <a:p>
            <a:r>
              <a:rPr lang="en-US" sz="3200" b="1">
                <a:solidFill>
                  <a:schemeClr val="bg1"/>
                </a:solidFill>
              </a:rPr>
              <a:t>Why Networks Need Security</a:t>
            </a:r>
          </a:p>
        </p:txBody>
      </p:sp>
      <p:sp>
        <p:nvSpPr>
          <p:cNvPr id="25605" name="Text Box 5"/>
          <p:cNvSpPr txBox="1">
            <a:spLocks noChangeArrowheads="1"/>
          </p:cNvSpPr>
          <p:nvPr/>
        </p:nvSpPr>
        <p:spPr bwMode="auto">
          <a:xfrm>
            <a:off x="158750" y="1431925"/>
            <a:ext cx="9064625" cy="4760913"/>
          </a:xfrm>
          <a:prstGeom prst="rect">
            <a:avLst/>
          </a:prstGeom>
          <a:noFill/>
          <a:ln w="9525">
            <a:noFill/>
            <a:miter lim="800000"/>
            <a:headEnd/>
            <a:tailEnd/>
          </a:ln>
          <a:effectLst/>
        </p:spPr>
        <p:txBody>
          <a:bodyPr wrap="none">
            <a:spAutoFit/>
          </a:bodyPr>
          <a:lstStyle/>
          <a:p>
            <a:pPr>
              <a:buFontTx/>
              <a:buChar char="•"/>
            </a:pPr>
            <a:r>
              <a:rPr lang="en-GB" dirty="0"/>
              <a:t> </a:t>
            </a:r>
            <a:r>
              <a:rPr lang="en-GB" dirty="0" smtClean="0"/>
              <a:t>Dennis, again points </a:t>
            </a:r>
            <a:r>
              <a:rPr lang="en-GB" dirty="0"/>
              <a:t>out that </a:t>
            </a:r>
            <a:r>
              <a:rPr lang="en-US" dirty="0"/>
              <a:t>Both business and government were concerned with </a:t>
            </a:r>
          </a:p>
          <a:p>
            <a:r>
              <a:rPr lang="en-US" dirty="0"/>
              <a:t>  security long before the need for computer-related security was recognized. The </a:t>
            </a:r>
          </a:p>
          <a:p>
            <a:r>
              <a:rPr lang="en-US" dirty="0"/>
              <a:t>  introduction of computer processing, large databases, and the Internet has increased </a:t>
            </a:r>
          </a:p>
          <a:p>
            <a:r>
              <a:rPr lang="en-US" dirty="0"/>
              <a:t>  the need for security.  </a:t>
            </a:r>
            <a:r>
              <a:rPr lang="en-GB" dirty="0"/>
              <a:t>  </a:t>
            </a:r>
          </a:p>
          <a:p>
            <a:endParaRPr lang="en-GB" dirty="0"/>
          </a:p>
          <a:p>
            <a:pPr>
              <a:buFontTx/>
              <a:buChar char="•"/>
            </a:pPr>
            <a:r>
              <a:rPr lang="en-GB" dirty="0"/>
              <a:t> </a:t>
            </a:r>
            <a:r>
              <a:rPr lang="en-US" dirty="0"/>
              <a:t>In recent years, organizations have become increasingly dependent on data </a:t>
            </a:r>
          </a:p>
          <a:p>
            <a:r>
              <a:rPr lang="en-US" dirty="0"/>
              <a:t>  communication networks for their daily business communications, database </a:t>
            </a:r>
          </a:p>
          <a:p>
            <a:r>
              <a:rPr lang="en-US" dirty="0"/>
              <a:t>  information retrieval,  distributed data processing, and the inter-networking of LANs. </a:t>
            </a:r>
          </a:p>
          <a:p>
            <a:endParaRPr lang="en-GB" dirty="0"/>
          </a:p>
          <a:p>
            <a:pPr>
              <a:buFontTx/>
              <a:buChar char="•"/>
            </a:pPr>
            <a:r>
              <a:rPr lang="en-GB" dirty="0"/>
              <a:t> </a:t>
            </a:r>
            <a:r>
              <a:rPr lang="en-US" dirty="0"/>
              <a:t>The rise of the Internet with opportunities to connect computers anywhere in the world </a:t>
            </a:r>
          </a:p>
          <a:p>
            <a:r>
              <a:rPr lang="en-US" dirty="0"/>
              <a:t>  has significantly increased the potential vulnerability of the organization's assets. </a:t>
            </a:r>
          </a:p>
          <a:p>
            <a:r>
              <a:rPr lang="en-US" dirty="0"/>
              <a:t>  Emphasis on network security also has increased as result of well-publicized security </a:t>
            </a:r>
          </a:p>
          <a:p>
            <a:r>
              <a:rPr lang="en-US" dirty="0"/>
              <a:t>  break-ins and as government regulatory agencies have issued security-related </a:t>
            </a:r>
          </a:p>
          <a:p>
            <a:r>
              <a:rPr lang="en-US" dirty="0"/>
              <a:t>  pronouncements.</a:t>
            </a:r>
          </a:p>
          <a:p>
            <a:endParaRPr lang="en-GB" dirty="0"/>
          </a:p>
          <a:p>
            <a:pPr>
              <a:buFontTx/>
              <a:buChar char="•"/>
            </a:pPr>
            <a:r>
              <a:rPr lang="en-GB" dirty="0"/>
              <a:t> Industry experts point out that the growth in new Technology, coupled with the greater</a:t>
            </a:r>
          </a:p>
          <a:p>
            <a:r>
              <a:rPr lang="en-GB" dirty="0"/>
              <a:t>  sophistication of hackers and fraudsters mean that risks remain significant.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25605">
                                            <p:txEl>
                                              <p:pRg st="0" end="0"/>
                                            </p:txEl>
                                          </p:spTgt>
                                        </p:tgtEl>
                                        <p:attrNameLst>
                                          <p:attrName>style.visibility</p:attrName>
                                        </p:attrNameLst>
                                      </p:cBhvr>
                                      <p:to>
                                        <p:strVal val="visible"/>
                                      </p:to>
                                    </p:set>
                                    <p:animScale>
                                      <p:cBhvr>
                                        <p:cTn id="7" dur="1000" decel="50000" fill="hold">
                                          <p:stCondLst>
                                            <p:cond delay="0"/>
                                          </p:stCondLst>
                                        </p:cTn>
                                        <p:tgtEl>
                                          <p:spTgt spid="25605">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5605">
                                            <p:txEl>
                                              <p:pRg st="0" end="0"/>
                                            </p:txEl>
                                          </p:spTgt>
                                        </p:tgtEl>
                                        <p:attrNameLst>
                                          <p:attrName>ppt_x</p:attrName>
                                          <p:attrName>ppt_y</p:attrName>
                                        </p:attrNameLst>
                                      </p:cBhvr>
                                    </p:animMotion>
                                    <p:animEffect transition="in" filter="fade">
                                      <p:cBhvr>
                                        <p:cTn id="9" dur="1000"/>
                                        <p:tgtEl>
                                          <p:spTgt spid="25605">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25605">
                                            <p:txEl>
                                              <p:pRg st="1" end="1"/>
                                            </p:txEl>
                                          </p:spTgt>
                                        </p:tgtEl>
                                        <p:attrNameLst>
                                          <p:attrName>style.visibility</p:attrName>
                                        </p:attrNameLst>
                                      </p:cBhvr>
                                      <p:to>
                                        <p:strVal val="visible"/>
                                      </p:to>
                                    </p:set>
                                    <p:animScale>
                                      <p:cBhvr>
                                        <p:cTn id="12" dur="1000" decel="50000" fill="hold">
                                          <p:stCondLst>
                                            <p:cond delay="0"/>
                                          </p:stCondLst>
                                        </p:cTn>
                                        <p:tgtEl>
                                          <p:spTgt spid="25605">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25605">
                                            <p:txEl>
                                              <p:pRg st="1" end="1"/>
                                            </p:txEl>
                                          </p:spTgt>
                                        </p:tgtEl>
                                        <p:attrNameLst>
                                          <p:attrName>ppt_x</p:attrName>
                                          <p:attrName>ppt_y</p:attrName>
                                        </p:attrNameLst>
                                      </p:cBhvr>
                                    </p:animMotion>
                                    <p:animEffect transition="in" filter="fade">
                                      <p:cBhvr>
                                        <p:cTn id="14" dur="1000"/>
                                        <p:tgtEl>
                                          <p:spTgt spid="25605">
                                            <p:txEl>
                                              <p:pRg st="1" end="1"/>
                                            </p:txEl>
                                          </p:spTgt>
                                        </p:tgtEl>
                                      </p:cBhvr>
                                    </p:animEffect>
                                  </p:childTnLst>
                                </p:cTn>
                              </p:par>
                              <p:par>
                                <p:cTn id="15" presetID="52" presetClass="entr" presetSubtype="0" fill="hold" nodeType="withEffect">
                                  <p:stCondLst>
                                    <p:cond delay="0"/>
                                  </p:stCondLst>
                                  <p:childTnLst>
                                    <p:set>
                                      <p:cBhvr>
                                        <p:cTn id="16" dur="1" fill="hold">
                                          <p:stCondLst>
                                            <p:cond delay="0"/>
                                          </p:stCondLst>
                                        </p:cTn>
                                        <p:tgtEl>
                                          <p:spTgt spid="25605">
                                            <p:txEl>
                                              <p:pRg st="2" end="2"/>
                                            </p:txEl>
                                          </p:spTgt>
                                        </p:tgtEl>
                                        <p:attrNameLst>
                                          <p:attrName>style.visibility</p:attrName>
                                        </p:attrNameLst>
                                      </p:cBhvr>
                                      <p:to>
                                        <p:strVal val="visible"/>
                                      </p:to>
                                    </p:set>
                                    <p:animScale>
                                      <p:cBhvr>
                                        <p:cTn id="17" dur="1000" decel="50000" fill="hold">
                                          <p:stCondLst>
                                            <p:cond delay="0"/>
                                          </p:stCondLst>
                                        </p:cTn>
                                        <p:tgtEl>
                                          <p:spTgt spid="25605">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25605">
                                            <p:txEl>
                                              <p:pRg st="2" end="2"/>
                                            </p:txEl>
                                          </p:spTgt>
                                        </p:tgtEl>
                                        <p:attrNameLst>
                                          <p:attrName>ppt_x</p:attrName>
                                          <p:attrName>ppt_y</p:attrName>
                                        </p:attrNameLst>
                                      </p:cBhvr>
                                    </p:animMotion>
                                    <p:animEffect transition="in" filter="fade">
                                      <p:cBhvr>
                                        <p:cTn id="19" dur="1000"/>
                                        <p:tgtEl>
                                          <p:spTgt spid="25605">
                                            <p:txEl>
                                              <p:pRg st="2" end="2"/>
                                            </p:txEl>
                                          </p:spTgt>
                                        </p:tgtEl>
                                      </p:cBhvr>
                                    </p:animEffect>
                                  </p:childTnLst>
                                </p:cTn>
                              </p:par>
                              <p:par>
                                <p:cTn id="20" presetID="52" presetClass="entr" presetSubtype="0" fill="hold" nodeType="withEffect">
                                  <p:stCondLst>
                                    <p:cond delay="0"/>
                                  </p:stCondLst>
                                  <p:childTnLst>
                                    <p:set>
                                      <p:cBhvr>
                                        <p:cTn id="21" dur="1" fill="hold">
                                          <p:stCondLst>
                                            <p:cond delay="0"/>
                                          </p:stCondLst>
                                        </p:cTn>
                                        <p:tgtEl>
                                          <p:spTgt spid="25605">
                                            <p:txEl>
                                              <p:pRg st="3" end="3"/>
                                            </p:txEl>
                                          </p:spTgt>
                                        </p:tgtEl>
                                        <p:attrNameLst>
                                          <p:attrName>style.visibility</p:attrName>
                                        </p:attrNameLst>
                                      </p:cBhvr>
                                      <p:to>
                                        <p:strVal val="visible"/>
                                      </p:to>
                                    </p:set>
                                    <p:animScale>
                                      <p:cBhvr>
                                        <p:cTn id="22" dur="1000" decel="50000" fill="hold">
                                          <p:stCondLst>
                                            <p:cond delay="0"/>
                                          </p:stCondLst>
                                        </p:cTn>
                                        <p:tgtEl>
                                          <p:spTgt spid="25605">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25605">
                                            <p:txEl>
                                              <p:pRg st="3" end="3"/>
                                            </p:txEl>
                                          </p:spTgt>
                                        </p:tgtEl>
                                        <p:attrNameLst>
                                          <p:attrName>ppt_x</p:attrName>
                                          <p:attrName>ppt_y</p:attrName>
                                        </p:attrNameLst>
                                      </p:cBhvr>
                                    </p:animMotion>
                                    <p:animEffect transition="in" filter="fade">
                                      <p:cBhvr>
                                        <p:cTn id="24" dur="1000"/>
                                        <p:tgtEl>
                                          <p:spTgt spid="2560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2" presetClass="entr" presetSubtype="0" fill="hold" nodeType="clickEffect">
                                  <p:stCondLst>
                                    <p:cond delay="0"/>
                                  </p:stCondLst>
                                  <p:childTnLst>
                                    <p:set>
                                      <p:cBhvr>
                                        <p:cTn id="28" dur="1" fill="hold">
                                          <p:stCondLst>
                                            <p:cond delay="0"/>
                                          </p:stCondLst>
                                        </p:cTn>
                                        <p:tgtEl>
                                          <p:spTgt spid="25605">
                                            <p:txEl>
                                              <p:pRg st="5" end="5"/>
                                            </p:txEl>
                                          </p:spTgt>
                                        </p:tgtEl>
                                        <p:attrNameLst>
                                          <p:attrName>style.visibility</p:attrName>
                                        </p:attrNameLst>
                                      </p:cBhvr>
                                      <p:to>
                                        <p:strVal val="visible"/>
                                      </p:to>
                                    </p:set>
                                    <p:animScale>
                                      <p:cBhvr>
                                        <p:cTn id="29" dur="1000" decel="50000" fill="hold">
                                          <p:stCondLst>
                                            <p:cond delay="0"/>
                                          </p:stCondLst>
                                        </p:cTn>
                                        <p:tgtEl>
                                          <p:spTgt spid="25605">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25605">
                                            <p:txEl>
                                              <p:pRg st="5" end="5"/>
                                            </p:txEl>
                                          </p:spTgt>
                                        </p:tgtEl>
                                        <p:attrNameLst>
                                          <p:attrName>ppt_x</p:attrName>
                                          <p:attrName>ppt_y</p:attrName>
                                        </p:attrNameLst>
                                      </p:cBhvr>
                                    </p:animMotion>
                                    <p:animEffect transition="in" filter="fade">
                                      <p:cBhvr>
                                        <p:cTn id="31" dur="1000"/>
                                        <p:tgtEl>
                                          <p:spTgt spid="25605">
                                            <p:txEl>
                                              <p:pRg st="5" end="5"/>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25605">
                                            <p:txEl>
                                              <p:pRg st="6" end="6"/>
                                            </p:txEl>
                                          </p:spTgt>
                                        </p:tgtEl>
                                        <p:attrNameLst>
                                          <p:attrName>style.visibility</p:attrName>
                                        </p:attrNameLst>
                                      </p:cBhvr>
                                      <p:to>
                                        <p:strVal val="visible"/>
                                      </p:to>
                                    </p:set>
                                    <p:animScale>
                                      <p:cBhvr>
                                        <p:cTn id="34" dur="1000" decel="50000" fill="hold">
                                          <p:stCondLst>
                                            <p:cond delay="0"/>
                                          </p:stCondLst>
                                        </p:cTn>
                                        <p:tgtEl>
                                          <p:spTgt spid="25605">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25605">
                                            <p:txEl>
                                              <p:pRg st="6" end="6"/>
                                            </p:txEl>
                                          </p:spTgt>
                                        </p:tgtEl>
                                        <p:attrNameLst>
                                          <p:attrName>ppt_x</p:attrName>
                                          <p:attrName>ppt_y</p:attrName>
                                        </p:attrNameLst>
                                      </p:cBhvr>
                                    </p:animMotion>
                                    <p:animEffect transition="in" filter="fade">
                                      <p:cBhvr>
                                        <p:cTn id="36" dur="1000"/>
                                        <p:tgtEl>
                                          <p:spTgt spid="25605">
                                            <p:txEl>
                                              <p:pRg st="6" end="6"/>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25605">
                                            <p:txEl>
                                              <p:pRg st="7" end="7"/>
                                            </p:txEl>
                                          </p:spTgt>
                                        </p:tgtEl>
                                        <p:attrNameLst>
                                          <p:attrName>style.visibility</p:attrName>
                                        </p:attrNameLst>
                                      </p:cBhvr>
                                      <p:to>
                                        <p:strVal val="visible"/>
                                      </p:to>
                                    </p:set>
                                    <p:animScale>
                                      <p:cBhvr>
                                        <p:cTn id="39" dur="1000" decel="50000" fill="hold">
                                          <p:stCondLst>
                                            <p:cond delay="0"/>
                                          </p:stCondLst>
                                        </p:cTn>
                                        <p:tgtEl>
                                          <p:spTgt spid="25605">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25605">
                                            <p:txEl>
                                              <p:pRg st="7" end="7"/>
                                            </p:txEl>
                                          </p:spTgt>
                                        </p:tgtEl>
                                        <p:attrNameLst>
                                          <p:attrName>ppt_x</p:attrName>
                                          <p:attrName>ppt_y</p:attrName>
                                        </p:attrNameLst>
                                      </p:cBhvr>
                                    </p:animMotion>
                                    <p:animEffect transition="in" filter="fade">
                                      <p:cBhvr>
                                        <p:cTn id="41" dur="1000"/>
                                        <p:tgtEl>
                                          <p:spTgt spid="25605">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52" presetClass="entr" presetSubtype="0" fill="hold" nodeType="clickEffect">
                                  <p:stCondLst>
                                    <p:cond delay="0"/>
                                  </p:stCondLst>
                                  <p:childTnLst>
                                    <p:set>
                                      <p:cBhvr>
                                        <p:cTn id="45" dur="1" fill="hold">
                                          <p:stCondLst>
                                            <p:cond delay="0"/>
                                          </p:stCondLst>
                                        </p:cTn>
                                        <p:tgtEl>
                                          <p:spTgt spid="25605">
                                            <p:txEl>
                                              <p:pRg st="9" end="9"/>
                                            </p:txEl>
                                          </p:spTgt>
                                        </p:tgtEl>
                                        <p:attrNameLst>
                                          <p:attrName>style.visibility</p:attrName>
                                        </p:attrNameLst>
                                      </p:cBhvr>
                                      <p:to>
                                        <p:strVal val="visible"/>
                                      </p:to>
                                    </p:set>
                                    <p:animScale>
                                      <p:cBhvr>
                                        <p:cTn id="46" dur="1000" decel="50000" fill="hold">
                                          <p:stCondLst>
                                            <p:cond delay="0"/>
                                          </p:stCondLst>
                                        </p:cTn>
                                        <p:tgtEl>
                                          <p:spTgt spid="25605">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7" dur="1000" decel="50000" fill="hold">
                                          <p:stCondLst>
                                            <p:cond delay="0"/>
                                          </p:stCondLst>
                                        </p:cTn>
                                        <p:tgtEl>
                                          <p:spTgt spid="25605">
                                            <p:txEl>
                                              <p:pRg st="9" end="9"/>
                                            </p:txEl>
                                          </p:spTgt>
                                        </p:tgtEl>
                                        <p:attrNameLst>
                                          <p:attrName>ppt_x</p:attrName>
                                          <p:attrName>ppt_y</p:attrName>
                                        </p:attrNameLst>
                                      </p:cBhvr>
                                    </p:animMotion>
                                    <p:animEffect transition="in" filter="fade">
                                      <p:cBhvr>
                                        <p:cTn id="48" dur="1000"/>
                                        <p:tgtEl>
                                          <p:spTgt spid="25605">
                                            <p:txEl>
                                              <p:pRg st="9" end="9"/>
                                            </p:txEl>
                                          </p:spTgt>
                                        </p:tgtEl>
                                      </p:cBhvr>
                                    </p:animEffect>
                                  </p:childTnLst>
                                </p:cTn>
                              </p:par>
                              <p:par>
                                <p:cTn id="49" presetID="52" presetClass="entr" presetSubtype="0" fill="hold" nodeType="withEffect">
                                  <p:stCondLst>
                                    <p:cond delay="0"/>
                                  </p:stCondLst>
                                  <p:childTnLst>
                                    <p:set>
                                      <p:cBhvr>
                                        <p:cTn id="50" dur="1" fill="hold">
                                          <p:stCondLst>
                                            <p:cond delay="0"/>
                                          </p:stCondLst>
                                        </p:cTn>
                                        <p:tgtEl>
                                          <p:spTgt spid="25605">
                                            <p:txEl>
                                              <p:pRg st="10" end="10"/>
                                            </p:txEl>
                                          </p:spTgt>
                                        </p:tgtEl>
                                        <p:attrNameLst>
                                          <p:attrName>style.visibility</p:attrName>
                                        </p:attrNameLst>
                                      </p:cBhvr>
                                      <p:to>
                                        <p:strVal val="visible"/>
                                      </p:to>
                                    </p:set>
                                    <p:animScale>
                                      <p:cBhvr>
                                        <p:cTn id="51" dur="1000" decel="50000" fill="hold">
                                          <p:stCondLst>
                                            <p:cond delay="0"/>
                                          </p:stCondLst>
                                        </p:cTn>
                                        <p:tgtEl>
                                          <p:spTgt spid="25605">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2" dur="1000" decel="50000" fill="hold">
                                          <p:stCondLst>
                                            <p:cond delay="0"/>
                                          </p:stCondLst>
                                        </p:cTn>
                                        <p:tgtEl>
                                          <p:spTgt spid="25605">
                                            <p:txEl>
                                              <p:pRg st="10" end="10"/>
                                            </p:txEl>
                                          </p:spTgt>
                                        </p:tgtEl>
                                        <p:attrNameLst>
                                          <p:attrName>ppt_x</p:attrName>
                                          <p:attrName>ppt_y</p:attrName>
                                        </p:attrNameLst>
                                      </p:cBhvr>
                                    </p:animMotion>
                                    <p:animEffect transition="in" filter="fade">
                                      <p:cBhvr>
                                        <p:cTn id="53" dur="1000"/>
                                        <p:tgtEl>
                                          <p:spTgt spid="25605">
                                            <p:txEl>
                                              <p:pRg st="10" end="10"/>
                                            </p:txEl>
                                          </p:spTgt>
                                        </p:tgtEl>
                                      </p:cBhvr>
                                    </p:animEffect>
                                  </p:childTnLst>
                                </p:cTn>
                              </p:par>
                              <p:par>
                                <p:cTn id="54" presetID="52" presetClass="entr" presetSubtype="0" fill="hold" nodeType="withEffect">
                                  <p:stCondLst>
                                    <p:cond delay="0"/>
                                  </p:stCondLst>
                                  <p:childTnLst>
                                    <p:set>
                                      <p:cBhvr>
                                        <p:cTn id="55" dur="1" fill="hold">
                                          <p:stCondLst>
                                            <p:cond delay="0"/>
                                          </p:stCondLst>
                                        </p:cTn>
                                        <p:tgtEl>
                                          <p:spTgt spid="25605">
                                            <p:txEl>
                                              <p:pRg st="11" end="11"/>
                                            </p:txEl>
                                          </p:spTgt>
                                        </p:tgtEl>
                                        <p:attrNameLst>
                                          <p:attrName>style.visibility</p:attrName>
                                        </p:attrNameLst>
                                      </p:cBhvr>
                                      <p:to>
                                        <p:strVal val="visible"/>
                                      </p:to>
                                    </p:set>
                                    <p:animScale>
                                      <p:cBhvr>
                                        <p:cTn id="56" dur="1000" decel="50000" fill="hold">
                                          <p:stCondLst>
                                            <p:cond delay="0"/>
                                          </p:stCondLst>
                                        </p:cTn>
                                        <p:tgtEl>
                                          <p:spTgt spid="25605">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7" dur="1000" decel="50000" fill="hold">
                                          <p:stCondLst>
                                            <p:cond delay="0"/>
                                          </p:stCondLst>
                                        </p:cTn>
                                        <p:tgtEl>
                                          <p:spTgt spid="25605">
                                            <p:txEl>
                                              <p:pRg st="11" end="11"/>
                                            </p:txEl>
                                          </p:spTgt>
                                        </p:tgtEl>
                                        <p:attrNameLst>
                                          <p:attrName>ppt_x</p:attrName>
                                          <p:attrName>ppt_y</p:attrName>
                                        </p:attrNameLst>
                                      </p:cBhvr>
                                    </p:animMotion>
                                    <p:animEffect transition="in" filter="fade">
                                      <p:cBhvr>
                                        <p:cTn id="58" dur="1000"/>
                                        <p:tgtEl>
                                          <p:spTgt spid="25605">
                                            <p:txEl>
                                              <p:pRg st="11" end="11"/>
                                            </p:txEl>
                                          </p:spTgt>
                                        </p:tgtEl>
                                      </p:cBhvr>
                                    </p:animEffect>
                                  </p:childTnLst>
                                </p:cTn>
                              </p:par>
                              <p:par>
                                <p:cTn id="59" presetID="52" presetClass="entr" presetSubtype="0" fill="hold" nodeType="withEffect">
                                  <p:stCondLst>
                                    <p:cond delay="0"/>
                                  </p:stCondLst>
                                  <p:childTnLst>
                                    <p:set>
                                      <p:cBhvr>
                                        <p:cTn id="60" dur="1" fill="hold">
                                          <p:stCondLst>
                                            <p:cond delay="0"/>
                                          </p:stCondLst>
                                        </p:cTn>
                                        <p:tgtEl>
                                          <p:spTgt spid="25605">
                                            <p:txEl>
                                              <p:pRg st="12" end="12"/>
                                            </p:txEl>
                                          </p:spTgt>
                                        </p:tgtEl>
                                        <p:attrNameLst>
                                          <p:attrName>style.visibility</p:attrName>
                                        </p:attrNameLst>
                                      </p:cBhvr>
                                      <p:to>
                                        <p:strVal val="visible"/>
                                      </p:to>
                                    </p:set>
                                    <p:animScale>
                                      <p:cBhvr>
                                        <p:cTn id="61" dur="1000" decel="50000" fill="hold">
                                          <p:stCondLst>
                                            <p:cond delay="0"/>
                                          </p:stCondLst>
                                        </p:cTn>
                                        <p:tgtEl>
                                          <p:spTgt spid="25605">
                                            <p:txEl>
                                              <p:pRg st="12" end="1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2" dur="1000" decel="50000" fill="hold">
                                          <p:stCondLst>
                                            <p:cond delay="0"/>
                                          </p:stCondLst>
                                        </p:cTn>
                                        <p:tgtEl>
                                          <p:spTgt spid="25605">
                                            <p:txEl>
                                              <p:pRg st="12" end="12"/>
                                            </p:txEl>
                                          </p:spTgt>
                                        </p:tgtEl>
                                        <p:attrNameLst>
                                          <p:attrName>ppt_x</p:attrName>
                                          <p:attrName>ppt_y</p:attrName>
                                        </p:attrNameLst>
                                      </p:cBhvr>
                                    </p:animMotion>
                                    <p:animEffect transition="in" filter="fade">
                                      <p:cBhvr>
                                        <p:cTn id="63" dur="1000"/>
                                        <p:tgtEl>
                                          <p:spTgt spid="25605">
                                            <p:txEl>
                                              <p:pRg st="12" end="12"/>
                                            </p:txEl>
                                          </p:spTgt>
                                        </p:tgtEl>
                                      </p:cBhvr>
                                    </p:animEffect>
                                  </p:childTnLst>
                                </p:cTn>
                              </p:par>
                              <p:par>
                                <p:cTn id="64" presetID="52" presetClass="entr" presetSubtype="0" fill="hold" nodeType="withEffect">
                                  <p:stCondLst>
                                    <p:cond delay="0"/>
                                  </p:stCondLst>
                                  <p:childTnLst>
                                    <p:set>
                                      <p:cBhvr>
                                        <p:cTn id="65" dur="1" fill="hold">
                                          <p:stCondLst>
                                            <p:cond delay="0"/>
                                          </p:stCondLst>
                                        </p:cTn>
                                        <p:tgtEl>
                                          <p:spTgt spid="25605">
                                            <p:txEl>
                                              <p:pRg st="13" end="13"/>
                                            </p:txEl>
                                          </p:spTgt>
                                        </p:tgtEl>
                                        <p:attrNameLst>
                                          <p:attrName>style.visibility</p:attrName>
                                        </p:attrNameLst>
                                      </p:cBhvr>
                                      <p:to>
                                        <p:strVal val="visible"/>
                                      </p:to>
                                    </p:set>
                                    <p:animScale>
                                      <p:cBhvr>
                                        <p:cTn id="66" dur="1000" decel="50000" fill="hold">
                                          <p:stCondLst>
                                            <p:cond delay="0"/>
                                          </p:stCondLst>
                                        </p:cTn>
                                        <p:tgtEl>
                                          <p:spTgt spid="25605">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7" dur="1000" decel="50000" fill="hold">
                                          <p:stCondLst>
                                            <p:cond delay="0"/>
                                          </p:stCondLst>
                                        </p:cTn>
                                        <p:tgtEl>
                                          <p:spTgt spid="25605">
                                            <p:txEl>
                                              <p:pRg st="13" end="13"/>
                                            </p:txEl>
                                          </p:spTgt>
                                        </p:tgtEl>
                                        <p:attrNameLst>
                                          <p:attrName>ppt_x</p:attrName>
                                          <p:attrName>ppt_y</p:attrName>
                                        </p:attrNameLst>
                                      </p:cBhvr>
                                    </p:animMotion>
                                    <p:animEffect transition="in" filter="fade">
                                      <p:cBhvr>
                                        <p:cTn id="68" dur="1000"/>
                                        <p:tgtEl>
                                          <p:spTgt spid="25605">
                                            <p:txEl>
                                              <p:pRg st="13" end="1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2" presetClass="entr" presetSubtype="0" fill="hold" nodeType="clickEffect">
                                  <p:stCondLst>
                                    <p:cond delay="0"/>
                                  </p:stCondLst>
                                  <p:childTnLst>
                                    <p:set>
                                      <p:cBhvr>
                                        <p:cTn id="72" dur="1" fill="hold">
                                          <p:stCondLst>
                                            <p:cond delay="0"/>
                                          </p:stCondLst>
                                        </p:cTn>
                                        <p:tgtEl>
                                          <p:spTgt spid="25605">
                                            <p:txEl>
                                              <p:pRg st="15" end="15"/>
                                            </p:txEl>
                                          </p:spTgt>
                                        </p:tgtEl>
                                        <p:attrNameLst>
                                          <p:attrName>style.visibility</p:attrName>
                                        </p:attrNameLst>
                                      </p:cBhvr>
                                      <p:to>
                                        <p:strVal val="visible"/>
                                      </p:to>
                                    </p:set>
                                    <p:animScale>
                                      <p:cBhvr>
                                        <p:cTn id="73" dur="1000" decel="50000" fill="hold">
                                          <p:stCondLst>
                                            <p:cond delay="0"/>
                                          </p:stCondLst>
                                        </p:cTn>
                                        <p:tgtEl>
                                          <p:spTgt spid="25605">
                                            <p:txEl>
                                              <p:pRg st="15" end="1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4" dur="1000" decel="50000" fill="hold">
                                          <p:stCondLst>
                                            <p:cond delay="0"/>
                                          </p:stCondLst>
                                        </p:cTn>
                                        <p:tgtEl>
                                          <p:spTgt spid="25605">
                                            <p:txEl>
                                              <p:pRg st="15" end="15"/>
                                            </p:txEl>
                                          </p:spTgt>
                                        </p:tgtEl>
                                        <p:attrNameLst>
                                          <p:attrName>ppt_x</p:attrName>
                                          <p:attrName>ppt_y</p:attrName>
                                        </p:attrNameLst>
                                      </p:cBhvr>
                                    </p:animMotion>
                                    <p:animEffect transition="in" filter="fade">
                                      <p:cBhvr>
                                        <p:cTn id="75" dur="1000"/>
                                        <p:tgtEl>
                                          <p:spTgt spid="25605">
                                            <p:txEl>
                                              <p:pRg st="15" end="15"/>
                                            </p:txEl>
                                          </p:spTgt>
                                        </p:tgtEl>
                                      </p:cBhvr>
                                    </p:animEffect>
                                  </p:childTnLst>
                                </p:cTn>
                              </p:par>
                              <p:par>
                                <p:cTn id="76" presetID="52" presetClass="entr" presetSubtype="0" fill="hold" nodeType="withEffect">
                                  <p:stCondLst>
                                    <p:cond delay="0"/>
                                  </p:stCondLst>
                                  <p:childTnLst>
                                    <p:set>
                                      <p:cBhvr>
                                        <p:cTn id="77" dur="1" fill="hold">
                                          <p:stCondLst>
                                            <p:cond delay="0"/>
                                          </p:stCondLst>
                                        </p:cTn>
                                        <p:tgtEl>
                                          <p:spTgt spid="25605">
                                            <p:txEl>
                                              <p:pRg st="16" end="16"/>
                                            </p:txEl>
                                          </p:spTgt>
                                        </p:tgtEl>
                                        <p:attrNameLst>
                                          <p:attrName>style.visibility</p:attrName>
                                        </p:attrNameLst>
                                      </p:cBhvr>
                                      <p:to>
                                        <p:strVal val="visible"/>
                                      </p:to>
                                    </p:set>
                                    <p:animScale>
                                      <p:cBhvr>
                                        <p:cTn id="78" dur="1000" decel="50000" fill="hold">
                                          <p:stCondLst>
                                            <p:cond delay="0"/>
                                          </p:stCondLst>
                                        </p:cTn>
                                        <p:tgtEl>
                                          <p:spTgt spid="25605">
                                            <p:txEl>
                                              <p:pRg st="16" end="1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9" dur="1000" decel="50000" fill="hold">
                                          <p:stCondLst>
                                            <p:cond delay="0"/>
                                          </p:stCondLst>
                                        </p:cTn>
                                        <p:tgtEl>
                                          <p:spTgt spid="25605">
                                            <p:txEl>
                                              <p:pRg st="16" end="16"/>
                                            </p:txEl>
                                          </p:spTgt>
                                        </p:tgtEl>
                                        <p:attrNameLst>
                                          <p:attrName>ppt_x</p:attrName>
                                          <p:attrName>ppt_y</p:attrName>
                                        </p:attrNameLst>
                                      </p:cBhvr>
                                    </p:animMotion>
                                    <p:animEffect transition="in" filter="fade">
                                      <p:cBhvr>
                                        <p:cTn id="80" dur="1000"/>
                                        <p:tgtEl>
                                          <p:spTgt spid="25605">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7" name="Rectangle 5"/>
          <p:cNvSpPr>
            <a:spLocks noChangeArrowheads="1"/>
          </p:cNvSpPr>
          <p:nvPr/>
        </p:nvSpPr>
        <p:spPr bwMode="auto">
          <a:xfrm>
            <a:off x="2627313" y="153988"/>
            <a:ext cx="5800725" cy="579437"/>
          </a:xfrm>
          <a:prstGeom prst="rect">
            <a:avLst/>
          </a:prstGeom>
          <a:noFill/>
          <a:ln w="9525">
            <a:noFill/>
            <a:miter lim="800000"/>
            <a:headEnd/>
            <a:tailEnd/>
          </a:ln>
          <a:effectLst/>
        </p:spPr>
        <p:txBody>
          <a:bodyPr wrap="none" anchor="ctr">
            <a:spAutoFit/>
          </a:bodyPr>
          <a:lstStyle/>
          <a:p>
            <a:r>
              <a:rPr lang="en-US" sz="3200" b="1">
                <a:solidFill>
                  <a:schemeClr val="bg1"/>
                </a:solidFill>
              </a:rPr>
              <a:t>Why Networks Need Security</a:t>
            </a:r>
          </a:p>
        </p:txBody>
      </p:sp>
      <p:sp>
        <p:nvSpPr>
          <p:cNvPr id="90119" name="Text Box 7"/>
          <p:cNvSpPr txBox="1">
            <a:spLocks noChangeArrowheads="1"/>
          </p:cNvSpPr>
          <p:nvPr/>
        </p:nvSpPr>
        <p:spPr bwMode="auto">
          <a:xfrm>
            <a:off x="87313" y="1216025"/>
            <a:ext cx="9153525" cy="5584825"/>
          </a:xfrm>
          <a:prstGeom prst="rect">
            <a:avLst/>
          </a:prstGeom>
          <a:noFill/>
          <a:ln w="9525">
            <a:noFill/>
            <a:miter lim="800000"/>
            <a:headEnd/>
            <a:tailEnd/>
          </a:ln>
          <a:effectLst/>
        </p:spPr>
        <p:txBody>
          <a:bodyPr wrap="none">
            <a:spAutoFit/>
          </a:bodyPr>
          <a:lstStyle/>
          <a:p>
            <a:pPr>
              <a:buFontTx/>
              <a:buChar char="•"/>
            </a:pPr>
            <a:r>
              <a:rPr lang="en-GB" b="1" i="1"/>
              <a:t> Fig B:</a:t>
            </a:r>
            <a:r>
              <a:rPr lang="en-GB" i="1"/>
              <a:t> </a:t>
            </a:r>
            <a:r>
              <a:rPr lang="en-US" i="1"/>
              <a:t>Number of incidents reported by CERT (Computer Emergency Response Team)</a:t>
            </a:r>
          </a:p>
          <a:p>
            <a:r>
              <a:rPr lang="en-US" i="1"/>
              <a:t>CERT stats.</a:t>
            </a:r>
          </a:p>
          <a:p>
            <a:endParaRPr lang="en-US" i="1"/>
          </a:p>
          <a:p>
            <a:endParaRPr lang="en-US" i="1"/>
          </a:p>
          <a:p>
            <a:endParaRPr lang="en-US" i="1"/>
          </a:p>
          <a:p>
            <a:endParaRPr lang="en-US" i="1"/>
          </a:p>
          <a:p>
            <a:endParaRPr lang="en-US" i="1"/>
          </a:p>
          <a:p>
            <a:endParaRPr lang="en-US" i="1"/>
          </a:p>
          <a:p>
            <a:endParaRPr lang="en-US" i="1"/>
          </a:p>
          <a:p>
            <a:endParaRPr lang="en-US" i="1"/>
          </a:p>
          <a:p>
            <a:endParaRPr lang="en-US" i="1"/>
          </a:p>
          <a:p>
            <a:endParaRPr lang="en-US" i="1"/>
          </a:p>
          <a:p>
            <a:endParaRPr lang="en-US" i="1"/>
          </a:p>
          <a:p>
            <a:endParaRPr lang="en-US" i="1"/>
          </a:p>
          <a:p>
            <a:pPr>
              <a:buFontTx/>
              <a:buChar char="•"/>
            </a:pPr>
            <a:r>
              <a:rPr lang="en-GB" i="1"/>
              <a:t> </a:t>
            </a:r>
            <a:r>
              <a:rPr lang="en-US"/>
              <a:t>Part of the reason for the increase is the increasing availability of sophisticated tools </a:t>
            </a:r>
          </a:p>
          <a:p>
            <a:r>
              <a:rPr lang="en-US"/>
              <a:t>  for breaking into networks.</a:t>
            </a:r>
            <a:r>
              <a:rPr lang="en-GB"/>
              <a:t> </a:t>
            </a:r>
          </a:p>
          <a:p>
            <a:endParaRPr lang="en-GB"/>
          </a:p>
          <a:p>
            <a:pPr>
              <a:buFontTx/>
              <a:buChar char="•"/>
            </a:pPr>
            <a:r>
              <a:rPr lang="en-GB"/>
              <a:t> </a:t>
            </a:r>
            <a:r>
              <a:rPr lang="en-US"/>
              <a:t>Just a few years ago, a hacker wanting to break into a network needed to have some </a:t>
            </a:r>
          </a:p>
          <a:p>
            <a:r>
              <a:rPr lang="en-US"/>
              <a:t>  expertise. Today, even inexperienced hackers can obtain hacking tools from a Web </a:t>
            </a:r>
          </a:p>
          <a:p>
            <a:r>
              <a:rPr lang="en-US"/>
              <a:t>  site and immediately begin trying to break into networks. </a:t>
            </a:r>
            <a:endParaRPr lang="en-GB"/>
          </a:p>
        </p:txBody>
      </p:sp>
      <p:pic>
        <p:nvPicPr>
          <p:cNvPr id="90120" name="Picture 8"/>
          <p:cNvPicPr>
            <a:picLocks noChangeAspect="1" noChangeArrowheads="1"/>
          </p:cNvPicPr>
          <p:nvPr/>
        </p:nvPicPr>
        <p:blipFill>
          <a:blip r:embed="rId2" cstate="print"/>
          <a:srcRect/>
          <a:stretch>
            <a:fillRect/>
          </a:stretch>
        </p:blipFill>
        <p:spPr bwMode="auto">
          <a:xfrm>
            <a:off x="1763713" y="1916113"/>
            <a:ext cx="5905500" cy="2943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Text Box 5"/>
          <p:cNvSpPr txBox="1">
            <a:spLocks noChangeArrowheads="1"/>
          </p:cNvSpPr>
          <p:nvPr/>
        </p:nvSpPr>
        <p:spPr bwMode="auto">
          <a:xfrm>
            <a:off x="87313" y="1431925"/>
            <a:ext cx="9241632" cy="5416868"/>
          </a:xfrm>
          <a:prstGeom prst="rect">
            <a:avLst/>
          </a:prstGeom>
          <a:noFill/>
          <a:ln w="9525">
            <a:noFill/>
            <a:miter lim="800000"/>
            <a:headEnd/>
            <a:tailEnd/>
          </a:ln>
          <a:effectLst/>
        </p:spPr>
        <p:txBody>
          <a:bodyPr wrap="none">
            <a:spAutoFit/>
          </a:bodyPr>
          <a:lstStyle/>
          <a:p>
            <a:pPr>
              <a:buFontTx/>
              <a:buChar char="•"/>
            </a:pPr>
            <a:r>
              <a:rPr lang="en-GB" dirty="0"/>
              <a:t> Steve </a:t>
            </a:r>
            <a:r>
              <a:rPr lang="en-GB" dirty="0" err="1"/>
              <a:t>Bundred</a:t>
            </a:r>
            <a:r>
              <a:rPr lang="en-GB" dirty="0"/>
              <a:t>, chief executive of the Audit Commission (2005) believes that Security</a:t>
            </a:r>
          </a:p>
          <a:p>
            <a:r>
              <a:rPr lang="en-GB" dirty="0"/>
              <a:t>  is only as effective as the staff within the organisation.  </a:t>
            </a:r>
          </a:p>
          <a:p>
            <a:endParaRPr lang="en-GB" dirty="0"/>
          </a:p>
          <a:p>
            <a:pPr>
              <a:buFontTx/>
              <a:buChar char="•"/>
            </a:pPr>
            <a:r>
              <a:rPr lang="en-GB" dirty="0"/>
              <a:t> By not addressing the issues surrounding computer/network/information system </a:t>
            </a:r>
          </a:p>
          <a:p>
            <a:r>
              <a:rPr lang="en-GB" dirty="0"/>
              <a:t>  security  </a:t>
            </a:r>
            <a:r>
              <a:rPr lang="en-GB" dirty="0" err="1"/>
              <a:t>Bundred</a:t>
            </a:r>
            <a:r>
              <a:rPr lang="en-GB" dirty="0"/>
              <a:t> believes that we risk eroding the confidence of users that use the </a:t>
            </a:r>
          </a:p>
          <a:p>
            <a:r>
              <a:rPr lang="en-GB" dirty="0"/>
              <a:t>  electronic systems that underpin public services.</a:t>
            </a:r>
          </a:p>
          <a:p>
            <a:endParaRPr lang="en-GB" dirty="0"/>
          </a:p>
          <a:p>
            <a:r>
              <a:rPr lang="en-GB" sz="2000" b="1" dirty="0"/>
              <a:t>What is the Cost of Poor Security?</a:t>
            </a:r>
          </a:p>
          <a:p>
            <a:endParaRPr lang="en-GB" sz="2000" b="1" dirty="0"/>
          </a:p>
          <a:p>
            <a:pPr>
              <a:buFontTx/>
              <a:buChar char="•"/>
            </a:pPr>
            <a:r>
              <a:rPr lang="en-GB" b="1" dirty="0"/>
              <a:t> </a:t>
            </a:r>
            <a:r>
              <a:rPr lang="en-GB" dirty="0"/>
              <a:t>Losses can be huge; </a:t>
            </a:r>
            <a:r>
              <a:rPr lang="en-GB" i="1" dirty="0"/>
              <a:t>quantifiable</a:t>
            </a:r>
            <a:r>
              <a:rPr lang="en-GB" dirty="0"/>
              <a:t> </a:t>
            </a:r>
            <a:r>
              <a:rPr lang="en-GB" dirty="0" smtClean="0"/>
              <a:t>(e.g. an </a:t>
            </a:r>
            <a:r>
              <a:rPr lang="en-GB" dirty="0"/>
              <a:t>average loss of </a:t>
            </a:r>
            <a:r>
              <a:rPr lang="en-GB" dirty="0" smtClean="0"/>
              <a:t>$5 billion</a:t>
            </a:r>
            <a:r>
              <a:rPr lang="en-GB" dirty="0" smtClean="0"/>
              <a:t> as a posted figure) </a:t>
            </a:r>
          </a:p>
          <a:p>
            <a:r>
              <a:rPr lang="en-GB" dirty="0"/>
              <a:t> </a:t>
            </a:r>
            <a:r>
              <a:rPr lang="en-GB" dirty="0" smtClean="0"/>
              <a:t> </a:t>
            </a:r>
            <a:r>
              <a:rPr lang="en-GB" i="1" dirty="0" smtClean="0"/>
              <a:t>non-quantifiable:</a:t>
            </a:r>
            <a:r>
              <a:rPr lang="en-GB" dirty="0" smtClean="0"/>
              <a:t> the </a:t>
            </a:r>
            <a:r>
              <a:rPr lang="en-GB" dirty="0"/>
              <a:t>loss of </a:t>
            </a:r>
            <a:r>
              <a:rPr lang="en-GB" b="1" i="1" dirty="0"/>
              <a:t>consumer confidence </a:t>
            </a:r>
            <a:r>
              <a:rPr lang="en-GB" dirty="0"/>
              <a:t>in the service an organisation </a:t>
            </a:r>
            <a:endParaRPr lang="en-GB" dirty="0" smtClean="0"/>
          </a:p>
          <a:p>
            <a:r>
              <a:rPr lang="en-GB" dirty="0"/>
              <a:t> </a:t>
            </a:r>
            <a:r>
              <a:rPr lang="en-GB" dirty="0" smtClean="0"/>
              <a:t> </a:t>
            </a:r>
            <a:r>
              <a:rPr lang="en-GB" dirty="0" smtClean="0"/>
              <a:t>provides</a:t>
            </a:r>
            <a:r>
              <a:rPr lang="en-GB" dirty="0"/>
              <a:t>.</a:t>
            </a:r>
          </a:p>
          <a:p>
            <a:endParaRPr lang="en-GB" dirty="0"/>
          </a:p>
          <a:p>
            <a:pPr>
              <a:buFontTx/>
              <a:buChar char="•"/>
            </a:pPr>
            <a:r>
              <a:rPr lang="en-GB" dirty="0"/>
              <a:t> Most importantly is the loss of </a:t>
            </a:r>
            <a:r>
              <a:rPr lang="en-GB" b="1" dirty="0"/>
              <a:t>‘business continuity’ </a:t>
            </a:r>
            <a:r>
              <a:rPr lang="en-GB" dirty="0"/>
              <a:t>, caused by the disruption of</a:t>
            </a:r>
          </a:p>
          <a:p>
            <a:r>
              <a:rPr lang="en-GB" dirty="0"/>
              <a:t>  mission critical application software that runs on computer </a:t>
            </a:r>
            <a:r>
              <a:rPr lang="en-GB" dirty="0" smtClean="0"/>
              <a:t>networks. Bank </a:t>
            </a:r>
            <a:r>
              <a:rPr lang="en-GB" dirty="0"/>
              <a:t>of America </a:t>
            </a:r>
            <a:endParaRPr lang="en-GB" dirty="0" smtClean="0"/>
          </a:p>
          <a:p>
            <a:r>
              <a:rPr lang="en-GB" dirty="0"/>
              <a:t> </a:t>
            </a:r>
            <a:r>
              <a:rPr lang="en-GB" dirty="0" smtClean="0"/>
              <a:t> </a:t>
            </a:r>
            <a:r>
              <a:rPr lang="en-GB" dirty="0" smtClean="0"/>
              <a:t>estimates </a:t>
            </a:r>
            <a:r>
              <a:rPr lang="en-GB" dirty="0"/>
              <a:t>that it would cost the bank $50 million if the </a:t>
            </a:r>
            <a:r>
              <a:rPr lang="en-GB" dirty="0" smtClean="0"/>
              <a:t>networks and </a:t>
            </a:r>
            <a:r>
              <a:rPr lang="en-GB" dirty="0"/>
              <a:t>their application </a:t>
            </a:r>
            <a:endParaRPr lang="en-GB" dirty="0" smtClean="0"/>
          </a:p>
          <a:p>
            <a:r>
              <a:rPr lang="en-GB" dirty="0"/>
              <a:t> </a:t>
            </a:r>
            <a:r>
              <a:rPr lang="en-GB" dirty="0" smtClean="0"/>
              <a:t> </a:t>
            </a:r>
            <a:r>
              <a:rPr lang="en-GB" dirty="0" smtClean="0"/>
              <a:t>software </a:t>
            </a:r>
            <a:r>
              <a:rPr lang="en-GB" dirty="0"/>
              <a:t>and data were unavailable for 24 hours.  </a:t>
            </a:r>
            <a:r>
              <a:rPr lang="en-GB" dirty="0" smtClean="0"/>
              <a:t>Clearly the </a:t>
            </a:r>
            <a:r>
              <a:rPr lang="en-GB" dirty="0"/>
              <a:t>emphasis of Network </a:t>
            </a:r>
            <a:endParaRPr lang="en-GB" dirty="0" smtClean="0"/>
          </a:p>
          <a:p>
            <a:r>
              <a:rPr lang="en-GB" dirty="0"/>
              <a:t> </a:t>
            </a:r>
            <a:r>
              <a:rPr lang="en-GB" dirty="0" smtClean="0"/>
              <a:t> </a:t>
            </a:r>
            <a:r>
              <a:rPr lang="en-GB" dirty="0" smtClean="0"/>
              <a:t>Security </a:t>
            </a:r>
            <a:r>
              <a:rPr lang="en-GB" dirty="0"/>
              <a:t>is to protect the organisations mission critical </a:t>
            </a:r>
            <a:r>
              <a:rPr lang="en-GB" dirty="0" smtClean="0"/>
              <a:t>applications </a:t>
            </a:r>
            <a:r>
              <a:rPr lang="en-GB" dirty="0"/>
              <a:t>and data</a:t>
            </a:r>
          </a:p>
          <a:p>
            <a:endParaRPr lang="en-US" dirty="0"/>
          </a:p>
        </p:txBody>
      </p:sp>
      <p:sp>
        <p:nvSpPr>
          <p:cNvPr id="27654" name="Rectangle 6"/>
          <p:cNvSpPr>
            <a:spLocks noChangeArrowheads="1"/>
          </p:cNvSpPr>
          <p:nvPr/>
        </p:nvSpPr>
        <p:spPr bwMode="auto">
          <a:xfrm>
            <a:off x="2627313" y="153988"/>
            <a:ext cx="5800725" cy="579437"/>
          </a:xfrm>
          <a:prstGeom prst="rect">
            <a:avLst/>
          </a:prstGeom>
          <a:noFill/>
          <a:ln w="9525">
            <a:noFill/>
            <a:miter lim="800000"/>
            <a:headEnd/>
            <a:tailEnd/>
          </a:ln>
          <a:effectLst/>
        </p:spPr>
        <p:txBody>
          <a:bodyPr wrap="none" anchor="ctr">
            <a:spAutoFit/>
          </a:bodyPr>
          <a:lstStyle/>
          <a:p>
            <a:r>
              <a:rPr lang="en-US" sz="3200" b="1">
                <a:solidFill>
                  <a:schemeClr val="bg1"/>
                </a:solidFill>
              </a:rPr>
              <a:t>Why Networks Need Security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27653">
                                            <p:txEl>
                                              <p:pRg st="0" end="0"/>
                                            </p:txEl>
                                          </p:spTgt>
                                        </p:tgtEl>
                                        <p:attrNameLst>
                                          <p:attrName>style.visibility</p:attrName>
                                        </p:attrNameLst>
                                      </p:cBhvr>
                                      <p:to>
                                        <p:strVal val="visible"/>
                                      </p:to>
                                    </p:set>
                                    <p:animScale>
                                      <p:cBhvr>
                                        <p:cTn id="7" dur="1000" decel="50000" fill="hold">
                                          <p:stCondLst>
                                            <p:cond delay="0"/>
                                          </p:stCondLst>
                                        </p:cTn>
                                        <p:tgtEl>
                                          <p:spTgt spid="2765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7653">
                                            <p:txEl>
                                              <p:pRg st="0" end="0"/>
                                            </p:txEl>
                                          </p:spTgt>
                                        </p:tgtEl>
                                        <p:attrNameLst>
                                          <p:attrName>ppt_x</p:attrName>
                                          <p:attrName>ppt_y</p:attrName>
                                        </p:attrNameLst>
                                      </p:cBhvr>
                                    </p:animMotion>
                                    <p:animEffect transition="in" filter="fade">
                                      <p:cBhvr>
                                        <p:cTn id="9" dur="1000"/>
                                        <p:tgtEl>
                                          <p:spTgt spid="2765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27653">
                                            <p:txEl>
                                              <p:pRg st="1" end="1"/>
                                            </p:txEl>
                                          </p:spTgt>
                                        </p:tgtEl>
                                        <p:attrNameLst>
                                          <p:attrName>style.visibility</p:attrName>
                                        </p:attrNameLst>
                                      </p:cBhvr>
                                      <p:to>
                                        <p:strVal val="visible"/>
                                      </p:to>
                                    </p:set>
                                    <p:animScale>
                                      <p:cBhvr>
                                        <p:cTn id="12" dur="1000" decel="50000" fill="hold">
                                          <p:stCondLst>
                                            <p:cond delay="0"/>
                                          </p:stCondLst>
                                        </p:cTn>
                                        <p:tgtEl>
                                          <p:spTgt spid="2765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27653">
                                            <p:txEl>
                                              <p:pRg st="1" end="1"/>
                                            </p:txEl>
                                          </p:spTgt>
                                        </p:tgtEl>
                                        <p:attrNameLst>
                                          <p:attrName>ppt_x</p:attrName>
                                          <p:attrName>ppt_y</p:attrName>
                                        </p:attrNameLst>
                                      </p:cBhvr>
                                    </p:animMotion>
                                    <p:animEffect transition="in" filter="fade">
                                      <p:cBhvr>
                                        <p:cTn id="14" dur="1000"/>
                                        <p:tgtEl>
                                          <p:spTgt spid="2765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2" presetClass="entr" presetSubtype="0" fill="hold" nodeType="clickEffect">
                                  <p:stCondLst>
                                    <p:cond delay="0"/>
                                  </p:stCondLst>
                                  <p:childTnLst>
                                    <p:set>
                                      <p:cBhvr>
                                        <p:cTn id="18" dur="1" fill="hold">
                                          <p:stCondLst>
                                            <p:cond delay="0"/>
                                          </p:stCondLst>
                                        </p:cTn>
                                        <p:tgtEl>
                                          <p:spTgt spid="27653">
                                            <p:txEl>
                                              <p:pRg st="3" end="3"/>
                                            </p:txEl>
                                          </p:spTgt>
                                        </p:tgtEl>
                                        <p:attrNameLst>
                                          <p:attrName>style.visibility</p:attrName>
                                        </p:attrNameLst>
                                      </p:cBhvr>
                                      <p:to>
                                        <p:strVal val="visible"/>
                                      </p:to>
                                    </p:set>
                                    <p:animScale>
                                      <p:cBhvr>
                                        <p:cTn id="19" dur="1000" decel="50000" fill="hold">
                                          <p:stCondLst>
                                            <p:cond delay="0"/>
                                          </p:stCondLst>
                                        </p:cTn>
                                        <p:tgtEl>
                                          <p:spTgt spid="2765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27653">
                                            <p:txEl>
                                              <p:pRg st="3" end="3"/>
                                            </p:txEl>
                                          </p:spTgt>
                                        </p:tgtEl>
                                        <p:attrNameLst>
                                          <p:attrName>ppt_x</p:attrName>
                                          <p:attrName>ppt_y</p:attrName>
                                        </p:attrNameLst>
                                      </p:cBhvr>
                                    </p:animMotion>
                                    <p:animEffect transition="in" filter="fade">
                                      <p:cBhvr>
                                        <p:cTn id="21" dur="1000"/>
                                        <p:tgtEl>
                                          <p:spTgt spid="27653">
                                            <p:txEl>
                                              <p:pRg st="3" end="3"/>
                                            </p:txEl>
                                          </p:spTgt>
                                        </p:tgtEl>
                                      </p:cBhvr>
                                    </p:animEffect>
                                  </p:childTnLst>
                                </p:cTn>
                              </p:par>
                              <p:par>
                                <p:cTn id="22" presetID="52" presetClass="entr" presetSubtype="0" fill="hold" nodeType="withEffect">
                                  <p:stCondLst>
                                    <p:cond delay="0"/>
                                  </p:stCondLst>
                                  <p:childTnLst>
                                    <p:set>
                                      <p:cBhvr>
                                        <p:cTn id="23" dur="1" fill="hold">
                                          <p:stCondLst>
                                            <p:cond delay="0"/>
                                          </p:stCondLst>
                                        </p:cTn>
                                        <p:tgtEl>
                                          <p:spTgt spid="27653">
                                            <p:txEl>
                                              <p:pRg st="4" end="4"/>
                                            </p:txEl>
                                          </p:spTgt>
                                        </p:tgtEl>
                                        <p:attrNameLst>
                                          <p:attrName>style.visibility</p:attrName>
                                        </p:attrNameLst>
                                      </p:cBhvr>
                                      <p:to>
                                        <p:strVal val="visible"/>
                                      </p:to>
                                    </p:set>
                                    <p:animScale>
                                      <p:cBhvr>
                                        <p:cTn id="24" dur="1000" decel="50000" fill="hold">
                                          <p:stCondLst>
                                            <p:cond delay="0"/>
                                          </p:stCondLst>
                                        </p:cTn>
                                        <p:tgtEl>
                                          <p:spTgt spid="2765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27653">
                                            <p:txEl>
                                              <p:pRg st="4" end="4"/>
                                            </p:txEl>
                                          </p:spTgt>
                                        </p:tgtEl>
                                        <p:attrNameLst>
                                          <p:attrName>ppt_x</p:attrName>
                                          <p:attrName>ppt_y</p:attrName>
                                        </p:attrNameLst>
                                      </p:cBhvr>
                                    </p:animMotion>
                                    <p:animEffect transition="in" filter="fade">
                                      <p:cBhvr>
                                        <p:cTn id="26" dur="1000"/>
                                        <p:tgtEl>
                                          <p:spTgt spid="27653">
                                            <p:txEl>
                                              <p:pRg st="4" end="4"/>
                                            </p:txEl>
                                          </p:spTgt>
                                        </p:tgtEl>
                                      </p:cBhvr>
                                    </p:animEffect>
                                  </p:childTnLst>
                                </p:cTn>
                              </p:par>
                              <p:par>
                                <p:cTn id="27" presetID="52" presetClass="entr" presetSubtype="0" fill="hold" nodeType="withEffect">
                                  <p:stCondLst>
                                    <p:cond delay="0"/>
                                  </p:stCondLst>
                                  <p:childTnLst>
                                    <p:set>
                                      <p:cBhvr>
                                        <p:cTn id="28" dur="1" fill="hold">
                                          <p:stCondLst>
                                            <p:cond delay="0"/>
                                          </p:stCondLst>
                                        </p:cTn>
                                        <p:tgtEl>
                                          <p:spTgt spid="27653">
                                            <p:txEl>
                                              <p:pRg st="5" end="5"/>
                                            </p:txEl>
                                          </p:spTgt>
                                        </p:tgtEl>
                                        <p:attrNameLst>
                                          <p:attrName>style.visibility</p:attrName>
                                        </p:attrNameLst>
                                      </p:cBhvr>
                                      <p:to>
                                        <p:strVal val="visible"/>
                                      </p:to>
                                    </p:set>
                                    <p:animScale>
                                      <p:cBhvr>
                                        <p:cTn id="29" dur="1000" decel="50000" fill="hold">
                                          <p:stCondLst>
                                            <p:cond delay="0"/>
                                          </p:stCondLst>
                                        </p:cTn>
                                        <p:tgtEl>
                                          <p:spTgt spid="27653">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27653">
                                            <p:txEl>
                                              <p:pRg st="5" end="5"/>
                                            </p:txEl>
                                          </p:spTgt>
                                        </p:tgtEl>
                                        <p:attrNameLst>
                                          <p:attrName>ppt_x</p:attrName>
                                          <p:attrName>ppt_y</p:attrName>
                                        </p:attrNameLst>
                                      </p:cBhvr>
                                    </p:animMotion>
                                    <p:animEffect transition="in" filter="fade">
                                      <p:cBhvr>
                                        <p:cTn id="31" dur="1000"/>
                                        <p:tgtEl>
                                          <p:spTgt spid="27653">
                                            <p:txEl>
                                              <p:pRg st="5" end="5"/>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27653">
                                            <p:txEl>
                                              <p:pRg st="7" end="7"/>
                                            </p:txEl>
                                          </p:spTgt>
                                        </p:tgtEl>
                                        <p:attrNameLst>
                                          <p:attrName>style.visibility</p:attrName>
                                        </p:attrNameLst>
                                      </p:cBhvr>
                                      <p:to>
                                        <p:strVal val="visible"/>
                                      </p:to>
                                    </p:set>
                                    <p:animScale>
                                      <p:cBhvr>
                                        <p:cTn id="34" dur="1000" decel="50000" fill="hold">
                                          <p:stCondLst>
                                            <p:cond delay="0"/>
                                          </p:stCondLst>
                                        </p:cTn>
                                        <p:tgtEl>
                                          <p:spTgt spid="2765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27653">
                                            <p:txEl>
                                              <p:pRg st="7" end="7"/>
                                            </p:txEl>
                                          </p:spTgt>
                                        </p:tgtEl>
                                        <p:attrNameLst>
                                          <p:attrName>ppt_x</p:attrName>
                                          <p:attrName>ppt_y</p:attrName>
                                        </p:attrNameLst>
                                      </p:cBhvr>
                                    </p:animMotion>
                                    <p:animEffect transition="in" filter="fade">
                                      <p:cBhvr>
                                        <p:cTn id="36" dur="1000"/>
                                        <p:tgtEl>
                                          <p:spTgt spid="27653">
                                            <p:txEl>
                                              <p:pRg st="7" end="7"/>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27653">
                                            <p:txEl>
                                              <p:pRg st="9" end="9"/>
                                            </p:txEl>
                                          </p:spTgt>
                                        </p:tgtEl>
                                        <p:attrNameLst>
                                          <p:attrName>style.visibility</p:attrName>
                                        </p:attrNameLst>
                                      </p:cBhvr>
                                      <p:to>
                                        <p:strVal val="visible"/>
                                      </p:to>
                                    </p:set>
                                    <p:animScale>
                                      <p:cBhvr>
                                        <p:cTn id="39" dur="1000" decel="50000" fill="hold">
                                          <p:stCondLst>
                                            <p:cond delay="0"/>
                                          </p:stCondLst>
                                        </p:cTn>
                                        <p:tgtEl>
                                          <p:spTgt spid="27653">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27653">
                                            <p:txEl>
                                              <p:pRg st="9" end="9"/>
                                            </p:txEl>
                                          </p:spTgt>
                                        </p:tgtEl>
                                        <p:attrNameLst>
                                          <p:attrName>ppt_x</p:attrName>
                                          <p:attrName>ppt_y</p:attrName>
                                        </p:attrNameLst>
                                      </p:cBhvr>
                                    </p:animMotion>
                                    <p:animEffect transition="in" filter="fade">
                                      <p:cBhvr>
                                        <p:cTn id="41" dur="1000"/>
                                        <p:tgtEl>
                                          <p:spTgt spid="27653">
                                            <p:txEl>
                                              <p:pRg st="9" end="9"/>
                                            </p:txEl>
                                          </p:spTgt>
                                        </p:tgtEl>
                                      </p:cBhvr>
                                    </p:animEffect>
                                  </p:childTnLst>
                                </p:cTn>
                              </p:par>
                              <p:par>
                                <p:cTn id="42" presetID="52" presetClass="entr" presetSubtype="0" fill="hold" nodeType="withEffect">
                                  <p:stCondLst>
                                    <p:cond delay="0"/>
                                  </p:stCondLst>
                                  <p:childTnLst>
                                    <p:set>
                                      <p:cBhvr>
                                        <p:cTn id="43" dur="1" fill="hold">
                                          <p:stCondLst>
                                            <p:cond delay="0"/>
                                          </p:stCondLst>
                                        </p:cTn>
                                        <p:tgtEl>
                                          <p:spTgt spid="27653">
                                            <p:txEl>
                                              <p:pRg st="10" end="10"/>
                                            </p:txEl>
                                          </p:spTgt>
                                        </p:tgtEl>
                                        <p:attrNameLst>
                                          <p:attrName>style.visibility</p:attrName>
                                        </p:attrNameLst>
                                      </p:cBhvr>
                                      <p:to>
                                        <p:strVal val="visible"/>
                                      </p:to>
                                    </p:set>
                                    <p:animScale>
                                      <p:cBhvr>
                                        <p:cTn id="44" dur="1000" decel="50000" fill="hold">
                                          <p:stCondLst>
                                            <p:cond delay="0"/>
                                          </p:stCondLst>
                                        </p:cTn>
                                        <p:tgtEl>
                                          <p:spTgt spid="27653">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27653">
                                            <p:txEl>
                                              <p:pRg st="10" end="10"/>
                                            </p:txEl>
                                          </p:spTgt>
                                        </p:tgtEl>
                                        <p:attrNameLst>
                                          <p:attrName>ppt_x</p:attrName>
                                          <p:attrName>ppt_y</p:attrName>
                                        </p:attrNameLst>
                                      </p:cBhvr>
                                    </p:animMotion>
                                    <p:animEffect transition="in" filter="fade">
                                      <p:cBhvr>
                                        <p:cTn id="46" dur="1000"/>
                                        <p:tgtEl>
                                          <p:spTgt spid="27653">
                                            <p:txEl>
                                              <p:pRg st="10" end="10"/>
                                            </p:txEl>
                                          </p:spTgt>
                                        </p:tgtEl>
                                      </p:cBhvr>
                                    </p:animEffect>
                                  </p:childTnLst>
                                </p:cTn>
                              </p:par>
                              <p:par>
                                <p:cTn id="47" presetID="52" presetClass="entr" presetSubtype="0" fill="hold" nodeType="withEffect">
                                  <p:stCondLst>
                                    <p:cond delay="0"/>
                                  </p:stCondLst>
                                  <p:childTnLst>
                                    <p:set>
                                      <p:cBhvr>
                                        <p:cTn id="48" dur="1" fill="hold">
                                          <p:stCondLst>
                                            <p:cond delay="0"/>
                                          </p:stCondLst>
                                        </p:cTn>
                                        <p:tgtEl>
                                          <p:spTgt spid="27653">
                                            <p:txEl>
                                              <p:pRg st="11" end="11"/>
                                            </p:txEl>
                                          </p:spTgt>
                                        </p:tgtEl>
                                        <p:attrNameLst>
                                          <p:attrName>style.visibility</p:attrName>
                                        </p:attrNameLst>
                                      </p:cBhvr>
                                      <p:to>
                                        <p:strVal val="visible"/>
                                      </p:to>
                                    </p:set>
                                    <p:animScale>
                                      <p:cBhvr>
                                        <p:cTn id="49" dur="1000" decel="50000" fill="hold">
                                          <p:stCondLst>
                                            <p:cond delay="0"/>
                                          </p:stCondLst>
                                        </p:cTn>
                                        <p:tgtEl>
                                          <p:spTgt spid="27653">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000" decel="50000" fill="hold">
                                          <p:stCondLst>
                                            <p:cond delay="0"/>
                                          </p:stCondLst>
                                        </p:cTn>
                                        <p:tgtEl>
                                          <p:spTgt spid="27653">
                                            <p:txEl>
                                              <p:pRg st="11" end="11"/>
                                            </p:txEl>
                                          </p:spTgt>
                                        </p:tgtEl>
                                        <p:attrNameLst>
                                          <p:attrName>ppt_x</p:attrName>
                                          <p:attrName>ppt_y</p:attrName>
                                        </p:attrNameLst>
                                      </p:cBhvr>
                                    </p:animMotion>
                                    <p:animEffect transition="in" filter="fade">
                                      <p:cBhvr>
                                        <p:cTn id="51" dur="1000"/>
                                        <p:tgtEl>
                                          <p:spTgt spid="27653">
                                            <p:txEl>
                                              <p:pRg st="11" end="11"/>
                                            </p:txEl>
                                          </p:spTgt>
                                        </p:tgtEl>
                                      </p:cBhvr>
                                    </p:animEffect>
                                  </p:childTnLst>
                                </p:cTn>
                              </p:par>
                              <p:par>
                                <p:cTn id="52" presetID="52" presetClass="entr" presetSubtype="0" fill="hold" nodeType="withEffect">
                                  <p:stCondLst>
                                    <p:cond delay="0"/>
                                  </p:stCondLst>
                                  <p:childTnLst>
                                    <p:set>
                                      <p:cBhvr>
                                        <p:cTn id="53" dur="1" fill="hold">
                                          <p:stCondLst>
                                            <p:cond delay="0"/>
                                          </p:stCondLst>
                                        </p:cTn>
                                        <p:tgtEl>
                                          <p:spTgt spid="27653">
                                            <p:txEl>
                                              <p:pRg st="13" end="13"/>
                                            </p:txEl>
                                          </p:spTgt>
                                        </p:tgtEl>
                                        <p:attrNameLst>
                                          <p:attrName>style.visibility</p:attrName>
                                        </p:attrNameLst>
                                      </p:cBhvr>
                                      <p:to>
                                        <p:strVal val="visible"/>
                                      </p:to>
                                    </p:set>
                                    <p:animScale>
                                      <p:cBhvr>
                                        <p:cTn id="54" dur="1000" decel="50000" fill="hold">
                                          <p:stCondLst>
                                            <p:cond delay="0"/>
                                          </p:stCondLst>
                                        </p:cTn>
                                        <p:tgtEl>
                                          <p:spTgt spid="27653">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5" dur="1000" decel="50000" fill="hold">
                                          <p:stCondLst>
                                            <p:cond delay="0"/>
                                          </p:stCondLst>
                                        </p:cTn>
                                        <p:tgtEl>
                                          <p:spTgt spid="27653">
                                            <p:txEl>
                                              <p:pRg st="13" end="13"/>
                                            </p:txEl>
                                          </p:spTgt>
                                        </p:tgtEl>
                                        <p:attrNameLst>
                                          <p:attrName>ppt_x</p:attrName>
                                          <p:attrName>ppt_y</p:attrName>
                                        </p:attrNameLst>
                                      </p:cBhvr>
                                    </p:animMotion>
                                    <p:animEffect transition="in" filter="fade">
                                      <p:cBhvr>
                                        <p:cTn id="56" dur="1000"/>
                                        <p:tgtEl>
                                          <p:spTgt spid="27653">
                                            <p:txEl>
                                              <p:pRg st="13" end="13"/>
                                            </p:txEl>
                                          </p:spTgt>
                                        </p:tgtEl>
                                      </p:cBhvr>
                                    </p:animEffect>
                                  </p:childTnLst>
                                </p:cTn>
                              </p:par>
                              <p:par>
                                <p:cTn id="57" presetID="52" presetClass="entr" presetSubtype="0" fill="hold" nodeType="withEffect">
                                  <p:stCondLst>
                                    <p:cond delay="0"/>
                                  </p:stCondLst>
                                  <p:childTnLst>
                                    <p:set>
                                      <p:cBhvr>
                                        <p:cTn id="58" dur="1" fill="hold">
                                          <p:stCondLst>
                                            <p:cond delay="0"/>
                                          </p:stCondLst>
                                        </p:cTn>
                                        <p:tgtEl>
                                          <p:spTgt spid="27653">
                                            <p:txEl>
                                              <p:pRg st="14" end="14"/>
                                            </p:txEl>
                                          </p:spTgt>
                                        </p:tgtEl>
                                        <p:attrNameLst>
                                          <p:attrName>style.visibility</p:attrName>
                                        </p:attrNameLst>
                                      </p:cBhvr>
                                      <p:to>
                                        <p:strVal val="visible"/>
                                      </p:to>
                                    </p:set>
                                    <p:animScale>
                                      <p:cBhvr>
                                        <p:cTn id="59" dur="1000" decel="50000" fill="hold">
                                          <p:stCondLst>
                                            <p:cond delay="0"/>
                                          </p:stCondLst>
                                        </p:cTn>
                                        <p:tgtEl>
                                          <p:spTgt spid="27653">
                                            <p:txEl>
                                              <p:pRg st="14" end="1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0" dur="1000" decel="50000" fill="hold">
                                          <p:stCondLst>
                                            <p:cond delay="0"/>
                                          </p:stCondLst>
                                        </p:cTn>
                                        <p:tgtEl>
                                          <p:spTgt spid="27653">
                                            <p:txEl>
                                              <p:pRg st="14" end="14"/>
                                            </p:txEl>
                                          </p:spTgt>
                                        </p:tgtEl>
                                        <p:attrNameLst>
                                          <p:attrName>ppt_x</p:attrName>
                                          <p:attrName>ppt_y</p:attrName>
                                        </p:attrNameLst>
                                      </p:cBhvr>
                                    </p:animMotion>
                                    <p:animEffect transition="in" filter="fade">
                                      <p:cBhvr>
                                        <p:cTn id="61" dur="1000"/>
                                        <p:tgtEl>
                                          <p:spTgt spid="27653">
                                            <p:txEl>
                                              <p:pRg st="14" end="14"/>
                                            </p:txEl>
                                          </p:spTgt>
                                        </p:tgtEl>
                                      </p:cBhvr>
                                    </p:animEffect>
                                  </p:childTnLst>
                                </p:cTn>
                              </p:par>
                              <p:par>
                                <p:cTn id="62" presetID="52" presetClass="entr" presetSubtype="0" fill="hold" nodeType="withEffect">
                                  <p:stCondLst>
                                    <p:cond delay="0"/>
                                  </p:stCondLst>
                                  <p:childTnLst>
                                    <p:set>
                                      <p:cBhvr>
                                        <p:cTn id="63" dur="1" fill="hold">
                                          <p:stCondLst>
                                            <p:cond delay="0"/>
                                          </p:stCondLst>
                                        </p:cTn>
                                        <p:tgtEl>
                                          <p:spTgt spid="27653">
                                            <p:txEl>
                                              <p:pRg st="15" end="15"/>
                                            </p:txEl>
                                          </p:spTgt>
                                        </p:tgtEl>
                                        <p:attrNameLst>
                                          <p:attrName>style.visibility</p:attrName>
                                        </p:attrNameLst>
                                      </p:cBhvr>
                                      <p:to>
                                        <p:strVal val="visible"/>
                                      </p:to>
                                    </p:set>
                                    <p:animScale>
                                      <p:cBhvr>
                                        <p:cTn id="64" dur="1000" decel="50000" fill="hold">
                                          <p:stCondLst>
                                            <p:cond delay="0"/>
                                          </p:stCondLst>
                                        </p:cTn>
                                        <p:tgtEl>
                                          <p:spTgt spid="27653">
                                            <p:txEl>
                                              <p:pRg st="15" end="1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5" dur="1000" decel="50000" fill="hold">
                                          <p:stCondLst>
                                            <p:cond delay="0"/>
                                          </p:stCondLst>
                                        </p:cTn>
                                        <p:tgtEl>
                                          <p:spTgt spid="27653">
                                            <p:txEl>
                                              <p:pRg st="15" end="15"/>
                                            </p:txEl>
                                          </p:spTgt>
                                        </p:tgtEl>
                                        <p:attrNameLst>
                                          <p:attrName>ppt_x</p:attrName>
                                          <p:attrName>ppt_y</p:attrName>
                                        </p:attrNameLst>
                                      </p:cBhvr>
                                    </p:animMotion>
                                    <p:animEffect transition="in" filter="fade">
                                      <p:cBhvr>
                                        <p:cTn id="66" dur="1000"/>
                                        <p:tgtEl>
                                          <p:spTgt spid="27653">
                                            <p:txEl>
                                              <p:pRg st="15" end="15"/>
                                            </p:txEl>
                                          </p:spTgt>
                                        </p:tgtEl>
                                      </p:cBhvr>
                                    </p:animEffect>
                                  </p:childTnLst>
                                </p:cTn>
                              </p:par>
                              <p:par>
                                <p:cTn id="67" presetID="52" presetClass="entr" presetSubtype="0" fill="hold" nodeType="withEffect">
                                  <p:stCondLst>
                                    <p:cond delay="0"/>
                                  </p:stCondLst>
                                  <p:childTnLst>
                                    <p:set>
                                      <p:cBhvr>
                                        <p:cTn id="68" dur="1" fill="hold">
                                          <p:stCondLst>
                                            <p:cond delay="0"/>
                                          </p:stCondLst>
                                        </p:cTn>
                                        <p:tgtEl>
                                          <p:spTgt spid="27653">
                                            <p:txEl>
                                              <p:pRg st="16" end="16"/>
                                            </p:txEl>
                                          </p:spTgt>
                                        </p:tgtEl>
                                        <p:attrNameLst>
                                          <p:attrName>style.visibility</p:attrName>
                                        </p:attrNameLst>
                                      </p:cBhvr>
                                      <p:to>
                                        <p:strVal val="visible"/>
                                      </p:to>
                                    </p:set>
                                    <p:animScale>
                                      <p:cBhvr>
                                        <p:cTn id="69" dur="1000" decel="50000" fill="hold">
                                          <p:stCondLst>
                                            <p:cond delay="0"/>
                                          </p:stCondLst>
                                        </p:cTn>
                                        <p:tgtEl>
                                          <p:spTgt spid="27653">
                                            <p:txEl>
                                              <p:pRg st="16" end="1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0" dur="1000" decel="50000" fill="hold">
                                          <p:stCondLst>
                                            <p:cond delay="0"/>
                                          </p:stCondLst>
                                        </p:cTn>
                                        <p:tgtEl>
                                          <p:spTgt spid="27653">
                                            <p:txEl>
                                              <p:pRg st="16" end="16"/>
                                            </p:txEl>
                                          </p:spTgt>
                                        </p:tgtEl>
                                        <p:attrNameLst>
                                          <p:attrName>ppt_x</p:attrName>
                                          <p:attrName>ppt_y</p:attrName>
                                        </p:attrNameLst>
                                      </p:cBhvr>
                                    </p:animMotion>
                                    <p:animEffect transition="in" filter="fade">
                                      <p:cBhvr>
                                        <p:cTn id="71" dur="1000"/>
                                        <p:tgtEl>
                                          <p:spTgt spid="27653">
                                            <p:txEl>
                                              <p:pRg st="16" end="16"/>
                                            </p:txEl>
                                          </p:spTgt>
                                        </p:tgtEl>
                                      </p:cBhvr>
                                    </p:animEffect>
                                  </p:childTnLst>
                                </p:cTn>
                              </p:par>
                              <p:par>
                                <p:cTn id="72" presetID="52" presetClass="entr" presetSubtype="0" fill="hold" nodeType="withEffect">
                                  <p:stCondLst>
                                    <p:cond delay="0"/>
                                  </p:stCondLst>
                                  <p:childTnLst>
                                    <p:set>
                                      <p:cBhvr>
                                        <p:cTn id="73" dur="1" fill="hold">
                                          <p:stCondLst>
                                            <p:cond delay="0"/>
                                          </p:stCondLst>
                                        </p:cTn>
                                        <p:tgtEl>
                                          <p:spTgt spid="27653">
                                            <p:txEl>
                                              <p:pRg st="17" end="17"/>
                                            </p:txEl>
                                          </p:spTgt>
                                        </p:tgtEl>
                                        <p:attrNameLst>
                                          <p:attrName>style.visibility</p:attrName>
                                        </p:attrNameLst>
                                      </p:cBhvr>
                                      <p:to>
                                        <p:strVal val="visible"/>
                                      </p:to>
                                    </p:set>
                                    <p:animScale>
                                      <p:cBhvr>
                                        <p:cTn id="74" dur="1000" decel="50000" fill="hold">
                                          <p:stCondLst>
                                            <p:cond delay="0"/>
                                          </p:stCondLst>
                                        </p:cTn>
                                        <p:tgtEl>
                                          <p:spTgt spid="27653">
                                            <p:txEl>
                                              <p:pRg st="17" end="1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5" dur="1000" decel="50000" fill="hold">
                                          <p:stCondLst>
                                            <p:cond delay="0"/>
                                          </p:stCondLst>
                                        </p:cTn>
                                        <p:tgtEl>
                                          <p:spTgt spid="27653">
                                            <p:txEl>
                                              <p:pRg st="17" end="17"/>
                                            </p:txEl>
                                          </p:spTgt>
                                        </p:tgtEl>
                                        <p:attrNameLst>
                                          <p:attrName>ppt_x</p:attrName>
                                          <p:attrName>ppt_y</p:attrName>
                                        </p:attrNameLst>
                                      </p:cBhvr>
                                    </p:animMotion>
                                    <p:animEffect transition="in" filter="fade">
                                      <p:cBhvr>
                                        <p:cTn id="76" dur="1000"/>
                                        <p:tgtEl>
                                          <p:spTgt spid="27653">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CIA Model.</a:t>
            </a:r>
            <a:endParaRPr lang="en-GB" dirty="0"/>
          </a:p>
        </p:txBody>
      </p:sp>
      <p:pic>
        <p:nvPicPr>
          <p:cNvPr id="5" name="Picture 4"/>
          <p:cNvPicPr/>
          <p:nvPr/>
        </p:nvPicPr>
        <p:blipFill rotWithShape="1">
          <a:blip r:embed="rId2"/>
          <a:srcRect l="47097" t="30769" r="27108" b="28106"/>
          <a:stretch/>
        </p:blipFill>
        <p:spPr bwMode="auto">
          <a:xfrm>
            <a:off x="1907704" y="1484784"/>
            <a:ext cx="5400599" cy="446449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2938736"/>
      </p:ext>
    </p:extLst>
  </p:cSld>
  <p:clrMapOvr>
    <a:masterClrMapping/>
  </p:clrMapOvr>
</p:sld>
</file>

<file path=ppt/theme/theme1.xml><?xml version="1.0" encoding="utf-8"?>
<a:theme xmlns:a="http://schemas.openxmlformats.org/drawingml/2006/main" name="ms01_1">
  <a:themeElements>
    <a:clrScheme name="ms01_1 1">
      <a:dk1>
        <a:srgbClr val="1D528D"/>
      </a:dk1>
      <a:lt1>
        <a:srgbClr val="FFFFFF"/>
      </a:lt1>
      <a:dk2>
        <a:srgbClr val="000000"/>
      </a:dk2>
      <a:lt2>
        <a:srgbClr val="B2B2B2"/>
      </a:lt2>
      <a:accent1>
        <a:srgbClr val="2D6BC7"/>
      </a:accent1>
      <a:accent2>
        <a:srgbClr val="FF9900"/>
      </a:accent2>
      <a:accent3>
        <a:srgbClr val="FFFFFF"/>
      </a:accent3>
      <a:accent4>
        <a:srgbClr val="174578"/>
      </a:accent4>
      <a:accent5>
        <a:srgbClr val="ADBAE0"/>
      </a:accent5>
      <a:accent6>
        <a:srgbClr val="E78A00"/>
      </a:accent6>
      <a:hlink>
        <a:srgbClr val="9999FF"/>
      </a:hlink>
      <a:folHlink>
        <a:srgbClr val="969696"/>
      </a:folHlink>
    </a:clrScheme>
    <a:fontScheme name="ms01_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s01_1 1">
        <a:dk1>
          <a:srgbClr val="1D528D"/>
        </a:dk1>
        <a:lt1>
          <a:srgbClr val="FFFFFF"/>
        </a:lt1>
        <a:dk2>
          <a:srgbClr val="000000"/>
        </a:dk2>
        <a:lt2>
          <a:srgbClr val="B2B2B2"/>
        </a:lt2>
        <a:accent1>
          <a:srgbClr val="2D6BC7"/>
        </a:accent1>
        <a:accent2>
          <a:srgbClr val="FF9900"/>
        </a:accent2>
        <a:accent3>
          <a:srgbClr val="FFFFFF"/>
        </a:accent3>
        <a:accent4>
          <a:srgbClr val="174578"/>
        </a:accent4>
        <a:accent5>
          <a:srgbClr val="ADBAE0"/>
        </a:accent5>
        <a:accent6>
          <a:srgbClr val="E78A00"/>
        </a:accent6>
        <a:hlink>
          <a:srgbClr val="9999FF"/>
        </a:hlink>
        <a:folHlink>
          <a:srgbClr val="969696"/>
        </a:folHlink>
      </a:clrScheme>
      <a:clrMap bg1="lt1" tx1="dk1" bg2="lt2" tx2="dk2" accent1="accent1" accent2="accent2" accent3="accent3" accent4="accent4" accent5="accent5" accent6="accent6" hlink="hlink" folHlink="folHlink"/>
    </a:extraClrScheme>
    <a:extraClrScheme>
      <a:clrScheme name="ms01_1 2">
        <a:dk1>
          <a:srgbClr val="808080"/>
        </a:dk1>
        <a:lt1>
          <a:srgbClr val="FFFFFF"/>
        </a:lt1>
        <a:dk2>
          <a:srgbClr val="000000"/>
        </a:dk2>
        <a:lt2>
          <a:srgbClr val="B2B2B2"/>
        </a:lt2>
        <a:accent1>
          <a:srgbClr val="058089"/>
        </a:accent1>
        <a:accent2>
          <a:srgbClr val="66BE0E"/>
        </a:accent2>
        <a:accent3>
          <a:srgbClr val="FFFFFF"/>
        </a:accent3>
        <a:accent4>
          <a:srgbClr val="6C6C6C"/>
        </a:accent4>
        <a:accent5>
          <a:srgbClr val="AAC0C4"/>
        </a:accent5>
        <a:accent6>
          <a:srgbClr val="5CAC0C"/>
        </a:accent6>
        <a:hlink>
          <a:srgbClr val="2CA9D0"/>
        </a:hlink>
        <a:folHlink>
          <a:srgbClr val="4841D9"/>
        </a:folHlink>
      </a:clrScheme>
      <a:clrMap bg1="lt1" tx1="dk1" bg2="lt2" tx2="dk2" accent1="accent1" accent2="accent2" accent3="accent3" accent4="accent4" accent5="accent5" accent6="accent6" hlink="hlink" folHlink="folHlink"/>
    </a:extraClrScheme>
    <a:extraClrScheme>
      <a:clrScheme name="ms01_1 3">
        <a:dk1>
          <a:srgbClr val="1D528D"/>
        </a:dk1>
        <a:lt1>
          <a:srgbClr val="FFFFFF"/>
        </a:lt1>
        <a:dk2>
          <a:srgbClr val="000000"/>
        </a:dk2>
        <a:lt2>
          <a:srgbClr val="CACACA"/>
        </a:lt2>
        <a:accent1>
          <a:srgbClr val="0099CC"/>
        </a:accent1>
        <a:accent2>
          <a:srgbClr val="8BC84E"/>
        </a:accent2>
        <a:accent3>
          <a:srgbClr val="FFFFFF"/>
        </a:accent3>
        <a:accent4>
          <a:srgbClr val="174578"/>
        </a:accent4>
        <a:accent5>
          <a:srgbClr val="AACAE2"/>
        </a:accent5>
        <a:accent6>
          <a:srgbClr val="7DB546"/>
        </a:accent6>
        <a:hlink>
          <a:srgbClr val="6E81E0"/>
        </a:hlink>
        <a:folHlink>
          <a:srgbClr val="0099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Sample presentation slides</Template>
  <TotalTime>4012</TotalTime>
  <Words>3422</Words>
  <Application>Microsoft Office PowerPoint</Application>
  <PresentationFormat>On-screen Show (4:3)</PresentationFormat>
  <Paragraphs>446</Paragraphs>
  <Slides>30</Slides>
  <Notes>14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2" baseType="lpstr">
      <vt:lpstr>ms01_1</vt:lpstr>
      <vt:lpstr>Image</vt:lpstr>
      <vt:lpstr>Network Security Overview. </vt:lpstr>
      <vt:lpstr>Network Security Overview.</vt:lpstr>
      <vt:lpstr>Security Overview: Case Studies</vt:lpstr>
      <vt:lpstr>Security Overview:</vt:lpstr>
      <vt:lpstr>Conducting Security Assessments.</vt:lpstr>
      <vt:lpstr>Introduction to Security Services.</vt:lpstr>
      <vt:lpstr>Security Services.</vt:lpstr>
      <vt:lpstr>Security Services.</vt:lpstr>
      <vt:lpstr>Security Services.</vt:lpstr>
      <vt:lpstr>Categorising Threats to Network Security.</vt:lpstr>
      <vt:lpstr>Categorising Threats to Network Security.</vt:lpstr>
      <vt:lpstr>Categorising Threats to Network Security.</vt:lpstr>
      <vt:lpstr>Passive and Active Attacks.</vt:lpstr>
      <vt:lpstr>Passive and Active Attacks.</vt:lpstr>
      <vt:lpstr>Passive and Active Attacks.</vt:lpstr>
      <vt:lpstr>PowerPoint Presentation</vt:lpstr>
      <vt:lpstr>PowerPoint Presentation</vt:lpstr>
      <vt:lpstr>PowerPoint Presentation</vt:lpstr>
      <vt:lpstr>Overview of Network Controls.</vt:lpstr>
      <vt:lpstr>Overview of Network Controls.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CIA Model.</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HND 2: Network Software</dc:title>
  <dc:creator>bus-lc</dc:creator>
  <cp:lastModifiedBy>Cobley, Lee</cp:lastModifiedBy>
  <cp:revision>477</cp:revision>
  <dcterms:created xsi:type="dcterms:W3CDTF">2006-10-09T11:30:35Z</dcterms:created>
  <dcterms:modified xsi:type="dcterms:W3CDTF">2014-04-28T08:08:55Z</dcterms:modified>
</cp:coreProperties>
</file>