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9" r:id="rId2"/>
    <p:sldId id="258" r:id="rId3"/>
    <p:sldId id="261" r:id="rId4"/>
    <p:sldId id="266" r:id="rId5"/>
    <p:sldId id="267" r:id="rId6"/>
    <p:sldId id="262" r:id="rId7"/>
    <p:sldId id="263" r:id="rId8"/>
    <p:sldId id="265" r:id="rId9"/>
    <p:sldId id="270" r:id="rId10"/>
    <p:sldId id="271" r:id="rId11"/>
    <p:sldId id="272" r:id="rId12"/>
    <p:sldId id="269" r:id="rId13"/>
    <p:sldId id="273" r:id="rId14"/>
    <p:sldId id="274" r:id="rId15"/>
    <p:sldId id="275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A147"/>
    <a:srgbClr val="B54C2D"/>
    <a:srgbClr val="B66952"/>
    <a:srgbClr val="B56D45"/>
    <a:srgbClr val="DF98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C64914-D154-4BAF-983C-9EBC6B0C58CD}" v="840" dt="2022-07-18T19:07:55.569"/>
    <p1510:client id="{3A0B21F8-C1C0-4510-B2D6-89861FD5EA01}" v="22" dt="2022-07-17T22:43:15.117"/>
    <p1510:client id="{4E043CC5-BF88-42E0-860A-5B7A0E2141AF}" v="160" dt="2022-07-17T22:33:46.792"/>
    <p1510:client id="{536F4876-5CDA-4143-9699-54AD73B8BE8C}" v="1" dt="2022-07-18T19:13:14.328"/>
    <p1510:client id="{5A2BB07C-B99F-42CA-A906-45DCB6F1F43D}" v="351" dt="2022-07-17T21:52:31.794"/>
    <p1510:client id="{5D0E723A-503B-4535-9A78-AC786D28E54C}" v="169" dt="2022-07-23T22:42:03.262"/>
    <p1510:client id="{A6F2088C-2948-4E16-AAFF-57754A5D3FA7}" v="64" dt="2022-07-20T15:39:54.484"/>
    <p1510:client id="{AEDCCC41-46C9-48F8-AF18-EB067C213BDA}" v="53" dt="2022-07-21T20:58:17.954"/>
    <p1510:client id="{B1C3C9A1-07AD-4F46-A78A-C37C899A9580}" v="1429" dt="2022-07-21T23:04:33.328"/>
    <p1510:client id="{B584DD60-8A25-4E91-AC13-40C695337B17}" v="107" dt="2022-07-21T21:06:12.775"/>
    <p1510:client id="{BF368B2A-414E-4B5B-A65F-E28F63566DFA}" v="7" dt="2022-07-17T13:39:05.810"/>
    <p1510:client id="{C331852F-7369-1527-81F2-EC91E4118272}" v="1126" dt="2022-07-23T00:35:11.796"/>
    <p1510:client id="{F3012292-D31D-4ED8-9BD6-391CD7D2AFF1}" v="78" dt="2022-07-17T13:32:32.1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724602-D2D4-425D-A853-BCDAB34BC11D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3E9A142-21ED-4854-AA73-9F1044842964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Formal</a:t>
          </a:r>
          <a:endParaRPr lang="ro-RO" dirty="0"/>
        </a:p>
      </dgm:t>
    </dgm:pt>
    <dgm:pt modelId="{A28CBBAC-B0F9-4A35-95C4-B6EDEC68B896}" type="parTrans" cxnId="{901A0C1A-AAFD-4EFC-8B83-6DCB0F006443}">
      <dgm:prSet/>
      <dgm:spPr/>
      <dgm:t>
        <a:bodyPr/>
        <a:lstStyle/>
        <a:p>
          <a:endParaRPr lang="ro-RO"/>
        </a:p>
      </dgm:t>
    </dgm:pt>
    <dgm:pt modelId="{52D5955C-C97A-4183-A2E3-8C2A8736E2A3}" type="sibTrans" cxnId="{901A0C1A-AAFD-4EFC-8B83-6DCB0F006443}">
      <dgm:prSet/>
      <dgm:spPr/>
      <dgm:t>
        <a:bodyPr/>
        <a:lstStyle/>
        <a:p>
          <a:endParaRPr lang="ro-RO"/>
        </a:p>
      </dgm:t>
    </dgm:pt>
    <dgm:pt modelId="{FDF57CB5-85AA-43C3-A73A-D2B367AAE248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Approved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by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employers</a:t>
          </a:r>
          <a:endParaRPr lang="ro-RO" dirty="0" err="1"/>
        </a:p>
      </dgm:t>
    </dgm:pt>
    <dgm:pt modelId="{2A6841E8-6147-4F3F-88CB-BE6E4E807A4B}" type="parTrans" cxnId="{A3E13454-EF98-449F-96A8-35DB0631D211}">
      <dgm:prSet/>
      <dgm:spPr/>
      <dgm:t>
        <a:bodyPr/>
        <a:lstStyle/>
        <a:p>
          <a:endParaRPr lang="ro-RO"/>
        </a:p>
      </dgm:t>
    </dgm:pt>
    <dgm:pt modelId="{703D35B4-4DB1-4232-85C0-F0F7108C7F13}" type="sibTrans" cxnId="{A3E13454-EF98-449F-96A8-35DB0631D211}">
      <dgm:prSet/>
      <dgm:spPr/>
      <dgm:t>
        <a:bodyPr/>
        <a:lstStyle/>
        <a:p>
          <a:endParaRPr lang="ro-RO"/>
        </a:p>
      </dgm:t>
    </dgm:pt>
    <dgm:pt modelId="{42F87006-F4F8-41FA-84E5-762E3DAB4F3C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Informal</a:t>
          </a:r>
          <a:endParaRPr lang="ro-RO" dirty="0"/>
        </a:p>
      </dgm:t>
    </dgm:pt>
    <dgm:pt modelId="{C9DD16B7-3890-466C-948B-1CE3582DB5A7}" type="parTrans" cxnId="{D6590C09-7933-4F5D-94EB-2B6DED7A2DA4}">
      <dgm:prSet/>
      <dgm:spPr/>
      <dgm:t>
        <a:bodyPr/>
        <a:lstStyle/>
        <a:p>
          <a:endParaRPr lang="ro-RO"/>
        </a:p>
      </dgm:t>
    </dgm:pt>
    <dgm:pt modelId="{F508AAAD-E808-46E2-9537-21BA5AEFF537}" type="sibTrans" cxnId="{D6590C09-7933-4F5D-94EB-2B6DED7A2DA4}">
      <dgm:prSet/>
      <dgm:spPr/>
      <dgm:t>
        <a:bodyPr/>
        <a:lstStyle/>
        <a:p>
          <a:endParaRPr lang="ro-RO"/>
        </a:p>
      </dgm:t>
    </dgm:pt>
    <dgm:pt modelId="{18527AB2-1027-405D-A9D8-3D68FB688EEF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Non-</a:t>
          </a:r>
          <a:r>
            <a:rPr lang="ro-RO" dirty="0" err="1">
              <a:latin typeface="Goudy Old Style"/>
            </a:rPr>
            <a:t>approved</a:t>
          </a:r>
          <a:r>
            <a:rPr lang="ro-RO" dirty="0">
              <a:latin typeface="Goudy Old Style"/>
            </a:rPr>
            <a:t> </a:t>
          </a:r>
          <a:r>
            <a:rPr lang="ro-RO" dirty="0" err="1">
              <a:latin typeface="Goudy Old Style"/>
            </a:rPr>
            <a:t>by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employers</a:t>
          </a:r>
          <a:endParaRPr lang="ro-RO" dirty="0" err="1"/>
        </a:p>
      </dgm:t>
    </dgm:pt>
    <dgm:pt modelId="{200A4EC1-0643-4C32-83F9-6D578D771AE8}" type="parTrans" cxnId="{F0A90581-A0BD-4FE4-8181-675CA04C3CF5}">
      <dgm:prSet/>
      <dgm:spPr/>
      <dgm:t>
        <a:bodyPr/>
        <a:lstStyle/>
        <a:p>
          <a:endParaRPr lang="ro-RO"/>
        </a:p>
      </dgm:t>
    </dgm:pt>
    <dgm:pt modelId="{273B81D7-0CD0-4AC3-91C5-34B52CDE6F22}" type="sibTrans" cxnId="{F0A90581-A0BD-4FE4-8181-675CA04C3CF5}">
      <dgm:prSet/>
      <dgm:spPr/>
      <dgm:t>
        <a:bodyPr/>
        <a:lstStyle/>
        <a:p>
          <a:endParaRPr lang="ro-RO"/>
        </a:p>
      </dgm:t>
    </dgm:pt>
    <dgm:pt modelId="{90B6FFE0-77BF-4E7F-B61C-BB5A05F7B03D}" type="pres">
      <dgm:prSet presAssocID="{36724602-D2D4-425D-A853-BCDAB34BC11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B083F264-F3EB-4219-9FB7-3B1879B8BC17}" type="pres">
      <dgm:prSet presAssocID="{36724602-D2D4-425D-A853-BCDAB34BC11D}" presName="cycle" presStyleCnt="0"/>
      <dgm:spPr/>
    </dgm:pt>
    <dgm:pt modelId="{01393B6D-1F3B-4A24-A362-EB797925278E}" type="pres">
      <dgm:prSet presAssocID="{36724602-D2D4-425D-A853-BCDAB34BC11D}" presName="centerShape" presStyleCnt="0"/>
      <dgm:spPr/>
    </dgm:pt>
    <dgm:pt modelId="{A0A8823A-A06C-4AE8-88BE-FDBE521FEE63}" type="pres">
      <dgm:prSet presAssocID="{36724602-D2D4-425D-A853-BCDAB34BC11D}" presName="connSite" presStyleLbl="node1" presStyleIdx="0" presStyleCnt="3"/>
      <dgm:spPr/>
    </dgm:pt>
    <dgm:pt modelId="{2575D752-A48B-4BBF-8791-7F6148949635}" type="pres">
      <dgm:prSet presAssocID="{36724602-D2D4-425D-A853-BCDAB34BC11D}" presName="visible" presStyleLbl="node1" presStyleIdx="0" presStyleCnt="3"/>
      <dgm:spPr/>
    </dgm:pt>
    <dgm:pt modelId="{78A39208-8A57-4E8A-8B32-521C1E7C0CB5}" type="pres">
      <dgm:prSet presAssocID="{A28CBBAC-B0F9-4A35-95C4-B6EDEC68B896}" presName="Name25" presStyleLbl="parChTrans1D1" presStyleIdx="0" presStyleCnt="2"/>
      <dgm:spPr/>
    </dgm:pt>
    <dgm:pt modelId="{1A7947AA-4012-4BFB-A71F-C81465DEB87F}" type="pres">
      <dgm:prSet presAssocID="{93E9A142-21ED-4854-AA73-9F1044842964}" presName="node" presStyleCnt="0"/>
      <dgm:spPr/>
    </dgm:pt>
    <dgm:pt modelId="{648275D7-A202-4D81-B983-C14B11CAC6DE}" type="pres">
      <dgm:prSet presAssocID="{93E9A142-21ED-4854-AA73-9F1044842964}" presName="parentNode" presStyleLbl="node1" presStyleIdx="1" presStyleCnt="3">
        <dgm:presLayoutVars>
          <dgm:chMax val="1"/>
          <dgm:bulletEnabled val="1"/>
        </dgm:presLayoutVars>
      </dgm:prSet>
      <dgm:spPr/>
    </dgm:pt>
    <dgm:pt modelId="{7CE436AC-9980-48E8-8649-D25AD3C1EFB7}" type="pres">
      <dgm:prSet presAssocID="{93E9A142-21ED-4854-AA73-9F1044842964}" presName="childNode" presStyleLbl="revTx" presStyleIdx="0" presStyleCnt="2">
        <dgm:presLayoutVars>
          <dgm:bulletEnabled val="1"/>
        </dgm:presLayoutVars>
      </dgm:prSet>
      <dgm:spPr/>
    </dgm:pt>
    <dgm:pt modelId="{AABF88FF-18B4-4B7D-AA97-ECB5F4DBC8D1}" type="pres">
      <dgm:prSet presAssocID="{C9DD16B7-3890-466C-948B-1CE3582DB5A7}" presName="Name25" presStyleLbl="parChTrans1D1" presStyleIdx="1" presStyleCnt="2"/>
      <dgm:spPr/>
    </dgm:pt>
    <dgm:pt modelId="{925E812A-5451-47CC-98A8-E18B92662078}" type="pres">
      <dgm:prSet presAssocID="{42F87006-F4F8-41FA-84E5-762E3DAB4F3C}" presName="node" presStyleCnt="0"/>
      <dgm:spPr/>
    </dgm:pt>
    <dgm:pt modelId="{99CE21DA-3DCC-400E-BEC1-09536A32FB15}" type="pres">
      <dgm:prSet presAssocID="{42F87006-F4F8-41FA-84E5-762E3DAB4F3C}" presName="parentNode" presStyleLbl="node1" presStyleIdx="2" presStyleCnt="3">
        <dgm:presLayoutVars>
          <dgm:chMax val="1"/>
          <dgm:bulletEnabled val="1"/>
        </dgm:presLayoutVars>
      </dgm:prSet>
      <dgm:spPr/>
    </dgm:pt>
    <dgm:pt modelId="{FFC40D56-A68A-44A7-8342-F5C892BE6CD8}" type="pres">
      <dgm:prSet presAssocID="{42F87006-F4F8-41FA-84E5-762E3DAB4F3C}" presName="childNode" presStyleLbl="revTx" presStyleIdx="1" presStyleCnt="2">
        <dgm:presLayoutVars>
          <dgm:bulletEnabled val="1"/>
        </dgm:presLayoutVars>
      </dgm:prSet>
      <dgm:spPr/>
    </dgm:pt>
  </dgm:ptLst>
  <dgm:cxnLst>
    <dgm:cxn modelId="{D6590C09-7933-4F5D-94EB-2B6DED7A2DA4}" srcId="{36724602-D2D4-425D-A853-BCDAB34BC11D}" destId="{42F87006-F4F8-41FA-84E5-762E3DAB4F3C}" srcOrd="1" destOrd="0" parTransId="{C9DD16B7-3890-466C-948B-1CE3582DB5A7}" sibTransId="{F508AAAD-E808-46E2-9537-21BA5AEFF537}"/>
    <dgm:cxn modelId="{DD1ED512-E0A0-4B39-9F32-75849974A668}" type="presOf" srcId="{A28CBBAC-B0F9-4A35-95C4-B6EDEC68B896}" destId="{78A39208-8A57-4E8A-8B32-521C1E7C0CB5}" srcOrd="0" destOrd="0" presId="urn:microsoft.com/office/officeart/2005/8/layout/radial2"/>
    <dgm:cxn modelId="{901A0C1A-AAFD-4EFC-8B83-6DCB0F006443}" srcId="{36724602-D2D4-425D-A853-BCDAB34BC11D}" destId="{93E9A142-21ED-4854-AA73-9F1044842964}" srcOrd="0" destOrd="0" parTransId="{A28CBBAC-B0F9-4A35-95C4-B6EDEC68B896}" sibTransId="{52D5955C-C97A-4183-A2E3-8C2A8736E2A3}"/>
    <dgm:cxn modelId="{87C6353B-4218-4B38-B121-EFC16E950B75}" type="presOf" srcId="{FDF57CB5-85AA-43C3-A73A-D2B367AAE248}" destId="{7CE436AC-9980-48E8-8649-D25AD3C1EFB7}" srcOrd="0" destOrd="0" presId="urn:microsoft.com/office/officeart/2005/8/layout/radial2"/>
    <dgm:cxn modelId="{8F417861-5A54-4736-B7DE-40878E4F876D}" type="presOf" srcId="{C9DD16B7-3890-466C-948B-1CE3582DB5A7}" destId="{AABF88FF-18B4-4B7D-AA97-ECB5F4DBC8D1}" srcOrd="0" destOrd="0" presId="urn:microsoft.com/office/officeart/2005/8/layout/radial2"/>
    <dgm:cxn modelId="{A3E13454-EF98-449F-96A8-35DB0631D211}" srcId="{93E9A142-21ED-4854-AA73-9F1044842964}" destId="{FDF57CB5-85AA-43C3-A73A-D2B367AAE248}" srcOrd="0" destOrd="0" parTransId="{2A6841E8-6147-4F3F-88CB-BE6E4E807A4B}" sibTransId="{703D35B4-4DB1-4232-85C0-F0F7108C7F13}"/>
    <dgm:cxn modelId="{54380277-93FD-4317-ACD4-742B651F9685}" type="presOf" srcId="{42F87006-F4F8-41FA-84E5-762E3DAB4F3C}" destId="{99CE21DA-3DCC-400E-BEC1-09536A32FB15}" srcOrd="0" destOrd="0" presId="urn:microsoft.com/office/officeart/2005/8/layout/radial2"/>
    <dgm:cxn modelId="{F0A90581-A0BD-4FE4-8181-675CA04C3CF5}" srcId="{42F87006-F4F8-41FA-84E5-762E3DAB4F3C}" destId="{18527AB2-1027-405D-A9D8-3D68FB688EEF}" srcOrd="0" destOrd="0" parTransId="{200A4EC1-0643-4C32-83F9-6D578D771AE8}" sibTransId="{273B81D7-0CD0-4AC3-91C5-34B52CDE6F22}"/>
    <dgm:cxn modelId="{100D1682-1AE3-4390-8CC1-677509C3D2FC}" type="presOf" srcId="{18527AB2-1027-405D-A9D8-3D68FB688EEF}" destId="{FFC40D56-A68A-44A7-8342-F5C892BE6CD8}" srcOrd="0" destOrd="0" presId="urn:microsoft.com/office/officeart/2005/8/layout/radial2"/>
    <dgm:cxn modelId="{C43534B1-32DA-4BD1-9940-E00079AC9E60}" type="presOf" srcId="{36724602-D2D4-425D-A853-BCDAB34BC11D}" destId="{90B6FFE0-77BF-4E7F-B61C-BB5A05F7B03D}" srcOrd="0" destOrd="0" presId="urn:microsoft.com/office/officeart/2005/8/layout/radial2"/>
    <dgm:cxn modelId="{9A14ADFD-D0AD-416C-ACF5-1FB638855F44}" type="presOf" srcId="{93E9A142-21ED-4854-AA73-9F1044842964}" destId="{648275D7-A202-4D81-B983-C14B11CAC6DE}" srcOrd="0" destOrd="0" presId="urn:microsoft.com/office/officeart/2005/8/layout/radial2"/>
    <dgm:cxn modelId="{6B137595-78DA-42E0-81FC-C48E16D063DC}" type="presParOf" srcId="{90B6FFE0-77BF-4E7F-B61C-BB5A05F7B03D}" destId="{B083F264-F3EB-4219-9FB7-3B1879B8BC17}" srcOrd="0" destOrd="0" presId="urn:microsoft.com/office/officeart/2005/8/layout/radial2"/>
    <dgm:cxn modelId="{57638FF7-5E34-4628-9CF3-9E0EFF16CCE4}" type="presParOf" srcId="{B083F264-F3EB-4219-9FB7-3B1879B8BC17}" destId="{01393B6D-1F3B-4A24-A362-EB797925278E}" srcOrd="0" destOrd="0" presId="urn:microsoft.com/office/officeart/2005/8/layout/radial2"/>
    <dgm:cxn modelId="{FDC3FFE3-07B1-4ECD-8507-D3B0C50E7D1A}" type="presParOf" srcId="{01393B6D-1F3B-4A24-A362-EB797925278E}" destId="{A0A8823A-A06C-4AE8-88BE-FDBE521FEE63}" srcOrd="0" destOrd="0" presId="urn:microsoft.com/office/officeart/2005/8/layout/radial2"/>
    <dgm:cxn modelId="{54E29A2D-79DA-4CDB-ADD9-EBF71147BD20}" type="presParOf" srcId="{01393B6D-1F3B-4A24-A362-EB797925278E}" destId="{2575D752-A48B-4BBF-8791-7F6148949635}" srcOrd="1" destOrd="0" presId="urn:microsoft.com/office/officeart/2005/8/layout/radial2"/>
    <dgm:cxn modelId="{8AE0CFEF-16F9-4C71-A4BE-FA5F37A9C90B}" type="presParOf" srcId="{B083F264-F3EB-4219-9FB7-3B1879B8BC17}" destId="{78A39208-8A57-4E8A-8B32-521C1E7C0CB5}" srcOrd="1" destOrd="0" presId="urn:microsoft.com/office/officeart/2005/8/layout/radial2"/>
    <dgm:cxn modelId="{1D418BFA-528A-4E5A-A4C8-5829CB69DBDD}" type="presParOf" srcId="{B083F264-F3EB-4219-9FB7-3B1879B8BC17}" destId="{1A7947AA-4012-4BFB-A71F-C81465DEB87F}" srcOrd="2" destOrd="0" presId="urn:microsoft.com/office/officeart/2005/8/layout/radial2"/>
    <dgm:cxn modelId="{EBBD4440-F230-4EE2-A9FB-365285ECD8B8}" type="presParOf" srcId="{1A7947AA-4012-4BFB-A71F-C81465DEB87F}" destId="{648275D7-A202-4D81-B983-C14B11CAC6DE}" srcOrd="0" destOrd="0" presId="urn:microsoft.com/office/officeart/2005/8/layout/radial2"/>
    <dgm:cxn modelId="{16574C81-D57D-4909-ABAA-6E02E0900487}" type="presParOf" srcId="{1A7947AA-4012-4BFB-A71F-C81465DEB87F}" destId="{7CE436AC-9980-48E8-8649-D25AD3C1EFB7}" srcOrd="1" destOrd="0" presId="urn:microsoft.com/office/officeart/2005/8/layout/radial2"/>
    <dgm:cxn modelId="{14CABFBD-E580-412A-A6C3-86AC7F13E526}" type="presParOf" srcId="{B083F264-F3EB-4219-9FB7-3B1879B8BC17}" destId="{AABF88FF-18B4-4B7D-AA97-ECB5F4DBC8D1}" srcOrd="3" destOrd="0" presId="urn:microsoft.com/office/officeart/2005/8/layout/radial2"/>
    <dgm:cxn modelId="{8E529AB0-460C-4DDF-9B00-98FE06EB5F64}" type="presParOf" srcId="{B083F264-F3EB-4219-9FB7-3B1879B8BC17}" destId="{925E812A-5451-47CC-98A8-E18B92662078}" srcOrd="4" destOrd="0" presId="urn:microsoft.com/office/officeart/2005/8/layout/radial2"/>
    <dgm:cxn modelId="{58E8A6E1-7B51-496D-B2D3-D9151F4F66B4}" type="presParOf" srcId="{925E812A-5451-47CC-98A8-E18B92662078}" destId="{99CE21DA-3DCC-400E-BEC1-09536A32FB15}" srcOrd="0" destOrd="0" presId="urn:microsoft.com/office/officeart/2005/8/layout/radial2"/>
    <dgm:cxn modelId="{A305B31A-4EC2-40FB-8B46-D620B702A15B}" type="presParOf" srcId="{925E812A-5451-47CC-98A8-E18B92662078}" destId="{FFC40D56-A68A-44A7-8342-F5C892BE6CD8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81CC70-2485-420E-ABEC-FDAFD0DD838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FE7CFED-57D3-4DE4-91BA-C20A4534C71B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1</a:t>
          </a:r>
          <a:endParaRPr lang="ro-RO" dirty="0"/>
        </a:p>
      </dgm:t>
    </dgm:pt>
    <dgm:pt modelId="{80F9CF79-320C-4BE2-9E5E-DE68BE1F6AC9}" type="parTrans" cxnId="{213191C3-8935-4216-ADDE-D78F81D9D983}">
      <dgm:prSet/>
      <dgm:spPr/>
      <dgm:t>
        <a:bodyPr/>
        <a:lstStyle/>
        <a:p>
          <a:endParaRPr lang="ro-RO"/>
        </a:p>
      </dgm:t>
    </dgm:pt>
    <dgm:pt modelId="{41FD9F85-8944-42FC-88C9-4A41917CB940}" type="sibTrans" cxnId="{213191C3-8935-4216-ADDE-D78F81D9D983}">
      <dgm:prSet/>
      <dgm:spPr/>
      <dgm:t>
        <a:bodyPr/>
        <a:lstStyle/>
        <a:p>
          <a:endParaRPr lang="ro-RO"/>
        </a:p>
      </dgm:t>
    </dgm:pt>
    <dgm:pt modelId="{07FA96E0-FC26-413A-917C-6609CC8DC549}">
      <dgm:prSet phldrT="[Text]" phldr="0"/>
      <dgm:spPr/>
      <dgm:t>
        <a:bodyPr/>
        <a:lstStyle/>
        <a:p>
          <a:pPr rtl="0"/>
          <a:r>
            <a:rPr lang="ro-RO" dirty="0"/>
            <a:t>Both formal </a:t>
          </a:r>
          <a:r>
            <a:rPr lang="ro-RO" dirty="0" err="1"/>
            <a:t>and</a:t>
          </a:r>
          <a:r>
            <a:rPr lang="ro-RO" dirty="0"/>
            <a:t> informal </a:t>
          </a:r>
          <a:r>
            <a:rPr lang="ro-RO" dirty="0" err="1"/>
            <a:t>communication</a:t>
          </a:r>
          <a:r>
            <a:rPr lang="ro-RO" dirty="0"/>
            <a:t> </a:t>
          </a:r>
          <a:r>
            <a:rPr lang="ro-RO" dirty="0" err="1"/>
            <a:t>channels</a:t>
          </a:r>
          <a:r>
            <a:rPr lang="ro-RO" dirty="0"/>
            <a:t> are </a:t>
          </a:r>
          <a:r>
            <a:rPr lang="ro-RO" dirty="0" err="1"/>
            <a:t>required</a:t>
          </a:r>
          <a:r>
            <a:rPr lang="ro-RO" dirty="0"/>
            <a:t> for an </a:t>
          </a:r>
          <a:r>
            <a:rPr lang="ro-RO" dirty="0" err="1"/>
            <a:t>effective</a:t>
          </a:r>
          <a:r>
            <a:rPr lang="ro-RO" dirty="0"/>
            <a:t> </a:t>
          </a:r>
          <a:r>
            <a:rPr lang="ro-RO" dirty="0" err="1"/>
            <a:t>communication</a:t>
          </a:r>
          <a:endParaRPr lang="ro-RO" dirty="0"/>
        </a:p>
      </dgm:t>
    </dgm:pt>
    <dgm:pt modelId="{86E0D29B-633B-48D3-BB84-4D2AB8AA75CD}" type="parTrans" cxnId="{7F3170D2-63A3-460C-9C33-EDA7CBC4C5B0}">
      <dgm:prSet/>
      <dgm:spPr/>
      <dgm:t>
        <a:bodyPr/>
        <a:lstStyle/>
        <a:p>
          <a:endParaRPr lang="ro-RO"/>
        </a:p>
      </dgm:t>
    </dgm:pt>
    <dgm:pt modelId="{F70F9EBC-AED3-4A63-A3D8-E09C3B4EB3CB}" type="sibTrans" cxnId="{7F3170D2-63A3-460C-9C33-EDA7CBC4C5B0}">
      <dgm:prSet/>
      <dgm:spPr/>
      <dgm:t>
        <a:bodyPr/>
        <a:lstStyle/>
        <a:p>
          <a:endParaRPr lang="ro-RO"/>
        </a:p>
      </dgm:t>
    </dgm:pt>
    <dgm:pt modelId="{4341BC33-2D28-4542-8A42-C9E3C5CEC2A2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2</a:t>
          </a:r>
          <a:endParaRPr lang="ro-RO" dirty="0"/>
        </a:p>
      </dgm:t>
    </dgm:pt>
    <dgm:pt modelId="{70579793-ADCB-46C8-89C8-601196913162}" type="parTrans" cxnId="{6EAB5187-5F29-4B6A-9C7A-84BC538E272D}">
      <dgm:prSet/>
      <dgm:spPr/>
      <dgm:t>
        <a:bodyPr/>
        <a:lstStyle/>
        <a:p>
          <a:endParaRPr lang="ro-RO"/>
        </a:p>
      </dgm:t>
    </dgm:pt>
    <dgm:pt modelId="{576F20E7-2095-44B1-831E-A4F995B6247C}" type="sibTrans" cxnId="{6EAB5187-5F29-4B6A-9C7A-84BC538E272D}">
      <dgm:prSet/>
      <dgm:spPr/>
      <dgm:t>
        <a:bodyPr/>
        <a:lstStyle/>
        <a:p>
          <a:endParaRPr lang="ro-RO"/>
        </a:p>
      </dgm:t>
    </dgm:pt>
    <dgm:pt modelId="{18EA8E16-31B8-41FF-8923-F87C86DE2008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Enterprise </a:t>
          </a:r>
          <a:r>
            <a:rPr lang="ro-RO" dirty="0" err="1">
              <a:latin typeface="Goudy Old Style"/>
            </a:rPr>
            <a:t>recognise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the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importance</a:t>
          </a:r>
          <a:r>
            <a:rPr lang="ro-RO" dirty="0">
              <a:latin typeface="Goudy Old Style"/>
            </a:rPr>
            <a:t> of informal </a:t>
          </a:r>
          <a:r>
            <a:rPr lang="ro-RO" dirty="0" err="1">
              <a:latin typeface="Goudy Old Style"/>
            </a:rPr>
            <a:t>communication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channels</a:t>
          </a:r>
          <a:endParaRPr lang="ro-RO" dirty="0"/>
        </a:p>
      </dgm:t>
    </dgm:pt>
    <dgm:pt modelId="{51938959-D03F-42B9-AB17-7A7AA45AD233}" type="parTrans" cxnId="{87618380-67FB-4083-BB0A-4446C9CF9BA7}">
      <dgm:prSet/>
      <dgm:spPr/>
      <dgm:t>
        <a:bodyPr/>
        <a:lstStyle/>
        <a:p>
          <a:endParaRPr lang="ro-RO"/>
        </a:p>
      </dgm:t>
    </dgm:pt>
    <dgm:pt modelId="{E05C424B-D0D7-4402-B2DB-802CE776C16B}" type="sibTrans" cxnId="{87618380-67FB-4083-BB0A-4446C9CF9BA7}">
      <dgm:prSet/>
      <dgm:spPr/>
      <dgm:t>
        <a:bodyPr/>
        <a:lstStyle/>
        <a:p>
          <a:endParaRPr lang="ro-RO"/>
        </a:p>
      </dgm:t>
    </dgm:pt>
    <dgm:pt modelId="{5E599C4E-D060-4061-9DC2-E4C3BBA4589D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3</a:t>
          </a:r>
          <a:endParaRPr lang="ro-RO" dirty="0"/>
        </a:p>
      </dgm:t>
    </dgm:pt>
    <dgm:pt modelId="{52AE58D4-D830-443B-AAFF-FF5D6C259D9B}" type="parTrans" cxnId="{CE648280-0579-43E0-B792-C09F7A06D4D7}">
      <dgm:prSet/>
      <dgm:spPr/>
      <dgm:t>
        <a:bodyPr/>
        <a:lstStyle/>
        <a:p>
          <a:endParaRPr lang="ro-RO"/>
        </a:p>
      </dgm:t>
    </dgm:pt>
    <dgm:pt modelId="{046C638B-9F84-4FF7-BCFF-AD56EEA948D0}" type="sibTrans" cxnId="{CE648280-0579-43E0-B792-C09F7A06D4D7}">
      <dgm:prSet/>
      <dgm:spPr/>
      <dgm:t>
        <a:bodyPr/>
        <a:lstStyle/>
        <a:p>
          <a:endParaRPr lang="ro-RO"/>
        </a:p>
      </dgm:t>
    </dgm:pt>
    <dgm:pt modelId="{5C84982A-6CEE-4754-B8C8-F200E1C26E80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Often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the</a:t>
          </a:r>
          <a:r>
            <a:rPr lang="ro-RO" dirty="0">
              <a:latin typeface="Goudy Old Style"/>
            </a:rPr>
            <a:t> company </a:t>
          </a:r>
          <a:r>
            <a:rPr lang="ro-RO" dirty="0" err="1">
              <a:latin typeface="Goudy Old Style"/>
            </a:rPr>
            <a:t>will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deliver</a:t>
          </a:r>
          <a:r>
            <a:rPr lang="ro-RO" dirty="0">
              <a:latin typeface="Goudy Old Style"/>
            </a:rPr>
            <a:t> formal </a:t>
          </a:r>
          <a:r>
            <a:rPr lang="ro-RO" dirty="0" err="1">
              <a:latin typeface="Goudy Old Style"/>
            </a:rPr>
            <a:t>communications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to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encourage</a:t>
          </a:r>
          <a:r>
            <a:rPr lang="ro-RO" dirty="0">
              <a:latin typeface="Goudy Old Style"/>
            </a:rPr>
            <a:t> </a:t>
          </a:r>
          <a:r>
            <a:rPr lang="ro-RO" dirty="0" err="1">
              <a:latin typeface="Goudy Old Style"/>
            </a:rPr>
            <a:t>and</a:t>
          </a:r>
          <a:r>
            <a:rPr lang="ro-RO" dirty="0">
              <a:latin typeface="Goudy Old Style"/>
            </a:rPr>
            <a:t> prompt informal discussions</a:t>
          </a:r>
          <a:endParaRPr lang="ro-RO" dirty="0"/>
        </a:p>
      </dgm:t>
    </dgm:pt>
    <dgm:pt modelId="{0CCAB006-6571-4538-AAD2-2C4647635995}" type="parTrans" cxnId="{08695659-F1A2-49A8-9C32-81A2256498DB}">
      <dgm:prSet/>
      <dgm:spPr/>
      <dgm:t>
        <a:bodyPr/>
        <a:lstStyle/>
        <a:p>
          <a:endParaRPr lang="ro-RO"/>
        </a:p>
      </dgm:t>
    </dgm:pt>
    <dgm:pt modelId="{9871225D-2BBD-4B2A-B66A-7D02863AE2E5}" type="sibTrans" cxnId="{08695659-F1A2-49A8-9C32-81A2256498DB}">
      <dgm:prSet/>
      <dgm:spPr/>
      <dgm:t>
        <a:bodyPr/>
        <a:lstStyle/>
        <a:p>
          <a:endParaRPr lang="ro-RO"/>
        </a:p>
      </dgm:t>
    </dgm:pt>
    <dgm:pt modelId="{5591FA78-E6E7-46BD-9916-F9EF0D71989F}" type="pres">
      <dgm:prSet presAssocID="{6E81CC70-2485-420E-ABEC-FDAFD0DD8388}" presName="linearFlow" presStyleCnt="0">
        <dgm:presLayoutVars>
          <dgm:dir/>
          <dgm:animLvl val="lvl"/>
          <dgm:resizeHandles val="exact"/>
        </dgm:presLayoutVars>
      </dgm:prSet>
      <dgm:spPr/>
    </dgm:pt>
    <dgm:pt modelId="{98BAD5EB-FE20-419F-A045-B9EE731194D3}" type="pres">
      <dgm:prSet presAssocID="{9FE7CFED-57D3-4DE4-91BA-C20A4534C71B}" presName="composite" presStyleCnt="0"/>
      <dgm:spPr/>
    </dgm:pt>
    <dgm:pt modelId="{67A7CD4A-0F12-4D68-ADE5-A5F517DFF2D5}" type="pres">
      <dgm:prSet presAssocID="{9FE7CFED-57D3-4DE4-91BA-C20A4534C71B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7202CD6-899D-4EC8-9A7D-5AD748E265B6}" type="pres">
      <dgm:prSet presAssocID="{9FE7CFED-57D3-4DE4-91BA-C20A4534C71B}" presName="descendantText" presStyleLbl="alignAcc1" presStyleIdx="0" presStyleCnt="3">
        <dgm:presLayoutVars>
          <dgm:bulletEnabled val="1"/>
        </dgm:presLayoutVars>
      </dgm:prSet>
      <dgm:spPr/>
    </dgm:pt>
    <dgm:pt modelId="{5BC1D37F-1D61-4AD7-A8BC-0AC1C371A229}" type="pres">
      <dgm:prSet presAssocID="{41FD9F85-8944-42FC-88C9-4A41917CB940}" presName="sp" presStyleCnt="0"/>
      <dgm:spPr/>
    </dgm:pt>
    <dgm:pt modelId="{C359F23B-4550-47EA-B57A-F8F44CDCA8C8}" type="pres">
      <dgm:prSet presAssocID="{4341BC33-2D28-4542-8A42-C9E3C5CEC2A2}" presName="composite" presStyleCnt="0"/>
      <dgm:spPr/>
    </dgm:pt>
    <dgm:pt modelId="{4F1836EA-5F0D-4184-BD5D-01A4972CD49B}" type="pres">
      <dgm:prSet presAssocID="{4341BC33-2D28-4542-8A42-C9E3C5CEC2A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26F9213B-D308-4B58-8BA6-9BA5356CAFF4}" type="pres">
      <dgm:prSet presAssocID="{4341BC33-2D28-4542-8A42-C9E3C5CEC2A2}" presName="descendantText" presStyleLbl="alignAcc1" presStyleIdx="1" presStyleCnt="3">
        <dgm:presLayoutVars>
          <dgm:bulletEnabled val="1"/>
        </dgm:presLayoutVars>
      </dgm:prSet>
      <dgm:spPr/>
    </dgm:pt>
    <dgm:pt modelId="{96AB2359-95C3-421C-BE81-B600945E3A2D}" type="pres">
      <dgm:prSet presAssocID="{576F20E7-2095-44B1-831E-A4F995B6247C}" presName="sp" presStyleCnt="0"/>
      <dgm:spPr/>
    </dgm:pt>
    <dgm:pt modelId="{B9327BB7-2029-4460-A0B6-F931306834CD}" type="pres">
      <dgm:prSet presAssocID="{5E599C4E-D060-4061-9DC2-E4C3BBA4589D}" presName="composite" presStyleCnt="0"/>
      <dgm:spPr/>
    </dgm:pt>
    <dgm:pt modelId="{BDEFE12A-EADB-412E-A5FF-707C8B8E1928}" type="pres">
      <dgm:prSet presAssocID="{5E599C4E-D060-4061-9DC2-E4C3BBA4589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23695EB-E0BB-4B59-94DE-861921E2808E}" type="pres">
      <dgm:prSet presAssocID="{5E599C4E-D060-4061-9DC2-E4C3BBA4589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A2FD2F22-F5FE-47E5-88A6-0C176F31CCE2}" type="presOf" srcId="{6E81CC70-2485-420E-ABEC-FDAFD0DD8388}" destId="{5591FA78-E6E7-46BD-9916-F9EF0D71989F}" srcOrd="0" destOrd="0" presId="urn:microsoft.com/office/officeart/2005/8/layout/chevron2"/>
    <dgm:cxn modelId="{EC0F2923-9852-4A2D-A76A-2DA276174BB4}" type="presOf" srcId="{5E599C4E-D060-4061-9DC2-E4C3BBA4589D}" destId="{BDEFE12A-EADB-412E-A5FF-707C8B8E1928}" srcOrd="0" destOrd="0" presId="urn:microsoft.com/office/officeart/2005/8/layout/chevron2"/>
    <dgm:cxn modelId="{AD0A356F-B40D-42DC-9BF6-3823D85020E1}" type="presOf" srcId="{4341BC33-2D28-4542-8A42-C9E3C5CEC2A2}" destId="{4F1836EA-5F0D-4184-BD5D-01A4972CD49B}" srcOrd="0" destOrd="0" presId="urn:microsoft.com/office/officeart/2005/8/layout/chevron2"/>
    <dgm:cxn modelId="{08695659-F1A2-49A8-9C32-81A2256498DB}" srcId="{5E599C4E-D060-4061-9DC2-E4C3BBA4589D}" destId="{5C84982A-6CEE-4754-B8C8-F200E1C26E80}" srcOrd="0" destOrd="0" parTransId="{0CCAB006-6571-4538-AAD2-2C4647635995}" sibTransId="{9871225D-2BBD-4B2A-B66A-7D02863AE2E5}"/>
    <dgm:cxn modelId="{CE648280-0579-43E0-B792-C09F7A06D4D7}" srcId="{6E81CC70-2485-420E-ABEC-FDAFD0DD8388}" destId="{5E599C4E-D060-4061-9DC2-E4C3BBA4589D}" srcOrd="2" destOrd="0" parTransId="{52AE58D4-D830-443B-AAFF-FF5D6C259D9B}" sibTransId="{046C638B-9F84-4FF7-BCFF-AD56EEA948D0}"/>
    <dgm:cxn modelId="{87618380-67FB-4083-BB0A-4446C9CF9BA7}" srcId="{4341BC33-2D28-4542-8A42-C9E3C5CEC2A2}" destId="{18EA8E16-31B8-41FF-8923-F87C86DE2008}" srcOrd="0" destOrd="0" parTransId="{51938959-D03F-42B9-AB17-7A7AA45AD233}" sibTransId="{E05C424B-D0D7-4402-B2DB-802CE776C16B}"/>
    <dgm:cxn modelId="{6EAB5187-5F29-4B6A-9C7A-84BC538E272D}" srcId="{6E81CC70-2485-420E-ABEC-FDAFD0DD8388}" destId="{4341BC33-2D28-4542-8A42-C9E3C5CEC2A2}" srcOrd="1" destOrd="0" parTransId="{70579793-ADCB-46C8-89C8-601196913162}" sibTransId="{576F20E7-2095-44B1-831E-A4F995B6247C}"/>
    <dgm:cxn modelId="{18FF6394-B779-48C4-B4BC-4E06B68F1F6A}" type="presOf" srcId="{5C84982A-6CEE-4754-B8C8-F200E1C26E80}" destId="{F23695EB-E0BB-4B59-94DE-861921E2808E}" srcOrd="0" destOrd="0" presId="urn:microsoft.com/office/officeart/2005/8/layout/chevron2"/>
    <dgm:cxn modelId="{A10C4B95-A4F4-43A9-B247-45C290E8CE0F}" type="presOf" srcId="{07FA96E0-FC26-413A-917C-6609CC8DC549}" destId="{97202CD6-899D-4EC8-9A7D-5AD748E265B6}" srcOrd="0" destOrd="0" presId="urn:microsoft.com/office/officeart/2005/8/layout/chevron2"/>
    <dgm:cxn modelId="{213191C3-8935-4216-ADDE-D78F81D9D983}" srcId="{6E81CC70-2485-420E-ABEC-FDAFD0DD8388}" destId="{9FE7CFED-57D3-4DE4-91BA-C20A4534C71B}" srcOrd="0" destOrd="0" parTransId="{80F9CF79-320C-4BE2-9E5E-DE68BE1F6AC9}" sibTransId="{41FD9F85-8944-42FC-88C9-4A41917CB940}"/>
    <dgm:cxn modelId="{7F3170D2-63A3-460C-9C33-EDA7CBC4C5B0}" srcId="{9FE7CFED-57D3-4DE4-91BA-C20A4534C71B}" destId="{07FA96E0-FC26-413A-917C-6609CC8DC549}" srcOrd="0" destOrd="0" parTransId="{86E0D29B-633B-48D3-BB84-4D2AB8AA75CD}" sibTransId="{F70F9EBC-AED3-4A63-A3D8-E09C3B4EB3CB}"/>
    <dgm:cxn modelId="{80AC3ADF-CF9C-4C4C-87AD-41213A43AEDE}" type="presOf" srcId="{9FE7CFED-57D3-4DE4-91BA-C20A4534C71B}" destId="{67A7CD4A-0F12-4D68-ADE5-A5F517DFF2D5}" srcOrd="0" destOrd="0" presId="urn:microsoft.com/office/officeart/2005/8/layout/chevron2"/>
    <dgm:cxn modelId="{EE6D9DF9-93B7-47FE-AFCA-0611E9671099}" type="presOf" srcId="{18EA8E16-31B8-41FF-8923-F87C86DE2008}" destId="{26F9213B-D308-4B58-8BA6-9BA5356CAFF4}" srcOrd="0" destOrd="0" presId="urn:microsoft.com/office/officeart/2005/8/layout/chevron2"/>
    <dgm:cxn modelId="{016A14AA-DFDE-4EEB-A437-F5A583551D83}" type="presParOf" srcId="{5591FA78-E6E7-46BD-9916-F9EF0D71989F}" destId="{98BAD5EB-FE20-419F-A045-B9EE731194D3}" srcOrd="0" destOrd="0" presId="urn:microsoft.com/office/officeart/2005/8/layout/chevron2"/>
    <dgm:cxn modelId="{A4647B8F-3398-414E-B705-F77914A81514}" type="presParOf" srcId="{98BAD5EB-FE20-419F-A045-B9EE731194D3}" destId="{67A7CD4A-0F12-4D68-ADE5-A5F517DFF2D5}" srcOrd="0" destOrd="0" presId="urn:microsoft.com/office/officeart/2005/8/layout/chevron2"/>
    <dgm:cxn modelId="{D77B8A44-7047-4EE3-8ED1-5C1BD1002F59}" type="presParOf" srcId="{98BAD5EB-FE20-419F-A045-B9EE731194D3}" destId="{97202CD6-899D-4EC8-9A7D-5AD748E265B6}" srcOrd="1" destOrd="0" presId="urn:microsoft.com/office/officeart/2005/8/layout/chevron2"/>
    <dgm:cxn modelId="{DDF898CA-071D-4079-96C8-D1BF935C18E8}" type="presParOf" srcId="{5591FA78-E6E7-46BD-9916-F9EF0D71989F}" destId="{5BC1D37F-1D61-4AD7-A8BC-0AC1C371A229}" srcOrd="1" destOrd="0" presId="urn:microsoft.com/office/officeart/2005/8/layout/chevron2"/>
    <dgm:cxn modelId="{403B9DB3-93AA-4BF3-935D-1AFC63C605F9}" type="presParOf" srcId="{5591FA78-E6E7-46BD-9916-F9EF0D71989F}" destId="{C359F23B-4550-47EA-B57A-F8F44CDCA8C8}" srcOrd="2" destOrd="0" presId="urn:microsoft.com/office/officeart/2005/8/layout/chevron2"/>
    <dgm:cxn modelId="{89ADDA88-A974-4BAF-84C9-2958B5B93B02}" type="presParOf" srcId="{C359F23B-4550-47EA-B57A-F8F44CDCA8C8}" destId="{4F1836EA-5F0D-4184-BD5D-01A4972CD49B}" srcOrd="0" destOrd="0" presId="urn:microsoft.com/office/officeart/2005/8/layout/chevron2"/>
    <dgm:cxn modelId="{288CC266-0D1F-4FA0-98DF-EE643DE1805B}" type="presParOf" srcId="{C359F23B-4550-47EA-B57A-F8F44CDCA8C8}" destId="{26F9213B-D308-4B58-8BA6-9BA5356CAFF4}" srcOrd="1" destOrd="0" presId="urn:microsoft.com/office/officeart/2005/8/layout/chevron2"/>
    <dgm:cxn modelId="{735BA405-BBD9-4D61-9DB8-579B2E4338E3}" type="presParOf" srcId="{5591FA78-E6E7-46BD-9916-F9EF0D71989F}" destId="{96AB2359-95C3-421C-BE81-B600945E3A2D}" srcOrd="3" destOrd="0" presId="urn:microsoft.com/office/officeart/2005/8/layout/chevron2"/>
    <dgm:cxn modelId="{ED3F0378-DCBF-437B-B973-A1975F6EFAEC}" type="presParOf" srcId="{5591FA78-E6E7-46BD-9916-F9EF0D71989F}" destId="{B9327BB7-2029-4460-A0B6-F931306834CD}" srcOrd="4" destOrd="0" presId="urn:microsoft.com/office/officeart/2005/8/layout/chevron2"/>
    <dgm:cxn modelId="{E89654DF-D204-4B20-9CC6-C890041C9554}" type="presParOf" srcId="{B9327BB7-2029-4460-A0B6-F931306834CD}" destId="{BDEFE12A-EADB-412E-A5FF-707C8B8E1928}" srcOrd="0" destOrd="0" presId="urn:microsoft.com/office/officeart/2005/8/layout/chevron2"/>
    <dgm:cxn modelId="{E3759E50-6CC2-4F0A-AE0B-5F0DD629D4B5}" type="presParOf" srcId="{B9327BB7-2029-4460-A0B6-F931306834CD}" destId="{F23695EB-E0BB-4B59-94DE-861921E280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645AC4-C174-4D4A-94EB-FD9284017E0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DDDDDD6A-A1E7-411C-8023-4958D3AE519A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4</a:t>
          </a:r>
          <a:endParaRPr lang="ro-RO" dirty="0"/>
        </a:p>
      </dgm:t>
    </dgm:pt>
    <dgm:pt modelId="{EAB6E298-A19A-4A81-9736-C434E542EC86}" type="parTrans" cxnId="{84C1D61B-57E9-4075-9A77-5657AA3C9BE5}">
      <dgm:prSet/>
      <dgm:spPr/>
      <dgm:t>
        <a:bodyPr/>
        <a:lstStyle/>
        <a:p>
          <a:endParaRPr lang="ro-RO"/>
        </a:p>
      </dgm:t>
    </dgm:pt>
    <dgm:pt modelId="{8EEDAEAF-7FA7-426F-922C-A8B76BB0C402}" type="sibTrans" cxnId="{84C1D61B-57E9-4075-9A77-5657AA3C9BE5}">
      <dgm:prSet/>
      <dgm:spPr/>
      <dgm:t>
        <a:bodyPr/>
        <a:lstStyle/>
        <a:p>
          <a:endParaRPr lang="ro-RO"/>
        </a:p>
      </dgm:t>
    </dgm:pt>
    <dgm:pt modelId="{E83E140C-60F9-4851-AD74-67EBF176378D}">
      <dgm:prSet phldrT="[Text]" phldr="0"/>
      <dgm:spPr/>
      <dgm:t>
        <a:bodyPr/>
        <a:lstStyle/>
        <a:p>
          <a:pPr rtl="0"/>
          <a:r>
            <a:rPr lang="ro-RO" dirty="0"/>
            <a:t>This helps to buils strong relationships between employees and customers to better understand </a:t>
          </a:r>
          <a:r>
            <a:rPr lang="ro-RO" dirty="0">
              <a:latin typeface="Goudy Old Style"/>
            </a:rPr>
            <a:t>customers</a:t>
          </a:r>
          <a:r>
            <a:rPr lang="ro-RO" dirty="0"/>
            <a:t> needs</a:t>
          </a:r>
        </a:p>
      </dgm:t>
    </dgm:pt>
    <dgm:pt modelId="{12B796E2-732B-4791-BC34-701830424901}" type="parTrans" cxnId="{5383E19D-1379-47C7-AE18-3CC36DCD1E54}">
      <dgm:prSet/>
      <dgm:spPr/>
      <dgm:t>
        <a:bodyPr/>
        <a:lstStyle/>
        <a:p>
          <a:endParaRPr lang="ro-RO"/>
        </a:p>
      </dgm:t>
    </dgm:pt>
    <dgm:pt modelId="{43C334BA-BA7B-4060-A6F3-6DB2B8F551E7}" type="sibTrans" cxnId="{5383E19D-1379-47C7-AE18-3CC36DCD1E54}">
      <dgm:prSet/>
      <dgm:spPr/>
      <dgm:t>
        <a:bodyPr/>
        <a:lstStyle/>
        <a:p>
          <a:endParaRPr lang="ro-RO"/>
        </a:p>
      </dgm:t>
    </dgm:pt>
    <dgm:pt modelId="{91F5E3DD-44C5-42E5-96B9-55159979ED9D}" type="pres">
      <dgm:prSet presAssocID="{A4645AC4-C174-4D4A-94EB-FD9284017E08}" presName="linearFlow" presStyleCnt="0">
        <dgm:presLayoutVars>
          <dgm:dir/>
          <dgm:animLvl val="lvl"/>
          <dgm:resizeHandles val="exact"/>
        </dgm:presLayoutVars>
      </dgm:prSet>
      <dgm:spPr/>
    </dgm:pt>
    <dgm:pt modelId="{46E4ECD4-F071-4F29-840B-5DE02894214A}" type="pres">
      <dgm:prSet presAssocID="{DDDDDD6A-A1E7-411C-8023-4958D3AE519A}" presName="composite" presStyleCnt="0"/>
      <dgm:spPr/>
    </dgm:pt>
    <dgm:pt modelId="{D50DAA86-E841-402F-9F5F-B013E7B62919}" type="pres">
      <dgm:prSet presAssocID="{DDDDDD6A-A1E7-411C-8023-4958D3AE519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67B51D26-2428-4841-A585-764A3AC3FEA5}" type="pres">
      <dgm:prSet presAssocID="{DDDDDD6A-A1E7-411C-8023-4958D3AE519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84C1D61B-57E9-4075-9A77-5657AA3C9BE5}" srcId="{A4645AC4-C174-4D4A-94EB-FD9284017E08}" destId="{DDDDDD6A-A1E7-411C-8023-4958D3AE519A}" srcOrd="0" destOrd="0" parTransId="{EAB6E298-A19A-4A81-9736-C434E542EC86}" sibTransId="{8EEDAEAF-7FA7-426F-922C-A8B76BB0C402}"/>
    <dgm:cxn modelId="{909A764B-02E6-4504-904B-BAE67A5F35B1}" type="presOf" srcId="{E83E140C-60F9-4851-AD74-67EBF176378D}" destId="{67B51D26-2428-4841-A585-764A3AC3FEA5}" srcOrd="0" destOrd="0" presId="urn:microsoft.com/office/officeart/2005/8/layout/chevron2"/>
    <dgm:cxn modelId="{AF10CE74-265D-403D-8082-FF3A27EC52BF}" type="presOf" srcId="{A4645AC4-C174-4D4A-94EB-FD9284017E08}" destId="{91F5E3DD-44C5-42E5-96B9-55159979ED9D}" srcOrd="0" destOrd="0" presId="urn:microsoft.com/office/officeart/2005/8/layout/chevron2"/>
    <dgm:cxn modelId="{5383E19D-1379-47C7-AE18-3CC36DCD1E54}" srcId="{DDDDDD6A-A1E7-411C-8023-4958D3AE519A}" destId="{E83E140C-60F9-4851-AD74-67EBF176378D}" srcOrd="0" destOrd="0" parTransId="{12B796E2-732B-4791-BC34-701830424901}" sibTransId="{43C334BA-BA7B-4060-A6F3-6DB2B8F551E7}"/>
    <dgm:cxn modelId="{1108169E-AE86-4C98-A08F-9FADA51EF0F9}" type="presOf" srcId="{DDDDDD6A-A1E7-411C-8023-4958D3AE519A}" destId="{D50DAA86-E841-402F-9F5F-B013E7B62919}" srcOrd="0" destOrd="0" presId="urn:microsoft.com/office/officeart/2005/8/layout/chevron2"/>
    <dgm:cxn modelId="{FF3107DB-C817-43FD-93DD-D988B803D880}" type="presParOf" srcId="{91F5E3DD-44C5-42E5-96B9-55159979ED9D}" destId="{46E4ECD4-F071-4F29-840B-5DE02894214A}" srcOrd="0" destOrd="0" presId="urn:microsoft.com/office/officeart/2005/8/layout/chevron2"/>
    <dgm:cxn modelId="{96C690BE-F950-4A6E-9427-A911D6DD3685}" type="presParOf" srcId="{46E4ECD4-F071-4F29-840B-5DE02894214A}" destId="{D50DAA86-E841-402F-9F5F-B013E7B62919}" srcOrd="0" destOrd="0" presId="urn:microsoft.com/office/officeart/2005/8/layout/chevron2"/>
    <dgm:cxn modelId="{E3DDC68A-DE7A-4E45-A5F1-2C62675B439D}" type="presParOf" srcId="{46E4ECD4-F071-4F29-840B-5DE02894214A}" destId="{67B51D26-2428-4841-A585-764A3AC3FEA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1EF930-5B7E-470D-A5DE-E8AF5AF12055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8DADEF95-A506-4594-9F95-6038A5B4DF0E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Verbal </a:t>
          </a:r>
          <a:endParaRPr lang="ro-RO" dirty="0"/>
        </a:p>
      </dgm:t>
    </dgm:pt>
    <dgm:pt modelId="{24D27E14-D62C-4C4B-91F9-2A95FC670F71}" type="parTrans" cxnId="{E6D6A898-8961-465E-81E3-0C54C81F829C}">
      <dgm:prSet/>
      <dgm:spPr/>
      <dgm:t>
        <a:bodyPr/>
        <a:lstStyle/>
        <a:p>
          <a:endParaRPr lang="ro-RO"/>
        </a:p>
      </dgm:t>
    </dgm:pt>
    <dgm:pt modelId="{786C3E31-6DE6-46F9-B0F9-9CB2FF798243}" type="sibTrans" cxnId="{E6D6A898-8961-465E-81E3-0C54C81F829C}">
      <dgm:prSet/>
      <dgm:spPr/>
      <dgm:t>
        <a:bodyPr/>
        <a:lstStyle/>
        <a:p>
          <a:endParaRPr lang="ro-RO"/>
        </a:p>
      </dgm:t>
    </dgm:pt>
    <dgm:pt modelId="{ADD37453-3AC8-4383-A821-259E4D1B38AC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Conveing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information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using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words</a:t>
          </a:r>
          <a:endParaRPr lang="ro-RO" dirty="0" err="1"/>
        </a:p>
      </dgm:t>
    </dgm:pt>
    <dgm:pt modelId="{119EC264-78C0-4F7B-932B-0C7CA36D6003}" type="parTrans" cxnId="{DAEFE8D5-48FB-49E9-B9AB-79359ACD0897}">
      <dgm:prSet/>
      <dgm:spPr/>
      <dgm:t>
        <a:bodyPr/>
        <a:lstStyle/>
        <a:p>
          <a:endParaRPr lang="ro-RO"/>
        </a:p>
      </dgm:t>
    </dgm:pt>
    <dgm:pt modelId="{3A083E25-DA2C-4D2F-A692-2772F8D2C52C}" type="sibTrans" cxnId="{DAEFE8D5-48FB-49E9-B9AB-79359ACD0897}">
      <dgm:prSet/>
      <dgm:spPr/>
      <dgm:t>
        <a:bodyPr/>
        <a:lstStyle/>
        <a:p>
          <a:endParaRPr lang="ro-RO"/>
        </a:p>
      </dgm:t>
    </dgm:pt>
    <dgm:pt modelId="{FB095416-D6EF-4752-8095-FB0FC43F557F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Nonverbal</a:t>
          </a:r>
          <a:endParaRPr lang="ro-RO" dirty="0"/>
        </a:p>
      </dgm:t>
    </dgm:pt>
    <dgm:pt modelId="{A4119D6E-8EA3-44FF-AB8C-AD335B14621E}" type="parTrans" cxnId="{F5A53A6C-5DFA-4D3D-909F-3DE1ABA9893E}">
      <dgm:prSet/>
      <dgm:spPr/>
      <dgm:t>
        <a:bodyPr/>
        <a:lstStyle/>
        <a:p>
          <a:endParaRPr lang="ro-RO"/>
        </a:p>
      </dgm:t>
    </dgm:pt>
    <dgm:pt modelId="{949D8266-6D70-4815-8043-0CCC2859DE41}" type="sibTrans" cxnId="{F5A53A6C-5DFA-4D3D-909F-3DE1ABA9893E}">
      <dgm:prSet/>
      <dgm:spPr/>
      <dgm:t>
        <a:bodyPr/>
        <a:lstStyle/>
        <a:p>
          <a:endParaRPr lang="ro-RO"/>
        </a:p>
      </dgm:t>
    </dgm:pt>
    <dgm:pt modelId="{55F93470-29D8-4479-932C-2D84671C45DA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Transfering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information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using</a:t>
          </a:r>
          <a:r>
            <a:rPr lang="ro-RO" dirty="0">
              <a:latin typeface="Goudy Old Style"/>
            </a:rPr>
            <a:t> facial </a:t>
          </a:r>
          <a:r>
            <a:rPr lang="ro-RO" dirty="0" err="1">
              <a:latin typeface="Goudy Old Style"/>
            </a:rPr>
            <a:t>expressions</a:t>
          </a:r>
          <a:r>
            <a:rPr lang="ro-RO" dirty="0">
              <a:latin typeface="Goudy Old Style"/>
            </a:rPr>
            <a:t> </a:t>
          </a:r>
          <a:endParaRPr lang="ro-RO" dirty="0"/>
        </a:p>
      </dgm:t>
    </dgm:pt>
    <dgm:pt modelId="{D94919EE-000E-444D-A812-D79A5788994E}" type="parTrans" cxnId="{1456024B-FDEA-47D7-B602-F0535254C6FA}">
      <dgm:prSet/>
      <dgm:spPr/>
      <dgm:t>
        <a:bodyPr/>
        <a:lstStyle/>
        <a:p>
          <a:endParaRPr lang="ro-RO"/>
        </a:p>
      </dgm:t>
    </dgm:pt>
    <dgm:pt modelId="{A5A95CB1-3479-4CA6-914C-759893856945}" type="sibTrans" cxnId="{1456024B-FDEA-47D7-B602-F0535254C6FA}">
      <dgm:prSet/>
      <dgm:spPr/>
      <dgm:t>
        <a:bodyPr/>
        <a:lstStyle/>
        <a:p>
          <a:endParaRPr lang="ro-RO"/>
        </a:p>
      </dgm:t>
    </dgm:pt>
    <dgm:pt modelId="{D40205EF-BD18-498A-B754-02F1CA40A417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Body-</a:t>
          </a:r>
          <a:r>
            <a:rPr lang="ro-RO" dirty="0" err="1">
              <a:latin typeface="Goudy Old Style"/>
            </a:rPr>
            <a:t>language</a:t>
          </a:r>
          <a:endParaRPr lang="ro-RO" dirty="0"/>
        </a:p>
      </dgm:t>
    </dgm:pt>
    <dgm:pt modelId="{60DC7DF9-820A-4FF1-978A-8051C8A5D6A8}" type="parTrans" cxnId="{982E1969-140D-48CB-8F31-5368BA848C4C}">
      <dgm:prSet/>
      <dgm:spPr/>
      <dgm:t>
        <a:bodyPr/>
        <a:lstStyle/>
        <a:p>
          <a:endParaRPr lang="ro-RO"/>
        </a:p>
      </dgm:t>
    </dgm:pt>
    <dgm:pt modelId="{09B55B33-DC55-4CD6-AEDA-428DE0AF95C1}" type="sibTrans" cxnId="{982E1969-140D-48CB-8F31-5368BA848C4C}">
      <dgm:prSet/>
      <dgm:spPr/>
      <dgm:t>
        <a:bodyPr/>
        <a:lstStyle/>
        <a:p>
          <a:endParaRPr lang="ro-RO"/>
        </a:p>
      </dgm:t>
    </dgm:pt>
    <dgm:pt modelId="{0F7B9429-E505-48BD-9561-E0AF72FE3EC5}">
      <dgm:prSet phldr="0"/>
      <dgm:spPr/>
      <dgm:t>
        <a:bodyPr/>
        <a:lstStyle/>
        <a:p>
          <a:pPr rtl="0"/>
          <a:r>
            <a:rPr lang="ro-RO" dirty="0">
              <a:latin typeface="Goudy Old Style"/>
            </a:rPr>
            <a:t>Tone of voice</a:t>
          </a:r>
        </a:p>
      </dgm:t>
    </dgm:pt>
    <dgm:pt modelId="{EB63BFAA-FAAD-492F-8BBE-1C1DA9690CD0}" type="parTrans" cxnId="{3C75C328-33A2-4911-A591-7AE5D886D3FF}">
      <dgm:prSet/>
      <dgm:spPr/>
    </dgm:pt>
    <dgm:pt modelId="{26508AE3-302B-4283-AF77-8C1B56C2E1EA}" type="sibTrans" cxnId="{3C75C328-33A2-4911-A591-7AE5D886D3FF}">
      <dgm:prSet/>
      <dgm:spPr/>
    </dgm:pt>
    <dgm:pt modelId="{820B69BB-C161-4E61-A920-76CE7C32302E}" type="pres">
      <dgm:prSet presAssocID="{591EF930-5B7E-470D-A5DE-E8AF5AF12055}" presName="list" presStyleCnt="0">
        <dgm:presLayoutVars>
          <dgm:dir/>
          <dgm:animLvl val="lvl"/>
        </dgm:presLayoutVars>
      </dgm:prSet>
      <dgm:spPr/>
    </dgm:pt>
    <dgm:pt modelId="{7DA72681-51DC-40BE-9B05-88FEDB18EE28}" type="pres">
      <dgm:prSet presAssocID="{8DADEF95-A506-4594-9F95-6038A5B4DF0E}" presName="posSpace" presStyleCnt="0"/>
      <dgm:spPr/>
    </dgm:pt>
    <dgm:pt modelId="{1961381B-CA22-4E46-9008-D0C00E3309F3}" type="pres">
      <dgm:prSet presAssocID="{8DADEF95-A506-4594-9F95-6038A5B4DF0E}" presName="vertFlow" presStyleCnt="0"/>
      <dgm:spPr/>
    </dgm:pt>
    <dgm:pt modelId="{CA67484F-B7CE-4981-AE0D-412B0240F114}" type="pres">
      <dgm:prSet presAssocID="{8DADEF95-A506-4594-9F95-6038A5B4DF0E}" presName="topSpace" presStyleCnt="0"/>
      <dgm:spPr/>
    </dgm:pt>
    <dgm:pt modelId="{62DE2D4B-9C68-4857-8755-E283A56531D0}" type="pres">
      <dgm:prSet presAssocID="{8DADEF95-A506-4594-9F95-6038A5B4DF0E}" presName="firstComp" presStyleCnt="0"/>
      <dgm:spPr/>
    </dgm:pt>
    <dgm:pt modelId="{2B1B049C-E02D-43A1-97E2-2B23D9FF492A}" type="pres">
      <dgm:prSet presAssocID="{8DADEF95-A506-4594-9F95-6038A5B4DF0E}" presName="firstChild" presStyleLbl="bgAccFollowNode1" presStyleIdx="0" presStyleCnt="4"/>
      <dgm:spPr/>
    </dgm:pt>
    <dgm:pt modelId="{3E1AC25C-3089-4AAD-9D64-0610567FEE31}" type="pres">
      <dgm:prSet presAssocID="{8DADEF95-A506-4594-9F95-6038A5B4DF0E}" presName="firstChildTx" presStyleLbl="bgAccFollowNode1" presStyleIdx="0" presStyleCnt="4">
        <dgm:presLayoutVars>
          <dgm:bulletEnabled val="1"/>
        </dgm:presLayoutVars>
      </dgm:prSet>
      <dgm:spPr/>
    </dgm:pt>
    <dgm:pt modelId="{A05C2BA5-CE12-4B1D-BF4C-082492BD880B}" type="pres">
      <dgm:prSet presAssocID="{8DADEF95-A506-4594-9F95-6038A5B4DF0E}" presName="negSpace" presStyleCnt="0"/>
      <dgm:spPr/>
    </dgm:pt>
    <dgm:pt modelId="{AD2646CD-C670-49B7-BC99-A1ADC56AE5DD}" type="pres">
      <dgm:prSet presAssocID="{8DADEF95-A506-4594-9F95-6038A5B4DF0E}" presName="circle" presStyleLbl="node1" presStyleIdx="0" presStyleCnt="2"/>
      <dgm:spPr/>
    </dgm:pt>
    <dgm:pt modelId="{06C85965-FF57-4D8C-B6D8-6061EDB0845D}" type="pres">
      <dgm:prSet presAssocID="{786C3E31-6DE6-46F9-B0F9-9CB2FF798243}" presName="transSpace" presStyleCnt="0"/>
      <dgm:spPr/>
    </dgm:pt>
    <dgm:pt modelId="{FF51362B-2AD9-4A73-BCD6-72230DADBB72}" type="pres">
      <dgm:prSet presAssocID="{FB095416-D6EF-4752-8095-FB0FC43F557F}" presName="posSpace" presStyleCnt="0"/>
      <dgm:spPr/>
    </dgm:pt>
    <dgm:pt modelId="{DB349BF5-F7E8-4E66-BABC-F80EB01FC4FC}" type="pres">
      <dgm:prSet presAssocID="{FB095416-D6EF-4752-8095-FB0FC43F557F}" presName="vertFlow" presStyleCnt="0"/>
      <dgm:spPr/>
    </dgm:pt>
    <dgm:pt modelId="{0ED2A298-673F-43E7-9560-CFF39F96E6D5}" type="pres">
      <dgm:prSet presAssocID="{FB095416-D6EF-4752-8095-FB0FC43F557F}" presName="topSpace" presStyleCnt="0"/>
      <dgm:spPr/>
    </dgm:pt>
    <dgm:pt modelId="{0C5556FB-89A5-44FE-B866-21C761239544}" type="pres">
      <dgm:prSet presAssocID="{FB095416-D6EF-4752-8095-FB0FC43F557F}" presName="firstComp" presStyleCnt="0"/>
      <dgm:spPr/>
    </dgm:pt>
    <dgm:pt modelId="{571B40AD-C5A6-4E52-8AEF-200C72EFCA5B}" type="pres">
      <dgm:prSet presAssocID="{FB095416-D6EF-4752-8095-FB0FC43F557F}" presName="firstChild" presStyleLbl="bgAccFollowNode1" presStyleIdx="1" presStyleCnt="4"/>
      <dgm:spPr/>
    </dgm:pt>
    <dgm:pt modelId="{00901668-F704-48CB-A91E-99C24EA917A5}" type="pres">
      <dgm:prSet presAssocID="{FB095416-D6EF-4752-8095-FB0FC43F557F}" presName="firstChildTx" presStyleLbl="bgAccFollowNode1" presStyleIdx="1" presStyleCnt="4">
        <dgm:presLayoutVars>
          <dgm:bulletEnabled val="1"/>
        </dgm:presLayoutVars>
      </dgm:prSet>
      <dgm:spPr/>
    </dgm:pt>
    <dgm:pt modelId="{AA8ADDEC-5EA4-4726-8A01-3DD6677DC58E}" type="pres">
      <dgm:prSet presAssocID="{D40205EF-BD18-498A-B754-02F1CA40A417}" presName="comp" presStyleCnt="0"/>
      <dgm:spPr/>
    </dgm:pt>
    <dgm:pt modelId="{164CF120-3AB0-4B0E-B28C-402DB104B712}" type="pres">
      <dgm:prSet presAssocID="{D40205EF-BD18-498A-B754-02F1CA40A417}" presName="child" presStyleLbl="bgAccFollowNode1" presStyleIdx="2" presStyleCnt="4"/>
      <dgm:spPr/>
    </dgm:pt>
    <dgm:pt modelId="{85AEA206-2B13-46B8-AAC6-06640C18BAB6}" type="pres">
      <dgm:prSet presAssocID="{D40205EF-BD18-498A-B754-02F1CA40A417}" presName="childTx" presStyleLbl="bgAccFollowNode1" presStyleIdx="2" presStyleCnt="4">
        <dgm:presLayoutVars>
          <dgm:bulletEnabled val="1"/>
        </dgm:presLayoutVars>
      </dgm:prSet>
      <dgm:spPr/>
    </dgm:pt>
    <dgm:pt modelId="{C97C8BA8-67BE-4370-BDAC-7DCAF7409D5C}" type="pres">
      <dgm:prSet presAssocID="{0F7B9429-E505-48BD-9561-E0AF72FE3EC5}" presName="comp" presStyleCnt="0"/>
      <dgm:spPr/>
    </dgm:pt>
    <dgm:pt modelId="{F382128B-3A71-4443-8D44-DFEC5E4809A4}" type="pres">
      <dgm:prSet presAssocID="{0F7B9429-E505-48BD-9561-E0AF72FE3EC5}" presName="child" presStyleLbl="bgAccFollowNode1" presStyleIdx="3" presStyleCnt="4"/>
      <dgm:spPr/>
    </dgm:pt>
    <dgm:pt modelId="{4D869AB8-1E9B-4DF4-9F0B-F613E7C3E049}" type="pres">
      <dgm:prSet presAssocID="{0F7B9429-E505-48BD-9561-E0AF72FE3EC5}" presName="childTx" presStyleLbl="bgAccFollowNode1" presStyleIdx="3" presStyleCnt="4">
        <dgm:presLayoutVars>
          <dgm:bulletEnabled val="1"/>
        </dgm:presLayoutVars>
      </dgm:prSet>
      <dgm:spPr/>
    </dgm:pt>
    <dgm:pt modelId="{516349BA-56F5-439A-8AE4-5003CF4F6D8E}" type="pres">
      <dgm:prSet presAssocID="{FB095416-D6EF-4752-8095-FB0FC43F557F}" presName="negSpace" presStyleCnt="0"/>
      <dgm:spPr/>
    </dgm:pt>
    <dgm:pt modelId="{5D7657C4-C829-4548-A8BE-ED94707B7288}" type="pres">
      <dgm:prSet presAssocID="{FB095416-D6EF-4752-8095-FB0FC43F557F}" presName="circle" presStyleLbl="node1" presStyleIdx="1" presStyleCnt="2"/>
      <dgm:spPr/>
    </dgm:pt>
  </dgm:ptLst>
  <dgm:cxnLst>
    <dgm:cxn modelId="{23CCFF08-041E-4A37-99E9-F3DF4C189004}" type="presOf" srcId="{ADD37453-3AC8-4383-A821-259E4D1B38AC}" destId="{2B1B049C-E02D-43A1-97E2-2B23D9FF492A}" srcOrd="0" destOrd="0" presId="urn:microsoft.com/office/officeart/2005/8/layout/hList9"/>
    <dgm:cxn modelId="{53046D21-B742-4FB5-AED0-B7A18398970F}" type="presOf" srcId="{D40205EF-BD18-498A-B754-02F1CA40A417}" destId="{85AEA206-2B13-46B8-AAC6-06640C18BAB6}" srcOrd="1" destOrd="0" presId="urn:microsoft.com/office/officeart/2005/8/layout/hList9"/>
    <dgm:cxn modelId="{3C75C328-33A2-4911-A591-7AE5D886D3FF}" srcId="{FB095416-D6EF-4752-8095-FB0FC43F557F}" destId="{0F7B9429-E505-48BD-9561-E0AF72FE3EC5}" srcOrd="2" destOrd="0" parTransId="{EB63BFAA-FAAD-492F-8BBE-1C1DA9690CD0}" sibTransId="{26508AE3-302B-4283-AF77-8C1B56C2E1EA}"/>
    <dgm:cxn modelId="{D441825E-A90C-4484-A692-B284BAFA83D4}" type="presOf" srcId="{ADD37453-3AC8-4383-A821-259E4D1B38AC}" destId="{3E1AC25C-3089-4AAD-9D64-0610567FEE31}" srcOrd="1" destOrd="0" presId="urn:microsoft.com/office/officeart/2005/8/layout/hList9"/>
    <dgm:cxn modelId="{982E1969-140D-48CB-8F31-5368BA848C4C}" srcId="{FB095416-D6EF-4752-8095-FB0FC43F557F}" destId="{D40205EF-BD18-498A-B754-02F1CA40A417}" srcOrd="1" destOrd="0" parTransId="{60DC7DF9-820A-4FF1-978A-8051C8A5D6A8}" sibTransId="{09B55B33-DC55-4CD6-AEDA-428DE0AF95C1}"/>
    <dgm:cxn modelId="{1456024B-FDEA-47D7-B602-F0535254C6FA}" srcId="{FB095416-D6EF-4752-8095-FB0FC43F557F}" destId="{55F93470-29D8-4479-932C-2D84671C45DA}" srcOrd="0" destOrd="0" parTransId="{D94919EE-000E-444D-A812-D79A5788994E}" sibTransId="{A5A95CB1-3479-4CA6-914C-759893856945}"/>
    <dgm:cxn modelId="{F5A53A6C-5DFA-4D3D-909F-3DE1ABA9893E}" srcId="{591EF930-5B7E-470D-A5DE-E8AF5AF12055}" destId="{FB095416-D6EF-4752-8095-FB0FC43F557F}" srcOrd="1" destOrd="0" parTransId="{A4119D6E-8EA3-44FF-AB8C-AD335B14621E}" sibTransId="{949D8266-6D70-4815-8043-0CCC2859DE41}"/>
    <dgm:cxn modelId="{5C33C493-4817-4B41-AC94-CD3A314658AE}" type="presOf" srcId="{55F93470-29D8-4479-932C-2D84671C45DA}" destId="{571B40AD-C5A6-4E52-8AEF-200C72EFCA5B}" srcOrd="0" destOrd="0" presId="urn:microsoft.com/office/officeart/2005/8/layout/hList9"/>
    <dgm:cxn modelId="{EC6E5797-8266-4666-8A65-715F23379737}" type="presOf" srcId="{591EF930-5B7E-470D-A5DE-E8AF5AF12055}" destId="{820B69BB-C161-4E61-A920-76CE7C32302E}" srcOrd="0" destOrd="0" presId="urn:microsoft.com/office/officeart/2005/8/layout/hList9"/>
    <dgm:cxn modelId="{E6D6A898-8961-465E-81E3-0C54C81F829C}" srcId="{591EF930-5B7E-470D-A5DE-E8AF5AF12055}" destId="{8DADEF95-A506-4594-9F95-6038A5B4DF0E}" srcOrd="0" destOrd="0" parTransId="{24D27E14-D62C-4C4B-91F9-2A95FC670F71}" sibTransId="{786C3E31-6DE6-46F9-B0F9-9CB2FF798243}"/>
    <dgm:cxn modelId="{9E2A4EA4-14AC-4ACD-BF6E-240417ADA49F}" type="presOf" srcId="{D40205EF-BD18-498A-B754-02F1CA40A417}" destId="{164CF120-3AB0-4B0E-B28C-402DB104B712}" srcOrd="0" destOrd="0" presId="urn:microsoft.com/office/officeart/2005/8/layout/hList9"/>
    <dgm:cxn modelId="{008117D2-0DB3-4C03-8AF3-312A99DCC9A7}" type="presOf" srcId="{55F93470-29D8-4479-932C-2D84671C45DA}" destId="{00901668-F704-48CB-A91E-99C24EA917A5}" srcOrd="1" destOrd="0" presId="urn:microsoft.com/office/officeart/2005/8/layout/hList9"/>
    <dgm:cxn modelId="{DAEFE8D5-48FB-49E9-B9AB-79359ACD0897}" srcId="{8DADEF95-A506-4594-9F95-6038A5B4DF0E}" destId="{ADD37453-3AC8-4383-A821-259E4D1B38AC}" srcOrd="0" destOrd="0" parTransId="{119EC264-78C0-4F7B-932B-0C7CA36D6003}" sibTransId="{3A083E25-DA2C-4D2F-A692-2772F8D2C52C}"/>
    <dgm:cxn modelId="{E8BAAFD6-8083-4770-BBDC-3B0F1C4923DE}" type="presOf" srcId="{0F7B9429-E505-48BD-9561-E0AF72FE3EC5}" destId="{4D869AB8-1E9B-4DF4-9F0B-F613E7C3E049}" srcOrd="1" destOrd="0" presId="urn:microsoft.com/office/officeart/2005/8/layout/hList9"/>
    <dgm:cxn modelId="{CD04D2E2-6E01-4B4E-9017-5F9CBFEDEFBB}" type="presOf" srcId="{8DADEF95-A506-4594-9F95-6038A5B4DF0E}" destId="{AD2646CD-C670-49B7-BC99-A1ADC56AE5DD}" srcOrd="0" destOrd="0" presId="urn:microsoft.com/office/officeart/2005/8/layout/hList9"/>
    <dgm:cxn modelId="{B51800E4-C881-4367-A440-1FB717EA8C86}" type="presOf" srcId="{0F7B9429-E505-48BD-9561-E0AF72FE3EC5}" destId="{F382128B-3A71-4443-8D44-DFEC5E4809A4}" srcOrd="0" destOrd="0" presId="urn:microsoft.com/office/officeart/2005/8/layout/hList9"/>
    <dgm:cxn modelId="{2CDB15E5-D89F-4E59-98E6-8A853217E1E5}" type="presOf" srcId="{FB095416-D6EF-4752-8095-FB0FC43F557F}" destId="{5D7657C4-C829-4548-A8BE-ED94707B7288}" srcOrd="0" destOrd="0" presId="urn:microsoft.com/office/officeart/2005/8/layout/hList9"/>
    <dgm:cxn modelId="{9EB221C7-DF8E-4EA2-B1DD-DC9E357F8B9B}" type="presParOf" srcId="{820B69BB-C161-4E61-A920-76CE7C32302E}" destId="{7DA72681-51DC-40BE-9B05-88FEDB18EE28}" srcOrd="0" destOrd="0" presId="urn:microsoft.com/office/officeart/2005/8/layout/hList9"/>
    <dgm:cxn modelId="{49F0B39E-B08F-4EF8-AC5D-BCCE4AF0FE99}" type="presParOf" srcId="{820B69BB-C161-4E61-A920-76CE7C32302E}" destId="{1961381B-CA22-4E46-9008-D0C00E3309F3}" srcOrd="1" destOrd="0" presId="urn:microsoft.com/office/officeart/2005/8/layout/hList9"/>
    <dgm:cxn modelId="{DDE185D3-2D03-4C06-9F3C-4A43573DD84F}" type="presParOf" srcId="{1961381B-CA22-4E46-9008-D0C00E3309F3}" destId="{CA67484F-B7CE-4981-AE0D-412B0240F114}" srcOrd="0" destOrd="0" presId="urn:microsoft.com/office/officeart/2005/8/layout/hList9"/>
    <dgm:cxn modelId="{2EBDA7E6-7C3C-4281-B509-0AE67E5FE209}" type="presParOf" srcId="{1961381B-CA22-4E46-9008-D0C00E3309F3}" destId="{62DE2D4B-9C68-4857-8755-E283A56531D0}" srcOrd="1" destOrd="0" presId="urn:microsoft.com/office/officeart/2005/8/layout/hList9"/>
    <dgm:cxn modelId="{0E7B0DBE-CE01-4A03-B9F7-16A22949661D}" type="presParOf" srcId="{62DE2D4B-9C68-4857-8755-E283A56531D0}" destId="{2B1B049C-E02D-43A1-97E2-2B23D9FF492A}" srcOrd="0" destOrd="0" presId="urn:microsoft.com/office/officeart/2005/8/layout/hList9"/>
    <dgm:cxn modelId="{D4929CC6-A1C2-41F6-A078-FEFDCF4EFF52}" type="presParOf" srcId="{62DE2D4B-9C68-4857-8755-E283A56531D0}" destId="{3E1AC25C-3089-4AAD-9D64-0610567FEE31}" srcOrd="1" destOrd="0" presId="urn:microsoft.com/office/officeart/2005/8/layout/hList9"/>
    <dgm:cxn modelId="{74D21EE9-2F8E-431A-9814-0AEB3A5A9CF1}" type="presParOf" srcId="{820B69BB-C161-4E61-A920-76CE7C32302E}" destId="{A05C2BA5-CE12-4B1D-BF4C-082492BD880B}" srcOrd="2" destOrd="0" presId="urn:microsoft.com/office/officeart/2005/8/layout/hList9"/>
    <dgm:cxn modelId="{1D056365-4B24-4C8C-A05C-3ACE3158F508}" type="presParOf" srcId="{820B69BB-C161-4E61-A920-76CE7C32302E}" destId="{AD2646CD-C670-49B7-BC99-A1ADC56AE5DD}" srcOrd="3" destOrd="0" presId="urn:microsoft.com/office/officeart/2005/8/layout/hList9"/>
    <dgm:cxn modelId="{C3801286-104F-45F8-A191-56639ACF9267}" type="presParOf" srcId="{820B69BB-C161-4E61-A920-76CE7C32302E}" destId="{06C85965-FF57-4D8C-B6D8-6061EDB0845D}" srcOrd="4" destOrd="0" presId="urn:microsoft.com/office/officeart/2005/8/layout/hList9"/>
    <dgm:cxn modelId="{BD32791D-F3B4-4ACA-8B5A-94AE69C9B1A1}" type="presParOf" srcId="{820B69BB-C161-4E61-A920-76CE7C32302E}" destId="{FF51362B-2AD9-4A73-BCD6-72230DADBB72}" srcOrd="5" destOrd="0" presId="urn:microsoft.com/office/officeart/2005/8/layout/hList9"/>
    <dgm:cxn modelId="{6AC8D724-7D02-411C-936E-D46F67CCFAB0}" type="presParOf" srcId="{820B69BB-C161-4E61-A920-76CE7C32302E}" destId="{DB349BF5-F7E8-4E66-BABC-F80EB01FC4FC}" srcOrd="6" destOrd="0" presId="urn:microsoft.com/office/officeart/2005/8/layout/hList9"/>
    <dgm:cxn modelId="{3698042B-8A8D-4231-8A2A-3FE5D3576172}" type="presParOf" srcId="{DB349BF5-F7E8-4E66-BABC-F80EB01FC4FC}" destId="{0ED2A298-673F-43E7-9560-CFF39F96E6D5}" srcOrd="0" destOrd="0" presId="urn:microsoft.com/office/officeart/2005/8/layout/hList9"/>
    <dgm:cxn modelId="{5F54D068-919D-4FFA-9614-D06DF2102C3F}" type="presParOf" srcId="{DB349BF5-F7E8-4E66-BABC-F80EB01FC4FC}" destId="{0C5556FB-89A5-44FE-B866-21C761239544}" srcOrd="1" destOrd="0" presId="urn:microsoft.com/office/officeart/2005/8/layout/hList9"/>
    <dgm:cxn modelId="{C606CD47-F021-4045-9CC0-52B612F90E1C}" type="presParOf" srcId="{0C5556FB-89A5-44FE-B866-21C761239544}" destId="{571B40AD-C5A6-4E52-8AEF-200C72EFCA5B}" srcOrd="0" destOrd="0" presId="urn:microsoft.com/office/officeart/2005/8/layout/hList9"/>
    <dgm:cxn modelId="{23A2BDE4-1B0A-432B-9338-0ED3EA839F83}" type="presParOf" srcId="{0C5556FB-89A5-44FE-B866-21C761239544}" destId="{00901668-F704-48CB-A91E-99C24EA917A5}" srcOrd="1" destOrd="0" presId="urn:microsoft.com/office/officeart/2005/8/layout/hList9"/>
    <dgm:cxn modelId="{DA4DC74A-262B-434D-83E1-4BF7005A821D}" type="presParOf" srcId="{DB349BF5-F7E8-4E66-BABC-F80EB01FC4FC}" destId="{AA8ADDEC-5EA4-4726-8A01-3DD6677DC58E}" srcOrd="2" destOrd="0" presId="urn:microsoft.com/office/officeart/2005/8/layout/hList9"/>
    <dgm:cxn modelId="{85FA4577-E82C-4F82-86D9-E88EB0878076}" type="presParOf" srcId="{AA8ADDEC-5EA4-4726-8A01-3DD6677DC58E}" destId="{164CF120-3AB0-4B0E-B28C-402DB104B712}" srcOrd="0" destOrd="0" presId="urn:microsoft.com/office/officeart/2005/8/layout/hList9"/>
    <dgm:cxn modelId="{17D903EE-27B9-4808-A0F3-F878B27C6670}" type="presParOf" srcId="{AA8ADDEC-5EA4-4726-8A01-3DD6677DC58E}" destId="{85AEA206-2B13-46B8-AAC6-06640C18BAB6}" srcOrd="1" destOrd="0" presId="urn:microsoft.com/office/officeart/2005/8/layout/hList9"/>
    <dgm:cxn modelId="{0FF993FA-EA7B-416F-8FB7-69AAC59C65DC}" type="presParOf" srcId="{DB349BF5-F7E8-4E66-BABC-F80EB01FC4FC}" destId="{C97C8BA8-67BE-4370-BDAC-7DCAF7409D5C}" srcOrd="3" destOrd="0" presId="urn:microsoft.com/office/officeart/2005/8/layout/hList9"/>
    <dgm:cxn modelId="{E5F594C2-5477-46A5-BEB5-0348B78642D1}" type="presParOf" srcId="{C97C8BA8-67BE-4370-BDAC-7DCAF7409D5C}" destId="{F382128B-3A71-4443-8D44-DFEC5E4809A4}" srcOrd="0" destOrd="0" presId="urn:microsoft.com/office/officeart/2005/8/layout/hList9"/>
    <dgm:cxn modelId="{F13EA210-C50E-44DA-9D62-29C649ABC3D8}" type="presParOf" srcId="{C97C8BA8-67BE-4370-BDAC-7DCAF7409D5C}" destId="{4D869AB8-1E9B-4DF4-9F0B-F613E7C3E049}" srcOrd="1" destOrd="0" presId="urn:microsoft.com/office/officeart/2005/8/layout/hList9"/>
    <dgm:cxn modelId="{09C837B6-9B80-4643-901A-15E276D9F04D}" type="presParOf" srcId="{820B69BB-C161-4E61-A920-76CE7C32302E}" destId="{516349BA-56F5-439A-8AE4-5003CF4F6D8E}" srcOrd="7" destOrd="0" presId="urn:microsoft.com/office/officeart/2005/8/layout/hList9"/>
    <dgm:cxn modelId="{8060BA74-273A-4B1E-AEC3-6D18BDC31C79}" type="presParOf" srcId="{820B69BB-C161-4E61-A920-76CE7C32302E}" destId="{5D7657C4-C829-4548-A8BE-ED94707B728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F88FF-18B4-4B7D-AA97-ECB5F4DBC8D1}">
      <dsp:nvSpPr>
        <dsp:cNvPr id="0" name=""/>
        <dsp:cNvSpPr/>
      </dsp:nvSpPr>
      <dsp:spPr>
        <a:xfrm rot="1743785">
          <a:off x="1951157" y="2447404"/>
          <a:ext cx="796910" cy="66972"/>
        </a:xfrm>
        <a:custGeom>
          <a:avLst/>
          <a:gdLst/>
          <a:ahLst/>
          <a:cxnLst/>
          <a:rect l="0" t="0" r="0" b="0"/>
          <a:pathLst>
            <a:path>
              <a:moveTo>
                <a:pt x="0" y="33486"/>
              </a:moveTo>
              <a:lnTo>
                <a:pt x="796910" y="3348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A39208-8A57-4E8A-8B32-521C1E7C0CB5}">
      <dsp:nvSpPr>
        <dsp:cNvPr id="0" name=""/>
        <dsp:cNvSpPr/>
      </dsp:nvSpPr>
      <dsp:spPr>
        <a:xfrm rot="19906380">
          <a:off x="1946805" y="1145403"/>
          <a:ext cx="916975" cy="66972"/>
        </a:xfrm>
        <a:custGeom>
          <a:avLst/>
          <a:gdLst/>
          <a:ahLst/>
          <a:cxnLst/>
          <a:rect l="0" t="0" r="0" b="0"/>
          <a:pathLst>
            <a:path>
              <a:moveTo>
                <a:pt x="0" y="33486"/>
              </a:moveTo>
              <a:lnTo>
                <a:pt x="916975" y="3348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75D752-A48B-4BBF-8791-7F6148949635}">
      <dsp:nvSpPr>
        <dsp:cNvPr id="0" name=""/>
        <dsp:cNvSpPr/>
      </dsp:nvSpPr>
      <dsp:spPr>
        <a:xfrm>
          <a:off x="19456" y="667997"/>
          <a:ext cx="2331614" cy="23316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275D7-A202-4D81-B983-C14B11CAC6DE}">
      <dsp:nvSpPr>
        <dsp:cNvPr id="0" name=""/>
        <dsp:cNvSpPr/>
      </dsp:nvSpPr>
      <dsp:spPr>
        <a:xfrm>
          <a:off x="2731648" y="742"/>
          <a:ext cx="1305255" cy="13052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dirty="0">
              <a:latin typeface="Goudy Old Style"/>
            </a:rPr>
            <a:t>Formal</a:t>
          </a:r>
          <a:endParaRPr lang="ro-RO" sz="2100" kern="1200" dirty="0"/>
        </a:p>
      </dsp:txBody>
      <dsp:txXfrm>
        <a:off x="2922798" y="191892"/>
        <a:ext cx="922955" cy="922955"/>
      </dsp:txXfrm>
    </dsp:sp>
    <dsp:sp modelId="{7CE436AC-9980-48E8-8649-D25AD3C1EFB7}">
      <dsp:nvSpPr>
        <dsp:cNvPr id="0" name=""/>
        <dsp:cNvSpPr/>
      </dsp:nvSpPr>
      <dsp:spPr>
        <a:xfrm>
          <a:off x="4167429" y="742"/>
          <a:ext cx="1957883" cy="130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3000" kern="1200" dirty="0" err="1">
              <a:latin typeface="Goudy Old Style"/>
            </a:rPr>
            <a:t>Approved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by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employers</a:t>
          </a:r>
          <a:endParaRPr lang="ro-RO" sz="3000" kern="1200" dirty="0" err="1"/>
        </a:p>
      </dsp:txBody>
      <dsp:txXfrm>
        <a:off x="4167429" y="742"/>
        <a:ext cx="1957883" cy="1305255"/>
      </dsp:txXfrm>
    </dsp:sp>
    <dsp:sp modelId="{99CE21DA-3DCC-400E-BEC1-09536A32FB15}">
      <dsp:nvSpPr>
        <dsp:cNvPr id="0" name=""/>
        <dsp:cNvSpPr/>
      </dsp:nvSpPr>
      <dsp:spPr>
        <a:xfrm>
          <a:off x="2609821" y="2314754"/>
          <a:ext cx="1398968" cy="1398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dirty="0">
              <a:latin typeface="Goudy Old Style"/>
            </a:rPr>
            <a:t>Informal</a:t>
          </a:r>
          <a:endParaRPr lang="ro-RO" sz="2100" kern="1200" dirty="0"/>
        </a:p>
      </dsp:txBody>
      <dsp:txXfrm>
        <a:off x="2814695" y="2519628"/>
        <a:ext cx="989220" cy="989220"/>
      </dsp:txXfrm>
    </dsp:sp>
    <dsp:sp modelId="{FFC40D56-A68A-44A7-8342-F5C892BE6CD8}">
      <dsp:nvSpPr>
        <dsp:cNvPr id="0" name=""/>
        <dsp:cNvSpPr/>
      </dsp:nvSpPr>
      <dsp:spPr>
        <a:xfrm>
          <a:off x="4148687" y="2314754"/>
          <a:ext cx="2098453" cy="139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3000" kern="1200" dirty="0">
              <a:latin typeface="Goudy Old Style"/>
            </a:rPr>
            <a:t>Non-</a:t>
          </a:r>
          <a:r>
            <a:rPr lang="ro-RO" sz="3000" kern="1200" dirty="0" err="1">
              <a:latin typeface="Goudy Old Style"/>
            </a:rPr>
            <a:t>approved</a:t>
          </a:r>
          <a:r>
            <a:rPr lang="ro-RO" sz="3000" kern="1200" dirty="0">
              <a:latin typeface="Goudy Old Style"/>
            </a:rPr>
            <a:t> </a:t>
          </a:r>
          <a:r>
            <a:rPr lang="ro-RO" sz="3000" kern="1200" dirty="0" err="1">
              <a:latin typeface="Goudy Old Style"/>
            </a:rPr>
            <a:t>by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employers</a:t>
          </a:r>
          <a:endParaRPr lang="ro-RO" sz="3000" kern="1200" dirty="0" err="1"/>
        </a:p>
      </dsp:txBody>
      <dsp:txXfrm>
        <a:off x="4148687" y="2314754"/>
        <a:ext cx="2098453" cy="1398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7CD4A-0F12-4D68-ADE5-A5F517DFF2D5}">
      <dsp:nvSpPr>
        <dsp:cNvPr id="0" name=""/>
        <dsp:cNvSpPr/>
      </dsp:nvSpPr>
      <dsp:spPr>
        <a:xfrm rot="5400000">
          <a:off x="-183525" y="184224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1</a:t>
          </a:r>
          <a:endParaRPr lang="ro-RO" sz="2600" kern="1200" dirty="0"/>
        </a:p>
      </dsp:txBody>
      <dsp:txXfrm rot="-5400000">
        <a:off x="1" y="428926"/>
        <a:ext cx="856453" cy="367051"/>
      </dsp:txXfrm>
    </dsp:sp>
    <dsp:sp modelId="{97202CD6-899D-4EC8-9A7D-5AD748E265B6}">
      <dsp:nvSpPr>
        <dsp:cNvPr id="0" name=""/>
        <dsp:cNvSpPr/>
      </dsp:nvSpPr>
      <dsp:spPr>
        <a:xfrm rot="5400000">
          <a:off x="5315469" y="-4458317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/>
            <a:t>Both formal </a:t>
          </a:r>
          <a:r>
            <a:rPr lang="ro-RO" sz="2400" kern="1200" dirty="0" err="1"/>
            <a:t>and</a:t>
          </a:r>
          <a:r>
            <a:rPr lang="ro-RO" sz="2400" kern="1200" dirty="0"/>
            <a:t> informal </a:t>
          </a:r>
          <a:r>
            <a:rPr lang="ro-RO" sz="2400" kern="1200" dirty="0" err="1"/>
            <a:t>communication</a:t>
          </a:r>
          <a:r>
            <a:rPr lang="ro-RO" sz="2400" kern="1200" dirty="0"/>
            <a:t> </a:t>
          </a:r>
          <a:r>
            <a:rPr lang="ro-RO" sz="2400" kern="1200" dirty="0" err="1"/>
            <a:t>channels</a:t>
          </a:r>
          <a:r>
            <a:rPr lang="ro-RO" sz="2400" kern="1200" dirty="0"/>
            <a:t> are </a:t>
          </a:r>
          <a:r>
            <a:rPr lang="ro-RO" sz="2400" kern="1200" dirty="0" err="1"/>
            <a:t>required</a:t>
          </a:r>
          <a:r>
            <a:rPr lang="ro-RO" sz="2400" kern="1200" dirty="0"/>
            <a:t> for an </a:t>
          </a:r>
          <a:r>
            <a:rPr lang="ro-RO" sz="2400" kern="1200" dirty="0" err="1"/>
            <a:t>effective</a:t>
          </a:r>
          <a:r>
            <a:rPr lang="ro-RO" sz="2400" kern="1200" dirty="0"/>
            <a:t> </a:t>
          </a:r>
          <a:r>
            <a:rPr lang="ro-RO" sz="2400" kern="1200" dirty="0" err="1"/>
            <a:t>communication</a:t>
          </a:r>
          <a:endParaRPr lang="ro-RO" sz="2400" kern="1200" dirty="0"/>
        </a:p>
      </dsp:txBody>
      <dsp:txXfrm rot="-5400000">
        <a:off x="856453" y="39521"/>
        <a:ext cx="9674488" cy="717634"/>
      </dsp:txXfrm>
    </dsp:sp>
    <dsp:sp modelId="{4F1836EA-5F0D-4184-BD5D-01A4972CD49B}">
      <dsp:nvSpPr>
        <dsp:cNvPr id="0" name=""/>
        <dsp:cNvSpPr/>
      </dsp:nvSpPr>
      <dsp:spPr>
        <a:xfrm rot="5400000">
          <a:off x="-183525" y="1207372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2</a:t>
          </a:r>
          <a:endParaRPr lang="ro-RO" sz="2600" kern="1200" dirty="0"/>
        </a:p>
      </dsp:txBody>
      <dsp:txXfrm rot="-5400000">
        <a:off x="1" y="1452074"/>
        <a:ext cx="856453" cy="367051"/>
      </dsp:txXfrm>
    </dsp:sp>
    <dsp:sp modelId="{26F9213B-D308-4B58-8BA6-9BA5356CAFF4}">
      <dsp:nvSpPr>
        <dsp:cNvPr id="0" name=""/>
        <dsp:cNvSpPr/>
      </dsp:nvSpPr>
      <dsp:spPr>
        <a:xfrm rot="5400000">
          <a:off x="5315469" y="-3435169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>
              <a:latin typeface="Goudy Old Style"/>
            </a:rPr>
            <a:t>Enterprise </a:t>
          </a:r>
          <a:r>
            <a:rPr lang="ro-RO" sz="2400" kern="1200" dirty="0" err="1">
              <a:latin typeface="Goudy Old Style"/>
            </a:rPr>
            <a:t>recognise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the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importance</a:t>
          </a:r>
          <a:r>
            <a:rPr lang="ro-RO" sz="2400" kern="1200" dirty="0">
              <a:latin typeface="Goudy Old Style"/>
            </a:rPr>
            <a:t> of informal </a:t>
          </a:r>
          <a:r>
            <a:rPr lang="ro-RO" sz="2400" kern="1200" dirty="0" err="1">
              <a:latin typeface="Goudy Old Style"/>
            </a:rPr>
            <a:t>communication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channels</a:t>
          </a:r>
          <a:endParaRPr lang="ro-RO" sz="2400" kern="1200" dirty="0"/>
        </a:p>
      </dsp:txBody>
      <dsp:txXfrm rot="-5400000">
        <a:off x="856453" y="1062669"/>
        <a:ext cx="9674488" cy="717634"/>
      </dsp:txXfrm>
    </dsp:sp>
    <dsp:sp modelId="{BDEFE12A-EADB-412E-A5FF-707C8B8E1928}">
      <dsp:nvSpPr>
        <dsp:cNvPr id="0" name=""/>
        <dsp:cNvSpPr/>
      </dsp:nvSpPr>
      <dsp:spPr>
        <a:xfrm rot="5400000">
          <a:off x="-183525" y="2230520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3</a:t>
          </a:r>
          <a:endParaRPr lang="ro-RO" sz="2600" kern="1200" dirty="0"/>
        </a:p>
      </dsp:txBody>
      <dsp:txXfrm rot="-5400000">
        <a:off x="1" y="2475222"/>
        <a:ext cx="856453" cy="367051"/>
      </dsp:txXfrm>
    </dsp:sp>
    <dsp:sp modelId="{F23695EB-E0BB-4B59-94DE-861921E2808E}">
      <dsp:nvSpPr>
        <dsp:cNvPr id="0" name=""/>
        <dsp:cNvSpPr/>
      </dsp:nvSpPr>
      <dsp:spPr>
        <a:xfrm rot="5400000">
          <a:off x="5315469" y="-2412021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 err="1">
              <a:latin typeface="Goudy Old Style"/>
            </a:rPr>
            <a:t>Often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the</a:t>
          </a:r>
          <a:r>
            <a:rPr lang="ro-RO" sz="2400" kern="1200" dirty="0">
              <a:latin typeface="Goudy Old Style"/>
            </a:rPr>
            <a:t> company </a:t>
          </a:r>
          <a:r>
            <a:rPr lang="ro-RO" sz="2400" kern="1200" dirty="0" err="1">
              <a:latin typeface="Goudy Old Style"/>
            </a:rPr>
            <a:t>will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deliver</a:t>
          </a:r>
          <a:r>
            <a:rPr lang="ro-RO" sz="2400" kern="1200" dirty="0">
              <a:latin typeface="Goudy Old Style"/>
            </a:rPr>
            <a:t> formal </a:t>
          </a:r>
          <a:r>
            <a:rPr lang="ro-RO" sz="2400" kern="1200" dirty="0" err="1">
              <a:latin typeface="Goudy Old Style"/>
            </a:rPr>
            <a:t>communications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to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encourage</a:t>
          </a:r>
          <a:r>
            <a:rPr lang="ro-RO" sz="2400" kern="1200" dirty="0">
              <a:latin typeface="Goudy Old Style"/>
            </a:rPr>
            <a:t> </a:t>
          </a:r>
          <a:r>
            <a:rPr lang="ro-RO" sz="2400" kern="1200" dirty="0" err="1">
              <a:latin typeface="Goudy Old Style"/>
            </a:rPr>
            <a:t>and</a:t>
          </a:r>
          <a:r>
            <a:rPr lang="ro-RO" sz="2400" kern="1200" dirty="0">
              <a:latin typeface="Goudy Old Style"/>
            </a:rPr>
            <a:t> prompt informal discussions</a:t>
          </a:r>
          <a:endParaRPr lang="ro-RO" sz="2400" kern="1200" dirty="0"/>
        </a:p>
      </dsp:txBody>
      <dsp:txXfrm rot="-5400000">
        <a:off x="856453" y="2085817"/>
        <a:ext cx="9674488" cy="7176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DAA86-E841-402F-9F5F-B013E7B62919}">
      <dsp:nvSpPr>
        <dsp:cNvPr id="0" name=""/>
        <dsp:cNvSpPr/>
      </dsp:nvSpPr>
      <dsp:spPr>
        <a:xfrm rot="5400000">
          <a:off x="-193798" y="193798"/>
          <a:ext cx="1291989" cy="9043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700" kern="1200" dirty="0">
              <a:latin typeface="Goudy Old Style"/>
            </a:rPr>
            <a:t>4</a:t>
          </a:r>
          <a:endParaRPr lang="ro-RO" sz="2700" kern="1200" dirty="0"/>
        </a:p>
      </dsp:txBody>
      <dsp:txXfrm rot="-5400000">
        <a:off x="1" y="452195"/>
        <a:ext cx="904392" cy="387597"/>
      </dsp:txXfrm>
    </dsp:sp>
    <dsp:sp modelId="{67B51D26-2428-4841-A585-764A3AC3FEA5}">
      <dsp:nvSpPr>
        <dsp:cNvPr id="0" name=""/>
        <dsp:cNvSpPr/>
      </dsp:nvSpPr>
      <dsp:spPr>
        <a:xfrm rot="5400000">
          <a:off x="5320807" y="-4416414"/>
          <a:ext cx="839792" cy="96726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1600" kern="1200" dirty="0"/>
            <a:t>This helps to buils strong relationships between employees and customers to better understand </a:t>
          </a:r>
          <a:r>
            <a:rPr lang="ro-RO" sz="1600" kern="1200" dirty="0">
              <a:latin typeface="Goudy Old Style"/>
            </a:rPr>
            <a:t>customers</a:t>
          </a:r>
          <a:r>
            <a:rPr lang="ro-RO" sz="1600" kern="1200" dirty="0"/>
            <a:t> needs</a:t>
          </a:r>
        </a:p>
      </dsp:txBody>
      <dsp:txXfrm rot="-5400000">
        <a:off x="904393" y="40995"/>
        <a:ext cx="9631627" cy="757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B049C-E02D-43A1-97E2-2B23D9FF492A}">
      <dsp:nvSpPr>
        <dsp:cNvPr id="0" name=""/>
        <dsp:cNvSpPr/>
      </dsp:nvSpPr>
      <dsp:spPr>
        <a:xfrm>
          <a:off x="984291" y="46428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 err="1">
              <a:latin typeface="Goudy Old Style"/>
            </a:rPr>
            <a:t>Conveing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information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using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words</a:t>
          </a:r>
          <a:endParaRPr lang="ro-RO" sz="1700" kern="1200" dirty="0" err="1"/>
        </a:p>
      </dsp:txBody>
      <dsp:txXfrm>
        <a:off x="1262287" y="464284"/>
        <a:ext cx="1459478" cy="1158895"/>
      </dsp:txXfrm>
    </dsp:sp>
    <dsp:sp modelId="{AD2646CD-C670-49B7-BC99-A1ADC56AE5DD}">
      <dsp:nvSpPr>
        <dsp:cNvPr id="0" name=""/>
        <dsp:cNvSpPr/>
      </dsp:nvSpPr>
      <dsp:spPr>
        <a:xfrm>
          <a:off x="57638" y="958"/>
          <a:ext cx="1158315" cy="11583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500" kern="1200" dirty="0">
              <a:latin typeface="Goudy Old Style"/>
            </a:rPr>
            <a:t>Verbal </a:t>
          </a:r>
          <a:endParaRPr lang="ro-RO" sz="1500" kern="1200" dirty="0"/>
        </a:p>
      </dsp:txBody>
      <dsp:txXfrm>
        <a:off x="227269" y="170589"/>
        <a:ext cx="819053" cy="819053"/>
      </dsp:txXfrm>
    </dsp:sp>
    <dsp:sp modelId="{571B40AD-C5A6-4E52-8AEF-200C72EFCA5B}">
      <dsp:nvSpPr>
        <dsp:cNvPr id="0" name=""/>
        <dsp:cNvSpPr/>
      </dsp:nvSpPr>
      <dsp:spPr>
        <a:xfrm>
          <a:off x="3880081" y="46428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 err="1">
              <a:latin typeface="Goudy Old Style"/>
            </a:rPr>
            <a:t>Transfering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information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using</a:t>
          </a:r>
          <a:r>
            <a:rPr lang="ro-RO" sz="1700" kern="1200" dirty="0">
              <a:latin typeface="Goudy Old Style"/>
            </a:rPr>
            <a:t> facial </a:t>
          </a:r>
          <a:r>
            <a:rPr lang="ro-RO" sz="1700" kern="1200" dirty="0" err="1">
              <a:latin typeface="Goudy Old Style"/>
            </a:rPr>
            <a:t>expressions</a:t>
          </a:r>
          <a:r>
            <a:rPr lang="ro-RO" sz="1700" kern="1200" dirty="0">
              <a:latin typeface="Goudy Old Style"/>
            </a:rPr>
            <a:t> </a:t>
          </a:r>
          <a:endParaRPr lang="ro-RO" sz="1700" kern="1200" dirty="0"/>
        </a:p>
      </dsp:txBody>
      <dsp:txXfrm>
        <a:off x="4158077" y="464284"/>
        <a:ext cx="1459478" cy="1158895"/>
      </dsp:txXfrm>
    </dsp:sp>
    <dsp:sp modelId="{164CF120-3AB0-4B0E-B28C-402DB104B712}">
      <dsp:nvSpPr>
        <dsp:cNvPr id="0" name=""/>
        <dsp:cNvSpPr/>
      </dsp:nvSpPr>
      <dsp:spPr>
        <a:xfrm>
          <a:off x="3880081" y="1623179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>
              <a:latin typeface="Goudy Old Style"/>
            </a:rPr>
            <a:t>Body-</a:t>
          </a:r>
          <a:r>
            <a:rPr lang="ro-RO" sz="1700" kern="1200" dirty="0" err="1">
              <a:latin typeface="Goudy Old Style"/>
            </a:rPr>
            <a:t>language</a:t>
          </a:r>
          <a:endParaRPr lang="ro-RO" sz="1700" kern="1200" dirty="0"/>
        </a:p>
      </dsp:txBody>
      <dsp:txXfrm>
        <a:off x="4158077" y="1623179"/>
        <a:ext cx="1459478" cy="1158895"/>
      </dsp:txXfrm>
    </dsp:sp>
    <dsp:sp modelId="{F382128B-3A71-4443-8D44-DFEC5E4809A4}">
      <dsp:nvSpPr>
        <dsp:cNvPr id="0" name=""/>
        <dsp:cNvSpPr/>
      </dsp:nvSpPr>
      <dsp:spPr>
        <a:xfrm>
          <a:off x="3880081" y="278207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>
              <a:latin typeface="Goudy Old Style"/>
            </a:rPr>
            <a:t>Tone of voice</a:t>
          </a:r>
        </a:p>
      </dsp:txBody>
      <dsp:txXfrm>
        <a:off x="4158077" y="2782074"/>
        <a:ext cx="1459478" cy="1158895"/>
      </dsp:txXfrm>
    </dsp:sp>
    <dsp:sp modelId="{5D7657C4-C829-4548-A8BE-ED94707B7288}">
      <dsp:nvSpPr>
        <dsp:cNvPr id="0" name=""/>
        <dsp:cNvSpPr/>
      </dsp:nvSpPr>
      <dsp:spPr>
        <a:xfrm>
          <a:off x="2953428" y="958"/>
          <a:ext cx="1158315" cy="11583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500" kern="1200" dirty="0">
              <a:latin typeface="Goudy Old Style"/>
            </a:rPr>
            <a:t>Nonverbal</a:t>
          </a:r>
          <a:endParaRPr lang="ro-RO" sz="1500" kern="1200" dirty="0"/>
        </a:p>
      </dsp:txBody>
      <dsp:txXfrm>
        <a:off x="3123059" y="170589"/>
        <a:ext cx="819053" cy="819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525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65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486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75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88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88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1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479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37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665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205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0594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836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06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302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158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527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802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5" r:id="rId2"/>
    <p:sldLayoutId id="2147483716" r:id="rId3"/>
    <p:sldLayoutId id="2147483714" r:id="rId4"/>
    <p:sldLayoutId id="2147483710" r:id="rId5"/>
    <p:sldLayoutId id="2147483694" r:id="rId6"/>
    <p:sldLayoutId id="2147483695" r:id="rId7"/>
    <p:sldLayoutId id="2147483696" r:id="rId8"/>
    <p:sldLayoutId id="2147483697" r:id="rId9"/>
    <p:sldLayoutId id="2147483699" r:id="rId10"/>
    <p:sldLayoutId id="2147483693" r:id="rId11"/>
    <p:sldLayoutId id="2147483700" r:id="rId12"/>
    <p:sldLayoutId id="2147483701" r:id="rId13"/>
    <p:sldLayoutId id="2147483703" r:id="rId14"/>
    <p:sldLayoutId id="2147483704" r:id="rId15"/>
    <p:sldLayoutId id="2147483702" r:id="rId16"/>
    <p:sldLayoutId id="214748369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terprise.com/en/about.html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55" y="711200"/>
            <a:ext cx="10353762" cy="1261872"/>
          </a:xfrm>
        </p:spPr>
        <p:txBody>
          <a:bodyPr anchor="ctr">
            <a:normAutofit fontScale="90000"/>
          </a:bodyPr>
          <a:lstStyle/>
          <a:p>
            <a:br>
              <a:rPr lang="en-US" sz="39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US" sz="3900" dirty="0">
                <a:solidFill>
                  <a:srgbClr val="00B050"/>
                </a:solidFill>
                <a:latin typeface="Arial"/>
              </a:rPr>
              <a:t> </a:t>
            </a:r>
            <a:r>
              <a:rPr lang="en-US" sz="3900" i="1" dirty="0">
                <a:solidFill>
                  <a:srgbClr val="00B050"/>
                </a:solidFill>
                <a:latin typeface="Arial"/>
              </a:rPr>
              <a:t>Strategies for Effective Communication in a Business Setting </a:t>
            </a:r>
            <a:endParaRPr lang="en-US" sz="3900" i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67916" y="2513331"/>
            <a:ext cx="4856841" cy="3622672"/>
          </a:xfrm>
        </p:spPr>
        <p:txBody>
          <a:bodyPr anchor="t">
            <a:normAutofit lnSpcReduction="10000"/>
          </a:bodyPr>
          <a:lstStyle/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buNone/>
            </a:pPr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Elaborated by:</a:t>
            </a:r>
            <a:endParaRPr lang="en-US" dirty="0"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Mariana Codreanu (2118364)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Kamil </a:t>
            </a:r>
            <a:r>
              <a:rPr lang="en-US" dirty="0" err="1">
                <a:latin typeface="Arial"/>
                <a:cs typeface="Arial"/>
              </a:rPr>
              <a:t>Lenczowski</a:t>
            </a:r>
            <a:r>
              <a:rPr lang="en-US" dirty="0">
                <a:latin typeface="Arial"/>
                <a:cs typeface="Arial"/>
              </a:rPr>
              <a:t> (2120445)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Phillip Guest (2118894)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Lecturer: Yohan Mendis</a:t>
            </a:r>
          </a:p>
          <a:p>
            <a:pPr indent="-305435"/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E1F8CD7C-BA6F-E736-EA7D-EF1599C90727}"/>
              </a:ext>
            </a:extLst>
          </p:cNvPr>
          <p:cNvSpPr txBox="1"/>
          <p:nvPr/>
        </p:nvSpPr>
        <p:spPr>
          <a:xfrm>
            <a:off x="4949190" y="34671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>
                <a:solidFill>
                  <a:schemeClr val="accent6"/>
                </a:solidFill>
              </a:rPr>
              <a:t>BMSW4002</a:t>
            </a:r>
          </a:p>
        </p:txBody>
      </p:sp>
      <p:pic>
        <p:nvPicPr>
          <p:cNvPr id="8" name="Imagine 8" descr="Blurred view of high-speed cars on freeway at night">
            <a:extLst>
              <a:ext uri="{FF2B5EF4-FFF2-40B4-BE49-F238E27FC236}">
                <a16:creationId xmlns:a16="http://schemas.microsoft.com/office/drawing/2014/main" id="{5DFFD0DF-4A6C-D0B7-16E9-0CEF819D4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680" y="2513132"/>
            <a:ext cx="5222240" cy="3474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3373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AF1E0-58E2-BC17-3C98-EBFABB34B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246" y="278859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/>
                <a:cs typeface="Arial"/>
              </a:rPr>
              <a:t>Presentation contents: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A5C31DA-515E-24BD-9A0C-F668F01F4B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0326" y="1064341"/>
            <a:ext cx="5649321" cy="5303601"/>
          </a:xfrm>
        </p:spPr>
        <p:txBody>
          <a:bodyPr>
            <a:normAutofit fontScale="70000" lnSpcReduction="20000"/>
          </a:bodyPr>
          <a:lstStyle/>
          <a:p>
            <a:pPr marL="36830" indent="0" algn="just">
              <a:buNone/>
            </a:pPr>
            <a:endParaRPr lang="en-GB" sz="24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Overview of the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Benefits of effective communication for business processes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Application of communication models at Enterprise rent-a-car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Barriers that can prevent effective communication at Enterprise rent-a-car</a:t>
            </a:r>
            <a:endParaRPr lang="en-GB" sz="2900" b="1" dirty="0"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Channels of communication used by Enterprise rent-a-car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How to improve the channels of communication at Enterprise rent-a-car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6830" indent="0">
              <a:buNone/>
            </a:pPr>
            <a:endParaRPr lang="en-US" sz="48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830" indent="0">
              <a:buNone/>
            </a:pPr>
            <a:endParaRPr lang="en-GB" sz="48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4EEDC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305435"/>
            <a:endParaRPr lang="en-GB" sz="37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830" indent="0" algn="ctr">
              <a:buNone/>
            </a:pPr>
            <a:endParaRPr lang="en-GB" b="1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030" indent="-457200">
              <a:buFont typeface="Goudy Old Style"/>
              <a:buAutoNum type="arabicPeriod"/>
            </a:pPr>
            <a:endParaRPr lang="en-GB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+mj-lt"/>
              <a:buAutoNum type="arabicPeriod"/>
            </a:pPr>
            <a:endParaRPr lang="en-GB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6830" indent="0">
              <a:buNone/>
            </a:pPr>
            <a:endParaRPr lang="en-US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BD7477E-856E-2F31-62DB-7CE0AC99C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00556" y="2003017"/>
            <a:ext cx="5435961" cy="2723060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E5B4E-1897-31D9-F723-A14B7C6A2129}"/>
              </a:ext>
            </a:extLst>
          </p:cNvPr>
          <p:cNvSpPr txBox="1"/>
          <p:nvPr/>
        </p:nvSpPr>
        <p:spPr>
          <a:xfrm>
            <a:off x="8906107" y="60346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268908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What Is Enterprise - (Rent-A-Car)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1712510"/>
            <a:ext cx="6994989" cy="4657625"/>
          </a:xfrm>
        </p:spPr>
        <p:txBody>
          <a:bodyPr anchor="t">
            <a:normAutofit fontScale="85000" lnSpcReduction="10000"/>
          </a:bodyPr>
          <a:lstStyle/>
          <a:p>
            <a:pPr marL="380365" indent="-342900">
              <a:lnSpc>
                <a:spcPct val="100000"/>
              </a:lnSpc>
              <a:buFont typeface="Wingdings" charset="2"/>
              <a:buChar char="v"/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Enterprise(Rent A Car) is a car leasing business which allows you to rent cars for the day or week or month at a cost.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buFont typeface="Wingdings" charset="2"/>
              <a:buChar char="v"/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Founded in 1957, by entrepreneur Jack Taylor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The main customers are people on business meetings in different cities, or people whose current cars are in repair.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Types of cars they supply: Family Cars, Sports Cars, SUVS, and Vans.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 cover loads of cities, including internationally such as Berlin, Paris, Malaga and Dublin. They are also available to hire at international airports.</a:t>
            </a:r>
            <a:endParaRPr lang="en-GB" sz="1400" dirty="0"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Goudy Old Style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Effective communication is the fundamental aspect of the company. </a:t>
            </a:r>
          </a:p>
          <a:p>
            <a:pPr indent="-305435">
              <a:lnSpc>
                <a:spcPct val="100000"/>
              </a:lnSpc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lnSpc>
                <a:spcPct val="100000"/>
              </a:lnSpc>
              <a:buNone/>
            </a:pP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endParaRPr lang="en-GB" sz="14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709D5CB7-CACE-9DF1-0721-9A5A271818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72" r="-3" b="14536"/>
          <a:stretch/>
        </p:blipFill>
        <p:spPr>
          <a:xfrm>
            <a:off x="8082566" y="1871735"/>
            <a:ext cx="3594424" cy="2690075"/>
          </a:xfrm>
          <a:prstGeom prst="rect">
            <a:avLst/>
          </a:prstGeom>
          <a:noFill/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F769759F-D76F-1E5E-30ED-9C9A66DDF77D}"/>
              </a:ext>
            </a:extLst>
          </p:cNvPr>
          <p:cNvSpPr txBox="1"/>
          <p:nvPr/>
        </p:nvSpPr>
        <p:spPr>
          <a:xfrm>
            <a:off x="8022610" y="4644787"/>
            <a:ext cx="36871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i="1" dirty="0"/>
              <a:t>Jack Taylor -  </a:t>
            </a:r>
            <a:r>
              <a:rPr lang="ro-RO" i="1" dirty="0" err="1"/>
              <a:t>founder</a:t>
            </a:r>
            <a:r>
              <a:rPr lang="ro-RO" i="1" dirty="0"/>
              <a:t> of Enterprise </a:t>
            </a:r>
            <a:r>
              <a:rPr lang="ro-RO" i="1" dirty="0" err="1"/>
              <a:t>Rent</a:t>
            </a:r>
            <a:r>
              <a:rPr lang="ro-RO" i="1" dirty="0"/>
              <a:t>-a-car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839E94-547E-C042-ABC5-6C6F9D6C0E6D}"/>
              </a:ext>
            </a:extLst>
          </p:cNvPr>
          <p:cNvSpPr txBox="1"/>
          <p:nvPr/>
        </p:nvSpPr>
        <p:spPr>
          <a:xfrm>
            <a:off x="8023302" y="600679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58646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3588-BB8F-4158-D975-E25E501FC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23497"/>
            <a:ext cx="10353762" cy="9704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300" kern="1200" dirty="0">
                <a:solidFill>
                  <a:srgbClr val="00B050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"/>
                <a:cs typeface="Trebuchet MS"/>
              </a:rPr>
              <a:t>Barriers That Prevent Effective communication</a:t>
            </a:r>
            <a:r>
              <a:rPr lang="en-US" sz="4300" dirty="0">
                <a:latin typeface="Arial"/>
              </a:rPr>
              <a:t> </a:t>
            </a:r>
            <a:endParaRPr lang="en-US" sz="43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0D1082-B26D-4558-9CC2-D563BF847B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Types of barriers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061D0-4B94-911E-D18A-D21E699731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305435"/>
            <a:r>
              <a:rPr lang="en-US" sz="2000" dirty="0">
                <a:latin typeface="Arial"/>
                <a:cs typeface="Arial"/>
              </a:rPr>
              <a:t>Language barriers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Attitudinal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Behavorial 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Cultural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Physical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Perceptual barrier</a:t>
            </a:r>
          </a:p>
          <a:p>
            <a:pPr indent="-305435"/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70E43-D4B2-5FBE-3031-45A2D0C8DFED}"/>
              </a:ext>
            </a:extLst>
          </p:cNvPr>
          <p:cNvSpPr txBox="1"/>
          <p:nvPr/>
        </p:nvSpPr>
        <p:spPr>
          <a:xfrm>
            <a:off x="6310614" y="1513566"/>
            <a:ext cx="4753307" cy="1191736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2400" b="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rgbClr val="00B0F0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"/>
                <a:cs typeface="Arial"/>
              </a:rPr>
              <a:t>It means simply a problem if there is on the side distraction which stop  effective communication process </a:t>
            </a:r>
          </a:p>
        </p:txBody>
      </p:sp>
      <p:pic>
        <p:nvPicPr>
          <p:cNvPr id="6" name="Picture 6" descr="A picture containing green, outdoor&#10;&#10;Description automatically generated">
            <a:extLst>
              <a:ext uri="{FF2B5EF4-FFF2-40B4-BE49-F238E27FC236}">
                <a16:creationId xmlns:a16="http://schemas.microsoft.com/office/drawing/2014/main" id="{A262441D-5B46-F625-BC43-2FBD15F9B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097"/>
          <a:stretch/>
        </p:blipFill>
        <p:spPr>
          <a:xfrm>
            <a:off x="6527871" y="2773561"/>
            <a:ext cx="4779581" cy="304353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094EE-796E-A3A9-590A-0250539EE1D4}"/>
              </a:ext>
            </a:extLst>
          </p:cNvPr>
          <p:cNvSpPr txBox="1"/>
          <p:nvPr/>
        </p:nvSpPr>
        <p:spPr>
          <a:xfrm>
            <a:off x="8032595" y="6229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122723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6B9AE-899E-96B7-48D1-15BC7FA6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 fontScale="90000"/>
          </a:bodyPr>
          <a:lstStyle/>
          <a:p>
            <a:r>
              <a:rPr lang="en-US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Barriers That Prevent Effective communication at</a:t>
            </a:r>
            <a:r>
              <a:rPr lang="en-US" sz="39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br>
              <a:rPr lang="en-US" sz="3900" dirty="0">
                <a:solidFill>
                  <a:srgbClr val="F4EEDC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Goudy Old Style"/>
              </a:rPr>
            </a:br>
            <a:r>
              <a:rPr lang="en-US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ENTERPRISE</a:t>
            </a:r>
            <a:r>
              <a:rPr lang="en-US" sz="39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endParaRPr lang="en-US" sz="3900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E766DF1-E747-1345-D2E5-0724551FE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2115039"/>
            <a:ext cx="4856841" cy="3545493"/>
          </a:xfrm>
          <a:prstGeom prst="rect">
            <a:avLst/>
          </a:prstGeom>
          <a:noFill/>
        </p:spPr>
      </p:pic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5A981FCF-7D4B-1871-983A-4AA41F4620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0716" y="2100263"/>
            <a:ext cx="4856841" cy="4301328"/>
          </a:xfrm>
        </p:spPr>
        <p:txBody>
          <a:bodyPr>
            <a:normAutofit fontScale="70000" lnSpcReduction="20000"/>
          </a:bodyPr>
          <a:lstStyle/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Language barrier</a:t>
            </a:r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(they do not know all foreign languages)</a:t>
            </a: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Cultural</a:t>
            </a:r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 </a:t>
            </a:r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barrier</a:t>
            </a:r>
            <a:endParaRPr lang="en-US" sz="28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4EEDC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 they employ local social media agencies who has the knowledge of the local communication practices)</a:t>
            </a: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(Local Branche rankings : customer can submit a feedback and it can help the company to evaluate their communication practices)</a:t>
            </a: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Goudy Old Style"/>
              <a:cs typeface="Arial"/>
            </a:endParaRPr>
          </a:p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Confusing and mixed-up messages </a:t>
            </a: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 HUB)</a:t>
            </a:r>
            <a:endParaRPr lang="en-US" sz="20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A056F-8B45-0E0D-7D2E-B21BEA9DFDF4}"/>
              </a:ext>
            </a:extLst>
          </p:cNvPr>
          <p:cNvSpPr txBox="1"/>
          <p:nvPr/>
        </p:nvSpPr>
        <p:spPr>
          <a:xfrm>
            <a:off x="8116229" y="61368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Leczowski</a:t>
            </a:r>
          </a:p>
        </p:txBody>
      </p:sp>
    </p:spTree>
    <p:extLst>
      <p:ext uri="{BB962C8B-B14F-4D97-AF65-F5344CB8AC3E}">
        <p14:creationId xmlns:p14="http://schemas.microsoft.com/office/powerpoint/2010/main" val="309586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Benefits Of Effective Communication For Business Processes.</a:t>
            </a:r>
            <a:endParaRPr lang="en-GB" sz="39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</a:endParaRPr>
          </a:p>
        </p:txBody>
      </p:sp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F7945A93-EA70-2BA5-0AD9-AF78230BD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2268838"/>
            <a:ext cx="4856841" cy="323789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5233" y="1800554"/>
            <a:ext cx="4856841" cy="3554434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Communicates the brand values and culture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Informe customers or potential customers about the company and its services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Communicates company news, procedures and processes to employees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Promotes trust and loyalty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Increase team member engagement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Increase effectiveness and productivity</a:t>
            </a:r>
          </a:p>
          <a:p>
            <a:pPr marL="37465" indent="0">
              <a:lnSpc>
                <a:spcPct val="100000"/>
              </a:lnSpc>
              <a:buNone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BE8E7D-8628-AEA1-A6B8-BEE0B58A990E}"/>
              </a:ext>
            </a:extLst>
          </p:cNvPr>
          <p:cNvSpPr txBox="1"/>
          <p:nvPr/>
        </p:nvSpPr>
        <p:spPr>
          <a:xfrm>
            <a:off x="9677400" y="62762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Philip Guest</a:t>
            </a:r>
          </a:p>
        </p:txBody>
      </p:sp>
    </p:spTree>
    <p:extLst>
      <p:ext uri="{BB962C8B-B14F-4D97-AF65-F5344CB8AC3E}">
        <p14:creationId xmlns:p14="http://schemas.microsoft.com/office/powerpoint/2010/main" val="168470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How The Effective Communication Benefits To Enterprise. </a:t>
            </a:r>
          </a:p>
        </p:txBody>
      </p:sp>
      <p:pic>
        <p:nvPicPr>
          <p:cNvPr id="4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6902936C-2B4D-F247-A95A-C52882CE77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98" y="1878749"/>
            <a:ext cx="3871497" cy="259917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8854" y="1866244"/>
            <a:ext cx="6827530" cy="480508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Enterprise’s communications vary depending on the message and the target audience. For example, when creating awareness of the career opportunities available at Enterprise it must consider: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the message it wants to send (Enterprise is a great place to work)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the intended receivers (school leavers, graduates, people looking for a new opportunity)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 •the best channels to use (Enterprise’s Come Alive recruitment website, careers fair)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methods to reduce potential barriers to communication (clear instructions, multi-channel approach)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evaluating the effectiveness of communications (number and quality of applicants)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1B292-4714-323A-F97E-2F54BD2C8A3A}"/>
              </a:ext>
            </a:extLst>
          </p:cNvPr>
          <p:cNvSpPr txBox="1"/>
          <p:nvPr/>
        </p:nvSpPr>
        <p:spPr>
          <a:xfrm>
            <a:off x="9668108" y="62948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Philip Guest</a:t>
            </a:r>
          </a:p>
        </p:txBody>
      </p:sp>
    </p:spTree>
    <p:extLst>
      <p:ext uri="{BB962C8B-B14F-4D97-AF65-F5344CB8AC3E}">
        <p14:creationId xmlns:p14="http://schemas.microsoft.com/office/powerpoint/2010/main" val="291454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B3F57-80F4-6FDB-F979-8A3F21B3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38" y="65315"/>
            <a:ext cx="10462619" cy="1801585"/>
          </a:xfrm>
        </p:spPr>
        <p:txBody>
          <a:bodyPr>
            <a:normAutofit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 at Enterprise rent-a-car 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graphicFrame>
        <p:nvGraphicFramePr>
          <p:cNvPr id="4" name="Nomogramă 4">
            <a:extLst>
              <a:ext uri="{FF2B5EF4-FFF2-40B4-BE49-F238E27FC236}">
                <a16:creationId xmlns:a16="http://schemas.microsoft.com/office/drawing/2014/main" id="{3129FF14-D0D3-4CC1-CE39-761307F253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4776950"/>
              </p:ext>
            </p:extLst>
          </p:nvPr>
        </p:nvGraphicFramePr>
        <p:xfrm>
          <a:off x="216089" y="1918647"/>
          <a:ext cx="6266597" cy="3714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42" name="CasetăText 741">
            <a:extLst>
              <a:ext uri="{FF2B5EF4-FFF2-40B4-BE49-F238E27FC236}">
                <a16:creationId xmlns:a16="http://schemas.microsoft.com/office/drawing/2014/main" id="{D67F0B9D-F63A-1535-0116-2921A0D7E7A2}"/>
              </a:ext>
            </a:extLst>
          </p:cNvPr>
          <p:cNvSpPr txBox="1"/>
          <p:nvPr/>
        </p:nvSpPr>
        <p:spPr>
          <a:xfrm>
            <a:off x="322997" y="3314131"/>
            <a:ext cx="259534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2400" dirty="0" err="1"/>
              <a:t>Communication</a:t>
            </a:r>
            <a:endParaRPr lang="ro-RO" sz="2400" dirty="0"/>
          </a:p>
          <a:p>
            <a:r>
              <a:rPr lang="ro-RO" sz="2400" dirty="0" err="1"/>
              <a:t>channels</a:t>
            </a:r>
            <a:endParaRPr lang="ro-RO" sz="2400" dirty="0"/>
          </a:p>
        </p:txBody>
      </p:sp>
      <p:pic>
        <p:nvPicPr>
          <p:cNvPr id="799" name="Imagine 799" descr="O imagine care conține persoană, masă, interior, computer&#10;&#10;Descriere generată automat">
            <a:extLst>
              <a:ext uri="{FF2B5EF4-FFF2-40B4-BE49-F238E27FC236}">
                <a16:creationId xmlns:a16="http://schemas.microsoft.com/office/drawing/2014/main" id="{03AC967C-F0BA-609E-4B4B-6B6C4C22A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7057" y="2179804"/>
            <a:ext cx="4983707" cy="2805467"/>
          </a:xfrm>
          <a:prstGeom prst="rect">
            <a:avLst/>
          </a:prstGeom>
        </p:spPr>
      </p:pic>
      <p:sp>
        <p:nvSpPr>
          <p:cNvPr id="800" name="CasetăText 799">
            <a:extLst>
              <a:ext uri="{FF2B5EF4-FFF2-40B4-BE49-F238E27FC236}">
                <a16:creationId xmlns:a16="http://schemas.microsoft.com/office/drawing/2014/main" id="{D5F32CE3-F12F-C680-97AB-3C6CDCC188C5}"/>
              </a:ext>
            </a:extLst>
          </p:cNvPr>
          <p:cNvSpPr txBox="1"/>
          <p:nvPr/>
        </p:nvSpPr>
        <p:spPr>
          <a:xfrm>
            <a:off x="10228997" y="64189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9039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8A556A5-8604-88AD-3183-C7382676A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 at Enterprise rent-a-car 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graphicFrame>
        <p:nvGraphicFramePr>
          <p:cNvPr id="12" name="Nomogramă 12">
            <a:extLst>
              <a:ext uri="{FF2B5EF4-FFF2-40B4-BE49-F238E27FC236}">
                <a16:creationId xmlns:a16="http://schemas.microsoft.com/office/drawing/2014/main" id="{CC2FADC3-9A7E-E458-CFEA-0CC1E64A6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3450436"/>
              </p:ext>
            </p:extLst>
          </p:nvPr>
        </p:nvGraphicFramePr>
        <p:xfrm>
          <a:off x="914400" y="1780749"/>
          <a:ext cx="10569764" cy="3271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200" name="Nomogramă 2200">
            <a:extLst>
              <a:ext uri="{FF2B5EF4-FFF2-40B4-BE49-F238E27FC236}">
                <a16:creationId xmlns:a16="http://schemas.microsoft.com/office/drawing/2014/main" id="{2D1D4434-A2D7-778C-5DE9-DF82667D8F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257967"/>
              </p:ext>
            </p:extLst>
          </p:nvPr>
        </p:nvGraphicFramePr>
        <p:xfrm>
          <a:off x="909849" y="4796049"/>
          <a:ext cx="10577015" cy="1291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311" name="CasetăText 2310">
            <a:extLst>
              <a:ext uri="{FF2B5EF4-FFF2-40B4-BE49-F238E27FC236}">
                <a16:creationId xmlns:a16="http://schemas.microsoft.com/office/drawing/2014/main" id="{92D2EF07-1C74-835E-C59A-E856A4FBE2CE}"/>
              </a:ext>
            </a:extLst>
          </p:cNvPr>
          <p:cNvSpPr txBox="1"/>
          <p:nvPr/>
        </p:nvSpPr>
        <p:spPr>
          <a:xfrm>
            <a:off x="10308609" y="64872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41221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Graphic spid="2200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2972CDB-BABF-085E-5872-E24C145D2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556" y="313899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 at Enterprise rent-a-car </a:t>
            </a:r>
            <a:endParaRPr lang="ro-RO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7" name="Imagine 7">
            <a:extLst>
              <a:ext uri="{FF2B5EF4-FFF2-40B4-BE49-F238E27FC236}">
                <a16:creationId xmlns:a16="http://schemas.microsoft.com/office/drawing/2014/main" id="{FE0D1A45-0AF7-4CEE-4CC6-87FE260CC0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0303" y="4093760"/>
            <a:ext cx="4856329" cy="2557534"/>
          </a:xfrm>
        </p:spPr>
      </p:pic>
      <p:graphicFrame>
        <p:nvGraphicFramePr>
          <p:cNvPr id="8" name="Nomogramă 8">
            <a:extLst>
              <a:ext uri="{FF2B5EF4-FFF2-40B4-BE49-F238E27FC236}">
                <a16:creationId xmlns:a16="http://schemas.microsoft.com/office/drawing/2014/main" id="{4FD9E9BB-BF69-5428-CA89-BBD30FE28A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0811705"/>
              </p:ext>
            </p:extLst>
          </p:nvPr>
        </p:nvGraphicFramePr>
        <p:xfrm>
          <a:off x="352567" y="2510051"/>
          <a:ext cx="5675194" cy="3941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25" name="CasetăText 824">
            <a:extLst>
              <a:ext uri="{FF2B5EF4-FFF2-40B4-BE49-F238E27FC236}">
                <a16:creationId xmlns:a16="http://schemas.microsoft.com/office/drawing/2014/main" id="{65999C6F-E771-6E41-AD3F-6B7230ABEF86}"/>
              </a:ext>
            </a:extLst>
          </p:cNvPr>
          <p:cNvSpPr txBox="1"/>
          <p:nvPr/>
        </p:nvSpPr>
        <p:spPr>
          <a:xfrm>
            <a:off x="1318856" y="1409841"/>
            <a:ext cx="31867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24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Communication</a:t>
            </a:r>
            <a:endParaRPr lang="ro-RO" sz="20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26" name="Săgeată: jos 825">
            <a:extLst>
              <a:ext uri="{FF2B5EF4-FFF2-40B4-BE49-F238E27FC236}">
                <a16:creationId xmlns:a16="http://schemas.microsoft.com/office/drawing/2014/main" id="{FE11A562-F6A1-E8C5-24AF-6A1C767BA71C}"/>
              </a:ext>
            </a:extLst>
          </p:cNvPr>
          <p:cNvSpPr/>
          <p:nvPr/>
        </p:nvSpPr>
        <p:spPr>
          <a:xfrm rot="2940000">
            <a:off x="1621609" y="1825276"/>
            <a:ext cx="363939" cy="9212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27" name="Săgeată: dreapta 826">
            <a:extLst>
              <a:ext uri="{FF2B5EF4-FFF2-40B4-BE49-F238E27FC236}">
                <a16:creationId xmlns:a16="http://schemas.microsoft.com/office/drawing/2014/main" id="{72522D89-AF62-6A35-1EF1-F3E692B55B7A}"/>
              </a:ext>
            </a:extLst>
          </p:cNvPr>
          <p:cNvSpPr/>
          <p:nvPr/>
        </p:nvSpPr>
        <p:spPr>
          <a:xfrm rot="2460000">
            <a:off x="2521088" y="2159636"/>
            <a:ext cx="966716" cy="2843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28" name="CasetăText 827">
            <a:extLst>
              <a:ext uri="{FF2B5EF4-FFF2-40B4-BE49-F238E27FC236}">
                <a16:creationId xmlns:a16="http://schemas.microsoft.com/office/drawing/2014/main" id="{24F06769-6CDD-0EFE-1633-544F19A29B1E}"/>
              </a:ext>
            </a:extLst>
          </p:cNvPr>
          <p:cNvSpPr txBox="1"/>
          <p:nvPr/>
        </p:nvSpPr>
        <p:spPr>
          <a:xfrm>
            <a:off x="6467333" y="1474526"/>
            <a:ext cx="566609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>
                <a:latin typeface="Arial"/>
                <a:cs typeface="Arial"/>
              </a:rPr>
              <a:t>Enterprise </a:t>
            </a:r>
            <a:r>
              <a:rPr lang="ro-RO" dirty="0" err="1">
                <a:latin typeface="Arial"/>
                <a:cs typeface="Arial"/>
              </a:rPr>
              <a:t>key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message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to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communicate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the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value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and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culture</a:t>
            </a:r>
            <a:r>
              <a:rPr lang="ro-RO" dirty="0">
                <a:latin typeface="Arial"/>
                <a:cs typeface="Arial"/>
              </a:rPr>
              <a:t> of </a:t>
            </a:r>
            <a:r>
              <a:rPr lang="ro-RO" dirty="0" err="1">
                <a:latin typeface="Arial"/>
                <a:cs typeface="Arial"/>
              </a:rPr>
              <a:t>the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organisation</a:t>
            </a:r>
            <a:r>
              <a:rPr lang="ro-RO" dirty="0">
                <a:latin typeface="Arial"/>
                <a:cs typeface="Arial"/>
              </a:rPr>
              <a:t>.  </a:t>
            </a:r>
            <a:r>
              <a:rPr lang="ro-RO" dirty="0" err="1">
                <a:latin typeface="Arial"/>
                <a:cs typeface="Arial"/>
              </a:rPr>
              <a:t>This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includes</a:t>
            </a:r>
            <a:r>
              <a:rPr lang="ro-RO" dirty="0">
                <a:latin typeface="Arial"/>
                <a:cs typeface="Arial"/>
              </a:rPr>
              <a:t>:</a:t>
            </a:r>
          </a:p>
          <a:p>
            <a:pPr marL="285750" indent="-285750">
              <a:buFont typeface="Arial"/>
              <a:buChar char="•"/>
            </a:pPr>
            <a:r>
              <a:rPr lang="ro-RO" dirty="0">
                <a:latin typeface="Arial"/>
                <a:cs typeface="Arial"/>
              </a:rPr>
              <a:t> </a:t>
            </a:r>
            <a:r>
              <a:rPr lang="ro-RO" dirty="0" err="1">
                <a:latin typeface="Arial"/>
                <a:cs typeface="Arial"/>
              </a:rPr>
              <a:t>high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levels</a:t>
            </a:r>
            <a:r>
              <a:rPr lang="ro-RO" dirty="0">
                <a:latin typeface="Arial"/>
                <a:cs typeface="Arial"/>
              </a:rPr>
              <a:t> of </a:t>
            </a:r>
            <a:r>
              <a:rPr lang="ro-RO" dirty="0" err="1">
                <a:latin typeface="Arial"/>
                <a:cs typeface="Arial"/>
              </a:rPr>
              <a:t>customer</a:t>
            </a:r>
            <a:r>
              <a:rPr lang="ro-RO" dirty="0">
                <a:latin typeface="Arial"/>
                <a:cs typeface="Arial"/>
              </a:rPr>
              <a:t> service</a:t>
            </a:r>
          </a:p>
          <a:p>
            <a:pPr marL="285750" indent="-285750">
              <a:buFont typeface="Arial"/>
              <a:buChar char="•"/>
            </a:pPr>
            <a:r>
              <a:rPr lang="ro-RO" dirty="0" err="1">
                <a:latin typeface="Arial"/>
                <a:cs typeface="Arial"/>
              </a:rPr>
              <a:t>taking</a:t>
            </a:r>
            <a:r>
              <a:rPr lang="ro-RO" dirty="0">
                <a:latin typeface="Arial"/>
                <a:cs typeface="Arial"/>
              </a:rPr>
              <a:t> care of </a:t>
            </a:r>
            <a:r>
              <a:rPr lang="ro-RO" dirty="0" err="1">
                <a:latin typeface="Arial"/>
                <a:cs typeface="Arial"/>
              </a:rPr>
              <a:t>employees</a:t>
            </a:r>
            <a:endParaRPr lang="ro-RO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ro-RO" err="1">
                <a:latin typeface="Arial"/>
                <a:cs typeface="Arial"/>
              </a:rPr>
              <a:t>To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behave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ethically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and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responsibly</a:t>
            </a:r>
            <a:r>
              <a:rPr lang="ro-RO" dirty="0">
                <a:latin typeface="Arial"/>
                <a:cs typeface="Arial"/>
              </a:rPr>
              <a:t>.</a:t>
            </a:r>
          </a:p>
        </p:txBody>
      </p:sp>
      <p:sp>
        <p:nvSpPr>
          <p:cNvPr id="836" name="CasetăText 835">
            <a:extLst>
              <a:ext uri="{FF2B5EF4-FFF2-40B4-BE49-F238E27FC236}">
                <a16:creationId xmlns:a16="http://schemas.microsoft.com/office/drawing/2014/main" id="{3C36D53C-F85C-436E-5844-8D30430E4E07}"/>
              </a:ext>
            </a:extLst>
          </p:cNvPr>
          <p:cNvSpPr txBox="1"/>
          <p:nvPr/>
        </p:nvSpPr>
        <p:spPr>
          <a:xfrm>
            <a:off x="6462357" y="3289251"/>
            <a:ext cx="45287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 err="1">
                <a:latin typeface="Arial"/>
                <a:cs typeface="Arial"/>
              </a:rPr>
              <a:t>Enterprise's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culture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is</a:t>
            </a:r>
            <a:r>
              <a:rPr lang="ro-RO" dirty="0">
                <a:latin typeface="Arial"/>
                <a:cs typeface="Arial"/>
              </a:rPr>
              <a:t> set out </a:t>
            </a:r>
            <a:r>
              <a:rPr lang="ro-RO" dirty="0" err="1">
                <a:latin typeface="Arial"/>
                <a:cs typeface="Arial"/>
              </a:rPr>
              <a:t>clearly</a:t>
            </a:r>
            <a:r>
              <a:rPr lang="ro-RO" dirty="0">
                <a:latin typeface="Arial"/>
                <a:cs typeface="Arial"/>
              </a:rPr>
              <a:t> in </a:t>
            </a:r>
            <a:r>
              <a:rPr lang="ro-RO" dirty="0" err="1">
                <a:latin typeface="Arial"/>
                <a:cs typeface="Arial"/>
              </a:rPr>
              <a:t>its</a:t>
            </a:r>
            <a:r>
              <a:rPr lang="ro-RO" dirty="0">
                <a:latin typeface="Arial"/>
                <a:cs typeface="Arial"/>
              </a:rPr>
              <a:t> cultural compas</a:t>
            </a:r>
          </a:p>
        </p:txBody>
      </p:sp>
      <p:sp>
        <p:nvSpPr>
          <p:cNvPr id="837" name="CasetăText 836">
            <a:extLst>
              <a:ext uri="{FF2B5EF4-FFF2-40B4-BE49-F238E27FC236}">
                <a16:creationId xmlns:a16="http://schemas.microsoft.com/office/drawing/2014/main" id="{DF7F43E4-4100-9902-0116-93269CDF54ED}"/>
              </a:ext>
            </a:extLst>
          </p:cNvPr>
          <p:cNvSpPr txBox="1"/>
          <p:nvPr/>
        </p:nvSpPr>
        <p:spPr>
          <a:xfrm>
            <a:off x="111172" y="63777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413489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825" grpId="0"/>
      <p:bldP spid="828" grpId="0"/>
      <p:bldP spid="8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09A3C60-B34E-FCB2-2DC6-BE0B4F575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Channels are used by Enterprise to communicate with different stakeholders.</a:t>
            </a:r>
            <a:endParaRPr lang="en-US" sz="32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en-US" sz="3200" kern="12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+mj-lt"/>
              <a:cs typeface="Trebuchet MS"/>
            </a:endParaRPr>
          </a:p>
          <a:p>
            <a:endParaRPr lang="en-US" sz="32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7962" name="Text Placeholder 2">
            <a:extLst>
              <a:ext uri="{FF2B5EF4-FFF2-40B4-BE49-F238E27FC236}">
                <a16:creationId xmlns:a16="http://schemas.microsoft.com/office/drawing/2014/main" id="{8B8FBE4F-B985-4BCE-FE65-8A47374DE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207" y="1309243"/>
            <a:ext cx="4764764" cy="692494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External Communication</a:t>
            </a:r>
            <a:endParaRPr lang="en-US" dirty="0"/>
          </a:p>
        </p:txBody>
      </p:sp>
      <p:sp>
        <p:nvSpPr>
          <p:cNvPr id="7957" name="CasetăText 7956">
            <a:extLst>
              <a:ext uri="{FF2B5EF4-FFF2-40B4-BE49-F238E27FC236}">
                <a16:creationId xmlns:a16="http://schemas.microsoft.com/office/drawing/2014/main" id="{20264E1F-0966-0BF5-93C9-B0E32BC8879C}"/>
              </a:ext>
            </a:extLst>
          </p:cNvPr>
          <p:cNvSpPr txBox="1"/>
          <p:nvPr/>
        </p:nvSpPr>
        <p:spPr>
          <a:xfrm>
            <a:off x="465983" y="1860491"/>
            <a:ext cx="5435778" cy="405574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endParaRPr lang="en-US" sz="16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TV and press adverts to raise awareness of the brand and its services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Marketing e-mails to existing customers, giving them details of services and special offers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Point of sale display advertising to promote cross-selling opportunities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Public relations to help raise awareness of the brand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Event sponsorship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Adverts in trade publications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Social platforms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1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7964" name="Text Placeholder 4">
            <a:extLst>
              <a:ext uri="{FF2B5EF4-FFF2-40B4-BE49-F238E27FC236}">
                <a16:creationId xmlns:a16="http://schemas.microsoft.com/office/drawing/2014/main" id="{8F9876D2-EA41-3CE6-21F6-634A6C7DFD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4927" y="1366107"/>
            <a:ext cx="4779582" cy="692495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Internal Communication</a:t>
            </a:r>
            <a:endParaRPr lang="en-US" dirty="0"/>
          </a:p>
        </p:txBody>
      </p:sp>
      <p:sp>
        <p:nvSpPr>
          <p:cNvPr id="7956" name="CasetăText 7955">
            <a:extLst>
              <a:ext uri="{FF2B5EF4-FFF2-40B4-BE49-F238E27FC236}">
                <a16:creationId xmlns:a16="http://schemas.microsoft.com/office/drawing/2014/main" id="{56224EDC-6764-B350-57BB-EA47A31C40D6}"/>
              </a:ext>
            </a:extLst>
          </p:cNvPr>
          <p:cNvSpPr txBox="1"/>
          <p:nvPr/>
        </p:nvSpPr>
        <p:spPr>
          <a:xfrm>
            <a:off x="6147077" y="2133446"/>
            <a:ext cx="4938804" cy="368042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Intranet system The HUB</a:t>
            </a:r>
            <a:endParaRPr lang="ro-RO" dirty="0">
              <a:solidFill>
                <a:schemeClr val="tx2"/>
              </a:solidFill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company shares easily news and information to employees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employees share best practice, meeting notes and ideas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employees collaborate easily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 reduction of announcement e-mails have to be sent out for employees.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7958" name="CasetăText 7957">
            <a:extLst>
              <a:ext uri="{FF2B5EF4-FFF2-40B4-BE49-F238E27FC236}">
                <a16:creationId xmlns:a16="http://schemas.microsoft.com/office/drawing/2014/main" id="{8D99D8E2-B8D7-C2E0-84AC-B48F24102E5A}"/>
              </a:ext>
            </a:extLst>
          </p:cNvPr>
          <p:cNvSpPr txBox="1"/>
          <p:nvPr/>
        </p:nvSpPr>
        <p:spPr>
          <a:xfrm>
            <a:off x="10105314" y="64431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12656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957" grpId="0"/>
      <p:bldP spid="79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0004E-7939-D774-FB6C-E635883C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995" y="13208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Recommendations how Enterprise can improve the channels of communications</a:t>
            </a:r>
            <a:endParaRPr lang="en-GB" dirty="0">
              <a:solidFill>
                <a:srgbClr val="00B050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92A1E-9473-A93D-1132-7664BA484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55" y="1822450"/>
            <a:ext cx="10658562" cy="5167629"/>
          </a:xfrm>
        </p:spPr>
        <p:txBody>
          <a:bodyPr/>
          <a:lstStyle/>
          <a:p>
            <a:pPr marL="37465" indent="0">
              <a:buNone/>
            </a:pPr>
            <a:r>
              <a:rPr lang="en-GB" b="1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For an effective communication process, the Enterprise must ensure that</a:t>
            </a:r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:</a:t>
            </a:r>
            <a:endParaRPr lang="ro-RO" dirty="0"/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message is reached and understood by its receiver.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Barriers to communication are avoided and anticipated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 possible rebranding  of the company in other countries, to avoid the language and cultural barriers.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Selecting the local media for promoting the company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Are often used surveys to  evaluate effectiveness of communication and to receive feedback from employees or customers. </a:t>
            </a: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E8F86563-9D65-E734-CDFD-5055A15FCF6B}"/>
              </a:ext>
            </a:extLst>
          </p:cNvPr>
          <p:cNvSpPr txBox="1"/>
          <p:nvPr/>
        </p:nvSpPr>
        <p:spPr>
          <a:xfrm>
            <a:off x="10048875" y="62896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42697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2BC786-E154-5143-48A5-1E039B205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93040"/>
            <a:ext cx="10353762" cy="1257300"/>
          </a:xfrm>
        </p:spPr>
        <p:txBody>
          <a:bodyPr/>
          <a:lstStyle/>
          <a:p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Conclusion</a:t>
            </a:r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11B57AF-53AE-1169-4A89-71FD435F1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243330"/>
            <a:ext cx="7681682" cy="5492749"/>
          </a:xfrm>
        </p:spPr>
        <p:txBody>
          <a:bodyPr>
            <a:normAutofit lnSpcReduction="10000"/>
          </a:bodyPr>
          <a:lstStyle/>
          <a:p>
            <a:pPr indent="-305435">
              <a:buFont typeface="Wingdings" charset="2"/>
              <a:buChar char="Ø"/>
            </a:pP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enables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company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inform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build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relationships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with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skateholders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  <a:endParaRPr lang="ro-RO"/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uses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multichannel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approach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strategies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increase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awareness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key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messages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using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mix of formal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informal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that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helps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ti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improve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maximum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, 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tailors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messages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channels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each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specific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audience's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needs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,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this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helps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avoid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barriers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maintains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regularly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evaluation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internal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external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strategies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keep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focus on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customer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service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employee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relations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E418D2FD-A338-620C-8BF1-0739AEB37256}"/>
              </a:ext>
            </a:extLst>
          </p:cNvPr>
          <p:cNvSpPr txBox="1"/>
          <p:nvPr/>
        </p:nvSpPr>
        <p:spPr>
          <a:xfrm>
            <a:off x="9743440" y="62992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  <p:pic>
        <p:nvPicPr>
          <p:cNvPr id="5" name="Imagine 5" descr="Businessman using digital tablet in meeting">
            <a:extLst>
              <a:ext uri="{FF2B5EF4-FFF2-40B4-BE49-F238E27FC236}">
                <a16:creationId xmlns:a16="http://schemas.microsoft.com/office/drawing/2014/main" id="{24FCA03D-689F-8E66-C446-628B57ECAB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360" y="2291303"/>
            <a:ext cx="3413759" cy="227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42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A7DBD2-F73E-AB11-921C-0E4C65245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55" y="1920240"/>
            <a:ext cx="11451042" cy="2009140"/>
          </a:xfrm>
        </p:spPr>
        <p:txBody>
          <a:bodyPr/>
          <a:lstStyle/>
          <a:p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Thank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for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your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attention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!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676379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595370B-67D6-212E-E551-6B774E51D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644" y="1601244"/>
            <a:ext cx="3706889" cy="1821918"/>
          </a:xfrm>
        </p:spPr>
        <p:txBody>
          <a:bodyPr anchor="b">
            <a:normAutofit/>
          </a:bodyPr>
          <a:lstStyle/>
          <a:p>
            <a:r>
              <a:rPr lang="ro-RO" sz="4400" dirty="0" err="1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Questions</a:t>
            </a:r>
            <a:r>
              <a:rPr lang="ro-RO" sz="44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?</a:t>
            </a:r>
            <a:endParaRPr lang="ro-RO" sz="36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Imagine 4" descr="Question mark on green pastel background">
            <a:extLst>
              <a:ext uri="{FF2B5EF4-FFF2-40B4-BE49-F238E27FC236}">
                <a16:creationId xmlns:a16="http://schemas.microsoft.com/office/drawing/2014/main" id="{3BCBE60C-324E-852D-C6EC-367416043E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6" r="-2" b="-2"/>
          <a:stretch/>
        </p:blipFill>
        <p:spPr>
          <a:xfrm>
            <a:off x="4855633" y="609600"/>
            <a:ext cx="6411924" cy="5080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3672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480" y="4175"/>
            <a:ext cx="10353762" cy="1261872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References</a:t>
            </a:r>
            <a:b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</a:b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C18AF-8C6F-F164-E965-CD090760D5D6}"/>
              </a:ext>
            </a:extLst>
          </p:cNvPr>
          <p:cNvSpPr txBox="1"/>
          <p:nvPr/>
        </p:nvSpPr>
        <p:spPr>
          <a:xfrm>
            <a:off x="327569" y="273001"/>
            <a:ext cx="11265184" cy="85408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Alexander S. (2014) </a:t>
            </a:r>
            <a:r>
              <a:rPr lang="en-GB" i="1" dirty="0">
                <a:ea typeface="+mn-lt"/>
                <a:cs typeface="+mn-lt"/>
              </a:rPr>
              <a:t>Effective Communication</a:t>
            </a:r>
            <a:r>
              <a:rPr lang="en-GB" dirty="0">
                <a:ea typeface="+mn-lt"/>
                <a:cs typeface="+mn-lt"/>
              </a:rPr>
              <a:t>.  New York, NY: Inc.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</a:t>
            </a:r>
            <a:r>
              <a:rPr lang="en-GB" i="1" dirty="0">
                <a:ea typeface="+mn-lt"/>
                <a:cs typeface="+mn-lt"/>
              </a:rPr>
              <a:t>Effective communication skills</a:t>
            </a:r>
            <a:r>
              <a:rPr lang="en-GB" dirty="0">
                <a:ea typeface="+mn-lt"/>
                <a:cs typeface="+mn-lt"/>
              </a:rPr>
              <a:t> (2012). MTD Training &amp; Ventus Publishing Aps.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Thompson, N. and Thompson, N. (2018)</a:t>
            </a:r>
            <a:r>
              <a:rPr lang="en-GB" i="1" dirty="0">
                <a:ea typeface="+mn-lt"/>
                <a:cs typeface="+mn-lt"/>
              </a:rPr>
              <a:t> Effective communication : a guide for the people professions</a:t>
            </a:r>
            <a:r>
              <a:rPr lang="en-GB" dirty="0">
                <a:ea typeface="+mn-lt"/>
                <a:cs typeface="+mn-lt"/>
              </a:rPr>
              <a:t>. Third edition. Basingstoke, Hampshire: Palgrave Macmillan.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Green, A. (2006) </a:t>
            </a:r>
            <a:r>
              <a:rPr lang="en-GB" i="1" dirty="0">
                <a:ea typeface="+mn-lt"/>
                <a:cs typeface="+mn-lt"/>
              </a:rPr>
              <a:t>Effective communication skills for public relations</a:t>
            </a:r>
            <a:r>
              <a:rPr lang="en-GB" dirty="0">
                <a:ea typeface="+mn-lt"/>
                <a:cs typeface="+mn-lt"/>
              </a:rPr>
              <a:t>. London: Kogan Page.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Simons, C. and Naylor-Stables, B. (1997) </a:t>
            </a:r>
            <a:r>
              <a:rPr lang="en-GB" i="1" dirty="0">
                <a:ea typeface="+mn-lt"/>
                <a:cs typeface="+mn-lt"/>
              </a:rPr>
              <a:t>Effective communication for managers : getting your message across</a:t>
            </a:r>
            <a:r>
              <a:rPr lang="en-GB" dirty="0">
                <a:ea typeface="+mn-lt"/>
                <a:cs typeface="+mn-lt"/>
              </a:rPr>
              <a:t>. London: Cassell.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Van Emden, J. (2001) </a:t>
            </a:r>
            <a:r>
              <a:rPr lang="en-GB" i="1" dirty="0">
                <a:ea typeface="+mn-lt"/>
                <a:cs typeface="+mn-lt"/>
              </a:rPr>
              <a:t>Effective communication for science and technology.</a:t>
            </a:r>
            <a:r>
              <a:rPr lang="en-GB" dirty="0">
                <a:ea typeface="+mn-lt"/>
                <a:cs typeface="+mn-lt"/>
              </a:rPr>
              <a:t> Basingstoke: Palgrave.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Gross, J. (2013) </a:t>
            </a:r>
            <a:r>
              <a:rPr lang="en-GB" i="1" dirty="0">
                <a:ea typeface="+mn-lt"/>
                <a:cs typeface="+mn-lt"/>
              </a:rPr>
              <a:t>Time to talk : implementing outstanding practice in speech, language and communication</a:t>
            </a:r>
            <a:r>
              <a:rPr lang="en-GB" dirty="0">
                <a:ea typeface="+mn-lt"/>
                <a:cs typeface="+mn-lt"/>
              </a:rPr>
              <a:t>. Milton Park, Abingdon, Oxon: Routledge. 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</a:t>
            </a:r>
            <a:r>
              <a:rPr lang="en-GB" dirty="0" err="1">
                <a:ea typeface="+mn-lt"/>
                <a:cs typeface="+mn-lt"/>
              </a:rPr>
              <a:t>Hastall</a:t>
            </a:r>
            <a:r>
              <a:rPr lang="en-GB" dirty="0">
                <a:ea typeface="+mn-lt"/>
                <a:cs typeface="+mn-lt"/>
              </a:rPr>
              <a:t>, M. R. (2019) </a:t>
            </a:r>
            <a:r>
              <a:rPr lang="en-GB" i="1" dirty="0">
                <a:ea typeface="+mn-lt"/>
                <a:cs typeface="+mn-lt"/>
              </a:rPr>
              <a:t>‘Effective health communication: Foundations, barriers, and success factors from a communication science perspective’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Zeitschrift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für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Evidenz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Fortbildung</a:t>
            </a:r>
            <a:r>
              <a:rPr lang="en-GB" dirty="0">
                <a:ea typeface="+mn-lt"/>
                <a:cs typeface="+mn-lt"/>
              </a:rPr>
              <a:t> und </a:t>
            </a:r>
            <a:r>
              <a:rPr lang="en-GB" dirty="0" err="1">
                <a:ea typeface="+mn-lt"/>
                <a:cs typeface="+mn-lt"/>
              </a:rPr>
              <a:t>Qualität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im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Gesundheitswesen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Article (2004) </a:t>
            </a:r>
            <a:r>
              <a:rPr lang="en-GB" i="1" dirty="0">
                <a:ea typeface="+mn-lt"/>
                <a:cs typeface="+mn-lt"/>
              </a:rPr>
              <a:t> ‘Turnaround strategies from Enterprise Rent‐A‐Car and SABMiller: Communication: the heart of business growth’</a:t>
            </a:r>
            <a:r>
              <a:rPr lang="en-GB" dirty="0">
                <a:ea typeface="+mn-lt"/>
                <a:cs typeface="+mn-lt"/>
              </a:rPr>
              <a:t> Strategic direction (Bradford, England).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‘Enterprise Rent-A-Car’ (2005) </a:t>
            </a:r>
            <a:r>
              <a:rPr lang="en-GB" i="1" dirty="0" err="1">
                <a:ea typeface="+mn-lt"/>
                <a:cs typeface="+mn-lt"/>
              </a:rPr>
              <a:t>Defense</a:t>
            </a:r>
            <a:r>
              <a:rPr lang="en-GB" i="1" dirty="0">
                <a:ea typeface="+mn-lt"/>
                <a:cs typeface="+mn-lt"/>
              </a:rPr>
              <a:t> transportation journal</a:t>
            </a:r>
            <a:r>
              <a:rPr lang="en-GB" dirty="0">
                <a:ea typeface="+mn-lt"/>
                <a:cs typeface="+mn-lt"/>
              </a:rPr>
              <a:t>. National </a:t>
            </a:r>
            <a:r>
              <a:rPr lang="en-GB" dirty="0" err="1">
                <a:ea typeface="+mn-lt"/>
                <a:cs typeface="+mn-lt"/>
              </a:rPr>
              <a:t>Defense</a:t>
            </a:r>
            <a:r>
              <a:rPr lang="en-GB" dirty="0">
                <a:ea typeface="+mn-lt"/>
                <a:cs typeface="+mn-lt"/>
              </a:rPr>
              <a:t> Transportation Association.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  <a:hlinkClick r:id="rId2"/>
              </a:rPr>
              <a:t>https://www.enterprise.com/en/about.html</a:t>
            </a:r>
            <a:endParaRPr lang="en-GB" dirty="0"/>
          </a:p>
          <a:p>
            <a:pPr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4001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offee">
      <a:dk1>
        <a:sysClr val="windowText" lastClr="000000"/>
      </a:dk1>
      <a:lt1>
        <a:sysClr val="window" lastClr="FFFFFF"/>
      </a:lt1>
      <a:dk2>
        <a:srgbClr val="4E3B30"/>
      </a:dk2>
      <a:lt2>
        <a:srgbClr val="F4EEDC"/>
      </a:lt2>
      <a:accent1>
        <a:srgbClr val="CC830E"/>
      </a:accent1>
      <a:accent2>
        <a:srgbClr val="B54C2D"/>
      </a:accent2>
      <a:accent3>
        <a:srgbClr val="99570C"/>
      </a:accent3>
      <a:accent4>
        <a:srgbClr val="C17529"/>
      </a:accent4>
      <a:accent5>
        <a:srgbClr val="A19574"/>
      </a:accent5>
      <a:accent6>
        <a:srgbClr val="A49518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REE.pptx" id="{E781C72B-3D65-4B8D-9071-33B66AF0EF30}" vid="{3A5A58F2-9BE1-435C-B12D-88FD9BF701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{42DBAF89-BE44-46ED-95B5-19F02DC6F371}tf12214701_win32</Template>
  <TotalTime>0</TotalTime>
  <Words>139</Words>
  <Application>Microsoft Office PowerPoint</Application>
  <PresentationFormat>Ecran lat</PresentationFormat>
  <Paragraphs>21</Paragraphs>
  <Slides>16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16</vt:i4>
      </vt:variant>
    </vt:vector>
  </HeadingPairs>
  <TitlesOfParts>
    <vt:vector size="17" baseType="lpstr">
      <vt:lpstr>SlateVTI</vt:lpstr>
      <vt:lpstr>  Strategies for Effective Communication in a Business Setting </vt:lpstr>
      <vt:lpstr>Presentation contents:</vt:lpstr>
      <vt:lpstr>What Is Enterprise - (Rent-A-Car)</vt:lpstr>
      <vt:lpstr>Barriers That Prevent Effective communication </vt:lpstr>
      <vt:lpstr>Barriers That Prevent Effective communication at  ENTERPRISE </vt:lpstr>
      <vt:lpstr>Benefits Of Effective Communication For Business Processes.</vt:lpstr>
      <vt:lpstr>How The Effective Communication Benefits To Enterprise. </vt:lpstr>
      <vt:lpstr>Application of communication models at Enterprise rent-a-car  </vt:lpstr>
      <vt:lpstr>Application of communication models at Enterprise rent-a-car  </vt:lpstr>
      <vt:lpstr>Application of communication models at Enterprise rent-a-car  </vt:lpstr>
      <vt:lpstr>Channels are used by Enterprise to communicate with different stakeholders.  </vt:lpstr>
      <vt:lpstr>Recommendations how Enterprise can improve the channels of communications</vt:lpstr>
      <vt:lpstr>Conclusion</vt:lpstr>
      <vt:lpstr>Thank you for your attention!</vt:lpstr>
      <vt:lpstr>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Presentation- Strategies for Effective Communication in Business Setting </dc:title>
  <dc:creator>Kamil Kazimierz Lenczowski (2120445)</dc:creator>
  <cp:lastModifiedBy>Kamil Kazimierz Lenczowski (2120445)</cp:lastModifiedBy>
  <cp:revision>1099</cp:revision>
  <dcterms:created xsi:type="dcterms:W3CDTF">2022-07-17T11:58:45Z</dcterms:created>
  <dcterms:modified xsi:type="dcterms:W3CDTF">2022-07-23T23:12:11Z</dcterms:modified>
</cp:coreProperties>
</file>