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58" r:id="rId4"/>
    <p:sldId id="259" r:id="rId5"/>
    <p:sldId id="260" r:id="rId6"/>
    <p:sldId id="273" r:id="rId7"/>
    <p:sldId id="261" r:id="rId8"/>
    <p:sldId id="274" r:id="rId9"/>
    <p:sldId id="262" r:id="rId10"/>
    <p:sldId id="275" r:id="rId11"/>
    <p:sldId id="263" r:id="rId12"/>
    <p:sldId id="276" r:id="rId13"/>
    <p:sldId id="264" r:id="rId14"/>
    <p:sldId id="265" r:id="rId15"/>
    <p:sldId id="278" r:id="rId16"/>
    <p:sldId id="266" r:id="rId17"/>
    <p:sldId id="279" r:id="rId18"/>
    <p:sldId id="267" r:id="rId19"/>
    <p:sldId id="269" r:id="rId20"/>
    <p:sldId id="280" r:id="rId21"/>
    <p:sldId id="270" r:id="rId22"/>
    <p:sldId id="271" r:id="rId23"/>
    <p:sldId id="272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84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251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317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884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906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804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4/28/2026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515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4/28/2026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668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129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799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114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058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5622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55" r:id="rId6"/>
    <p:sldLayoutId id="2147483751" r:id="rId7"/>
    <p:sldLayoutId id="2147483752" r:id="rId8"/>
    <p:sldLayoutId id="2147483753" r:id="rId9"/>
    <p:sldLayoutId id="2147483754" r:id="rId10"/>
    <p:sldLayoutId id="214748375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hand-leave-pen-paper-thank-you-226358/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C081FF-01B4-6556-8B3B-6E8A1078D1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8062" y="4762611"/>
            <a:ext cx="7055875" cy="1887851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 : SHAH NEELKUMAR JIGARKUMAR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ID: 2506171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MODULE: ENTERPRISE NETWORK SECURITY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455508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044C15EC-E082-4955-43E4-FBE7A5292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" r="2" b="12968"/>
          <a:stretch>
            <a:fillRect/>
          </a:stretch>
        </p:blipFill>
        <p:spPr>
          <a:xfrm>
            <a:off x="800100" y="712915"/>
            <a:ext cx="10591800" cy="384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586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6E4A1-38F4-1320-5D0A-F8C675959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7C4E2F-A3A4-C908-4FC0-ADC887E02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367" y="3133983"/>
            <a:ext cx="10691265" cy="5900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N" sz="3200" b="1" dirty="0"/>
              <a:t>Securing Enterprise Network using Check Point </a:t>
            </a:r>
            <a:r>
              <a:rPr lang="en-IN" sz="3200" b="1" dirty="0" err="1"/>
              <a:t>GAiA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2098602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FD429-5766-E8E5-7186-BCC809703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Objectives and Scope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A28A3-66E0-A2A3-58BE-BD2237B38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Enterprise Network Overview: Two sites (SWANSEA and LONDON) connected via firewall</a:t>
            </a:r>
            <a:endParaRPr lang="en-IN" dirty="0"/>
          </a:p>
          <a:p>
            <a:pPr lvl="0"/>
            <a:r>
              <a:rPr lang="en-GB" dirty="0"/>
              <a:t>Aims: Install and configure </a:t>
            </a:r>
            <a:r>
              <a:rPr lang="en-GB" dirty="0" err="1"/>
              <a:t>GAiA</a:t>
            </a:r>
            <a:r>
              <a:rPr lang="en-GB" dirty="0"/>
              <a:t> on A-SMS and A-GW</a:t>
            </a:r>
            <a:endParaRPr lang="en-IN" dirty="0"/>
          </a:p>
          <a:p>
            <a:pPr lvl="0"/>
            <a:r>
              <a:rPr lang="en-GB" dirty="0"/>
              <a:t>Implement inbound and outbound firewall rules</a:t>
            </a:r>
            <a:endParaRPr lang="en-IN" dirty="0"/>
          </a:p>
          <a:p>
            <a:pPr lvl="0"/>
            <a:r>
              <a:rPr lang="en-GB" dirty="0"/>
              <a:t>Configure additional security features</a:t>
            </a:r>
            <a:endParaRPr lang="en-IN" dirty="0"/>
          </a:p>
          <a:p>
            <a:pPr lvl="0"/>
            <a:r>
              <a:rPr lang="en-GB" dirty="0"/>
              <a:t>Perform connectivity testing</a:t>
            </a:r>
          </a:p>
          <a:p>
            <a:r>
              <a:rPr lang="en-GB" dirty="0"/>
              <a:t>Align with assignment criteria (deployment, configuration, troubleshooting, demonstration)</a:t>
            </a:r>
            <a:endParaRPr lang="en-IN" dirty="0"/>
          </a:p>
          <a:p>
            <a:pPr lvl="0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00423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B9701-8CDF-E04D-4E23-5354F5ABF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Enterprise Network Architecture</a:t>
            </a:r>
            <a:br>
              <a:rPr lang="en-IN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EC72B5-7947-2AA3-3FE4-B9F7C87C9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221992"/>
            <a:ext cx="10978018" cy="3721608"/>
          </a:xfrm>
        </p:spPr>
        <p:txBody>
          <a:bodyPr/>
          <a:lstStyle/>
          <a:p>
            <a:pPr lvl="0"/>
            <a:r>
              <a:rPr lang="en-GB" dirty="0"/>
              <a:t>Swansea Site:</a:t>
            </a:r>
            <a:endParaRPr lang="en-IN" dirty="0"/>
          </a:p>
          <a:p>
            <a:pPr lvl="1"/>
            <a:r>
              <a:rPr lang="en-GB" dirty="0"/>
              <a:t>A-SMS (10.1.1.101)</a:t>
            </a:r>
            <a:endParaRPr lang="en-IN" dirty="0"/>
          </a:p>
          <a:p>
            <a:pPr lvl="1"/>
            <a:r>
              <a:rPr lang="en-GB" dirty="0"/>
              <a:t>A-GW (10.1.1.1)</a:t>
            </a:r>
            <a:endParaRPr lang="en-IN" dirty="0"/>
          </a:p>
          <a:p>
            <a:pPr lvl="1"/>
            <a:r>
              <a:rPr lang="en-GB" dirty="0"/>
              <a:t>Internal network: </a:t>
            </a:r>
            <a:r>
              <a:rPr lang="en-GB" dirty="0" err="1"/>
              <a:t>IntCP</a:t>
            </a:r>
            <a:endParaRPr lang="en-IN" dirty="0"/>
          </a:p>
          <a:p>
            <a:pPr lvl="0"/>
            <a:r>
              <a:rPr lang="en-GB" dirty="0"/>
              <a:t>London Site:</a:t>
            </a:r>
            <a:endParaRPr lang="en-IN" dirty="0"/>
          </a:p>
          <a:p>
            <a:pPr lvl="1"/>
            <a:r>
              <a:rPr lang="en-GB" dirty="0"/>
              <a:t>London LAN connected via A-GW</a:t>
            </a:r>
            <a:endParaRPr lang="en-IN" dirty="0"/>
          </a:p>
          <a:p>
            <a:pPr lvl="0"/>
            <a:r>
              <a:rPr lang="en-GB" dirty="0"/>
              <a:t>Internet access via NAT interface</a:t>
            </a:r>
            <a:endParaRPr lang="en-IN" dirty="0"/>
          </a:p>
          <a:p>
            <a:pPr lvl="0"/>
            <a:r>
              <a:rPr lang="en-GB" dirty="0"/>
              <a:t>A-SMS manages A-GW through </a:t>
            </a:r>
            <a:r>
              <a:rPr lang="en-GB" dirty="0" err="1"/>
              <a:t>IntCP</a:t>
            </a:r>
            <a:r>
              <a:rPr lang="en-GB" dirty="0"/>
              <a:t> network </a:t>
            </a:r>
            <a:r>
              <a:rPr lang="en-US" dirty="0" err="1"/>
              <a:t>nabling</a:t>
            </a:r>
            <a:r>
              <a:rPr lang="en-US" dirty="0"/>
              <a:t> centralized security policy enforcement.</a:t>
            </a:r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25630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EBECB-8CC3-76B9-C177-C74F4707B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Virtual Machine Network Setup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23A73-EB31-17B5-A5CB-F7C976D48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221992"/>
            <a:ext cx="10790729" cy="3739896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VMs used: A-SMS, A-GW, A-GUI</a:t>
            </a:r>
            <a:endParaRPr lang="en-IN" dirty="0"/>
          </a:p>
          <a:p>
            <a:pPr lvl="0"/>
            <a:r>
              <a:rPr lang="en-GB" dirty="0"/>
              <a:t>Internal Network “</a:t>
            </a:r>
            <a:r>
              <a:rPr lang="en-GB" dirty="0" err="1"/>
              <a:t>IntCP</a:t>
            </a:r>
            <a:r>
              <a:rPr lang="en-GB" dirty="0"/>
              <a:t>” used for communication</a:t>
            </a:r>
            <a:endParaRPr lang="en-IN" dirty="0"/>
          </a:p>
          <a:p>
            <a:pPr lvl="0"/>
            <a:r>
              <a:rPr lang="en-GB" dirty="0"/>
              <a:t>NAT adapter used for internet access</a:t>
            </a:r>
            <a:endParaRPr lang="en-IN" dirty="0"/>
          </a:p>
          <a:p>
            <a:pPr lvl="0"/>
            <a:r>
              <a:rPr lang="en-GB" dirty="0"/>
              <a:t>A-GW has multiple adapters:</a:t>
            </a:r>
            <a:endParaRPr lang="en-IN" dirty="0"/>
          </a:p>
          <a:p>
            <a:pPr lvl="1"/>
            <a:r>
              <a:rPr lang="en-GB" dirty="0" err="1"/>
              <a:t>IntCP</a:t>
            </a:r>
            <a:endParaRPr lang="en-IN" dirty="0"/>
          </a:p>
          <a:p>
            <a:pPr lvl="1"/>
            <a:r>
              <a:rPr lang="en-GB" dirty="0" err="1"/>
              <a:t>IntSwa</a:t>
            </a:r>
            <a:r>
              <a:rPr lang="en-GB" dirty="0"/>
              <a:t> (internal network)</a:t>
            </a:r>
            <a:endParaRPr lang="en-IN" dirty="0"/>
          </a:p>
          <a:p>
            <a:pPr lvl="1"/>
            <a:r>
              <a:rPr lang="en-GB" dirty="0" err="1"/>
              <a:t>ExtLCD</a:t>
            </a:r>
            <a:r>
              <a:rPr lang="en-GB" dirty="0"/>
              <a:t> (London network)</a:t>
            </a:r>
            <a:endParaRPr lang="en-IN" dirty="0"/>
          </a:p>
          <a:p>
            <a:pPr lvl="1"/>
            <a:r>
              <a:rPr lang="en-GB" dirty="0"/>
              <a:t>NAT</a:t>
            </a:r>
            <a:endParaRPr lang="en-IN" dirty="0"/>
          </a:p>
          <a:p>
            <a:r>
              <a:rPr lang="en-US" dirty="0"/>
              <a:t>Initial configuration included a mismatch in internal network naming (</a:t>
            </a:r>
            <a:r>
              <a:rPr lang="en-US" dirty="0" err="1"/>
              <a:t>IntSwa</a:t>
            </a:r>
            <a:r>
              <a:rPr lang="en-US" dirty="0"/>
              <a:t> vs </a:t>
            </a:r>
            <a:r>
              <a:rPr lang="en-US" dirty="0" err="1"/>
              <a:t>IntCP</a:t>
            </a:r>
            <a:r>
              <a:rPr lang="en-US" dirty="0"/>
              <a:t>), which caused communication issues.</a:t>
            </a:r>
            <a:endParaRPr lang="en-IN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FB97917-46A8-D9E3-D486-A66FD9E62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061" y="1954554"/>
            <a:ext cx="4405767" cy="247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969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8E328B-0BF8-CF5E-1C61-DA33D005C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3" y="1012722"/>
            <a:ext cx="5545394" cy="31192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63FF4E-1EFB-CA99-EB39-8D1F598DC5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480" y="1012722"/>
            <a:ext cx="5680861" cy="319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659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5F767-78DE-0535-9304-3802EE975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A-SMS Initial Configuration</a:t>
            </a:r>
            <a:br>
              <a:rPr lang="en-IN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59971-F506-6F87-13EA-42EBA9DB49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err="1"/>
              <a:t>GAiA</a:t>
            </a:r>
            <a:r>
              <a:rPr lang="en-GB" dirty="0"/>
              <a:t> First-Time Configuration Wizard executed</a:t>
            </a:r>
            <a:endParaRPr lang="en-IN" dirty="0"/>
          </a:p>
          <a:p>
            <a:pPr lvl="0"/>
            <a:r>
              <a:rPr lang="en-GB" dirty="0"/>
              <a:t>Admin user “</a:t>
            </a:r>
            <a:r>
              <a:rPr lang="en-GB" dirty="0" err="1"/>
              <a:t>shahneel</a:t>
            </a:r>
            <a:r>
              <a:rPr lang="en-GB" dirty="0"/>
              <a:t>” created</a:t>
            </a:r>
            <a:endParaRPr lang="en-IN" dirty="0"/>
          </a:p>
          <a:p>
            <a:pPr lvl="0"/>
            <a:r>
              <a:rPr lang="en-GB" dirty="0"/>
              <a:t>Basic system configuration completed</a:t>
            </a:r>
            <a:endParaRPr lang="en-IN" dirty="0"/>
          </a:p>
          <a:p>
            <a:pPr lvl="0"/>
            <a:r>
              <a:rPr lang="en-GB" dirty="0" err="1"/>
              <a:t>GAiA</a:t>
            </a:r>
            <a:r>
              <a:rPr lang="en-GB" dirty="0"/>
              <a:t> R81.20 successfully installed</a:t>
            </a:r>
            <a:endParaRPr lang="en-IN" dirty="0"/>
          </a:p>
          <a:p>
            <a:pPr lvl="0"/>
            <a:r>
              <a:rPr lang="en-GB" dirty="0"/>
              <a:t>A-SMS ready for management</a:t>
            </a:r>
            <a:endParaRPr lang="en-IN" dirty="0"/>
          </a:p>
          <a:p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910801-4F84-E858-CD32-A83A10A17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134" y="1568196"/>
            <a:ext cx="5742039" cy="322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13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CAF494-3B98-D20C-4132-E3F8F002DC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16" y="825910"/>
            <a:ext cx="5610942" cy="31561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94BB63-A007-E173-FBC0-7582BAC64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805" y="825910"/>
            <a:ext cx="5610942" cy="315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62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75362-C704-B67F-CCF6-245281EF8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GW Initial Configuration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D1FB3E-4432-30E7-BE7D-9AEC3706D1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err="1"/>
              <a:t>GAiA</a:t>
            </a:r>
            <a:r>
              <a:rPr lang="en-GB" dirty="0"/>
              <a:t> wizard executed on A-GW</a:t>
            </a:r>
            <a:endParaRPr lang="en-IN" dirty="0"/>
          </a:p>
          <a:p>
            <a:pPr lvl="0"/>
            <a:r>
              <a:rPr lang="en-GB" dirty="0"/>
              <a:t>Hostname configured as A-GW</a:t>
            </a:r>
            <a:endParaRPr lang="en-IN" dirty="0"/>
          </a:p>
          <a:p>
            <a:pPr lvl="0"/>
            <a:r>
              <a:rPr lang="en-GB" dirty="0"/>
              <a:t>Activation key entered</a:t>
            </a:r>
            <a:endParaRPr lang="en-IN" dirty="0"/>
          </a:p>
          <a:p>
            <a:pPr lvl="0"/>
            <a:r>
              <a:rPr lang="en-GB" dirty="0"/>
              <a:t>Initial trust setup completed</a:t>
            </a:r>
            <a:endParaRPr lang="en-IN" dirty="0"/>
          </a:p>
          <a:p>
            <a:pPr lvl="0"/>
            <a:r>
              <a:rPr lang="en-GB" dirty="0"/>
              <a:t>Gateway ready for </a:t>
            </a:r>
            <a:r>
              <a:rPr lang="en-GB" dirty="0" err="1"/>
              <a:t>SmartConsole</a:t>
            </a:r>
            <a:endParaRPr lang="en-IN" dirty="0"/>
          </a:p>
          <a:p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294781-E116-E9D7-FFD9-333C36F177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688" y="914400"/>
            <a:ext cx="4859321" cy="27333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70D6BD-A313-D3CF-4272-A7A0EBDE1A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687" y="3942736"/>
            <a:ext cx="4859321" cy="273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552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857E126-DDC6-ACB0-5584-40B204E42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84" y="983226"/>
            <a:ext cx="5348748" cy="30086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32AD7E-C907-B2FE-00C2-642209685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83226"/>
            <a:ext cx="5348749" cy="300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498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56B0E-186C-ED2C-0A9D-7CC7B16CD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Interface and IP Configuration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BE8538-914D-E2E1-0526-6D1D1E2C97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6" y="2221992"/>
            <a:ext cx="7031660" cy="3739896"/>
          </a:xfrm>
        </p:spPr>
        <p:txBody>
          <a:bodyPr/>
          <a:lstStyle/>
          <a:p>
            <a:pPr lvl="0"/>
            <a:r>
              <a:rPr lang="en-GB" dirty="0"/>
              <a:t>A-GW Interfaces:</a:t>
            </a:r>
            <a:endParaRPr lang="en-IN" dirty="0"/>
          </a:p>
          <a:p>
            <a:pPr lvl="1"/>
            <a:r>
              <a:rPr lang="en-GB" dirty="0"/>
              <a:t>eth0: 10.1.1.1/24 (</a:t>
            </a:r>
            <a:r>
              <a:rPr lang="en-GB" dirty="0" err="1"/>
              <a:t>IntCP</a:t>
            </a:r>
            <a:r>
              <a:rPr lang="en-GB" dirty="0"/>
              <a:t>)</a:t>
            </a:r>
            <a:endParaRPr lang="en-IN" dirty="0"/>
          </a:p>
          <a:p>
            <a:pPr lvl="1"/>
            <a:r>
              <a:rPr lang="en-GB" dirty="0"/>
              <a:t>eth1: 192.168.1.254/22 (misconfigured)</a:t>
            </a:r>
            <a:endParaRPr lang="en-IN" dirty="0"/>
          </a:p>
          <a:p>
            <a:pPr lvl="1"/>
            <a:r>
              <a:rPr lang="en-GB" dirty="0"/>
              <a:t>eth2: 20.0.0.1/30 (London LAN)</a:t>
            </a:r>
            <a:endParaRPr lang="en-IN" dirty="0"/>
          </a:p>
          <a:p>
            <a:pPr lvl="1"/>
            <a:r>
              <a:rPr lang="en-GB" dirty="0"/>
              <a:t>eth3: NAT interface</a:t>
            </a:r>
            <a:endParaRPr lang="en-IN" dirty="0"/>
          </a:p>
          <a:p>
            <a:pPr lvl="0"/>
            <a:r>
              <a:rPr lang="en-GB" dirty="0"/>
              <a:t>A-SMS Interface:</a:t>
            </a:r>
            <a:endParaRPr lang="en-IN" dirty="0"/>
          </a:p>
          <a:p>
            <a:pPr lvl="1"/>
            <a:r>
              <a:rPr lang="en-GB" dirty="0"/>
              <a:t>eth0: 10.1.1.101/24</a:t>
            </a:r>
            <a:endParaRPr lang="en-IN" dirty="0"/>
          </a:p>
          <a:p>
            <a:pPr lvl="0"/>
            <a:r>
              <a:rPr lang="en-US" dirty="0"/>
              <a:t>A subnet mismatch was identified between interfaces, which resulted in connectivity issues between A-SMS and A-GW.</a:t>
            </a:r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729608-86F6-2F4B-39CD-EFBE33D3D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96" y="1568196"/>
            <a:ext cx="4046607" cy="22762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5E2807-9842-372C-56A8-94D85FCF23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241" y="3847953"/>
            <a:ext cx="4046607" cy="227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481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92D2C5-2201-BE36-361F-C3C89FB5E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60" y="855406"/>
            <a:ext cx="5348749" cy="30086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65204A-8EC2-D0A0-B29A-25832CD32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014" y="855406"/>
            <a:ext cx="5348750" cy="300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949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97988-A1DA-B5C9-4A58-CC3DF83D8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Connectivity Test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35CE2B-9003-CCD9-FC59-5E121D40F4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029965"/>
            <a:ext cx="5395365" cy="3739896"/>
          </a:xfrm>
        </p:spPr>
        <p:txBody>
          <a:bodyPr/>
          <a:lstStyle/>
          <a:p>
            <a:pPr lvl="0"/>
            <a:r>
              <a:rPr lang="en-GB" dirty="0"/>
              <a:t>Ping test from A-GW to A-SMS</a:t>
            </a:r>
            <a:endParaRPr lang="en-IN" dirty="0"/>
          </a:p>
          <a:p>
            <a:pPr lvl="0"/>
            <a:r>
              <a:rPr lang="en-GB" dirty="0"/>
              <a:t>0% packet loss</a:t>
            </a:r>
            <a:endParaRPr lang="en-IN" dirty="0"/>
          </a:p>
          <a:p>
            <a:pPr lvl="0"/>
            <a:r>
              <a:rPr lang="en-US" dirty="0"/>
              <a:t>Initial connectivity was achieved; however, intermittent communication issues were observed due to network configuration mismatches</a:t>
            </a:r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FB0FAC-D0B0-004D-788D-93EE38E52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864058"/>
            <a:ext cx="4828210" cy="27158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580A3E6-94DA-ACDA-C8EF-0AF6736D8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714700"/>
            <a:ext cx="4828211" cy="271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875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EE63A-6875-0820-5248-904EEC460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err="1"/>
              <a:t>SmartConsole</a:t>
            </a:r>
            <a:r>
              <a:rPr lang="en-GB" b="1" dirty="0"/>
              <a:t> and SIC Initialization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95D8B-D274-5CAA-2315-D60C81D8F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6" y="2221992"/>
            <a:ext cx="5395364" cy="3739896"/>
          </a:xfrm>
        </p:spPr>
        <p:txBody>
          <a:bodyPr/>
          <a:lstStyle/>
          <a:p>
            <a:pPr lvl="0"/>
            <a:r>
              <a:rPr lang="en-GB" dirty="0" err="1"/>
              <a:t>SmartConsole</a:t>
            </a:r>
            <a:r>
              <a:rPr lang="en-GB" dirty="0"/>
              <a:t> connected to A-SMS</a:t>
            </a:r>
            <a:endParaRPr lang="en-IN" dirty="0"/>
          </a:p>
          <a:p>
            <a:pPr lvl="0"/>
            <a:r>
              <a:rPr lang="en-GB" dirty="0"/>
              <a:t>Gateway object detected</a:t>
            </a:r>
            <a:endParaRPr lang="en-IN" dirty="0"/>
          </a:p>
          <a:p>
            <a:pPr lvl="0"/>
            <a:r>
              <a:rPr lang="en-GB" dirty="0"/>
              <a:t>A-GW showed “Failed to connect”</a:t>
            </a:r>
            <a:endParaRPr lang="en-IN" dirty="0"/>
          </a:p>
          <a:p>
            <a:pPr lvl="0"/>
            <a:r>
              <a:rPr lang="en-GB" dirty="0"/>
              <a:t>SIC initialization attempted </a:t>
            </a:r>
            <a:r>
              <a:rPr lang="en-US" dirty="0"/>
              <a:t>but initially failed due to connectivity and service issues</a:t>
            </a:r>
            <a:endParaRPr lang="en-IN" dirty="0"/>
          </a:p>
          <a:p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EB0ABF-A708-68AC-5E9B-548F72285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488363"/>
            <a:ext cx="4532671" cy="25496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E85DF7-05BB-1E88-245E-91219CC8C6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4116646"/>
            <a:ext cx="4532671" cy="254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5774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13699F-B3A0-C6C0-96FC-6E513819A1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87" y="855407"/>
            <a:ext cx="5525729" cy="31082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57C79C-7BE1-0437-1BE2-CFA976238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883" y="855407"/>
            <a:ext cx="5525730" cy="3108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548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9509E-43FF-FBCE-20C9-642C85E77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SIC and Licensing Troubleshooting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7A4161-2B3A-0127-4CBC-5D858AA757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221992"/>
            <a:ext cx="6224798" cy="3739896"/>
          </a:xfrm>
        </p:spPr>
        <p:txBody>
          <a:bodyPr/>
          <a:lstStyle/>
          <a:p>
            <a:pPr lvl="0"/>
            <a:r>
              <a:rPr lang="en-GB" dirty="0"/>
              <a:t>SIC initialization failed initially</a:t>
            </a:r>
            <a:endParaRPr lang="en-IN" dirty="0"/>
          </a:p>
          <a:p>
            <a:pPr lvl="0"/>
            <a:r>
              <a:rPr lang="en-GB" dirty="0"/>
              <a:t>Services restarted using </a:t>
            </a:r>
            <a:r>
              <a:rPr lang="en-GB" dirty="0" err="1"/>
              <a:t>cpstart</a:t>
            </a:r>
            <a:endParaRPr lang="en-IN" dirty="0"/>
          </a:p>
          <a:p>
            <a:pPr lvl="0"/>
            <a:r>
              <a:rPr lang="en-GB" dirty="0"/>
              <a:t>SIC reset and re-initialized</a:t>
            </a:r>
            <a:endParaRPr lang="en-IN" dirty="0"/>
          </a:p>
          <a:p>
            <a:pPr lvl="0"/>
            <a:r>
              <a:rPr lang="en-US" dirty="0"/>
              <a:t>SIC was re-initialized after troubleshooting, resulting in partial establishment of trust between A-SMS and A-GW.</a:t>
            </a:r>
            <a:endParaRPr lang="en-IN" dirty="0"/>
          </a:p>
          <a:p>
            <a:pPr lvl="0"/>
            <a:r>
              <a:rPr lang="en-GB" dirty="0"/>
              <a:t>15-day trial license activated</a:t>
            </a:r>
            <a:endParaRPr lang="en-IN" dirty="0"/>
          </a:p>
          <a:p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BF327D-638A-18D9-DC01-BD4F3C0E9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8" y="1579552"/>
            <a:ext cx="4466467" cy="25123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91A4B1-F8B0-56B1-A564-10C2C489E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879" y="4216811"/>
            <a:ext cx="4466467" cy="251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4012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A370CC-D1F9-9C7F-9BBF-915D6E7F3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6" y="235973"/>
            <a:ext cx="5051594" cy="28415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6E39FA-8F90-6F3B-176C-03447926A4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777" y="235973"/>
            <a:ext cx="5051597" cy="28415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CA0B1C-2B09-23A4-093D-1214994683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6" y="3582636"/>
            <a:ext cx="5051594" cy="28415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D7BE9D-51BB-556D-863C-AB56A1517A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775" y="3582636"/>
            <a:ext cx="5051595" cy="284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235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38B57-C160-3743-78B2-7F5607259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Firewall Policy Implementation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81659-1508-F353-E36F-BFE2ECF53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101" y="1756771"/>
            <a:ext cx="7016546" cy="4676032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Access Control Policy configured</a:t>
            </a:r>
            <a:endParaRPr lang="en-IN" dirty="0"/>
          </a:p>
          <a:p>
            <a:pPr lvl="0"/>
            <a:r>
              <a:rPr lang="en-GB" dirty="0"/>
              <a:t>Rules:</a:t>
            </a:r>
            <a:endParaRPr lang="en-IN" dirty="0"/>
          </a:p>
          <a:p>
            <a:pPr lvl="1"/>
            <a:r>
              <a:rPr lang="en-GB" dirty="0"/>
              <a:t>FTP allowed</a:t>
            </a:r>
            <a:endParaRPr lang="en-IN" dirty="0"/>
          </a:p>
          <a:p>
            <a:pPr lvl="1"/>
            <a:r>
              <a:rPr lang="en-GB" dirty="0"/>
              <a:t>ICMP allowed</a:t>
            </a:r>
            <a:endParaRPr lang="en-IN" dirty="0"/>
          </a:p>
          <a:p>
            <a:pPr lvl="1"/>
            <a:r>
              <a:rPr lang="en-GB" dirty="0"/>
              <a:t>DNS allowed</a:t>
            </a:r>
            <a:endParaRPr lang="en-IN" dirty="0"/>
          </a:p>
          <a:p>
            <a:pPr lvl="1"/>
            <a:r>
              <a:rPr lang="en-GB" dirty="0"/>
              <a:t>HTTPS allowed</a:t>
            </a:r>
            <a:endParaRPr lang="en-IN" dirty="0"/>
          </a:p>
          <a:p>
            <a:pPr lvl="1"/>
            <a:r>
              <a:rPr lang="en-GB" dirty="0"/>
              <a:t>HTTP allowed</a:t>
            </a:r>
            <a:endParaRPr lang="en-IN" dirty="0"/>
          </a:p>
          <a:p>
            <a:pPr lvl="0"/>
            <a:r>
              <a:rPr lang="en-GB" dirty="0"/>
              <a:t>Cleanup rule: Drop all other traffic</a:t>
            </a:r>
            <a:endParaRPr lang="en-IN" dirty="0"/>
          </a:p>
          <a:p>
            <a:pPr lvl="0"/>
            <a:r>
              <a:rPr lang="en-GB" dirty="0"/>
              <a:t>NAT policy applied</a:t>
            </a:r>
          </a:p>
          <a:p>
            <a:pPr lvl="0"/>
            <a:r>
              <a:rPr lang="en-US" dirty="0"/>
              <a:t>These policies were designed based on enterprise security principles, allowing only required services while restricting unauthorized access.</a:t>
            </a:r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8EABDF-365A-558C-34AA-A736727C45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297" y="1575571"/>
            <a:ext cx="4090219" cy="23007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0A2E57-88F2-9352-1632-8D5C9117B7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646" y="4132055"/>
            <a:ext cx="4090218" cy="2300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9193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B3D36-A1E7-7B31-9795-85A955CBE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Testing and Results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76EE33-DDBA-6CA5-BBE9-A19D86664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933234"/>
            <a:ext cx="4519767" cy="3739896"/>
          </a:xfrm>
        </p:spPr>
        <p:txBody>
          <a:bodyPr/>
          <a:lstStyle/>
          <a:p>
            <a:pPr lvl="0"/>
            <a:r>
              <a:rPr lang="en-US" dirty="0"/>
              <a:t>Firewall policies were successfully configured; however, policy installation faced challenges due to connectivity issues. </a:t>
            </a:r>
          </a:p>
          <a:p>
            <a:pPr lvl="0"/>
            <a:r>
              <a:rPr lang="en-US" dirty="0"/>
              <a:t>Partial system functionality was verified through testing and log analysis.</a:t>
            </a:r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5CD989-176E-1E63-FEF1-8F4AEC6B8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402" y="1805607"/>
            <a:ext cx="5772062" cy="324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305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890550-5436-16B5-BEB7-856CAB70DF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10" y="875071"/>
            <a:ext cx="5456903" cy="30695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6ACAEC-AA7E-F143-9567-47B1864F11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988" y="875071"/>
            <a:ext cx="5456903" cy="306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6770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46004-05BB-1F9F-F97A-775E0548C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err="1"/>
              <a:t>TroubleshootinG</a:t>
            </a:r>
            <a:r>
              <a:rPr lang="en-GB" b="1" dirty="0"/>
              <a:t> AND CHALLENGES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73221D-52A9-DEE3-2E5D-15664A8A88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Multiple issues encountered during configuration</a:t>
            </a:r>
          </a:p>
          <a:p>
            <a:pPr lvl="0"/>
            <a:r>
              <a:rPr lang="en-US" dirty="0"/>
              <a:t>Network interface mismatch (</a:t>
            </a:r>
            <a:r>
              <a:rPr lang="en-US" dirty="0" err="1"/>
              <a:t>IntSwa</a:t>
            </a:r>
            <a:r>
              <a:rPr lang="en-US" dirty="0"/>
              <a:t> vs </a:t>
            </a:r>
            <a:r>
              <a:rPr lang="en-US" dirty="0" err="1"/>
              <a:t>IntCP</a:t>
            </a:r>
            <a:r>
              <a:rPr lang="en-US" dirty="0"/>
              <a:t>)</a:t>
            </a:r>
          </a:p>
          <a:p>
            <a:pPr lvl="0"/>
            <a:r>
              <a:rPr lang="en-US" dirty="0"/>
              <a:t>SIC initialization failure* Services not running properly</a:t>
            </a:r>
          </a:p>
          <a:p>
            <a:pPr lvl="0"/>
            <a:r>
              <a:rPr lang="en-US" dirty="0"/>
              <a:t>Gateway remained partially unreachable in some scenarios</a:t>
            </a:r>
          </a:p>
          <a:p>
            <a:pPr lvl="0"/>
            <a:r>
              <a:rPr lang="en-US" dirty="0"/>
              <a:t>Several troubleshooting attempts performed</a:t>
            </a:r>
          </a:p>
          <a:p>
            <a:pPr lvl="0"/>
            <a:r>
              <a:rPr lang="en-US" dirty="0"/>
              <a:t> Core configurations completed successfully</a:t>
            </a:r>
          </a:p>
          <a:p>
            <a:pPr lvl="0"/>
            <a:r>
              <a:rPr lang="en-US" dirty="0"/>
              <a:t>Policy installation and full gateway communication could not be consistently achieved due to virtual network configuration limitations and service synchronization issues.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1572175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AFBCA-4596-F5E4-E8D0-F86586CC3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CONCLUSION</a:t>
            </a:r>
            <a:endParaRPr lang="en-IN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9C80B-7CA9-7CC7-8BDB-3CE71FBABB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enterprise network was </a:t>
            </a:r>
            <a:r>
              <a:rPr lang="en-US"/>
              <a:t>carried out using </a:t>
            </a:r>
            <a:r>
              <a:rPr lang="en-US" dirty="0"/>
              <a:t>Check Point </a:t>
            </a:r>
            <a:r>
              <a:rPr lang="en-US" dirty="0" err="1"/>
              <a:t>GAiA</a:t>
            </a:r>
            <a:r>
              <a:rPr lang="en-US" dirty="0"/>
              <a:t>. </a:t>
            </a:r>
          </a:p>
          <a:p>
            <a:r>
              <a:rPr lang="en-US" dirty="0"/>
              <a:t>A-SMS and A-GW were configured with required settings. </a:t>
            </a:r>
          </a:p>
          <a:p>
            <a:r>
              <a:rPr lang="en-US" dirty="0"/>
              <a:t>Firewall policies were created to control network traffic.</a:t>
            </a:r>
          </a:p>
          <a:p>
            <a:r>
              <a:rPr lang="en-US" dirty="0"/>
              <a:t>Some issues were faced in connectivity and policy installation. </a:t>
            </a:r>
          </a:p>
          <a:p>
            <a:r>
              <a:rPr lang="en-US" dirty="0"/>
              <a:t>These issues were analyzed and troubleshooting was performed. </a:t>
            </a:r>
          </a:p>
          <a:p>
            <a:r>
              <a:rPr lang="en-US" dirty="0"/>
              <a:t>Overall, this helped in understanding enterprise network security.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016736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9C0E6AB-EAB6-41E0-9D49-369643E87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72E1EB-BC3F-AC46-9B6D-CDB6928FDF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7737" r="2" b="825"/>
          <a:stretch>
            <a:fillRect/>
          </a:stretch>
        </p:blipFill>
        <p:spPr>
          <a:xfrm>
            <a:off x="800100" y="723900"/>
            <a:ext cx="105918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67404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</TotalTime>
  <Words>581</Words>
  <Application>Microsoft Office PowerPoint</Application>
  <PresentationFormat>Widescreen</PresentationFormat>
  <Paragraphs>96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Calisto MT</vt:lpstr>
      <vt:lpstr>Times New Roman</vt:lpstr>
      <vt:lpstr>Univers Condensed</vt:lpstr>
      <vt:lpstr>ChronicleVTI</vt:lpstr>
      <vt:lpstr>PowerPoint Presentation</vt:lpstr>
      <vt:lpstr>TITLE</vt:lpstr>
      <vt:lpstr>Objectives and Scope</vt:lpstr>
      <vt:lpstr>Enterprise Network Architecture </vt:lpstr>
      <vt:lpstr>Virtual Machine Network Setup</vt:lpstr>
      <vt:lpstr>PowerPoint Presentation</vt:lpstr>
      <vt:lpstr>A-SMS Initial Configuration </vt:lpstr>
      <vt:lpstr>PowerPoint Presentation</vt:lpstr>
      <vt:lpstr>GW Initial Configuration</vt:lpstr>
      <vt:lpstr>PowerPoint Presentation</vt:lpstr>
      <vt:lpstr>Interface and IP Configuration</vt:lpstr>
      <vt:lpstr>PowerPoint Presentation</vt:lpstr>
      <vt:lpstr>Connectivity Test</vt:lpstr>
      <vt:lpstr>SmartConsole and SIC Initialization</vt:lpstr>
      <vt:lpstr>PowerPoint Presentation</vt:lpstr>
      <vt:lpstr>SIC and Licensing Troubleshooting</vt:lpstr>
      <vt:lpstr>PowerPoint Presentation</vt:lpstr>
      <vt:lpstr>Firewall Policy Implementation</vt:lpstr>
      <vt:lpstr>Testing and Results</vt:lpstr>
      <vt:lpstr>PowerPoint Presentation</vt:lpstr>
      <vt:lpstr>TroubleshootinG AND CHALLENGES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 NEEL</dc:creator>
  <cp:lastModifiedBy>SHAH NEEL</cp:lastModifiedBy>
  <cp:revision>3</cp:revision>
  <dcterms:created xsi:type="dcterms:W3CDTF">2026-04-27T23:31:37Z</dcterms:created>
  <dcterms:modified xsi:type="dcterms:W3CDTF">2026-04-28T00:54:48Z</dcterms:modified>
</cp:coreProperties>
</file>