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56" r:id="rId3"/>
    <p:sldId id="277" r:id="rId4"/>
    <p:sldId id="273" r:id="rId5"/>
    <p:sldId id="276" r:id="rId6"/>
    <p:sldId id="298" r:id="rId7"/>
    <p:sldId id="292" r:id="rId8"/>
    <p:sldId id="281" r:id="rId9"/>
    <p:sldId id="283" r:id="rId10"/>
    <p:sldId id="294" r:id="rId11"/>
    <p:sldId id="293" r:id="rId12"/>
    <p:sldId id="290" r:id="rId13"/>
    <p:sldId id="291" r:id="rId14"/>
    <p:sldId id="29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 s" initials="ss" lastIdx="14" clrIdx="0">
    <p:extLst>
      <p:ext uri="{19B8F6BF-5375-455C-9EA6-DF929625EA0E}">
        <p15:presenceInfo xmlns:p15="http://schemas.microsoft.com/office/powerpoint/2012/main" userId="112915a10faebc15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026"/>
    </p:cViewPr>
  </p:sorterViewPr>
  <p:notesViewPr>
    <p:cSldViewPr snapToGrid="0">
      <p:cViewPr varScale="1">
        <p:scale>
          <a:sx n="55" d="100"/>
          <a:sy n="55" d="100"/>
        </p:scale>
        <p:origin x="2880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tableStyles" Target="tableStyle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commentAuthors" Target="commentAuthors.xml" /><Relationship Id="rId2" Type="http://schemas.openxmlformats.org/officeDocument/2006/relationships/slide" Target="slides/slide1.xml" /><Relationship Id="rId16" Type="http://schemas.openxmlformats.org/officeDocument/2006/relationships/notesMaster" Target="notesMasters/notesMaster1.xml" /><Relationship Id="rId20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1-03T20:56:57.2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1,'0'0</inkml:trace>
  <inkml:trace contextRef="#ctx0" brushRef="#br0" timeOffset="406">1 1,'0'0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1-03T20:56:58.84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0,'0'0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23BC43-0439-401F-B786-EFF8B98880BC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8764C5-D663-4A4D-93E8-995C562F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0347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8764C5-D663-4A4D-93E8-995C562F30C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3850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8764C5-D663-4A4D-93E8-995C562F30C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4325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8764C5-D663-4A4D-93E8-995C562F30C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4726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8764C5-D663-4A4D-93E8-995C562F30C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116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8764C5-D663-4A4D-93E8-995C562F30C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8506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8764C5-D663-4A4D-93E8-995C562F30C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2095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8764C5-D663-4A4D-93E8-995C562F30C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3990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8764C5-D663-4A4D-93E8-995C562F30C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8670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8764C5-D663-4A4D-93E8-995C562F30C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2095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8764C5-D663-4A4D-93E8-995C562F30C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2604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8764C5-D663-4A4D-93E8-995C562F30C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673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A2B1E-77F1-4DD1-8297-096718F07E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8DA444-A707-4FE3-83E1-E78A246F5C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18A93-C29C-482C-A374-5849554F1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847E7-F59E-4DA8-8056-4D4E675FAEC1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FD4FE0-2FD6-4FB1-96E1-95F368CDB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B7E6F-B292-4126-86C9-944F24ECC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E1ED-E9E1-4ACC-8C8A-002DBB589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124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93656-1C7A-4BE6-B505-B36989A61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B825B-4145-4B2C-ABC9-3CCBA31747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5DBD1C-1455-4E7B-BD6C-61D47AA07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847E7-F59E-4DA8-8056-4D4E675FAEC1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38ABD-CFF3-4B9C-B3E0-56080234F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E7A4F2-9DC2-4367-AF21-2F2343B78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E1ED-E9E1-4ACC-8C8A-002DBB589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701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47554-8945-4FF1-B31A-E7035C145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4AFB38-C9AA-46DA-982F-1387BBFEA7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FBB997-6D6F-4EEA-AA74-E15E0EEF5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847E7-F59E-4DA8-8056-4D4E675FAEC1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38F779-CBAA-466D-BCE3-6877F87CF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9149C1-77E6-4EB1-87E8-E608E0467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E1ED-E9E1-4ACC-8C8A-002DBB589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244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DBE5A-1343-484F-8293-7831C4904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B97D3-6C06-4C4A-8F4D-A400CB477C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7D5396-FA5A-49F7-A568-8E13EDCC9F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80E04E-98B4-4F4F-B534-02A5305BD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847E7-F59E-4DA8-8056-4D4E675FAEC1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54A572-B924-494D-8C14-4E767ABF6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317341-CEB4-4559-80AD-0867C9D39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E1ED-E9E1-4ACC-8C8A-002DBB589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430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93C8C-CF24-4352-B410-0CD89856E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28738D-DD85-480D-8F0C-087E22DBD2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6AFFA6-4B6D-4050-8C9A-6370CC5FDF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57F0F3-47EC-4418-8313-AB188CF4E8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B181DA-3785-4C3A-9C03-4F570A9444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B4C9DF-F0E2-4E3C-BBE9-F9C8C257F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847E7-F59E-4DA8-8056-4D4E675FAEC1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87224F-6EA0-4FFC-95EC-71E1796C4B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705153-2DAC-4C83-AF42-8BFD25B79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E1ED-E9E1-4ACC-8C8A-002DBB589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435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023B6-EFDF-44B5-B7AC-17C6F425D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50691D-FB53-4BB5-BD04-50DF83443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847E7-F59E-4DA8-8056-4D4E675FAEC1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335EBE-CD7F-4963-9636-5A2F884DC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2BFA54-1F41-4EBF-8169-C5B1D4C67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E1ED-E9E1-4ACC-8C8A-002DBB589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810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A32A3B-4250-49EC-802E-B56F41F04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847E7-F59E-4DA8-8056-4D4E675FAEC1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56CEBC-199B-49E1-B220-75EA9931E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177657-F59F-45BC-9C9D-B44482158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E1ED-E9E1-4ACC-8C8A-002DBB589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106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D5B82-B994-4EDA-BE30-5E5D0AF20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B2384-4F22-48FE-AAAC-43E62BE38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13F07A-273C-4692-A001-5B4D0A927C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A060AF-C263-44A8-8035-1594C219B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847E7-F59E-4DA8-8056-4D4E675FAEC1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A2F55F-7F4F-4CD0-B234-B85D91F3E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2520B-17C3-455A-9F8F-C14A7A364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E1ED-E9E1-4ACC-8C8A-002DBB589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415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787F9-D195-41A6-BDF4-D1F7C4463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E0CFCA-A0F3-48E6-9164-55A119BD52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D4917A-217B-4880-B331-8BDCC05557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6BFE2A-12E9-4699-B1C8-D438D9EE6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847E7-F59E-4DA8-8056-4D4E675FAEC1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75699D-B496-44E5-8B99-98AD6284D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EA91C0-8E0A-42F0-BBBD-C95C6C656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E1ED-E9E1-4ACC-8C8A-002DBB589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688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EA310-DEDC-4568-B415-0670F82A8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D65731-82F4-4D82-B177-9EA2525333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09C18-5655-4D16-A5F0-02B2894E8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847E7-F59E-4DA8-8056-4D4E675FAEC1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40B55C-2D32-4160-B05B-2006DC1CC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E7F500-B65C-4B97-A585-5F4241957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E1ED-E9E1-4ACC-8C8A-002DBB589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923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40E1E0-E400-4105-881A-C20DB22AD0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8372F9-7FC6-4554-9FCF-D92510B9E6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0ABBE5-D7C3-4F24-B5AE-EB6698CAA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847E7-F59E-4DA8-8056-4D4E675FAEC1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6B3C08-C5D2-428F-AF9C-94A50BD6E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BEC33-B28D-4753-BE17-071D1925F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E1ED-E9E1-4ACC-8C8A-002DBB589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173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44FEE0-9E22-4B7E-9CDD-D536A424A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2AD5B6-C679-4493-8077-641D00FE0A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74351-B72B-40EF-824E-106B099B67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2847E7-F59E-4DA8-8056-4D4E675FAEC1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92123-8B50-4A83-9E2C-33E1082BA0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CFE33-B920-494E-9F41-C9DB74831B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1EE1ED-E9E1-4ACC-8C8A-002DBB589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586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2.png" /><Relationship Id="rId5" Type="http://schemas.openxmlformats.org/officeDocument/2006/relationships/customXml" Target="../ink/ink2.xml" /><Relationship Id="rId4" Type="http://schemas.openxmlformats.org/officeDocument/2006/relationships/image" Target="../media/image1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1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-happy-manager.com/articles/teamwork-theory/" TargetMode="External" /><Relationship Id="rId2" Type="http://schemas.openxmlformats.org/officeDocument/2006/relationships/hyperlink" Target="https://www.mindtools.com/pages/article/newLDR_86.htm" TargetMode="External" /><Relationship Id="rId1" Type="http://schemas.openxmlformats.org/officeDocument/2006/relationships/slideLayout" Target="../slideLayouts/slideLayout1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D7470-63F9-44F2-9F7F-C5FB50D181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2274241"/>
            <a:ext cx="9144000" cy="1651552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</a:rPr>
              <a:t>PowerPoint Presentation</a:t>
            </a:r>
            <a:br>
              <a:rPr lang="en-GB" sz="4800" b="1">
                <a:solidFill>
                  <a:srgbClr val="002060"/>
                </a:solidFill>
              </a:rPr>
            </a:br>
            <a:r>
              <a:rPr lang="en-GB" sz="4800" b="1">
                <a:solidFill>
                  <a:srgbClr val="002060"/>
                </a:solidFill>
              </a:rPr>
              <a:t>Teamwork Theories</a:t>
            </a:r>
            <a:endParaRPr lang="en-GB" sz="4800" b="1" dirty="0">
              <a:solidFill>
                <a:srgbClr val="00206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11A24E-DA06-4C79-B048-5D5E09DC5A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893425"/>
            <a:ext cx="12192000" cy="1901627"/>
          </a:xfrm>
        </p:spPr>
        <p:txBody>
          <a:bodyPr numCol="3">
            <a:noAutofit/>
          </a:bodyPr>
          <a:lstStyle/>
          <a:p>
            <a:r>
              <a:rPr lang="en-GB" sz="3600" b="1">
                <a:solidFill>
                  <a:srgbClr val="002060"/>
                </a:solidFill>
                <a:latin typeface="+mj-lt"/>
              </a:rPr>
              <a:t>Shakti </a:t>
            </a:r>
            <a:endParaRPr lang="en-GB" sz="3600" b="1" dirty="0">
              <a:solidFill>
                <a:srgbClr val="002060"/>
              </a:solidFill>
              <a:latin typeface="+mj-lt"/>
            </a:endParaRPr>
          </a:p>
          <a:p>
            <a:r>
              <a:rPr lang="en-GB" sz="3600" b="1">
                <a:solidFill>
                  <a:srgbClr val="002060"/>
                </a:solidFill>
                <a:latin typeface="+mj-lt"/>
              </a:rPr>
              <a:t>Chohan</a:t>
            </a:r>
            <a:endParaRPr lang="en-GB" sz="3600" b="1" dirty="0">
              <a:solidFill>
                <a:srgbClr val="002060"/>
              </a:solidFill>
              <a:latin typeface="+mj-lt"/>
            </a:endParaRPr>
          </a:p>
          <a:p>
            <a:r>
              <a:rPr lang="en-GB" sz="3600" b="1" dirty="0">
                <a:solidFill>
                  <a:srgbClr val="002060"/>
                </a:solidFill>
                <a:latin typeface="+mj-lt"/>
              </a:rPr>
              <a:t>1817037</a:t>
            </a:r>
          </a:p>
          <a:p>
            <a:endParaRPr lang="en-GB" sz="3600" b="1" dirty="0">
              <a:solidFill>
                <a:srgbClr val="002060"/>
              </a:solidFill>
              <a:latin typeface="+mj-lt"/>
            </a:endParaRPr>
          </a:p>
          <a:p>
            <a:r>
              <a:rPr lang="en-GB" sz="3600" b="1">
                <a:solidFill>
                  <a:srgbClr val="002060"/>
                </a:solidFill>
                <a:latin typeface="+mj-lt"/>
              </a:rPr>
              <a:t> Lee </a:t>
            </a:r>
            <a:endParaRPr lang="en-GB" sz="3600" b="1" dirty="0">
              <a:solidFill>
                <a:srgbClr val="002060"/>
              </a:solidFill>
              <a:latin typeface="+mj-lt"/>
            </a:endParaRPr>
          </a:p>
          <a:p>
            <a:r>
              <a:rPr lang="en-GB" sz="3600" b="1">
                <a:solidFill>
                  <a:srgbClr val="002060"/>
                </a:solidFill>
                <a:latin typeface="+mj-lt"/>
              </a:rPr>
              <a:t>Roath</a:t>
            </a:r>
            <a:endParaRPr lang="en-GB" sz="3600" b="1" dirty="0">
              <a:solidFill>
                <a:srgbClr val="002060"/>
              </a:solidFill>
              <a:latin typeface="+mj-lt"/>
            </a:endParaRPr>
          </a:p>
          <a:p>
            <a:r>
              <a:rPr lang="en-GB" sz="3600" b="1">
                <a:solidFill>
                  <a:srgbClr val="002060"/>
                </a:solidFill>
                <a:latin typeface="+mj-lt"/>
              </a:rPr>
              <a:t>1817040</a:t>
            </a:r>
            <a:endParaRPr lang="en-GB" sz="3600" b="1" dirty="0">
              <a:solidFill>
                <a:srgbClr val="002060"/>
              </a:solidFill>
              <a:latin typeface="+mj-lt"/>
            </a:endParaRPr>
          </a:p>
          <a:p>
            <a:endParaRPr lang="en-GB" sz="3600" b="1" dirty="0">
              <a:solidFill>
                <a:srgbClr val="002060"/>
              </a:solidFill>
              <a:latin typeface="+mj-lt"/>
            </a:endParaRPr>
          </a:p>
          <a:p>
            <a:r>
              <a:rPr lang="en-GB" sz="3600" b="1">
                <a:solidFill>
                  <a:srgbClr val="002060"/>
                </a:solidFill>
                <a:latin typeface="+mj-lt"/>
              </a:rPr>
              <a:t> Darren </a:t>
            </a:r>
            <a:endParaRPr lang="en-GB" sz="3600" b="1" dirty="0">
              <a:solidFill>
                <a:srgbClr val="002060"/>
              </a:solidFill>
              <a:latin typeface="+mj-lt"/>
            </a:endParaRPr>
          </a:p>
          <a:p>
            <a:r>
              <a:rPr lang="en-GB" sz="3600" b="1">
                <a:solidFill>
                  <a:srgbClr val="002060"/>
                </a:solidFill>
                <a:latin typeface="+mj-lt"/>
              </a:rPr>
              <a:t>Wilson</a:t>
            </a:r>
            <a:endParaRPr lang="en-GB" sz="3600" b="1" dirty="0">
              <a:solidFill>
                <a:srgbClr val="002060"/>
              </a:solidFill>
              <a:latin typeface="+mj-lt"/>
            </a:endParaRPr>
          </a:p>
          <a:p>
            <a:r>
              <a:rPr lang="en-GB" sz="3600" b="1">
                <a:solidFill>
                  <a:srgbClr val="002060"/>
                </a:solidFill>
                <a:latin typeface="+mj-lt"/>
              </a:rPr>
              <a:t>1817418</a:t>
            </a:r>
            <a:endParaRPr lang="en-GB" sz="3600" b="1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0F9B12-737D-4203-AC7E-F56438D446A5}"/>
              </a:ext>
            </a:extLst>
          </p:cNvPr>
          <p:cNvSpPr txBox="1"/>
          <p:nvPr/>
        </p:nvSpPr>
        <p:spPr>
          <a:xfrm>
            <a:off x="947530" y="536771"/>
            <a:ext cx="108634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>
                <a:solidFill>
                  <a:srgbClr val="002060"/>
                </a:solidFill>
                <a:latin typeface="+mj-lt"/>
              </a:rPr>
              <a:t>               Skills </a:t>
            </a:r>
            <a:r>
              <a:rPr lang="en-GB" sz="4800" b="1" dirty="0">
                <a:solidFill>
                  <a:srgbClr val="002060"/>
                </a:solidFill>
                <a:latin typeface="+mj-lt"/>
              </a:rPr>
              <a:t>For The </a:t>
            </a:r>
            <a:r>
              <a:rPr lang="en-GB" sz="4800" b="1">
                <a:solidFill>
                  <a:srgbClr val="002060"/>
                </a:solidFill>
                <a:latin typeface="+mj-lt"/>
              </a:rPr>
              <a:t>Workplace                                                                                            Effective Team-Working &amp; Communication</a:t>
            </a:r>
            <a:endParaRPr lang="en-GB" sz="4800" b="1" dirty="0">
              <a:solidFill>
                <a:srgbClr val="002060"/>
              </a:solidFill>
              <a:latin typeface="+mj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8">
                <a:extLst>
                  <a:ext uri="{FF2B5EF4-FFF2-40B4-BE49-F238E27FC236}">
                    <a16:creationId xmlns:a16="http://schemas.microsoft.com/office/drawing/2014/main" id="{977239A5-F5F0-D74D-BA64-27717AA2AEE3}"/>
                  </a:ext>
                </a:extLst>
              </p14:cNvPr>
              <p14:cNvContentPartPr/>
              <p14:nvPr/>
            </p14:nvContentPartPr>
            <p14:xfrm>
              <a:off x="6882357" y="5239890"/>
              <a:ext cx="360" cy="360"/>
            </p14:xfrm>
          </p:contentPart>
        </mc:Choice>
        <mc:Fallback xmlns="">
          <p:pic>
            <p:nvPicPr>
              <p:cNvPr id="8" name="Ink 8">
                <a:extLst>
                  <a:ext uri="{FF2B5EF4-FFF2-40B4-BE49-F238E27FC236}">
                    <a16:creationId xmlns:a16="http://schemas.microsoft.com/office/drawing/2014/main" id="{977239A5-F5F0-D74D-BA64-27717AA2AEE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873717" y="5231250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932C6E7D-D670-374F-A3CF-ABC07735F88E}"/>
                  </a:ext>
                </a:extLst>
              </p14:cNvPr>
              <p14:cNvContentPartPr/>
              <p14:nvPr/>
            </p14:nvContentPartPr>
            <p14:xfrm>
              <a:off x="7298877" y="5448330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932C6E7D-D670-374F-A3CF-ABC07735F88E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289877" y="5439330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07121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0265E18-183A-4006-B18B-D88DF47C86A0}"/>
              </a:ext>
            </a:extLst>
          </p:cNvPr>
          <p:cNvSpPr/>
          <p:nvPr/>
        </p:nvSpPr>
        <p:spPr>
          <a:xfrm>
            <a:off x="661938" y="686865"/>
            <a:ext cx="1118081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b="1">
                <a:solidFill>
                  <a:srgbClr val="002060"/>
                </a:solidFill>
                <a:latin typeface="+mj-lt"/>
              </a:rPr>
              <a:t>How to use teamwork theories to improve the performance of a team in the workplace</a:t>
            </a:r>
            <a:endParaRPr lang="en-GB" sz="4000" b="1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D949C0F8-6F63-0942-8DCA-768F22AB1C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0351" y="3280833"/>
            <a:ext cx="5721139" cy="35771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A75A04-EE7C-964D-9218-9A3135CA45C1}"/>
              </a:ext>
            </a:extLst>
          </p:cNvPr>
          <p:cNvSpPr txBox="1"/>
          <p:nvPr/>
        </p:nvSpPr>
        <p:spPr>
          <a:xfrm>
            <a:off x="1100667" y="2211916"/>
            <a:ext cx="10646833" cy="3785652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l"/>
            <a:endParaRPr lang="en-GB" sz="400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en-GB" sz="4000">
                <a:solidFill>
                  <a:schemeClr val="accent1">
                    <a:lumMod val="50000"/>
                  </a:schemeClr>
                </a:solidFill>
              </a:rPr>
              <a:t>B. Tuckman						     M. Belbin</a:t>
            </a:r>
          </a:p>
          <a:p>
            <a:pPr algn="l"/>
            <a:r>
              <a:rPr lang="en-GB" sz="4000">
                <a:solidFill>
                  <a:schemeClr val="accent1">
                    <a:lumMod val="50000"/>
                  </a:schemeClr>
                </a:solidFill>
              </a:rPr>
              <a:t>    (1965)							       (1981)				</a:t>
            </a:r>
            <a:endParaRPr lang="en-GB" sz="4000"/>
          </a:p>
          <a:p>
            <a:pPr algn="l"/>
            <a:endParaRPr lang="en-GB" sz="4000"/>
          </a:p>
          <a:p>
            <a:pPr algn="l"/>
            <a:endParaRPr lang="en-GB" sz="4000"/>
          </a:p>
        </p:txBody>
      </p:sp>
    </p:spTree>
    <p:extLst>
      <p:ext uri="{BB962C8B-B14F-4D97-AF65-F5344CB8AC3E}">
        <p14:creationId xmlns:p14="http://schemas.microsoft.com/office/powerpoint/2010/main" val="12948463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0265E18-183A-4006-B18B-D88DF47C86A0}"/>
              </a:ext>
            </a:extLst>
          </p:cNvPr>
          <p:cNvSpPr/>
          <p:nvPr/>
        </p:nvSpPr>
        <p:spPr>
          <a:xfrm>
            <a:off x="450270" y="370414"/>
            <a:ext cx="1105982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b="1">
                <a:solidFill>
                  <a:srgbClr val="002060"/>
                </a:solidFill>
                <a:latin typeface="+mj-lt"/>
              </a:rPr>
              <a:t>Groups &amp; Teams</a:t>
            </a:r>
            <a:endParaRPr lang="en-GB" sz="4000" b="1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E0F0C1B-4930-4EED-9D44-16CE97058EFE}"/>
              </a:ext>
            </a:extLst>
          </p:cNvPr>
          <p:cNvSpPr/>
          <p:nvPr/>
        </p:nvSpPr>
        <p:spPr>
          <a:xfrm>
            <a:off x="150590" y="963683"/>
            <a:ext cx="1135950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6"/>
            <a:r>
              <a:rPr lang="en-GB" sz="4000" b="1">
                <a:solidFill>
                  <a:srgbClr val="002060"/>
                </a:solidFill>
                <a:latin typeface="+mj-lt"/>
              </a:rPr>
              <a:t>Understanding the difference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D96BA05-39D2-BB42-856E-DB3CA8AC18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5906" y="1562100"/>
            <a:ext cx="8608219" cy="529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5172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AC5BD5E-0EDE-5243-835B-5639A41F43B0}"/>
              </a:ext>
            </a:extLst>
          </p:cNvPr>
          <p:cNvSpPr/>
          <p:nvPr/>
        </p:nvSpPr>
        <p:spPr>
          <a:xfrm>
            <a:off x="450270" y="455084"/>
            <a:ext cx="1105982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b="1">
                <a:solidFill>
                  <a:srgbClr val="002060"/>
                </a:solidFill>
                <a:latin typeface="+mj-lt"/>
              </a:rPr>
              <a:t>Group Dynamics</a:t>
            </a:r>
            <a:endParaRPr lang="en-GB" sz="4000" b="1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B3AC735-32A1-D148-91E3-034934B20824}"/>
              </a:ext>
            </a:extLst>
          </p:cNvPr>
          <p:cNvSpPr/>
          <p:nvPr/>
        </p:nvSpPr>
        <p:spPr>
          <a:xfrm>
            <a:off x="150590" y="1037774"/>
            <a:ext cx="1135950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6"/>
            <a:r>
              <a:rPr lang="en-GB" sz="4000" b="1">
                <a:solidFill>
                  <a:srgbClr val="002060"/>
                </a:solidFill>
                <a:latin typeface="+mj-lt"/>
              </a:rPr>
              <a:t>       Characteristics of team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2DC416A-FB63-3F44-8E13-49776746511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4" t="12730" r="12554" b="8334"/>
          <a:stretch/>
        </p:blipFill>
        <p:spPr>
          <a:xfrm>
            <a:off x="1678781" y="1888690"/>
            <a:ext cx="8977313" cy="4969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1230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36957F1-FBE9-8B40-91EE-271332D12A3D}"/>
              </a:ext>
            </a:extLst>
          </p:cNvPr>
          <p:cNvSpPr/>
          <p:nvPr/>
        </p:nvSpPr>
        <p:spPr>
          <a:xfrm rot="10800000" flipV="1">
            <a:off x="150590" y="496557"/>
            <a:ext cx="1128999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7"/>
            <a:r>
              <a:rPr lang="en-GB" sz="4000" b="1">
                <a:solidFill>
                  <a:srgbClr val="002060"/>
                </a:solidFill>
                <a:latin typeface="+mj-lt"/>
              </a:rPr>
              <a:t>Effective Conflict Handling </a:t>
            </a:r>
          </a:p>
          <a:p>
            <a:pPr lvl="8"/>
            <a:r>
              <a:rPr lang="en-GB" sz="4000" b="1">
                <a:solidFill>
                  <a:srgbClr val="002060"/>
                </a:solidFill>
                <a:latin typeface="+mj-lt"/>
              </a:rPr>
              <a:t>          &amp; Delegation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7DF7F808-ECF0-3842-8C93-7222E5BF80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031" y="1796185"/>
            <a:ext cx="11001375" cy="503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6935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49A87E6-B3CF-5C41-8AFC-1A70FC179FA9}"/>
              </a:ext>
            </a:extLst>
          </p:cNvPr>
          <p:cNvSpPr/>
          <p:nvPr/>
        </p:nvSpPr>
        <p:spPr>
          <a:xfrm>
            <a:off x="450270" y="465670"/>
            <a:ext cx="1105982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b="1">
                <a:solidFill>
                  <a:srgbClr val="002060"/>
                </a:solidFill>
                <a:latin typeface="+mj-lt"/>
              </a:rPr>
              <a:t>B. Tuckman (1965)</a:t>
            </a:r>
            <a:endParaRPr lang="en-GB" sz="4000" b="1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2498C4B-6026-C744-BC5E-35A2C34DC55C}"/>
              </a:ext>
            </a:extLst>
          </p:cNvPr>
          <p:cNvSpPr/>
          <p:nvPr/>
        </p:nvSpPr>
        <p:spPr>
          <a:xfrm>
            <a:off x="150590" y="1037772"/>
            <a:ext cx="1135950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7"/>
            <a:r>
              <a:rPr lang="en-GB" sz="4000" b="1">
                <a:solidFill>
                  <a:srgbClr val="002060"/>
                </a:solidFill>
                <a:latin typeface="+mj-lt"/>
              </a:rPr>
              <a:t>Team Development Model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FADDA91-10F2-E241-89C3-094A9F2E885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590" y="1745658"/>
            <a:ext cx="11716464" cy="486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2751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DB9F885-94B2-454E-833A-CCA438FFFB40}"/>
              </a:ext>
            </a:extLst>
          </p:cNvPr>
          <p:cNvSpPr/>
          <p:nvPr/>
        </p:nvSpPr>
        <p:spPr>
          <a:xfrm>
            <a:off x="330501" y="423939"/>
            <a:ext cx="1135950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8"/>
            <a:r>
              <a:rPr lang="en-GB" sz="4000" b="1">
                <a:solidFill>
                  <a:srgbClr val="002060"/>
                </a:solidFill>
                <a:latin typeface="+mj-lt"/>
              </a:rPr>
              <a:t>  Critique Theory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97BD6F6-D181-E544-B128-0A420F8B9C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2644748"/>
              </p:ext>
            </p:extLst>
          </p:nvPr>
        </p:nvGraphicFramePr>
        <p:xfrm>
          <a:off x="330501" y="1608667"/>
          <a:ext cx="11359503" cy="4996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6501">
                  <a:extLst>
                    <a:ext uri="{9D8B030D-6E8A-4147-A177-3AD203B41FA5}">
                      <a16:colId xmlns:a16="http://schemas.microsoft.com/office/drawing/2014/main" val="2229015309"/>
                    </a:ext>
                  </a:extLst>
                </a:gridCol>
                <a:gridCol w="3786501">
                  <a:extLst>
                    <a:ext uri="{9D8B030D-6E8A-4147-A177-3AD203B41FA5}">
                      <a16:colId xmlns:a16="http://schemas.microsoft.com/office/drawing/2014/main" val="4068786785"/>
                    </a:ext>
                  </a:extLst>
                </a:gridCol>
                <a:gridCol w="3786501">
                  <a:extLst>
                    <a:ext uri="{9D8B030D-6E8A-4147-A177-3AD203B41FA5}">
                      <a16:colId xmlns:a16="http://schemas.microsoft.com/office/drawing/2014/main" val="1308809238"/>
                    </a:ext>
                  </a:extLst>
                </a:gridCol>
              </a:tblGrid>
              <a:tr h="632091">
                <a:tc>
                  <a:txBody>
                    <a:bodyPr/>
                    <a:lstStyle/>
                    <a:p>
                      <a:r>
                        <a:rPr lang="en-GB" dirty="0"/>
                        <a:t>Tuckman (1965)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Whelan (1999)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Gersick (1988)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9501502"/>
                  </a:ext>
                </a:extLst>
              </a:tr>
              <a:tr h="1091006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Forming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Dependency and inclusion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Phase 1 (stability)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5567025"/>
                  </a:ext>
                </a:extLst>
              </a:tr>
              <a:tr h="1091006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Storming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Counter-dependency and fight</a:t>
                      </a:r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l"/>
                      <a:r>
                        <a:rPr lang="en-GB" dirty="0"/>
                        <a:t>Phase 2 (instability)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71033283"/>
                  </a:ext>
                </a:extLst>
              </a:tr>
              <a:tr h="1091006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Norming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Trust and structure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0827036"/>
                  </a:ext>
                </a:extLst>
              </a:tr>
              <a:tr h="1091006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Performing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 and productivity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Phase 2 (stability)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375298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14760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99D1221-C53A-7A47-A58B-B75A2745B29E}"/>
              </a:ext>
            </a:extLst>
          </p:cNvPr>
          <p:cNvSpPr/>
          <p:nvPr/>
        </p:nvSpPr>
        <p:spPr>
          <a:xfrm>
            <a:off x="150590" y="476858"/>
            <a:ext cx="1135950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8"/>
            <a:r>
              <a:rPr lang="en-GB" sz="4000" b="1">
                <a:solidFill>
                  <a:srgbClr val="002060"/>
                </a:solidFill>
                <a:latin typeface="+mj-lt"/>
              </a:rPr>
              <a:t>Workplace Example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589F0525-637C-0744-90F8-798A20A09C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590" y="1344084"/>
            <a:ext cx="11882660" cy="5280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6087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49A87E6-B3CF-5C41-8AFC-1A70FC179FA9}"/>
              </a:ext>
            </a:extLst>
          </p:cNvPr>
          <p:cNvSpPr/>
          <p:nvPr/>
        </p:nvSpPr>
        <p:spPr>
          <a:xfrm>
            <a:off x="450270" y="328084"/>
            <a:ext cx="1105982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b="1">
                <a:solidFill>
                  <a:srgbClr val="002060"/>
                </a:solidFill>
                <a:latin typeface="+mj-lt"/>
              </a:rPr>
              <a:t>M. Belbin (1981)</a:t>
            </a:r>
            <a:endParaRPr lang="en-GB" sz="4000" b="1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2498C4B-6026-C744-BC5E-35A2C34DC55C}"/>
              </a:ext>
            </a:extLst>
          </p:cNvPr>
          <p:cNvSpPr/>
          <p:nvPr/>
        </p:nvSpPr>
        <p:spPr>
          <a:xfrm>
            <a:off x="150590" y="910776"/>
            <a:ext cx="1135950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8"/>
            <a:r>
              <a:rPr lang="en-GB" sz="4000" b="1">
                <a:solidFill>
                  <a:srgbClr val="002060"/>
                </a:solidFill>
                <a:latin typeface="+mj-lt"/>
              </a:rPr>
              <a:t>  Team Role Theory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1DA9D009-E4FC-5F4F-AD48-D78FD9FD5F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0312" y="1618662"/>
            <a:ext cx="6173116" cy="5239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1955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814734C-1793-0A48-A7BF-E8E116754746}"/>
              </a:ext>
            </a:extLst>
          </p:cNvPr>
          <p:cNvSpPr/>
          <p:nvPr/>
        </p:nvSpPr>
        <p:spPr>
          <a:xfrm>
            <a:off x="150590" y="910772"/>
            <a:ext cx="1135950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8"/>
            <a:r>
              <a:rPr lang="en-GB" sz="4000" b="1">
                <a:solidFill>
                  <a:srgbClr val="002060"/>
                </a:solidFill>
                <a:latin typeface="+mj-lt"/>
              </a:rPr>
              <a:t>    Critique Theory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72BDDFDE-46AA-4A48-8970-0E05F1AA11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0500" y="1548607"/>
            <a:ext cx="9440333" cy="530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1991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6FEF259-03CD-984E-8E8D-B1D324B8344E}"/>
              </a:ext>
            </a:extLst>
          </p:cNvPr>
          <p:cNvSpPr/>
          <p:nvPr/>
        </p:nvSpPr>
        <p:spPr>
          <a:xfrm>
            <a:off x="150590" y="804938"/>
            <a:ext cx="1135950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8"/>
            <a:r>
              <a:rPr lang="en-GB" sz="4000" b="1">
                <a:solidFill>
                  <a:srgbClr val="002060"/>
                </a:solidFill>
                <a:latin typeface="+mj-lt"/>
              </a:rPr>
              <a:t>Workplace Example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EE1DDA7F-A145-C845-BDA1-8F00754722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750" y="1512824"/>
            <a:ext cx="10625667" cy="5259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6792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0265E18-183A-4006-B18B-D88DF47C86A0}"/>
              </a:ext>
            </a:extLst>
          </p:cNvPr>
          <p:cNvSpPr/>
          <p:nvPr/>
        </p:nvSpPr>
        <p:spPr>
          <a:xfrm>
            <a:off x="607219" y="1012029"/>
            <a:ext cx="1084659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b="1">
                <a:solidFill>
                  <a:srgbClr val="002060"/>
                </a:solidFill>
                <a:latin typeface="+mj-lt"/>
              </a:rPr>
              <a:t>Conclusion</a:t>
            </a:r>
            <a:endParaRPr lang="en-GB" sz="4000" b="1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F34B98D9-D0AF-9546-A105-98116C68B1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406" y="1708009"/>
            <a:ext cx="10394157" cy="4756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3923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0265E18-183A-4006-B18B-D88DF47C86A0}"/>
              </a:ext>
            </a:extLst>
          </p:cNvPr>
          <p:cNvSpPr/>
          <p:nvPr/>
        </p:nvSpPr>
        <p:spPr>
          <a:xfrm>
            <a:off x="450273" y="909442"/>
            <a:ext cx="1129145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b="1">
                <a:solidFill>
                  <a:srgbClr val="002060"/>
                </a:solidFill>
                <a:latin typeface="+mj-lt"/>
              </a:rPr>
              <a:t>References</a:t>
            </a:r>
            <a:endParaRPr lang="en-GB" sz="4000" b="1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B29A5A-4F3E-3242-A906-7DCEDDF96462}"/>
              </a:ext>
            </a:extLst>
          </p:cNvPr>
          <p:cNvSpPr txBox="1"/>
          <p:nvPr/>
        </p:nvSpPr>
        <p:spPr>
          <a:xfrm>
            <a:off x="1111250" y="1907588"/>
            <a:ext cx="10350500" cy="2153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Mindtools.com. ‘new LDR’. </a:t>
            </a:r>
            <a:r>
              <a:rPr lang="en-GB" sz="18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https://www.mindtools.com/pages/article/newLDR_86.htm</a:t>
            </a:r>
            <a:r>
              <a:rPr lang="en-GB" sz="180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sz="180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10 Nov 2019).</a:t>
            </a:r>
            <a:endParaRPr lang="en-GB" sz="18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Thehappymanager.com. ‘teamwork-theory’</a:t>
            </a:r>
            <a:r>
              <a:rPr lang="en-GB" sz="180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8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https://the-happy-manager.com/articles/teamwork-theory/</a:t>
            </a:r>
            <a:r>
              <a:rPr lang="en-GB" sz="180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80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10 Nov 2019).</a:t>
            </a:r>
            <a:endParaRPr lang="en-GB" sz="18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80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Morgan, P., 2016. The Business Student's Guide to Study and Employability. Sage.</a:t>
            </a:r>
          </a:p>
        </p:txBody>
      </p:sp>
    </p:spTree>
    <p:extLst>
      <p:ext uri="{BB962C8B-B14F-4D97-AF65-F5344CB8AC3E}">
        <p14:creationId xmlns:p14="http://schemas.microsoft.com/office/powerpoint/2010/main" val="22363520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0265E18-183A-4006-B18B-D88DF47C86A0}"/>
              </a:ext>
            </a:extLst>
          </p:cNvPr>
          <p:cNvSpPr/>
          <p:nvPr/>
        </p:nvSpPr>
        <p:spPr>
          <a:xfrm>
            <a:off x="450273" y="814194"/>
            <a:ext cx="1129145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b="1">
                <a:solidFill>
                  <a:srgbClr val="002060"/>
                </a:solidFill>
                <a:latin typeface="+mj-lt"/>
              </a:rPr>
              <a:t>Bibliography</a:t>
            </a:r>
            <a:endParaRPr lang="en-GB" sz="4000" b="1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BE4FD0-D948-424D-A98D-AE27EA39B1C6}"/>
              </a:ext>
            </a:extLst>
          </p:cNvPr>
          <p:cNvSpPr txBox="1"/>
          <p:nvPr/>
        </p:nvSpPr>
        <p:spPr>
          <a:xfrm>
            <a:off x="402167" y="1582341"/>
            <a:ext cx="11291454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>
                <a:solidFill>
                  <a:srgbClr val="002060"/>
                </a:solidFill>
              </a:rPr>
              <a:t>Related reading</a:t>
            </a:r>
            <a:endParaRPr lang="en-GB" sz="4000">
              <a:solidFill>
                <a:srgbClr val="002060"/>
              </a:solidFill>
            </a:endParaRPr>
          </a:p>
          <a:p>
            <a:endParaRPr lang="en-US" sz="4000">
              <a:solidFill>
                <a:srgbClr val="002060"/>
              </a:solidFill>
            </a:endParaRPr>
          </a:p>
          <a:p>
            <a:r>
              <a:rPr lang="en-US" sz="4000">
                <a:solidFill>
                  <a:srgbClr val="002060"/>
                </a:solidFill>
              </a:rPr>
              <a:t>Belbin and the Lencioni model</a:t>
            </a:r>
            <a:r>
              <a:rPr lang="en-GB" sz="4000">
                <a:solidFill>
                  <a:srgbClr val="002060"/>
                </a:solidFill>
              </a:rPr>
              <a:t>: </a:t>
            </a:r>
            <a:r>
              <a:rPr lang="en-US" sz="4000">
                <a:solidFill>
                  <a:srgbClr val="002060"/>
                </a:solidFill>
              </a:rPr>
              <a:t>The Five </a:t>
            </a:r>
            <a:r>
              <a:rPr lang="en-GB" sz="4000">
                <a:solidFill>
                  <a:srgbClr val="002060"/>
                </a:solidFill>
              </a:rPr>
              <a:t> </a:t>
            </a:r>
            <a:r>
              <a:rPr lang="en-US" sz="4000">
                <a:solidFill>
                  <a:srgbClr val="002060"/>
                </a:solidFill>
              </a:rPr>
              <a:t>Dysfunctions of a Team</a:t>
            </a:r>
          </a:p>
          <a:p>
            <a:endParaRPr lang="en-US" sz="4000">
              <a:solidFill>
                <a:srgbClr val="002060"/>
              </a:solidFill>
            </a:endParaRPr>
          </a:p>
          <a:p>
            <a:r>
              <a:rPr lang="en-US" sz="4000">
                <a:solidFill>
                  <a:srgbClr val="002060"/>
                </a:solidFill>
              </a:rPr>
              <a:t>9 toxic workplace cultures</a:t>
            </a:r>
            <a:endParaRPr lang="en-GB" sz="4000">
              <a:solidFill>
                <a:srgbClr val="002060"/>
              </a:solidFill>
            </a:endParaRPr>
          </a:p>
          <a:p>
            <a:endParaRPr lang="en-US" sz="4000">
              <a:solidFill>
                <a:srgbClr val="002060"/>
              </a:solidFill>
            </a:endParaRPr>
          </a:p>
          <a:p>
            <a:r>
              <a:rPr lang="en-US" sz="4000">
                <a:solidFill>
                  <a:srgbClr val="002060"/>
                </a:solidFill>
              </a:rPr>
              <a:t>Eight reasons why behaviour is important</a:t>
            </a:r>
          </a:p>
        </p:txBody>
      </p:sp>
    </p:spTree>
    <p:extLst>
      <p:ext uri="{BB962C8B-B14F-4D97-AF65-F5344CB8AC3E}">
        <p14:creationId xmlns:p14="http://schemas.microsoft.com/office/powerpoint/2010/main" val="33457199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1188</TotalTime>
  <Words>431</Words>
  <Application>Microsoft Office PowerPoint</Application>
  <PresentationFormat>Widescreen</PresentationFormat>
  <Paragraphs>116</Paragraphs>
  <Slides>14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 Teamwork Theories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 s</dc:creator>
  <cp:lastModifiedBy>s s</cp:lastModifiedBy>
  <cp:revision>93</cp:revision>
  <dcterms:created xsi:type="dcterms:W3CDTF">2019-05-21T13:39:01Z</dcterms:created>
  <dcterms:modified xsi:type="dcterms:W3CDTF">2019-11-11T11:20:51Z</dcterms:modified>
</cp:coreProperties>
</file>