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1"/>
  </p:sldMasterIdLst>
  <p:sldIdLst>
    <p:sldId id="257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D282D"/>
    <a:srgbClr val="2545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FE9410-D9A1-B147-A412-FD702E091BB7}" v="310" dt="2026-07-15T16:59:19.2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368"/>
    <p:restoredTop sz="92455"/>
  </p:normalViewPr>
  <p:slideViewPr>
    <p:cSldViewPr snapToGrid="0">
      <p:cViewPr>
        <p:scale>
          <a:sx n="61" d="100"/>
          <a:sy n="61" d="100"/>
        </p:scale>
        <p:origin x="144" y="1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5T15:00:12.08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5T15:00:56.93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5T15:03:11.3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7 24575,'0'-4'0,"0"1"0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250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625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235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7/15/26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006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832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138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046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7/15/26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448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746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474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476846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387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438285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7809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7/15/26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228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745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7/15/26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388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customXml" Target="../ink/ink3.xml"/><Relationship Id="rId4" Type="http://schemas.openxmlformats.org/officeDocument/2006/relationships/customXml" Target="../ink/ink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2C8E9AA-4BAB-5450-5E18-BF6AAED8C8B3}"/>
              </a:ext>
            </a:extLst>
          </p:cNvPr>
          <p:cNvSpPr txBox="1"/>
          <p:nvPr/>
        </p:nvSpPr>
        <p:spPr>
          <a:xfrm>
            <a:off x="5211482" y="255942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042C79-628C-6C4B-8807-8FE105B4E517}"/>
              </a:ext>
            </a:extLst>
          </p:cNvPr>
          <p:cNvSpPr txBox="1"/>
          <p:nvPr/>
        </p:nvSpPr>
        <p:spPr>
          <a:xfrm>
            <a:off x="5211482" y="255942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7AE141-DDF3-776A-37C9-F948864F17F5}"/>
              </a:ext>
            </a:extLst>
          </p:cNvPr>
          <p:cNvSpPr txBox="1"/>
          <p:nvPr/>
        </p:nvSpPr>
        <p:spPr>
          <a:xfrm>
            <a:off x="5186580" y="252207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00E429-EF79-4121-F8DD-87A09D4A810B}"/>
              </a:ext>
            </a:extLst>
          </p:cNvPr>
          <p:cNvSpPr txBox="1"/>
          <p:nvPr/>
        </p:nvSpPr>
        <p:spPr>
          <a:xfrm>
            <a:off x="5186580" y="252207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14B3424-5F0B-3BD9-1A53-284FE999AF3D}"/>
              </a:ext>
            </a:extLst>
          </p:cNvPr>
          <p:cNvSpPr txBox="1"/>
          <p:nvPr/>
        </p:nvSpPr>
        <p:spPr>
          <a:xfrm>
            <a:off x="5186580" y="2020339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2000" dirty="0">
              <a:highlight>
                <a:srgbClr val="254511"/>
              </a:highligh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F026A21-6EEA-C155-6D4D-90CDFC8AFF35}"/>
              </a:ext>
            </a:extLst>
          </p:cNvPr>
          <p:cNvSpPr txBox="1"/>
          <p:nvPr/>
        </p:nvSpPr>
        <p:spPr>
          <a:xfrm>
            <a:off x="680484" y="1169580"/>
            <a:ext cx="103561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Student’s </a:t>
            </a:r>
            <a:r>
              <a:rPr lang="en-US" sz="24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Name:Mylene</a:t>
            </a:r>
            <a:r>
              <a:rPr lang="en-US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Paningbatan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Student’s I.D.: 2435406</a:t>
            </a:r>
            <a:endParaRPr lang="en-US" sz="2400" b="1" dirty="0">
              <a:solidFill>
                <a:srgbClr val="1D282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1D282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Module:LCLM5002-Developing and Managing Individuals and Teams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1D282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Chosen </a:t>
            </a:r>
            <a:r>
              <a:rPr lang="en-US" sz="2400" b="1" dirty="0" err="1">
                <a:solidFill>
                  <a:srgbClr val="1D282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Company:Mole</a:t>
            </a:r>
            <a:r>
              <a:rPr lang="en-US" sz="2400" b="1" dirty="0">
                <a:solidFill>
                  <a:srgbClr val="1D282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Valley Farmers(Recruitment and Selection Strategies During </a:t>
            </a:r>
            <a:r>
              <a:rPr lang="en-US" sz="2400" b="1" dirty="0" err="1">
                <a:solidFill>
                  <a:srgbClr val="1D282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b="1" dirty="0">
                <a:solidFill>
                  <a:srgbClr val="1D282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400" b="1" dirty="0" err="1">
                <a:solidFill>
                  <a:srgbClr val="1D282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Transformation:A</a:t>
            </a:r>
            <a:r>
              <a:rPr lang="en-US" sz="2400" b="1" dirty="0">
                <a:solidFill>
                  <a:srgbClr val="1D282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Case Study of Mole Farmers</a:t>
            </a:r>
            <a:endParaRPr lang="en-US" sz="24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1597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D6B232-6336-A893-1462-DD9C3A9D11BC}"/>
              </a:ext>
            </a:extLst>
          </p:cNvPr>
          <p:cNvSpPr txBox="1"/>
          <p:nvPr/>
        </p:nvSpPr>
        <p:spPr>
          <a:xfrm>
            <a:off x="5186135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80E97F-27AE-CBCC-27D9-1F1B23212FF4}"/>
              </a:ext>
            </a:extLst>
          </p:cNvPr>
          <p:cNvSpPr txBox="1"/>
          <p:nvPr/>
        </p:nvSpPr>
        <p:spPr>
          <a:xfrm>
            <a:off x="1212112" y="1233378"/>
            <a:ext cx="8676167" cy="3477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  <a:p>
            <a:pPr marL="228600" indent="-228600">
              <a:lnSpc>
                <a:spcPct val="150000"/>
              </a:lnSpc>
              <a:buAutoNum type="arabicPeriod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Introduction  to Mole Valleys Farmers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2.Organisational Transformation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3.Recruitment Process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4.Job Analysis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5.Job Description and Person Specification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6.Advertisement Platforms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7.Interview Types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8.Questioning Techniques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9.Face-to-Face vs Virtual Interviews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10.Conclusion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11.References</a:t>
            </a:r>
          </a:p>
          <a:p>
            <a:pPr algn="l">
              <a:lnSpc>
                <a:spcPct val="150000"/>
              </a:lnSpc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0267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E58E734-D254-154A-A077-662E5B6DE687}"/>
              </a:ext>
            </a:extLst>
          </p:cNvPr>
          <p:cNvSpPr txBox="1"/>
          <p:nvPr/>
        </p:nvSpPr>
        <p:spPr>
          <a:xfrm>
            <a:off x="1105785" y="1275907"/>
            <a:ext cx="10653823" cy="4931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Mole Valleys Farmers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Mole Valley Farmers is a UK agricultural retail and services organization supporting farmers, rural businesses and agricultural communities.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organization provides products and services connected to: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Agriculture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Animal Health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Farming Supplies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Rural retail services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agricultural sector is experiencing changes through: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Digitalisation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Changing customers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Supply chain development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can improve organizational competitiveness, efficiency and innovation.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Armstrong and Taylor,2023)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4811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6EF900-D6F7-FA3E-31C1-DFA3AC1C67C6}"/>
              </a:ext>
            </a:extLst>
          </p:cNvPr>
          <p:cNvSpPr txBox="1"/>
          <p:nvPr/>
        </p:nvSpPr>
        <p:spPr>
          <a:xfrm>
            <a:off x="1127051" y="1020726"/>
            <a:ext cx="9952075" cy="5093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Transformation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Transformation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Scenario:Digital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and Operational Improvement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Mole Valley Farmers requires organizational transformation to improve: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Digital ordering systems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Customer services experience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Data –driven decision making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New Roles required: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Digital Transformation Manager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Supply Chain Improvement Manager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Change Manager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Operations Manager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Successful transformation requires employees with appropriate skills, knowledge and adaptability (Kotter.2012)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>
              <a:lnSpc>
                <a:spcPct val="150000"/>
              </a:lnSpc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6537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402522B-D828-3B87-361E-CFAA1139D6E0}"/>
              </a:ext>
            </a:extLst>
          </p:cNvPr>
          <p:cNvSpPr txBox="1"/>
          <p:nvPr/>
        </p:nvSpPr>
        <p:spPr>
          <a:xfrm>
            <a:off x="1074660" y="2126511"/>
            <a:ext cx="8919946" cy="3315716"/>
          </a:xfrm>
          <a:prstGeom prst="rect">
            <a:avLst/>
          </a:prstGeom>
          <a:solidFill>
            <a:schemeClr val="tx2">
              <a:lumMod val="20000"/>
              <a:lumOff val="80000"/>
              <a:alpha val="41355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Recruitment Process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recruitment process includes: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Workforce Planning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Job Analysis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Job Description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Person Specification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. Advertisement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Interview and Selection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Job Offer and Onboard</a:t>
            </a:r>
          </a:p>
          <a:p>
            <a:pPr>
              <a:lnSpc>
                <a:spcPct val="150000"/>
              </a:lnSpc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Effective recruitment ensures the organization obtains the right people with right skills at the right time. (Bratton and Gold,2022)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5B95607A-2C75-AAEC-8935-CC68D7093E64}"/>
                  </a:ext>
                </a:extLst>
              </p14:cNvPr>
              <p14:cNvContentPartPr/>
              <p14:nvPr/>
            </p14:nvContentPartPr>
            <p14:xfrm>
              <a:off x="5483068" y="718033"/>
              <a:ext cx="360" cy="36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5B95607A-2C75-AAEC-8935-CC68D7093E6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474068" y="709033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8B31FB87-145A-19A1-A7C3-FBF4EB6C31C4}"/>
                  </a:ext>
                </a:extLst>
              </p14:cNvPr>
              <p14:cNvContentPartPr/>
              <p14:nvPr/>
            </p14:nvContentPartPr>
            <p14:xfrm>
              <a:off x="5903908" y="586993"/>
              <a:ext cx="360" cy="36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8B31FB87-145A-19A1-A7C3-FBF4EB6C31C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895268" y="578353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E649AFFF-1CBA-0EFE-9591-1974D91A43B5}"/>
                  </a:ext>
                </a:extLst>
              </p14:cNvPr>
              <p14:cNvContentPartPr/>
              <p14:nvPr/>
            </p14:nvContentPartPr>
            <p14:xfrm>
              <a:off x="2358628" y="1794433"/>
              <a:ext cx="360" cy="2880"/>
            </p14:xfrm>
          </p:contentPart>
        </mc:Choice>
        <mc:Fallback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E649AFFF-1CBA-0EFE-9591-1974D91A43B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349628" y="1785433"/>
                <a:ext cx="18000" cy="20520"/>
              </a:xfrm>
              <a:prstGeom prst="rect">
                <a:avLst/>
              </a:prstGeom>
            </p:spPr>
          </p:pic>
        </mc:Fallback>
      </mc:AlternateContent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70C9764A-D5C2-2038-75E2-82295580685D}"/>
              </a:ext>
            </a:extLst>
          </p:cNvPr>
          <p:cNvCxnSpPr>
            <a:cxnSpLocks/>
          </p:cNvCxnSpPr>
          <p:nvPr/>
        </p:nvCxnSpPr>
        <p:spPr>
          <a:xfrm flipH="1">
            <a:off x="1963480" y="1552353"/>
            <a:ext cx="12050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4773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FA6CAC0-67FE-D87E-D32C-B80022F2AF87}"/>
              </a:ext>
            </a:extLst>
          </p:cNvPr>
          <p:cNvSpPr txBox="1"/>
          <p:nvPr/>
        </p:nvSpPr>
        <p:spPr>
          <a:xfrm rot="10800000" flipV="1">
            <a:off x="1063256" y="1095088"/>
            <a:ext cx="8654902" cy="5093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Job Analysis identifies: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.Duties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Responsibilities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Skills required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Knowledge and experience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Supply Chain Improvement Manager requires: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Understanding of agricultural supply chains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Problem solving skills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Leadership ability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Communication skills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Process improvement knowledge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Accurate job analysis improves.(Dessler,2020)</a:t>
            </a:r>
          </a:p>
          <a:p>
            <a:pPr>
              <a:lnSpc>
                <a:spcPct val="150000"/>
              </a:lnSpc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48356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E947FBF-5AFD-943A-9A3F-F16DE2F90578}"/>
              </a:ext>
            </a:extLst>
          </p:cNvPr>
          <p:cNvSpPr txBox="1"/>
          <p:nvPr/>
        </p:nvSpPr>
        <p:spPr>
          <a:xfrm>
            <a:off x="2658140" y="1679944"/>
            <a:ext cx="18473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3DADA9-35E0-2291-4BFB-CBA80992B746}"/>
              </a:ext>
            </a:extLst>
          </p:cNvPr>
          <p:cNvSpPr txBox="1"/>
          <p:nvPr/>
        </p:nvSpPr>
        <p:spPr>
          <a:xfrm>
            <a:off x="786812" y="630718"/>
            <a:ext cx="8399720" cy="62272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Job Description and Person Specification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Job Description Includes: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Job title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Main duties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Expect performance outcomes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Manage digital projects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Improve online  services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Support employees during technological change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Person Specification includes: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Qualifications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Experience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Technical Skills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Personal qualities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 clear person specification helps select candidates who fit organization needs. (CIPD,2024)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9218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C6EB64-BC44-CE89-9FA1-28E800C8CCBF}"/>
              </a:ext>
            </a:extLst>
          </p:cNvPr>
          <p:cNvSpPr txBox="1"/>
          <p:nvPr/>
        </p:nvSpPr>
        <p:spPr>
          <a:xfrm>
            <a:off x="5167423" y="1701209"/>
            <a:ext cx="184731" cy="369332"/>
          </a:xfrm>
          <a:prstGeom prst="rect">
            <a:avLst/>
          </a:prstGeom>
          <a:solidFill>
            <a:schemeClr val="bg1">
              <a:alpha val="40921"/>
            </a:schemeClr>
          </a:solidFill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244BBE-4D01-E129-E857-56736665525D}"/>
              </a:ext>
            </a:extLst>
          </p:cNvPr>
          <p:cNvSpPr txBox="1"/>
          <p:nvPr/>
        </p:nvSpPr>
        <p:spPr>
          <a:xfrm flipH="1">
            <a:off x="914398" y="1339701"/>
            <a:ext cx="8527313" cy="3061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Advertisement Platforms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Mole Valley Farmers could advertise transformation roles through: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Linkedln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Indeed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Agricultural recruitment networks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Company careers website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Professional farming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Online recruitment helps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reach wider and more diverse talent pool. (Taylor,2021)</a:t>
            </a:r>
          </a:p>
        </p:txBody>
      </p:sp>
    </p:spTree>
    <p:extLst>
      <p:ext uri="{BB962C8B-B14F-4D97-AF65-F5344CB8AC3E}">
        <p14:creationId xmlns:p14="http://schemas.microsoft.com/office/powerpoint/2010/main" val="21746871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FCE10F-EE60-056A-6FFB-FFEEEAE25C15}"/>
              </a:ext>
            </a:extLst>
          </p:cNvPr>
          <p:cNvSpPr txBox="1"/>
          <p:nvPr/>
        </p:nvSpPr>
        <p:spPr>
          <a:xfrm>
            <a:off x="723014" y="1871330"/>
            <a:ext cx="8123274" cy="3384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Structured Interview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Suitable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for:Operations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Manager/Project Manager</a:t>
            </a:r>
          </a:p>
          <a:p>
            <a:pPr>
              <a:lnSpc>
                <a:spcPct val="150000"/>
              </a:lnSpc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Structured interviews use consistent questions for all candidates.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Fair comparison between applicants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Reduces interviewer bias 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Improves reliability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Disadvantages: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Less flexibility for exploring unexpected answers. (Dessler,2020)</a:t>
            </a:r>
          </a:p>
        </p:txBody>
      </p:sp>
    </p:spTree>
    <p:extLst>
      <p:ext uri="{BB962C8B-B14F-4D97-AF65-F5344CB8AC3E}">
        <p14:creationId xmlns:p14="http://schemas.microsoft.com/office/powerpoint/2010/main" val="2572457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18D2E46-3A8D-5C31-868D-4AB4E5D79001}"/>
              </a:ext>
            </a:extLst>
          </p:cNvPr>
          <p:cNvSpPr txBox="1"/>
          <p:nvPr/>
        </p:nvSpPr>
        <p:spPr>
          <a:xfrm>
            <a:off x="1190848" y="1956391"/>
            <a:ext cx="7230138" cy="34772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Competency-Based Interview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Competency interviews assess previous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experiences.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Examples questions: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Describe a time when you successfully introduced a change process within an organization”</a:t>
            </a:r>
          </a:p>
          <a:p>
            <a:pPr>
              <a:lnSpc>
                <a:spcPct val="150000"/>
              </a:lnSpc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Identifies leadership skills 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Provides  evidence of previous performance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Suitable for transformation roles. (Armstrong and Taylor,2023)</a:t>
            </a:r>
          </a:p>
        </p:txBody>
      </p:sp>
    </p:spTree>
    <p:extLst>
      <p:ext uri="{BB962C8B-B14F-4D97-AF65-F5344CB8AC3E}">
        <p14:creationId xmlns:p14="http://schemas.microsoft.com/office/powerpoint/2010/main" val="16940452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6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C049189-EF93-722E-19DC-8A10F8E74466}"/>
              </a:ext>
            </a:extLst>
          </p:cNvPr>
          <p:cNvSpPr txBox="1"/>
          <p:nvPr/>
        </p:nvSpPr>
        <p:spPr>
          <a:xfrm>
            <a:off x="893135" y="1509823"/>
            <a:ext cx="8123274" cy="40774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Panel Interview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Suitable for senior transformation roles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Panel members may include: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HR Manager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Operations Director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Digital Transformation Leader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Different  perspectives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More balance decision-making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Reduces bias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Disadvantages: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May increase candidate anxiety. (Bratton and Gold,2022)</a:t>
            </a:r>
          </a:p>
        </p:txBody>
      </p:sp>
    </p:spTree>
    <p:extLst>
      <p:ext uri="{BB962C8B-B14F-4D97-AF65-F5344CB8AC3E}">
        <p14:creationId xmlns:p14="http://schemas.microsoft.com/office/powerpoint/2010/main" val="16325750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6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92606B-951B-B23F-3D51-9130A16B753A}"/>
              </a:ext>
            </a:extLst>
          </p:cNvPr>
          <p:cNvSpPr txBox="1"/>
          <p:nvPr/>
        </p:nvSpPr>
        <p:spPr>
          <a:xfrm>
            <a:off x="765544" y="786809"/>
            <a:ext cx="8803758" cy="5485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Recommended techniques: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Questions:</a:t>
            </a:r>
          </a:p>
          <a:p>
            <a:pPr>
              <a:lnSpc>
                <a:spcPct val="150000"/>
              </a:lnSpc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Explore previous experiences.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”Tell us about a time you managed resistance to change.”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Situational Questions: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Assess future decision-making.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Example;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“How would you introduce a new digital system to employees?”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Probing Questions: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“Can you explain your approach further?”</a:t>
            </a:r>
          </a:p>
          <a:p>
            <a:pPr>
              <a:lnSpc>
                <a:spcPct val="150000"/>
              </a:lnSpc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These techniques improve assessment of candidate suitability.(CIPD,2024)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6442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6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B087D7-73D9-D201-D56F-326033488D5F}"/>
              </a:ext>
            </a:extLst>
          </p:cNvPr>
          <p:cNvSpPr txBox="1"/>
          <p:nvPr/>
        </p:nvSpPr>
        <p:spPr>
          <a:xfrm>
            <a:off x="744279" y="659219"/>
            <a:ext cx="8654902" cy="57323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Face-to-Face vs Virtual Interviews</a:t>
            </a:r>
          </a:p>
          <a:p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Face-to-face interviews: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Better personal connection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Easier observation of communication skills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Useful for leadership roles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Requires more time and resources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Virtual interviews: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Flexible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Faster recruitment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Wider geographical access.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Limitation: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Use a blended approach: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Virtual first-stage interviews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Face-to face final interviews for senior roles. (Taylor,2021)</a:t>
            </a:r>
          </a:p>
          <a:p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60890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6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7D988D4-7BAE-F330-7A57-5B45152166E6}"/>
              </a:ext>
            </a:extLst>
          </p:cNvPr>
          <p:cNvSpPr txBox="1"/>
          <p:nvPr/>
        </p:nvSpPr>
        <p:spPr>
          <a:xfrm>
            <a:off x="637953" y="1935126"/>
            <a:ext cx="8548577" cy="2900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Effective recruitment and selection are  essential for a successful organizational transformation.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Mole Vallet Farmers should: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*Conduct accurate job analysis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Create clear job descriptions and person specifications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Use structured and competency-based interviews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Apply effective  questioning techniques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Combine virtual and face-to-face recruitment methods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 Ensures fairness and equal opportunities</a:t>
            </a:r>
          </a:p>
        </p:txBody>
      </p:sp>
    </p:spTree>
    <p:extLst>
      <p:ext uri="{BB962C8B-B14F-4D97-AF65-F5344CB8AC3E}">
        <p14:creationId xmlns:p14="http://schemas.microsoft.com/office/powerpoint/2010/main" val="2519833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6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3CE1F-F8AB-5BA0-DB06-FB3168175D31}"/>
              </a:ext>
            </a:extLst>
          </p:cNvPr>
          <p:cNvSpPr txBox="1"/>
          <p:nvPr/>
        </p:nvSpPr>
        <p:spPr>
          <a:xfrm rot="10800000" flipV="1">
            <a:off x="999460" y="1209096"/>
            <a:ext cx="7612912" cy="3408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Armstrong,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M.and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Taylor,S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.(2023).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Practice: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Bratton, J. and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Gold,J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(2022).Human Resource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Management:</a:t>
            </a:r>
            <a:r>
              <a:rPr lang="en-US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 and Practice.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CIPD (2024).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 Factsheet.</a:t>
            </a:r>
          </a:p>
          <a:p>
            <a:pPr>
              <a:lnSpc>
                <a:spcPct val="150000"/>
              </a:lnSpc>
            </a:pPr>
            <a:endParaRPr lang="en-US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Dessler, G. (2020).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Management.</a:t>
            </a:r>
          </a:p>
          <a:p>
            <a:pPr>
              <a:lnSpc>
                <a:spcPct val="150000"/>
              </a:lnSpc>
            </a:pPr>
            <a:endParaRPr lang="en-US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Kotter, J. P. (2021)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Leading Change.</a:t>
            </a:r>
          </a:p>
          <a:p>
            <a:pPr>
              <a:lnSpc>
                <a:spcPct val="150000"/>
              </a:lnSpc>
            </a:pPr>
            <a:endParaRPr lang="en-US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Taylor, S. (2021).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Resourcing and Talent Management.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12118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884</Words>
  <Application>Microsoft Macintosh PowerPoint</Application>
  <PresentationFormat>Widescreen</PresentationFormat>
  <Paragraphs>202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Mylene Paningbatan (2435406)</dc:creator>
  <cp:lastModifiedBy>Mylene Cañiza</cp:lastModifiedBy>
  <cp:revision>1</cp:revision>
  <dcterms:created xsi:type="dcterms:W3CDTF">2026-07-12T20:27:49Z</dcterms:created>
  <dcterms:modified xsi:type="dcterms:W3CDTF">2026-07-15T17:16:41Z</dcterms:modified>
</cp:coreProperties>
</file>