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307" r:id="rId39"/>
    <p:sldId id="299" r:id="rId40"/>
    <p:sldId id="300" r:id="rId41"/>
    <p:sldId id="301" r:id="rId42"/>
    <p:sldId id="302" r:id="rId43"/>
    <p:sldId id="303" r:id="rId44"/>
    <p:sldId id="304" r:id="rId45"/>
    <p:sldId id="305" r:id="rId46"/>
    <p:sldId id="306" r:id="rId47"/>
    <p:sldId id="294" r:id="rId48"/>
    <p:sldId id="295" r:id="rId49"/>
    <p:sldId id="296" r:id="rId50"/>
    <p:sldId id="297" r:id="rId51"/>
    <p:sldId id="298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18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997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562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450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289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70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468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28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152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04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621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6A942-EA93-4A92-A7CF-3F68A5E73C82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0C283-2357-4F5E-898A-3B24EB291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854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4.wm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5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6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7.w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>
            <p:ph type="ctrTitle"/>
          </p:nvPr>
        </p:nvSpPr>
        <p:spPr bwMode="auto">
          <a:xfrm>
            <a:off x="2209800" y="2057400"/>
            <a:ext cx="7773988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Quality Costing and Value Engineering</a:t>
            </a:r>
            <a:endParaRPr lang="en-GB" altLang="en-US" sz="4400"/>
          </a:p>
        </p:txBody>
      </p:sp>
      <p:sp>
        <p:nvSpPr>
          <p:cNvPr id="3075" name="Rectangle 3"/>
          <p:cNvSpPr>
            <a:spLocks noChangeArrowheads="1"/>
          </p:cNvSpPr>
          <p:nvPr>
            <p:ph type="subTitle" idx="1"/>
          </p:nvPr>
        </p:nvSpPr>
        <p:spPr bwMode="auto">
          <a:xfrm>
            <a:off x="2819400" y="3352800"/>
            <a:ext cx="6400800" cy="2286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>
                <a:solidFill>
                  <a:schemeClr val="tx2"/>
                </a:solidFill>
              </a:rPr>
              <a:t>Make Versus Buy Decision Making,</a:t>
            </a:r>
          </a:p>
          <a:p>
            <a:pPr>
              <a:spcBef>
                <a:spcPct val="0"/>
              </a:spcBef>
            </a:pPr>
            <a:r>
              <a:rPr lang="en-GB" altLang="en-US">
                <a:solidFill>
                  <a:schemeClr val="tx2"/>
                </a:solidFill>
              </a:rPr>
              <a:t>Quality Costing Methods</a:t>
            </a:r>
          </a:p>
          <a:p>
            <a:pPr>
              <a:spcBef>
                <a:spcPct val="0"/>
              </a:spcBef>
            </a:pPr>
            <a:r>
              <a:rPr lang="en-GB" altLang="en-US">
                <a:solidFill>
                  <a:schemeClr val="tx2"/>
                </a:solidFill>
              </a:rPr>
              <a:t>Value Analysis and Value Engineering</a:t>
            </a:r>
            <a:endParaRPr lang="en-GB" altLang="en-US" sz="3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577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1375719" y="914400"/>
            <a:ext cx="9877167" cy="609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GB" altLang="en-US" b="1" dirty="0"/>
              <a:t>The Benefits of Making Products In-House</a:t>
            </a:r>
          </a:p>
        </p:txBody>
      </p:sp>
      <p:sp>
        <p:nvSpPr>
          <p:cNvPr id="409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276865" y="1676400"/>
            <a:ext cx="9572367" cy="4495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/>
            <a:r>
              <a:rPr lang="en-GB" altLang="en-US" b="1" dirty="0"/>
              <a:t>Marketing</a:t>
            </a:r>
            <a:endParaRPr lang="en-GB" altLang="en-US" dirty="0"/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 dirty="0"/>
              <a:t>useful to claim control over knowledge of high technology assembly method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 dirty="0"/>
              <a:t>visitor focus</a:t>
            </a:r>
          </a:p>
          <a:p>
            <a:pPr algn="just"/>
            <a:r>
              <a:rPr lang="en-GB" altLang="en-US" b="1" dirty="0"/>
              <a:t>Integration</a:t>
            </a:r>
            <a:endParaRPr lang="en-GB" altLang="en-US" dirty="0"/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 dirty="0"/>
              <a:t>design and production capability may be essential for some contracts (military etc.).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 dirty="0"/>
              <a:t>(theoretically) allows better communications and shorter lead times.</a:t>
            </a:r>
          </a:p>
          <a:p>
            <a:pPr algn="just"/>
            <a:r>
              <a:rPr lang="en-GB" altLang="en-US" b="1" dirty="0"/>
              <a:t>Control</a:t>
            </a:r>
            <a:endParaRPr lang="en-GB" altLang="en-US" dirty="0"/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 dirty="0"/>
              <a:t>design changes and priority easier to implement.</a:t>
            </a:r>
          </a:p>
        </p:txBody>
      </p:sp>
    </p:spTree>
    <p:extLst>
      <p:ext uri="{BB962C8B-B14F-4D97-AF65-F5344CB8AC3E}">
        <p14:creationId xmlns:p14="http://schemas.microsoft.com/office/powerpoint/2010/main" val="494026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76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>
                <a:solidFill>
                  <a:schemeClr val="tx1"/>
                </a:solidFill>
              </a:rPr>
              <a:t>In-House Cont.</a:t>
            </a:r>
          </a:p>
        </p:txBody>
      </p:sp>
      <p:sp>
        <p:nvSpPr>
          <p:cNvPr id="512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128584" y="1981200"/>
            <a:ext cx="986893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Security</a:t>
            </a:r>
          </a:p>
          <a:p>
            <a:pPr lvl="1"/>
            <a:r>
              <a:rPr lang="en-GB" altLang="en-US" dirty="0"/>
              <a:t>easier to keep secure confidential aspects of the programme.</a:t>
            </a:r>
          </a:p>
          <a:p>
            <a:pPr marL="0" indent="0">
              <a:buNone/>
            </a:pPr>
            <a:endParaRPr lang="en-GB" altLang="en-US" b="1" dirty="0"/>
          </a:p>
          <a:p>
            <a:r>
              <a:rPr lang="en-GB" altLang="en-US" b="1" dirty="0"/>
              <a:t>Knowledge</a:t>
            </a:r>
          </a:p>
          <a:p>
            <a:pPr lvl="1"/>
            <a:r>
              <a:rPr lang="en-GB" altLang="en-US" dirty="0"/>
              <a:t>maintains knowledge base of the company.</a:t>
            </a:r>
          </a:p>
        </p:txBody>
      </p:sp>
    </p:spTree>
    <p:extLst>
      <p:ext uri="{BB962C8B-B14F-4D97-AF65-F5344CB8AC3E}">
        <p14:creationId xmlns:p14="http://schemas.microsoft.com/office/powerpoint/2010/main" val="2950859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>
                <a:solidFill>
                  <a:schemeClr val="tx1"/>
                </a:solidFill>
              </a:rPr>
              <a:t>The Benefits of Subcontracting</a:t>
            </a:r>
          </a:p>
        </p:txBody>
      </p:sp>
      <p:sp>
        <p:nvSpPr>
          <p:cNvPr id="614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392195" y="1981200"/>
            <a:ext cx="9531178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/>
              <a:t>Lower Financial Risk</a:t>
            </a:r>
            <a:r>
              <a:rPr lang="en-GB" altLang="en-US"/>
              <a:t> </a:t>
            </a:r>
          </a:p>
          <a:p>
            <a:r>
              <a:rPr lang="en-GB" altLang="en-US" b="1"/>
              <a:t>Flexibility in Technology</a:t>
            </a:r>
            <a:r>
              <a:rPr lang="en-GB" altLang="en-US"/>
              <a:t> </a:t>
            </a:r>
          </a:p>
          <a:p>
            <a:r>
              <a:rPr lang="en-GB" altLang="en-US" b="1"/>
              <a:t>Reduced Technical Risk</a:t>
            </a:r>
            <a:r>
              <a:rPr lang="en-GB" altLang="en-US"/>
              <a:t> </a:t>
            </a:r>
          </a:p>
          <a:p>
            <a:r>
              <a:rPr lang="en-GB" altLang="en-US" b="1"/>
              <a:t>Maximises Benefits of Investment Resources</a:t>
            </a:r>
            <a:r>
              <a:rPr lang="en-GB" altLang="en-US"/>
              <a:t> </a:t>
            </a:r>
          </a:p>
          <a:p>
            <a:r>
              <a:rPr lang="en-GB" altLang="en-US" b="1"/>
              <a:t>Focus</a:t>
            </a:r>
          </a:p>
        </p:txBody>
      </p:sp>
    </p:spTree>
    <p:extLst>
      <p:ext uri="{BB962C8B-B14F-4D97-AF65-F5344CB8AC3E}">
        <p14:creationId xmlns:p14="http://schemas.microsoft.com/office/powerpoint/2010/main" val="1642551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>
                <a:solidFill>
                  <a:schemeClr val="tx1"/>
                </a:solidFill>
              </a:rPr>
              <a:t>Cost of In-House Production</a:t>
            </a:r>
          </a:p>
        </p:txBody>
      </p:sp>
      <p:sp>
        <p:nvSpPr>
          <p:cNvPr id="717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Training  - technical and managerial training</a:t>
            </a:r>
          </a:p>
          <a:p>
            <a:r>
              <a:rPr lang="en-GB" altLang="en-US"/>
              <a:t>Capital Investments </a:t>
            </a:r>
          </a:p>
          <a:p>
            <a:r>
              <a:rPr lang="en-GB" altLang="en-US"/>
              <a:t>Associated Cost (Services)</a:t>
            </a:r>
            <a:r>
              <a:rPr lang="en-GB" altLang="en-US" b="1"/>
              <a:t> </a:t>
            </a:r>
          </a:p>
          <a:p>
            <a:r>
              <a:rPr lang="en-GB" altLang="en-US"/>
              <a:t>Technical Expertise </a:t>
            </a:r>
          </a:p>
        </p:txBody>
      </p:sp>
    </p:spTree>
    <p:extLst>
      <p:ext uri="{BB962C8B-B14F-4D97-AF65-F5344CB8AC3E}">
        <p14:creationId xmlns:p14="http://schemas.microsoft.com/office/powerpoint/2010/main" val="3386854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Cost of in-house production cont.</a:t>
            </a:r>
          </a:p>
        </p:txBody>
      </p:sp>
      <p:sp>
        <p:nvSpPr>
          <p:cNvPr id="819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Design Training </a:t>
            </a:r>
          </a:p>
          <a:p>
            <a:r>
              <a:rPr lang="en-GB" altLang="en-US" dirty="0"/>
              <a:t>CAD Equipment </a:t>
            </a:r>
          </a:p>
          <a:p>
            <a:r>
              <a:rPr lang="en-GB" altLang="en-US" dirty="0"/>
              <a:t>Production Control </a:t>
            </a:r>
          </a:p>
          <a:p>
            <a:r>
              <a:rPr lang="en-GB" altLang="en-US" dirty="0"/>
              <a:t>Start up Losses </a:t>
            </a:r>
          </a:p>
        </p:txBody>
      </p:sp>
    </p:spTree>
    <p:extLst>
      <p:ext uri="{BB962C8B-B14F-4D97-AF65-F5344CB8AC3E}">
        <p14:creationId xmlns:p14="http://schemas.microsoft.com/office/powerpoint/2010/main" val="692347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>
                <a:solidFill>
                  <a:schemeClr val="tx1"/>
                </a:solidFill>
              </a:rPr>
              <a:t>The Costs of Subcontracting</a:t>
            </a:r>
          </a:p>
        </p:txBody>
      </p:sp>
      <p:sp>
        <p:nvSpPr>
          <p:cNvPr id="921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/>
              <a:t>Specification Costs</a:t>
            </a:r>
            <a:r>
              <a:rPr lang="en-GB" altLang="en-US"/>
              <a:t> </a:t>
            </a:r>
          </a:p>
          <a:p>
            <a:r>
              <a:rPr lang="en-GB" altLang="en-US" b="1"/>
              <a:t>Second Sourcing</a:t>
            </a:r>
            <a:r>
              <a:rPr lang="en-GB" altLang="en-US"/>
              <a:t> </a:t>
            </a:r>
          </a:p>
          <a:p>
            <a:r>
              <a:rPr lang="en-GB" altLang="en-US" b="1"/>
              <a:t>Production Runs</a:t>
            </a:r>
            <a:r>
              <a:rPr lang="en-GB" altLang="en-US"/>
              <a:t> </a:t>
            </a:r>
          </a:p>
          <a:p>
            <a:r>
              <a:rPr lang="en-GB" altLang="en-US" b="1"/>
              <a:t>Free Issue Components</a:t>
            </a:r>
            <a:r>
              <a:rPr lang="en-GB" altLang="en-US"/>
              <a:t> </a:t>
            </a:r>
          </a:p>
          <a:p>
            <a:r>
              <a:rPr lang="en-GB" altLang="en-US" b="1"/>
              <a:t>Loss of Added Value</a:t>
            </a:r>
            <a:r>
              <a:rPr lang="en-GB" alt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76352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Disadvantages:</a:t>
            </a:r>
          </a:p>
        </p:txBody>
      </p:sp>
      <p:sp>
        <p:nvSpPr>
          <p:cNvPr id="1024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In-house production</a:t>
            </a:r>
          </a:p>
          <a:p>
            <a:pPr lvl="1"/>
            <a:r>
              <a:rPr lang="en-GB" altLang="en-US"/>
              <a:t>Production staff are open to pressure for design changes, increased densities, etc.</a:t>
            </a:r>
          </a:p>
          <a:p>
            <a:pPr lvl="1"/>
            <a:r>
              <a:rPr lang="en-GB" altLang="en-US"/>
              <a:t>Capital requirements can be high</a:t>
            </a:r>
          </a:p>
          <a:p>
            <a:r>
              <a:rPr lang="en-GB" altLang="en-US"/>
              <a:t>Subcontract</a:t>
            </a:r>
          </a:p>
          <a:p>
            <a:pPr lvl="1"/>
            <a:r>
              <a:rPr lang="en-GB" altLang="en-US"/>
              <a:t>Unless large order, low priority</a:t>
            </a:r>
          </a:p>
          <a:p>
            <a:pPr lvl="1"/>
            <a:r>
              <a:rPr lang="en-GB" altLang="en-US"/>
              <a:t>Product knowledge doesn’t develop</a:t>
            </a:r>
          </a:p>
          <a:p>
            <a:pPr lvl="1"/>
            <a:r>
              <a:rPr lang="en-GB" altLang="en-US"/>
              <a:t>Rework may still be a customer requirement</a:t>
            </a:r>
          </a:p>
        </p:txBody>
      </p:sp>
    </p:spTree>
    <p:extLst>
      <p:ext uri="{BB962C8B-B14F-4D97-AF65-F5344CB8AC3E}">
        <p14:creationId xmlns:p14="http://schemas.microsoft.com/office/powerpoint/2010/main" val="2454041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So?</a:t>
            </a:r>
          </a:p>
        </p:txBody>
      </p:sp>
      <p:sp>
        <p:nvSpPr>
          <p:cNvPr id="1126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120346" y="1981200"/>
            <a:ext cx="9852454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Large companies usually go </a:t>
            </a:r>
            <a:r>
              <a:rPr lang="en-GB" altLang="en-US" dirty="0" smtClean="0"/>
              <a:t>in-house</a:t>
            </a:r>
          </a:p>
          <a:p>
            <a:r>
              <a:rPr lang="en-GB" altLang="en-US" dirty="0" smtClean="0"/>
              <a:t>The </a:t>
            </a:r>
            <a:r>
              <a:rPr lang="en-GB" altLang="en-US" dirty="0"/>
              <a:t>ability to invest, coupled with (if successful) higher profits, drives the decision</a:t>
            </a:r>
          </a:p>
          <a:p>
            <a:r>
              <a:rPr lang="en-GB" altLang="en-US" dirty="0"/>
              <a:t>Small to medium companies forced into rational decision making by financial </a:t>
            </a:r>
            <a:r>
              <a:rPr lang="en-GB" altLang="en-US" dirty="0" smtClean="0"/>
              <a:t>limitations</a:t>
            </a:r>
          </a:p>
          <a:p>
            <a:r>
              <a:rPr lang="en-GB" altLang="en-US" dirty="0" smtClean="0"/>
              <a:t>Often </a:t>
            </a:r>
            <a:r>
              <a:rPr lang="en-GB" altLang="en-US" dirty="0"/>
              <a:t>forced into decision by limited financial </a:t>
            </a:r>
            <a:r>
              <a:rPr lang="en-GB" altLang="en-US" dirty="0" smtClean="0"/>
              <a:t>backing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51047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4000" b="1" dirty="0"/>
              <a:t>Major Benefits to Niche Suppliers</a:t>
            </a:r>
            <a:endParaRPr lang="en-GB" altLang="en-US" b="1" dirty="0"/>
          </a:p>
        </p:txBody>
      </p:sp>
      <p:sp>
        <p:nvSpPr>
          <p:cNvPr id="1229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Improvement of early cash flows</a:t>
            </a:r>
          </a:p>
          <a:p>
            <a:r>
              <a:rPr lang="en-GB" altLang="en-US"/>
              <a:t>Elimination of learning curves</a:t>
            </a:r>
          </a:p>
          <a:p>
            <a:r>
              <a:rPr lang="en-GB" altLang="en-US"/>
              <a:t>Focus on core business, put the effort where the ability and benefits lie</a:t>
            </a:r>
          </a:p>
          <a:p>
            <a:r>
              <a:rPr lang="en-GB" altLang="en-US"/>
              <a:t>Work at high margin business only</a:t>
            </a:r>
          </a:p>
          <a:p>
            <a:pPr>
              <a:buFontTx/>
              <a:buNone/>
            </a:pPr>
            <a:r>
              <a:rPr lang="en-GB" altLang="en-US" i="1"/>
              <a:t>The entire niche business idea is built on subcontracting of low margin work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7290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1194485" y="685800"/>
            <a:ext cx="9712411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The “Japanese” Approach to Subcontracting</a:t>
            </a:r>
          </a:p>
        </p:txBody>
      </p:sp>
      <p:sp>
        <p:nvSpPr>
          <p:cNvPr id="1331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062681" y="1981200"/>
            <a:ext cx="10050162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Natural manufacturers, forced into subcontracting  by EC (and US) sourcing rules</a:t>
            </a:r>
          </a:p>
          <a:p>
            <a:r>
              <a:rPr lang="en-GB" altLang="en-US" dirty="0"/>
              <a:t>Assess Subcontracts</a:t>
            </a:r>
          </a:p>
          <a:p>
            <a:pPr lvl="1"/>
            <a:r>
              <a:rPr lang="en-GB" altLang="en-US" dirty="0"/>
              <a:t>Competence, flexibility, equipment, backing</a:t>
            </a:r>
          </a:p>
          <a:p>
            <a:r>
              <a:rPr lang="en-GB" altLang="en-US" dirty="0"/>
              <a:t>Develop Partnerships</a:t>
            </a:r>
          </a:p>
          <a:p>
            <a:r>
              <a:rPr lang="en-GB" altLang="en-US" dirty="0"/>
              <a:t>Drive supplier competence</a:t>
            </a:r>
          </a:p>
        </p:txBody>
      </p:sp>
    </p:spTree>
    <p:extLst>
      <p:ext uri="{BB962C8B-B14F-4D97-AF65-F5344CB8AC3E}">
        <p14:creationId xmlns:p14="http://schemas.microsoft.com/office/powerpoint/2010/main" val="3770540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>
            <p:ph type="body" idx="1"/>
          </p:nvPr>
        </p:nvSpPr>
        <p:spPr bwMode="auto">
          <a:xfrm>
            <a:off x="2133600" y="1828800"/>
            <a:ext cx="7924800" cy="416628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Long term relationship with a few chosen subcontractor</a:t>
            </a:r>
          </a:p>
          <a:p>
            <a:r>
              <a:rPr lang="en-GB" altLang="en-US" dirty="0"/>
              <a:t>Drive subcontractors to adopt their own (the customer’s) style of operation</a:t>
            </a:r>
          </a:p>
          <a:p>
            <a:r>
              <a:rPr lang="en-GB" altLang="en-US" dirty="0"/>
              <a:t>Force quality improvement programmes, lead time improvements</a:t>
            </a:r>
          </a:p>
          <a:p>
            <a:r>
              <a:rPr lang="en-GB" altLang="en-US" dirty="0"/>
              <a:t>Common design/manufacture rules, with clearly defined company interfaces.</a:t>
            </a:r>
          </a:p>
          <a:p>
            <a:r>
              <a:rPr lang="en-GB" altLang="en-US" dirty="0"/>
              <a:t>Long term advantage focus</a:t>
            </a:r>
          </a:p>
        </p:txBody>
      </p:sp>
      <p:sp>
        <p:nvSpPr>
          <p:cNvPr id="3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1194485" y="685800"/>
            <a:ext cx="9712411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The “Japanese” Approach to Subcontracting</a:t>
            </a:r>
          </a:p>
        </p:txBody>
      </p:sp>
    </p:spTree>
    <p:extLst>
      <p:ext uri="{BB962C8B-B14F-4D97-AF65-F5344CB8AC3E}">
        <p14:creationId xmlns:p14="http://schemas.microsoft.com/office/powerpoint/2010/main" val="770827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Documentation</a:t>
            </a:r>
          </a:p>
        </p:txBody>
      </p:sp>
      <p:sp>
        <p:nvSpPr>
          <p:cNvPr id="1536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Customer’s Confidentiality Agreement</a:t>
            </a:r>
          </a:p>
          <a:p>
            <a:r>
              <a:rPr lang="en-GB" altLang="en-US"/>
              <a:t>Quotation</a:t>
            </a:r>
          </a:p>
          <a:p>
            <a:r>
              <a:rPr lang="en-GB" altLang="en-US"/>
              <a:t>Terms of Sale</a:t>
            </a:r>
          </a:p>
          <a:p>
            <a:r>
              <a:rPr lang="en-GB" altLang="en-US"/>
              <a:t>Customer’s Terms of Purchase</a:t>
            </a:r>
          </a:p>
          <a:p>
            <a:r>
              <a:rPr lang="en-GB" altLang="en-US"/>
              <a:t>Purchase Order and Necessary Attachments</a:t>
            </a:r>
          </a:p>
          <a:p>
            <a:r>
              <a:rPr lang="en-GB" altLang="en-US"/>
              <a:t>Subcontractor’s Acceptance of Purchase Order</a:t>
            </a:r>
          </a:p>
        </p:txBody>
      </p:sp>
    </p:spTree>
    <p:extLst>
      <p:ext uri="{BB962C8B-B14F-4D97-AF65-F5344CB8AC3E}">
        <p14:creationId xmlns:p14="http://schemas.microsoft.com/office/powerpoint/2010/main" val="862339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To Determine Capability</a:t>
            </a:r>
          </a:p>
        </p:txBody>
      </p:sp>
      <p:sp>
        <p:nvSpPr>
          <p:cNvPr id="1638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Visit</a:t>
            </a:r>
          </a:p>
          <a:p>
            <a:r>
              <a:rPr lang="en-GB" altLang="en-US"/>
              <a:t>Assess capability</a:t>
            </a:r>
          </a:p>
          <a:p>
            <a:r>
              <a:rPr lang="en-GB" altLang="en-US"/>
              <a:t>Assess systems</a:t>
            </a:r>
          </a:p>
          <a:p>
            <a:r>
              <a:rPr lang="en-GB" altLang="en-US"/>
              <a:t>Ensure your visit team is able to assess the points relevant to your product</a:t>
            </a:r>
          </a:p>
          <a:p>
            <a:r>
              <a:rPr lang="en-GB" altLang="en-US"/>
              <a:t>Use references</a:t>
            </a:r>
          </a:p>
        </p:txBody>
      </p:sp>
    </p:spTree>
    <p:extLst>
      <p:ext uri="{BB962C8B-B14F-4D97-AF65-F5344CB8AC3E}">
        <p14:creationId xmlns:p14="http://schemas.microsoft.com/office/powerpoint/2010/main" val="3629296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>
            <p:ph type="ctrTitle"/>
          </p:nvPr>
        </p:nvSpPr>
        <p:spPr bwMode="auto">
          <a:xfrm>
            <a:off x="2209800" y="2286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4400"/>
              <a:t>Quality Costing</a:t>
            </a:r>
          </a:p>
        </p:txBody>
      </p:sp>
    </p:spTree>
    <p:extLst>
      <p:ext uri="{BB962C8B-B14F-4D97-AF65-F5344CB8AC3E}">
        <p14:creationId xmlns:p14="http://schemas.microsoft.com/office/powerpoint/2010/main" val="663418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Quality Costs</a:t>
            </a:r>
          </a:p>
        </p:txBody>
      </p:sp>
      <p:sp>
        <p:nvSpPr>
          <p:cNvPr id="1843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Costs identified and presented to management in meaningful form</a:t>
            </a:r>
          </a:p>
          <a:p>
            <a:r>
              <a:rPr lang="en-GB" altLang="en-US"/>
              <a:t>Cash assets not to be used without purpose</a:t>
            </a:r>
          </a:p>
          <a:p>
            <a:r>
              <a:rPr lang="en-GB" altLang="en-US"/>
              <a:t>Staff time, equipment, stationery</a:t>
            </a:r>
          </a:p>
          <a:p>
            <a:endParaRPr lang="en-GB" altLang="en-US"/>
          </a:p>
          <a:p>
            <a:r>
              <a:rPr lang="en-GB" altLang="en-US" b="1" i="1"/>
              <a:t>Quality Assurance - Cost Centre or Profit Centre?</a:t>
            </a:r>
          </a:p>
        </p:txBody>
      </p:sp>
    </p:spTree>
    <p:extLst>
      <p:ext uri="{BB962C8B-B14F-4D97-AF65-F5344CB8AC3E}">
        <p14:creationId xmlns:p14="http://schemas.microsoft.com/office/powerpoint/2010/main" val="1191503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/>
              <a:t>Cost Categories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945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Prevention Costs</a:t>
            </a:r>
          </a:p>
          <a:p>
            <a:endParaRPr lang="en-GB" altLang="en-US"/>
          </a:p>
          <a:p>
            <a:r>
              <a:rPr lang="en-GB" altLang="en-US"/>
              <a:t>Appraisal Costs</a:t>
            </a:r>
          </a:p>
          <a:p>
            <a:endParaRPr lang="en-GB" altLang="en-US"/>
          </a:p>
          <a:p>
            <a:r>
              <a:rPr lang="en-GB" altLang="en-US"/>
              <a:t>Failure Costs</a:t>
            </a:r>
          </a:p>
        </p:txBody>
      </p:sp>
    </p:spTree>
    <p:extLst>
      <p:ext uri="{BB962C8B-B14F-4D97-AF65-F5344CB8AC3E}">
        <p14:creationId xmlns:p14="http://schemas.microsoft.com/office/powerpoint/2010/main" val="38607556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Prevention Costs</a:t>
            </a:r>
          </a:p>
        </p:txBody>
      </p:sp>
      <p:sp>
        <p:nvSpPr>
          <p:cNvPr id="2048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Quality systems planning</a:t>
            </a:r>
          </a:p>
          <a:p>
            <a:r>
              <a:rPr lang="en-GB" altLang="en-US"/>
              <a:t>Quality standards conformance costs</a:t>
            </a:r>
          </a:p>
          <a:p>
            <a:r>
              <a:rPr lang="en-GB" altLang="en-US"/>
              <a:t>Administration of QC</a:t>
            </a:r>
          </a:p>
          <a:p>
            <a:r>
              <a:rPr lang="en-GB" altLang="en-US"/>
              <a:t>Quality measurement</a:t>
            </a:r>
          </a:p>
          <a:p>
            <a:r>
              <a:rPr lang="en-GB" altLang="en-US"/>
              <a:t>Quality Training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5685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Prevention Costs Cont.</a:t>
            </a:r>
          </a:p>
        </p:txBody>
      </p:sp>
      <p:sp>
        <p:nvSpPr>
          <p:cNvPr id="2150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Quality data analysis, evaluation and feedback to the user departments</a:t>
            </a:r>
          </a:p>
          <a:p>
            <a:r>
              <a:rPr lang="en-GB" altLang="en-US"/>
              <a:t>Vendor quality surveys and supplier audits</a:t>
            </a:r>
          </a:p>
          <a:p>
            <a:r>
              <a:rPr lang="en-GB" altLang="en-US"/>
              <a:t>Test and inspection system design</a:t>
            </a:r>
          </a:p>
          <a:p>
            <a:r>
              <a:rPr lang="en-GB" altLang="en-US"/>
              <a:t>Reliability studies</a:t>
            </a:r>
          </a:p>
        </p:txBody>
      </p:sp>
    </p:spTree>
    <p:extLst>
      <p:ext uri="{BB962C8B-B14F-4D97-AF65-F5344CB8AC3E}">
        <p14:creationId xmlns:p14="http://schemas.microsoft.com/office/powerpoint/2010/main" val="1755398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Appraisal Costs</a:t>
            </a:r>
          </a:p>
        </p:txBody>
      </p:sp>
      <p:sp>
        <p:nvSpPr>
          <p:cNvPr id="2253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lvl="1"/>
            <a:r>
              <a:rPr lang="en-GB" altLang="en-US"/>
              <a:t>Inspection and test costs</a:t>
            </a:r>
          </a:p>
          <a:p>
            <a:pPr lvl="1"/>
            <a:r>
              <a:rPr lang="en-GB" altLang="en-US"/>
              <a:t>Costs of acceptance testing</a:t>
            </a:r>
          </a:p>
          <a:p>
            <a:pPr lvl="1"/>
            <a:r>
              <a:rPr lang="en-GB" altLang="en-US"/>
              <a:t>Product design review processes</a:t>
            </a:r>
          </a:p>
          <a:p>
            <a:pPr lvl="1"/>
            <a:r>
              <a:rPr lang="en-GB" altLang="en-US"/>
              <a:t>shipping and product release tests</a:t>
            </a:r>
          </a:p>
          <a:p>
            <a:pPr lvl="1"/>
            <a:r>
              <a:rPr lang="en-GB" altLang="en-US"/>
              <a:t>costs of materials for test and inspection</a:t>
            </a:r>
          </a:p>
          <a:p>
            <a:pPr lvl="1"/>
            <a:r>
              <a:rPr lang="en-GB" altLang="en-US"/>
              <a:t>conformance testing (external laboratories)</a:t>
            </a:r>
          </a:p>
          <a:p>
            <a:pPr lvl="1"/>
            <a:r>
              <a:rPr lang="en-GB" altLang="en-US"/>
              <a:t>product evaluation tests</a:t>
            </a:r>
          </a:p>
        </p:txBody>
      </p:sp>
    </p:spTree>
    <p:extLst>
      <p:ext uri="{BB962C8B-B14F-4D97-AF65-F5344CB8AC3E}">
        <p14:creationId xmlns:p14="http://schemas.microsoft.com/office/powerpoint/2010/main" val="42392238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Failure Costs</a:t>
            </a:r>
          </a:p>
        </p:txBody>
      </p:sp>
      <p:sp>
        <p:nvSpPr>
          <p:cNvPr id="2355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86000" y="1752600"/>
            <a:ext cx="69342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Rework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Scrap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Retest and re-inspection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Failure analysis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Defective materials control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Returns processing and handling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Returns repair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Field activity costs associated with warrantee repair, engineering error and modification, and factory faults</a:t>
            </a:r>
          </a:p>
        </p:txBody>
      </p:sp>
    </p:spTree>
    <p:extLst>
      <p:ext uri="{BB962C8B-B14F-4D97-AF65-F5344CB8AC3E}">
        <p14:creationId xmlns:p14="http://schemas.microsoft.com/office/powerpoint/2010/main" val="31298229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Money is Spent on Quality, so Quality Cost Accounting</a:t>
            </a:r>
            <a:endParaRPr lang="en-GB" altLang="en-US"/>
          </a:p>
        </p:txBody>
      </p:sp>
      <p:sp>
        <p:nvSpPr>
          <p:cNvPr id="2457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Presents information to management in a </a:t>
            </a:r>
            <a:r>
              <a:rPr lang="en-GB" altLang="en-US" i="1"/>
              <a:t>useful</a:t>
            </a:r>
            <a:r>
              <a:rPr lang="en-GB" altLang="en-US"/>
              <a:t> form</a:t>
            </a:r>
          </a:p>
          <a:p>
            <a:r>
              <a:rPr lang="en-GB" altLang="en-US"/>
              <a:t>Quality assurance and improvement programmes are investments like any other project, and require capital allocation</a:t>
            </a:r>
          </a:p>
          <a:p>
            <a:r>
              <a:rPr lang="en-GB" altLang="en-US"/>
              <a:t>Must present information in standard format</a:t>
            </a:r>
          </a:p>
          <a:p>
            <a:pPr lvl="1"/>
            <a:r>
              <a:rPr lang="en-GB" altLang="en-US"/>
              <a:t>net present value analysis, IRR, payback period, project</a:t>
            </a:r>
          </a:p>
        </p:txBody>
      </p:sp>
    </p:spTree>
    <p:extLst>
      <p:ext uri="{BB962C8B-B14F-4D97-AF65-F5344CB8AC3E}">
        <p14:creationId xmlns:p14="http://schemas.microsoft.com/office/powerpoint/2010/main" val="21263711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An (Old Fashioned) Quality Cost Model</a:t>
            </a:r>
            <a:endParaRPr lang="en-GB" altLang="en-US"/>
          </a:p>
        </p:txBody>
      </p:sp>
      <p:graphicFrame>
        <p:nvGraphicFramePr>
          <p:cNvPr id="25603" name="Object 3"/>
          <p:cNvGraphicFramePr>
            <a:graphicFrameLocks noChangeAspect="1"/>
          </p:cNvGraphicFramePr>
          <p:nvPr/>
        </p:nvGraphicFramePr>
        <p:xfrm>
          <a:off x="2590800" y="1981200"/>
          <a:ext cx="7315200" cy="426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5652360" imgH="3909240" progId="Word.Document.8">
                  <p:embed/>
                </p:oleObj>
              </mc:Choice>
              <mc:Fallback>
                <p:oleObj name="Document" r:id="rId3" imgW="5652360" imgH="39092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1981200"/>
                        <a:ext cx="7315200" cy="426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06365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4000"/>
              <a:t>Costs of Inspection (after Juran and Gryna Jr.)</a:t>
            </a:r>
            <a:endParaRPr lang="en-GB" altLang="en-US"/>
          </a:p>
        </p:txBody>
      </p:sp>
      <p:graphicFrame>
        <p:nvGraphicFramePr>
          <p:cNvPr id="26627" name="Object 3"/>
          <p:cNvGraphicFramePr>
            <a:graphicFrameLocks noChangeAspect="1"/>
          </p:cNvGraphicFramePr>
          <p:nvPr/>
        </p:nvGraphicFramePr>
        <p:xfrm>
          <a:off x="2286000" y="2349500"/>
          <a:ext cx="7543800" cy="3136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cument" r:id="rId3" imgW="5486400" imgH="2157840" progId="Word.Document.8">
                  <p:embed/>
                </p:oleObj>
              </mc:Choice>
              <mc:Fallback>
                <p:oleObj name="Document" r:id="rId3" imgW="5486400" imgH="21578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2349500"/>
                        <a:ext cx="7543800" cy="3136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47962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50" name="Object 2"/>
          <p:cNvGraphicFramePr>
            <a:graphicFrameLocks noChangeAspect="1"/>
          </p:cNvGraphicFramePr>
          <p:nvPr/>
        </p:nvGraphicFramePr>
        <p:xfrm>
          <a:off x="2133600" y="1524000"/>
          <a:ext cx="7772400" cy="3200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Document" r:id="rId3" imgW="5486400" imgH="1798200" progId="Word.Document.8">
                  <p:embed/>
                </p:oleObj>
              </mc:Choice>
              <mc:Fallback>
                <p:oleObj name="Document" r:id="rId3" imgW="5486400" imgH="17982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1524000"/>
                        <a:ext cx="7772400" cy="3200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9272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4000"/>
              <a:t>Major Cost Categories for  Investment Analysis</a:t>
            </a:r>
            <a:endParaRPr lang="en-GB" altLang="en-US"/>
          </a:p>
        </p:txBody>
      </p:sp>
      <p:sp>
        <p:nvSpPr>
          <p:cNvPr id="2867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133600" y="21336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Investment Costs</a:t>
            </a:r>
          </a:p>
          <a:p>
            <a:pPr lvl="1"/>
            <a:r>
              <a:rPr lang="en-GB" altLang="en-US"/>
              <a:t>Non-recurring capital outlays to acquire or develop new equipment, software, buildings or any other new capability</a:t>
            </a:r>
          </a:p>
          <a:p>
            <a:r>
              <a:rPr lang="en-GB" altLang="en-US"/>
              <a:t>Implementation Costs</a:t>
            </a:r>
          </a:p>
          <a:p>
            <a:pPr lvl="1" algn="just"/>
            <a:r>
              <a:rPr lang="en-GB" altLang="en-US"/>
              <a:t>One-time outlays to create or install a new capability</a:t>
            </a:r>
          </a:p>
          <a:p>
            <a:pPr lvl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88574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/>
              <a:t>Cost Categories for  Investment Analysis Cont.</a:t>
            </a:r>
          </a:p>
        </p:txBody>
      </p:sp>
      <p:sp>
        <p:nvSpPr>
          <p:cNvPr id="2969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133600" y="22098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Annual Operating Costs</a:t>
            </a:r>
          </a:p>
          <a:p>
            <a:pPr lvl="1"/>
            <a:r>
              <a:rPr lang="en-GB" altLang="en-US"/>
              <a:t>Recurring outlays required to operate the system on a monthly or yearly basis. </a:t>
            </a:r>
          </a:p>
          <a:p>
            <a:pPr lvl="1"/>
            <a:r>
              <a:rPr lang="en-GB" altLang="en-US"/>
              <a:t>Additional and increased staff salaries are included in this heading</a:t>
            </a:r>
          </a:p>
          <a:p>
            <a:pPr lvl="1"/>
            <a:r>
              <a:rPr lang="en-GB" altLang="en-US"/>
              <a:t>Don’t ignore printer paper, cartridges, maintenance staff time, consumables.</a:t>
            </a:r>
          </a:p>
          <a:p>
            <a:pPr lvl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25556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Juggling between headings</a:t>
            </a:r>
          </a:p>
        </p:txBody>
      </p:sp>
      <p:sp>
        <p:nvSpPr>
          <p:cNvPr id="3072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The banks may not like to see large asset bases for low return companies (start ups in particular).</a:t>
            </a:r>
          </a:p>
          <a:p>
            <a:pPr lvl="1"/>
            <a:r>
              <a:rPr lang="en-GB" altLang="en-US"/>
              <a:t>rental or leasing will convert investment costs to annual operating costs. May convert implementation costs to annual operating costs if the installation and training are included into the monthly repayments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09865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Annual Cost Calculation</a:t>
            </a:r>
          </a:p>
        </p:txBody>
      </p:sp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2441575" y="2663826"/>
          <a:ext cx="7620000" cy="169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Document" r:id="rId3" imgW="7620120" imgH="1696320" progId="Word.Document.8">
                  <p:embed/>
                </p:oleObj>
              </mc:Choice>
              <mc:Fallback>
                <p:oleObj name="Document" r:id="rId3" imgW="7620120" imgH="169632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41575" y="2663826"/>
                        <a:ext cx="7620000" cy="169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558382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/>
              <a:t>Break-Even Analysis </a:t>
            </a:r>
            <a:br>
              <a:rPr lang="en-GB" altLang="en-US"/>
            </a:br>
            <a:r>
              <a:rPr lang="en-GB" altLang="en-US"/>
              <a:t>(See Earlier Notes)</a:t>
            </a:r>
            <a:endParaRPr lang="en-GB" altLang="en-US" u="sng"/>
          </a:p>
        </p:txBody>
      </p:sp>
      <p:sp>
        <p:nvSpPr>
          <p:cNvPr id="3277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133600" y="21336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/>
            <a:r>
              <a:rPr lang="en-GB" altLang="en-US" i="1"/>
              <a:t>Accounting :</a:t>
            </a:r>
            <a:endParaRPr lang="en-GB" altLang="en-US"/>
          </a:p>
          <a:p>
            <a:pPr lvl="1" algn="just"/>
            <a:r>
              <a:rPr lang="en-GB" altLang="en-US"/>
              <a:t>Comparison of project costs and the revenue the project may produce.</a:t>
            </a:r>
          </a:p>
          <a:p>
            <a:pPr algn="just"/>
            <a:r>
              <a:rPr lang="en-GB" altLang="en-US" i="1"/>
              <a:t>Quality Systems Analysis:</a:t>
            </a:r>
            <a:endParaRPr lang="en-GB" altLang="en-US"/>
          </a:p>
          <a:p>
            <a:pPr lvl="1" algn="just"/>
            <a:r>
              <a:rPr lang="en-GB" altLang="en-US"/>
              <a:t>Comparison of cost of new system and current system to determine point at which the new system costs the same as the current one.</a:t>
            </a:r>
          </a:p>
        </p:txBody>
      </p:sp>
    </p:spTree>
    <p:extLst>
      <p:ext uri="{BB962C8B-B14F-4D97-AF65-F5344CB8AC3E}">
        <p14:creationId xmlns:p14="http://schemas.microsoft.com/office/powerpoint/2010/main" val="4424024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Payback Period</a:t>
            </a:r>
          </a:p>
        </p:txBody>
      </p:sp>
      <p:graphicFrame>
        <p:nvGraphicFramePr>
          <p:cNvPr id="33795" name="Object 3"/>
          <p:cNvGraphicFramePr>
            <a:graphicFrameLocks noChangeAspect="1"/>
          </p:cNvGraphicFramePr>
          <p:nvPr/>
        </p:nvGraphicFramePr>
        <p:xfrm>
          <a:off x="2370138" y="1852614"/>
          <a:ext cx="7408862" cy="4167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Document" r:id="rId3" imgW="5486400" imgH="3486960" progId="Word.Document.8">
                  <p:embed/>
                </p:oleObj>
              </mc:Choice>
              <mc:Fallback>
                <p:oleObj name="Document" r:id="rId3" imgW="5486400" imgH="348696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70138" y="1852614"/>
                        <a:ext cx="7408862" cy="41671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30781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Internal Rate of Return (Marginal Efficiency of Investment)</a:t>
            </a:r>
            <a:endParaRPr lang="en-GB" altLang="en-US" u="sng">
              <a:solidFill>
                <a:schemeClr val="tx1"/>
              </a:solidFill>
            </a:endParaRPr>
          </a:p>
        </p:txBody>
      </p:sp>
      <p:graphicFrame>
        <p:nvGraphicFramePr>
          <p:cNvPr id="34819" name="Object 3"/>
          <p:cNvGraphicFramePr>
            <a:graphicFrameLocks noChangeAspect="1"/>
          </p:cNvGraphicFramePr>
          <p:nvPr/>
        </p:nvGraphicFramePr>
        <p:xfrm>
          <a:off x="2209800" y="2381250"/>
          <a:ext cx="8001000" cy="3638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" name="Document" r:id="rId3" imgW="5541120" imgH="2557440" progId="Word.Document.8">
                  <p:embed/>
                </p:oleObj>
              </mc:Choice>
              <mc:Fallback>
                <p:oleObj name="Document" r:id="rId3" imgW="5541120" imgH="25574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2381250"/>
                        <a:ext cx="8001000" cy="3638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08651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Present Value Analysis</a:t>
            </a:r>
          </a:p>
        </p:txBody>
      </p:sp>
      <p:graphicFrame>
        <p:nvGraphicFramePr>
          <p:cNvPr id="35843" name="Object 3"/>
          <p:cNvGraphicFramePr>
            <a:graphicFrameLocks noChangeAspect="1"/>
          </p:cNvGraphicFramePr>
          <p:nvPr/>
        </p:nvGraphicFramePr>
        <p:xfrm>
          <a:off x="2438400" y="2514601"/>
          <a:ext cx="7543800" cy="2765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0" name="Document" r:id="rId3" imgW="5486400" imgH="1874520" progId="Word.Document.8">
                  <p:embed/>
                </p:oleObj>
              </mc:Choice>
              <mc:Fallback>
                <p:oleObj name="Document" r:id="rId3" imgW="5486400" imgH="187452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514601"/>
                        <a:ext cx="7543800" cy="2765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33666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To prepare an economic cost comparison:-</a:t>
            </a:r>
            <a:endParaRPr lang="en-GB" altLang="en-US" u="sng">
              <a:solidFill>
                <a:schemeClr val="tx1"/>
              </a:solidFill>
            </a:endParaRPr>
          </a:p>
        </p:txBody>
      </p:sp>
      <p:sp>
        <p:nvSpPr>
          <p:cNvPr id="3686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133600" y="21336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Estimate useful life of proposed system</a:t>
            </a:r>
          </a:p>
          <a:p>
            <a:r>
              <a:rPr lang="en-GB" altLang="en-US"/>
              <a:t>Calculate proposed system’s operating costs</a:t>
            </a:r>
          </a:p>
          <a:p>
            <a:r>
              <a:rPr lang="en-GB" altLang="en-US"/>
              <a:t>Calculate the present system’s operating costs over the same time period</a:t>
            </a:r>
          </a:p>
          <a:p>
            <a:r>
              <a:rPr lang="en-GB" altLang="en-US"/>
              <a:t>Compare the operating costs, calculate the fixed investment/implementation costs</a:t>
            </a:r>
          </a:p>
          <a:p>
            <a:r>
              <a:rPr lang="en-GB" altLang="en-US"/>
              <a:t>Make the case/justification</a:t>
            </a:r>
          </a:p>
        </p:txBody>
      </p:sp>
    </p:spTree>
    <p:extLst>
      <p:ext uri="{BB962C8B-B14F-4D97-AF65-F5344CB8AC3E}">
        <p14:creationId xmlns:p14="http://schemas.microsoft.com/office/powerpoint/2010/main" val="24620659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0574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“Intangible” Benefits</a:t>
            </a:r>
          </a:p>
        </p:txBody>
      </p:sp>
      <p:sp>
        <p:nvSpPr>
          <p:cNvPr id="3789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Difficult to estimate in purely money terms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Faster response times to enquiries, better public relations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Increased employment stability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More accurate delivery promises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Fewer "stock unavailable" problems</a:t>
            </a:r>
          </a:p>
        </p:txBody>
      </p:sp>
    </p:spTree>
    <p:extLst>
      <p:ext uri="{BB962C8B-B14F-4D97-AF65-F5344CB8AC3E}">
        <p14:creationId xmlns:p14="http://schemas.microsoft.com/office/powerpoint/2010/main" val="42870787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“Intangible” Benefits</a:t>
            </a:r>
          </a:p>
        </p:txBody>
      </p:sp>
      <p:sp>
        <p:nvSpPr>
          <p:cNvPr id="3891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lvl="1">
              <a:lnSpc>
                <a:spcPct val="150000"/>
              </a:lnSpc>
            </a:pPr>
            <a:r>
              <a:rPr lang="en-GB" altLang="en-US"/>
              <a:t>Fewer customer rejects and complaints</a:t>
            </a:r>
          </a:p>
          <a:p>
            <a:pPr lvl="1">
              <a:lnSpc>
                <a:spcPct val="150000"/>
              </a:lnSpc>
            </a:pPr>
            <a:r>
              <a:rPr lang="en-GB" altLang="en-US"/>
              <a:t>More efficient use of floor space</a:t>
            </a:r>
          </a:p>
          <a:p>
            <a:pPr lvl="1">
              <a:lnSpc>
                <a:spcPct val="150000"/>
              </a:lnSpc>
            </a:pPr>
            <a:r>
              <a:rPr lang="en-GB" altLang="en-US"/>
              <a:t>Control of process and practise</a:t>
            </a:r>
          </a:p>
          <a:p>
            <a:pPr lvl="1">
              <a:lnSpc>
                <a:spcPct val="150000"/>
              </a:lnSpc>
            </a:pPr>
            <a:r>
              <a:rPr lang="en-GB" altLang="en-US"/>
              <a:t>Less spoilage or waste, elimination of obsolete practices, flexibility in operation</a:t>
            </a:r>
          </a:p>
        </p:txBody>
      </p:sp>
    </p:spTree>
    <p:extLst>
      <p:ext uri="{BB962C8B-B14F-4D97-AF65-F5344CB8AC3E}">
        <p14:creationId xmlns:p14="http://schemas.microsoft.com/office/powerpoint/2010/main" val="38167902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Summary of Investment Analysis</a:t>
            </a:r>
          </a:p>
        </p:txBody>
      </p:sp>
      <p:sp>
        <p:nvSpPr>
          <p:cNvPr id="3993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Ability to use and understand tools eases dealing with investment opportunities and cost-benefit analyses</a:t>
            </a:r>
          </a:p>
          <a:p>
            <a:r>
              <a:rPr lang="en-GB" altLang="en-US"/>
              <a:t>Executive officers deal with financial decisions - unless  justified in that language, investment proposals will fail</a:t>
            </a:r>
          </a:p>
          <a:p>
            <a:r>
              <a:rPr lang="en-GB" altLang="en-US"/>
              <a:t>Often use IA to support pre-made or “gut feel” decisions.  Not a wise approach.</a:t>
            </a:r>
          </a:p>
        </p:txBody>
      </p:sp>
    </p:spTree>
    <p:extLst>
      <p:ext uri="{BB962C8B-B14F-4D97-AF65-F5344CB8AC3E}">
        <p14:creationId xmlns:p14="http://schemas.microsoft.com/office/powerpoint/2010/main" val="42295373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Managing by the Numbers:  To Make or Buy a Sub-System?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4759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33600" y="914400"/>
            <a:ext cx="8311978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The Concept of </a:t>
            </a:r>
            <a:r>
              <a:rPr lang="en-GB" dirty="0" smtClean="0"/>
              <a:t>Relevance in Costs</a:t>
            </a:r>
            <a:endParaRPr lang="en-GB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r>
              <a:rPr lang="en-GB"/>
              <a:t>To be relevant, i.e. to affect a decision, a cost must be:</a:t>
            </a:r>
          </a:p>
          <a:p>
            <a:r>
              <a:rPr lang="en-GB"/>
              <a:t>Future</a:t>
            </a:r>
          </a:p>
          <a:p>
            <a:r>
              <a:rPr lang="en-GB"/>
              <a:t>A Cash Flow</a:t>
            </a:r>
          </a:p>
          <a:p>
            <a:r>
              <a:rPr lang="en-GB"/>
              <a:t>Incremental</a:t>
            </a:r>
          </a:p>
          <a:p>
            <a:pPr>
              <a:buFontTx/>
              <a:buNone/>
            </a:pPr>
            <a:r>
              <a:rPr lang="en-GB"/>
              <a:t>Sunk costs (previously spent or committed) are removed from the process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7196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Make or Buy Decisions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09800" y="1981200"/>
            <a:ext cx="7772400" cy="3886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Do we buy in or manufacture a component?</a:t>
            </a:r>
          </a:p>
          <a:p>
            <a:pPr>
              <a:buFontTx/>
              <a:buNone/>
            </a:pPr>
            <a:r>
              <a:rPr lang="en-GB" sz="2000" dirty="0" err="1"/>
              <a:t>E.g</a:t>
            </a:r>
            <a:r>
              <a:rPr lang="en-GB" sz="2000" dirty="0"/>
              <a:t>:  We are currently manufacturing a component. At present 20,000 are needed and the annual costs are reported to be:								£000’s              </a:t>
            </a:r>
          </a:p>
          <a:p>
            <a:pPr>
              <a:buFontTx/>
              <a:buNone/>
            </a:pPr>
            <a:r>
              <a:rPr lang="en-GB" sz="2000" dirty="0"/>
              <a:t>Direct Materials				200</a:t>
            </a:r>
          </a:p>
          <a:p>
            <a:pPr>
              <a:buFontTx/>
              <a:buNone/>
            </a:pPr>
            <a:r>
              <a:rPr lang="en-GB" sz="2000" dirty="0"/>
              <a:t>Direct Wages				50</a:t>
            </a:r>
          </a:p>
          <a:p>
            <a:pPr>
              <a:buFontTx/>
              <a:buNone/>
            </a:pPr>
            <a:r>
              <a:rPr lang="en-GB" sz="2000" dirty="0"/>
              <a:t>Supervision				8</a:t>
            </a:r>
          </a:p>
          <a:p>
            <a:pPr>
              <a:buFontTx/>
              <a:buNone/>
            </a:pPr>
            <a:r>
              <a:rPr lang="en-GB" sz="2000" dirty="0"/>
              <a:t>Floor Space Occupancy		   	7</a:t>
            </a:r>
          </a:p>
          <a:p>
            <a:pPr>
              <a:buFontTx/>
              <a:buNone/>
            </a:pPr>
            <a:r>
              <a:rPr lang="en-GB" sz="2000" dirty="0"/>
              <a:t>The component could be purchased for £12.75 each.  Do we continue to manufacture?</a:t>
            </a:r>
            <a:endParaRPr lang="en-GB" dirty="0"/>
          </a:p>
          <a:p>
            <a:pPr>
              <a:buFontTx/>
              <a:buNone/>
            </a:pPr>
            <a:endParaRPr lang="en-GB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883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5719" y="914400"/>
            <a:ext cx="8530281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Considerations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41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375719" y="2136339"/>
            <a:ext cx="9069859" cy="35317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+mj-lt"/>
              <a:buAutoNum type="arabicParenBoth"/>
            </a:pPr>
            <a:r>
              <a:rPr lang="en-GB" sz="2000" dirty="0" smtClean="0">
                <a:effectLst/>
                <a:ea typeface="Times New Roman" panose="02020603050405020304" pitchFamily="18" charset="0"/>
              </a:rPr>
              <a:t>If floor space is merely apportioned part of our factory cost, this is irrelevant.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+mj-lt"/>
              <a:buAutoNum type="arabicParenBoth"/>
            </a:pPr>
            <a:r>
              <a:rPr lang="en-GB" sz="2000" dirty="0" smtClean="0">
                <a:effectLst/>
                <a:ea typeface="Times New Roman" panose="02020603050405020304" pitchFamily="18" charset="0"/>
              </a:rPr>
              <a:t>Marginal cost of production appears to be cost of materials + wages  (= £12.50 per unit)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arenBoth"/>
            </a:pPr>
            <a:r>
              <a:rPr lang="en-GB" sz="2000" dirty="0" smtClean="0">
                <a:effectLst/>
                <a:ea typeface="Times New Roman" panose="02020603050405020304" pitchFamily="18" charset="0"/>
              </a:rPr>
              <a:t>Cost of supervision (although a fixed cost) is clearly relevant to the labour engaged in manufacturing the product.</a:t>
            </a:r>
            <a:endParaRPr lang="en-GB" sz="2000" dirty="0" smtClean="0"/>
          </a:p>
          <a:p>
            <a:pPr marL="342900" indent="-342900" algn="just">
              <a:lnSpc>
                <a:spcPct val="150000"/>
              </a:lnSpc>
              <a:buFont typeface="+mj-lt"/>
              <a:buAutoNum type="arabicParenBoth"/>
            </a:pPr>
            <a:r>
              <a:rPr lang="en-GB" sz="2000" dirty="0" smtClean="0">
                <a:ea typeface="Times New Roman" panose="02020603050405020304" pitchFamily="18" charset="0"/>
              </a:rPr>
              <a:t>At </a:t>
            </a:r>
            <a:r>
              <a:rPr lang="en-GB" sz="2000" dirty="0">
                <a:ea typeface="Times New Roman" panose="02020603050405020304" pitchFamily="18" charset="0"/>
              </a:rPr>
              <a:t>first glance, outside purchase saves marginal cost of £12.50 per unit, but costs £12.75 per unit.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+mj-lt"/>
              <a:buAutoNum type="arabicParenBoth"/>
            </a:pPr>
            <a:endParaRPr lang="en-GB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5759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At 20,000 Units Volume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42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963827" y="1797809"/>
            <a:ext cx="986893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 20,000 units, outside purchase loses company 		   £</a:t>
            </a:r>
            <a:endParaRPr lang="en-GB" sz="900" dirty="0" smtClean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contribution of (0.25p/ unit)				5,000</a:t>
            </a:r>
            <a:endParaRPr lang="en-GB" sz="900" dirty="0" smtClean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But would save relevant fixed costs of 			</a:t>
            </a:r>
            <a:r>
              <a:rPr lang="en-GB" u="sng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8,000</a:t>
            </a:r>
            <a:endParaRPr lang="en-GB" sz="900" u="sng" dirty="0" smtClean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Outside purchase is preferable, and would save		</a:t>
            </a:r>
            <a:r>
              <a:rPr lang="en-GB" u="sng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3,000</a:t>
            </a:r>
            <a:r>
              <a:rPr lang="en-GB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p.a.</a:t>
            </a:r>
            <a:endParaRPr lang="en-GB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6762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33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At 40,000 Units p.a.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43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153298" y="1690678"/>
            <a:ext cx="917695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2400" dirty="0" smtClean="0">
                <a:effectLst/>
                <a:ea typeface="Times New Roman" panose="02020603050405020304" pitchFamily="18" charset="0"/>
              </a:rPr>
              <a:t>If required volume had been 40,000 units p.a.									     £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2400" dirty="0" smtClean="0">
                <a:effectLst/>
              </a:rPr>
              <a:t>Outside purchase costs company 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2400" dirty="0"/>
              <a:t> </a:t>
            </a:r>
            <a:r>
              <a:rPr lang="en-GB" sz="2400" dirty="0" smtClean="0"/>
              <a:t>c</a:t>
            </a:r>
            <a:r>
              <a:rPr lang="en-GB" sz="2400" dirty="0" smtClean="0">
                <a:effectLst/>
              </a:rPr>
              <a:t>ontribution (@ 25p per unit) of:		10,000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2400" dirty="0" smtClean="0">
                <a:effectLst/>
                <a:ea typeface="Times New Roman" panose="02020603050405020304" pitchFamily="18" charset="0"/>
              </a:rPr>
              <a:t>Still save relevant fixed costs of: 		</a:t>
            </a:r>
            <a:r>
              <a:rPr lang="en-GB" sz="2400" u="sng" dirty="0" smtClean="0">
                <a:effectLst/>
                <a:ea typeface="Times New Roman" panose="02020603050405020304" pitchFamily="18" charset="0"/>
              </a:rPr>
              <a:t>   8,000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2400" dirty="0" smtClean="0">
                <a:effectLst/>
                <a:ea typeface="Times New Roman" panose="02020603050405020304" pitchFamily="18" charset="0"/>
              </a:rPr>
              <a:t>Continued  manufacture  saves:		</a:t>
            </a:r>
            <a:r>
              <a:rPr lang="en-GB" sz="2400" u="sng" dirty="0" smtClean="0">
                <a:effectLst/>
                <a:ea typeface="Times New Roman" panose="02020603050405020304" pitchFamily="18" charset="0"/>
              </a:rPr>
              <a:t>£2,000 </a:t>
            </a:r>
            <a:r>
              <a:rPr lang="en-GB" sz="2400" dirty="0" smtClean="0">
                <a:effectLst/>
                <a:ea typeface="Times New Roman" panose="02020603050405020304" pitchFamily="18" charset="0"/>
              </a:rPr>
              <a:t>p.a.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933796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Considerations</a:t>
            </a:r>
            <a:endParaRPr lang="en-GB" dirty="0"/>
          </a:p>
        </p:txBody>
      </p:sp>
      <p:sp>
        <p:nvSpPr>
          <p:cNvPr id="34818" name="Rectangle 2"/>
          <p:cNvSpPr>
            <a:spLocks noGrp="1" noChangeArrowheads="1"/>
          </p:cNvSpPr>
          <p:nvPr>
            <p:ph idx="1"/>
          </p:nvPr>
        </p:nvSpPr>
        <p:spPr bwMode="auto"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This is a purely financial decision.  Other factors must be taken into account:</a:t>
            </a:r>
          </a:p>
          <a:p>
            <a:pPr lvl="1"/>
            <a:r>
              <a:rPr lang="en-GB" dirty="0" smtClean="0"/>
              <a:t>Reliability </a:t>
            </a:r>
            <a:r>
              <a:rPr lang="en-GB" dirty="0"/>
              <a:t>of outside product</a:t>
            </a:r>
          </a:p>
          <a:p>
            <a:pPr lvl="1"/>
            <a:r>
              <a:rPr lang="en-GB" dirty="0"/>
              <a:t>Ability of supplier to deliver to time and specification</a:t>
            </a:r>
          </a:p>
          <a:p>
            <a:pPr lvl="1"/>
            <a:r>
              <a:rPr lang="en-GB" dirty="0"/>
              <a:t>Potential loss if not delivered (particularly in the JIT environment)</a:t>
            </a:r>
          </a:p>
          <a:p>
            <a:pPr lvl="1"/>
            <a:r>
              <a:rPr lang="en-GB" dirty="0"/>
              <a:t>Other risks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61136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Managing by the Numbers: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Will allow a clear indication of where profit comes from, and allows decisions on an obvious, rational, basis</a:t>
            </a:r>
          </a:p>
          <a:p>
            <a:r>
              <a:rPr lang="en-GB"/>
              <a:t>May well result in a leaner, but more profitable, organisation</a:t>
            </a:r>
          </a:p>
          <a:p>
            <a:r>
              <a:rPr lang="en-GB"/>
              <a:t>Will make any successful organisation the darling of the banks/investors</a:t>
            </a:r>
          </a:p>
          <a:p>
            <a:r>
              <a:rPr lang="en-GB"/>
              <a:t>Can be fraught with problems in the long term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1277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336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Where the problems arise...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3600" y="1676400"/>
            <a:ext cx="77724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/>
              <a:t>Increased volatility of employment</a:t>
            </a:r>
          </a:p>
          <a:p>
            <a:r>
              <a:rPr lang="en-GB"/>
              <a:t>Flight not fight (particularly under recession)</a:t>
            </a:r>
          </a:p>
          <a:p>
            <a:r>
              <a:rPr lang="en-GB"/>
              <a:t>Market share increase may decrease profitability in the short term (see Japanese industrial policy for details)</a:t>
            </a:r>
          </a:p>
          <a:p>
            <a:r>
              <a:rPr lang="en-GB"/>
              <a:t>Is money the only criterion for success (Yen Buddhism)?</a:t>
            </a:r>
          </a:p>
          <a:p>
            <a:r>
              <a:rPr lang="en-GB"/>
              <a:t>The good of the shareholders is not consonant with the good of the other corporate stakeholders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7293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>
            <p:ph type="ctrTitle"/>
          </p:nvPr>
        </p:nvSpPr>
        <p:spPr bwMode="auto">
          <a:xfrm>
            <a:off x="2209800" y="2286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4400"/>
              <a:t>Value Engineering</a:t>
            </a:r>
          </a:p>
        </p:txBody>
      </p:sp>
      <p:sp>
        <p:nvSpPr>
          <p:cNvPr id="40963" name="Rectangle 3"/>
          <p:cNvSpPr>
            <a:spLocks noChangeArrowheads="1"/>
          </p:cNvSpPr>
          <p:nvPr>
            <p:ph type="subTitle" idx="1"/>
          </p:nvPr>
        </p:nvSpPr>
        <p:spPr bwMode="auto">
          <a:xfrm>
            <a:off x="2895600" y="3886200"/>
            <a:ext cx="6400800" cy="1752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200" i="1"/>
              <a:t>The Best Product for the Company and the Customer</a:t>
            </a:r>
            <a:endParaRPr lang="en-GB" altLang="en-US" sz="3200"/>
          </a:p>
        </p:txBody>
      </p:sp>
    </p:spTree>
    <p:extLst>
      <p:ext uri="{BB962C8B-B14F-4D97-AF65-F5344CB8AC3E}">
        <p14:creationId xmlns:p14="http://schemas.microsoft.com/office/powerpoint/2010/main" val="288789305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Why Value Engineering?</a:t>
            </a:r>
          </a:p>
        </p:txBody>
      </p:sp>
      <p:sp>
        <p:nvSpPr>
          <p:cNvPr id="4198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Marketing teams collect information as to function and pricing for a given product</a:t>
            </a:r>
          </a:p>
          <a:p>
            <a:r>
              <a:rPr lang="en-GB" altLang="en-US" i="1"/>
              <a:t>Reactive</a:t>
            </a:r>
            <a:r>
              <a:rPr lang="en-GB" altLang="en-US"/>
              <a:t> approach</a:t>
            </a:r>
          </a:p>
          <a:p>
            <a:r>
              <a:rPr lang="en-GB" altLang="en-US"/>
              <a:t>Value engineering targeted to product best product for company and customer</a:t>
            </a:r>
          </a:p>
          <a:p>
            <a:r>
              <a:rPr lang="en-GB" altLang="en-US" i="1"/>
              <a:t>Aggressive</a:t>
            </a:r>
            <a:r>
              <a:rPr lang="en-GB" altLang="en-US"/>
              <a:t> strategy</a:t>
            </a:r>
          </a:p>
          <a:p>
            <a:r>
              <a:rPr lang="en-GB" altLang="en-US">
                <a:solidFill>
                  <a:srgbClr val="FF0000"/>
                </a:solidFill>
              </a:rPr>
              <a:t>To survive is not enough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20250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Value Engineering in the Product Cycle</a:t>
            </a:r>
            <a:endParaRPr lang="en-GB" altLang="en-US"/>
          </a:p>
        </p:txBody>
      </p:sp>
      <p:sp>
        <p:nvSpPr>
          <p:cNvPr id="4301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Design</a:t>
            </a:r>
          </a:p>
          <a:p>
            <a:pPr lvl="1"/>
            <a:r>
              <a:rPr lang="en-GB" altLang="en-US"/>
              <a:t>Intrinsic value determined at the design stage</a:t>
            </a:r>
          </a:p>
          <a:p>
            <a:pPr lvl="1"/>
            <a:r>
              <a:rPr lang="en-GB" altLang="en-US"/>
              <a:t>Product requirement definition is first stage of value engineering</a:t>
            </a:r>
          </a:p>
          <a:p>
            <a:pPr lvl="1"/>
            <a:r>
              <a:rPr lang="en-GB" altLang="en-US"/>
              <a:t>How?</a:t>
            </a:r>
          </a:p>
          <a:p>
            <a:pPr lvl="2"/>
            <a:r>
              <a:rPr lang="en-GB" altLang="en-US" sz="2800"/>
              <a:t>Comparative analysis, practicality, standardisation, innovation, achieveability, technology, tolerances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76829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14400"/>
            <a:ext cx="7772400" cy="76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Value Engineering in the Product Cycle</a:t>
            </a:r>
            <a:endParaRPr lang="en-GB" altLang="en-US"/>
          </a:p>
        </p:txBody>
      </p:sp>
      <p:sp>
        <p:nvSpPr>
          <p:cNvPr id="4403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Manufacture</a:t>
            </a:r>
          </a:p>
          <a:p>
            <a:pPr lvl="1"/>
            <a:r>
              <a:rPr lang="en-GB" altLang="en-US"/>
              <a:t>process selection</a:t>
            </a:r>
          </a:p>
          <a:p>
            <a:pPr lvl="1"/>
            <a:r>
              <a:rPr lang="en-GB" altLang="en-US"/>
              <a:t>control of process</a:t>
            </a:r>
          </a:p>
          <a:p>
            <a:pPr lvl="1"/>
            <a:r>
              <a:rPr lang="en-GB" altLang="en-US"/>
              <a:t>materials</a:t>
            </a:r>
          </a:p>
          <a:p>
            <a:pPr lvl="1"/>
            <a:r>
              <a:rPr lang="en-GB" altLang="en-US"/>
              <a:t>tolerances, limits nad fits</a:t>
            </a:r>
          </a:p>
          <a:p>
            <a:pPr lvl="1"/>
            <a:r>
              <a:rPr lang="en-GB" altLang="en-US"/>
              <a:t>workforce</a:t>
            </a:r>
          </a:p>
        </p:txBody>
      </p:sp>
    </p:spTree>
    <p:extLst>
      <p:ext uri="{BB962C8B-B14F-4D97-AF65-F5344CB8AC3E}">
        <p14:creationId xmlns:p14="http://schemas.microsoft.com/office/powerpoint/2010/main" val="113808996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133600" y="914400"/>
            <a:ext cx="7772400" cy="76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/>
              <a:t>Value Engineering in the Product Cycle</a:t>
            </a:r>
            <a:endParaRPr lang="en-GB" altLang="en-US"/>
          </a:p>
        </p:txBody>
      </p:sp>
      <p:sp>
        <p:nvSpPr>
          <p:cNvPr id="4505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Marketing</a:t>
            </a:r>
          </a:p>
          <a:p>
            <a:pPr lvl="1"/>
            <a:r>
              <a:rPr lang="en-GB" altLang="en-US"/>
              <a:t>specification</a:t>
            </a:r>
          </a:p>
          <a:p>
            <a:pPr lvl="1"/>
            <a:r>
              <a:rPr lang="en-GB" altLang="en-US"/>
              <a:t>sales</a:t>
            </a:r>
          </a:p>
          <a:p>
            <a:pPr lvl="1"/>
            <a:r>
              <a:rPr lang="en-GB" altLang="en-US"/>
              <a:t>support</a:t>
            </a:r>
          </a:p>
          <a:p>
            <a:pPr lvl="1"/>
            <a:r>
              <a:rPr lang="en-GB" altLang="en-US"/>
              <a:t>warrantee</a:t>
            </a:r>
          </a:p>
          <a:p>
            <a:pPr lvl="1"/>
            <a:r>
              <a:rPr lang="en-GB" altLang="en-US"/>
              <a:t>maintenance</a:t>
            </a:r>
          </a:p>
        </p:txBody>
      </p:sp>
    </p:spTree>
    <p:extLst>
      <p:ext uri="{BB962C8B-B14F-4D97-AF65-F5344CB8AC3E}">
        <p14:creationId xmlns:p14="http://schemas.microsoft.com/office/powerpoint/2010/main" val="27538714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1595</Words>
  <Application>Microsoft Office PowerPoint</Application>
  <PresentationFormat>Widescreen</PresentationFormat>
  <Paragraphs>268</Paragraphs>
  <Slides>51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Arial</vt:lpstr>
      <vt:lpstr>Calibri</vt:lpstr>
      <vt:lpstr>Calibri Light</vt:lpstr>
      <vt:lpstr>Symbol</vt:lpstr>
      <vt:lpstr>Times New Roman</vt:lpstr>
      <vt:lpstr>Office Theme</vt:lpstr>
      <vt:lpstr>Microsoft Word Document</vt:lpstr>
      <vt:lpstr>Quality Costing and Value Engineering</vt:lpstr>
      <vt:lpstr>The Benefits of Making Products In-House</vt:lpstr>
      <vt:lpstr>In-House Cont.</vt:lpstr>
      <vt:lpstr>The Benefits of Subcontracting</vt:lpstr>
      <vt:lpstr>Cost of In-House Production</vt:lpstr>
      <vt:lpstr>Cost of in-house production cont.</vt:lpstr>
      <vt:lpstr>The Costs of Subcontracting</vt:lpstr>
      <vt:lpstr>Disadvantages:</vt:lpstr>
      <vt:lpstr>So?</vt:lpstr>
      <vt:lpstr>Major Benefits to Niche Suppliers</vt:lpstr>
      <vt:lpstr>The “Japanese” Approach to Subcontracting</vt:lpstr>
      <vt:lpstr>The “Japanese” Approach to Subcontracting</vt:lpstr>
      <vt:lpstr>Documentation</vt:lpstr>
      <vt:lpstr>To Determine Capability</vt:lpstr>
      <vt:lpstr>Quality Costing</vt:lpstr>
      <vt:lpstr>Quality Costs</vt:lpstr>
      <vt:lpstr>Cost Categories </vt:lpstr>
      <vt:lpstr>Prevention Costs</vt:lpstr>
      <vt:lpstr>Prevention Costs Cont.</vt:lpstr>
      <vt:lpstr>Appraisal Costs</vt:lpstr>
      <vt:lpstr>Failure Costs</vt:lpstr>
      <vt:lpstr>Money is Spent on Quality, so Quality Cost Accounting</vt:lpstr>
      <vt:lpstr>An (Old Fashioned) Quality Cost Model</vt:lpstr>
      <vt:lpstr>Costs of Inspection (after Juran and Gryna Jr.)</vt:lpstr>
      <vt:lpstr>PowerPoint Presentation</vt:lpstr>
      <vt:lpstr>Major Cost Categories for  Investment Analysis</vt:lpstr>
      <vt:lpstr>Cost Categories for  Investment Analysis Cont.</vt:lpstr>
      <vt:lpstr>Juggling between headings</vt:lpstr>
      <vt:lpstr>Annual Cost Calculation</vt:lpstr>
      <vt:lpstr>Break-Even Analysis  (See Earlier Notes)</vt:lpstr>
      <vt:lpstr>Payback Period</vt:lpstr>
      <vt:lpstr>Internal Rate of Return (Marginal Efficiency of Investment)</vt:lpstr>
      <vt:lpstr>Present Value Analysis</vt:lpstr>
      <vt:lpstr>To prepare an economic cost comparison:-</vt:lpstr>
      <vt:lpstr>“Intangible” Benefits</vt:lpstr>
      <vt:lpstr>“Intangible” Benefits</vt:lpstr>
      <vt:lpstr>Summary of Investment Analysis</vt:lpstr>
      <vt:lpstr>Managing by the Numbers:  To Make or Buy a Sub-System?</vt:lpstr>
      <vt:lpstr>The Concept of Relevance in Costs</vt:lpstr>
      <vt:lpstr>Make or Buy Decisions</vt:lpstr>
      <vt:lpstr>Considerations</vt:lpstr>
      <vt:lpstr>At 20,000 Units Volume</vt:lpstr>
      <vt:lpstr>At 40,000 Units p.a.</vt:lpstr>
      <vt:lpstr>Other Considerations</vt:lpstr>
      <vt:lpstr>Managing by the Numbers:</vt:lpstr>
      <vt:lpstr>Where the problems arise...</vt:lpstr>
      <vt:lpstr>Value Engineering</vt:lpstr>
      <vt:lpstr>Why Value Engineering?</vt:lpstr>
      <vt:lpstr>Value Engineering in the Product Cycle</vt:lpstr>
      <vt:lpstr>Value Engineering in the Product Cycle</vt:lpstr>
      <vt:lpstr>Value Engineering in the Product Cycle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Quality Costing and Value Engineering</dc:title>
  <dc:creator>John Rees</dc:creator>
  <cp:lastModifiedBy>John Rees</cp:lastModifiedBy>
  <cp:revision>1</cp:revision>
  <dcterms:created xsi:type="dcterms:W3CDTF">2016-09-29T14:59:12Z</dcterms:created>
  <dcterms:modified xsi:type="dcterms:W3CDTF">2016-09-29T15:00:26Z</dcterms:modified>
</cp:coreProperties>
</file>