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5" r:id="rId1"/>
  </p:sldMasterIdLst>
  <p:notesMasterIdLst>
    <p:notesMasterId r:id="rId11"/>
  </p:notesMasterIdLst>
  <p:sldIdLst>
    <p:sldId id="256" r:id="rId2"/>
    <p:sldId id="257" r:id="rId3"/>
    <p:sldId id="258" r:id="rId4"/>
    <p:sldId id="264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72"/>
  </p:normalViewPr>
  <p:slideViewPr>
    <p:cSldViewPr snapToGrid="0" snapToObjects="1">
      <p:cViewPr varScale="1">
        <p:scale>
          <a:sx n="76" d="100"/>
          <a:sy n="76" d="100"/>
        </p:scale>
        <p:origin x="216" y="6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9173479-DD3F-400A-8319-9DCAC973DCD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57CA895-778E-4AA3-9373-0481B4D979BA}">
      <dgm:prSet/>
      <dgm:spPr/>
      <dgm:t>
        <a:bodyPr/>
        <a:lstStyle/>
        <a:p>
          <a:r>
            <a:rPr lang="en-US"/>
            <a:t>Moderate domain – fatigue develops slowly and is predominantly of central origin</a:t>
          </a:r>
        </a:p>
      </dgm:t>
    </dgm:pt>
    <dgm:pt modelId="{0BD9C07B-31D1-4889-BBC1-9D12531CEFBD}" type="parTrans" cxnId="{E5E0613F-750A-415C-B991-E48B6E0E2B76}">
      <dgm:prSet/>
      <dgm:spPr/>
      <dgm:t>
        <a:bodyPr/>
        <a:lstStyle/>
        <a:p>
          <a:endParaRPr lang="en-US"/>
        </a:p>
      </dgm:t>
    </dgm:pt>
    <dgm:pt modelId="{0513C1E9-EA47-4C65-B533-C047D389D222}" type="sibTrans" cxnId="{E5E0613F-750A-415C-B991-E48B6E0E2B76}">
      <dgm:prSet/>
      <dgm:spPr/>
      <dgm:t>
        <a:bodyPr/>
        <a:lstStyle/>
        <a:p>
          <a:endParaRPr lang="en-US"/>
        </a:p>
      </dgm:t>
    </dgm:pt>
    <dgm:pt modelId="{2FB63722-B197-41A2-A2A8-C38AEFD00D98}">
      <dgm:prSet/>
      <dgm:spPr/>
      <dgm:t>
        <a:bodyPr/>
        <a:lstStyle/>
        <a:p>
          <a:r>
            <a:rPr lang="en-US"/>
            <a:t>Heavy domain – central and peripheral fatigue – frequently correlated with depletion of muscle glycogen</a:t>
          </a:r>
        </a:p>
      </dgm:t>
    </dgm:pt>
    <dgm:pt modelId="{6400EE3D-5142-441B-A3D2-7F9163D0C3DB}" type="parTrans" cxnId="{86016ADB-EF0B-4FDA-A1C1-B62B84E1BA1E}">
      <dgm:prSet/>
      <dgm:spPr/>
      <dgm:t>
        <a:bodyPr/>
        <a:lstStyle/>
        <a:p>
          <a:endParaRPr lang="en-US"/>
        </a:p>
      </dgm:t>
    </dgm:pt>
    <dgm:pt modelId="{EFD213F9-F5BF-4394-A121-B8CF3758ECF7}" type="sibTrans" cxnId="{86016ADB-EF0B-4FDA-A1C1-B62B84E1BA1E}">
      <dgm:prSet/>
      <dgm:spPr/>
      <dgm:t>
        <a:bodyPr/>
        <a:lstStyle/>
        <a:p>
          <a:endParaRPr lang="en-US"/>
        </a:p>
      </dgm:t>
    </dgm:pt>
    <dgm:pt modelId="{1AEBEAC4-BFA6-4BE8-A5BF-354BCAF87456}">
      <dgm:prSet/>
      <dgm:spPr/>
      <dgm:t>
        <a:bodyPr/>
        <a:lstStyle/>
        <a:p>
          <a:r>
            <a:rPr lang="en-US"/>
            <a:t>Severe domain – progressive derangements of muscle metabolic homeostasis and consequent peripheral fatigue.</a:t>
          </a:r>
        </a:p>
      </dgm:t>
    </dgm:pt>
    <dgm:pt modelId="{8AF095C0-EBED-4FE3-AEFA-7B24B80A26E7}" type="parTrans" cxnId="{634FEE6F-4351-41AB-9963-6D9E34126409}">
      <dgm:prSet/>
      <dgm:spPr/>
      <dgm:t>
        <a:bodyPr/>
        <a:lstStyle/>
        <a:p>
          <a:endParaRPr lang="en-US"/>
        </a:p>
      </dgm:t>
    </dgm:pt>
    <dgm:pt modelId="{AD317520-B9F1-4812-8B11-1758D15B323E}" type="sibTrans" cxnId="{634FEE6F-4351-41AB-9963-6D9E34126409}">
      <dgm:prSet/>
      <dgm:spPr/>
      <dgm:t>
        <a:bodyPr/>
        <a:lstStyle/>
        <a:p>
          <a:endParaRPr lang="en-US"/>
        </a:p>
      </dgm:t>
    </dgm:pt>
    <dgm:pt modelId="{D2A56C2F-186C-CA4A-971E-2312170FCF9D}" type="pres">
      <dgm:prSet presAssocID="{D9173479-DD3F-400A-8319-9DCAC973DCDA}" presName="linear" presStyleCnt="0">
        <dgm:presLayoutVars>
          <dgm:animLvl val="lvl"/>
          <dgm:resizeHandles val="exact"/>
        </dgm:presLayoutVars>
      </dgm:prSet>
      <dgm:spPr/>
    </dgm:pt>
    <dgm:pt modelId="{BC69A9A9-E86C-424D-9D1C-67795E994BDB}" type="pres">
      <dgm:prSet presAssocID="{757CA895-778E-4AA3-9373-0481B4D979B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C504EDB-EFFF-604E-A496-46552FE20218}" type="pres">
      <dgm:prSet presAssocID="{0513C1E9-EA47-4C65-B533-C047D389D222}" presName="spacer" presStyleCnt="0"/>
      <dgm:spPr/>
    </dgm:pt>
    <dgm:pt modelId="{4D79F850-7A24-174C-8262-990A243E86B5}" type="pres">
      <dgm:prSet presAssocID="{2FB63722-B197-41A2-A2A8-C38AEFD00D9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2D82D4A-BA4A-644E-8558-43909C847DB9}" type="pres">
      <dgm:prSet presAssocID="{EFD213F9-F5BF-4394-A121-B8CF3758ECF7}" presName="spacer" presStyleCnt="0"/>
      <dgm:spPr/>
    </dgm:pt>
    <dgm:pt modelId="{BE7842CA-73AB-5C4D-9746-D59461407EBC}" type="pres">
      <dgm:prSet presAssocID="{1AEBEAC4-BFA6-4BE8-A5BF-354BCAF8745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8607509-AC3A-9E4D-8C81-0D1A7F0377B8}" type="presOf" srcId="{2FB63722-B197-41A2-A2A8-C38AEFD00D98}" destId="{4D79F850-7A24-174C-8262-990A243E86B5}" srcOrd="0" destOrd="0" presId="urn:microsoft.com/office/officeart/2005/8/layout/vList2"/>
    <dgm:cxn modelId="{E5E0613F-750A-415C-B991-E48B6E0E2B76}" srcId="{D9173479-DD3F-400A-8319-9DCAC973DCDA}" destId="{757CA895-778E-4AA3-9373-0481B4D979BA}" srcOrd="0" destOrd="0" parTransId="{0BD9C07B-31D1-4889-BBC1-9D12531CEFBD}" sibTransId="{0513C1E9-EA47-4C65-B533-C047D389D222}"/>
    <dgm:cxn modelId="{5F06194B-DE03-0849-9E4B-B8324054C490}" type="presOf" srcId="{757CA895-778E-4AA3-9373-0481B4D979BA}" destId="{BC69A9A9-E86C-424D-9D1C-67795E994BDB}" srcOrd="0" destOrd="0" presId="urn:microsoft.com/office/officeart/2005/8/layout/vList2"/>
    <dgm:cxn modelId="{634FEE6F-4351-41AB-9963-6D9E34126409}" srcId="{D9173479-DD3F-400A-8319-9DCAC973DCDA}" destId="{1AEBEAC4-BFA6-4BE8-A5BF-354BCAF87456}" srcOrd="2" destOrd="0" parTransId="{8AF095C0-EBED-4FE3-AEFA-7B24B80A26E7}" sibTransId="{AD317520-B9F1-4812-8B11-1758D15B323E}"/>
    <dgm:cxn modelId="{F76204B7-B062-C447-A645-DC54E7EEFA51}" type="presOf" srcId="{1AEBEAC4-BFA6-4BE8-A5BF-354BCAF87456}" destId="{BE7842CA-73AB-5C4D-9746-D59461407EBC}" srcOrd="0" destOrd="0" presId="urn:microsoft.com/office/officeart/2005/8/layout/vList2"/>
    <dgm:cxn modelId="{3340CFC6-8BA2-1D42-853D-54F2A77F8F2E}" type="presOf" srcId="{D9173479-DD3F-400A-8319-9DCAC973DCDA}" destId="{D2A56C2F-186C-CA4A-971E-2312170FCF9D}" srcOrd="0" destOrd="0" presId="urn:microsoft.com/office/officeart/2005/8/layout/vList2"/>
    <dgm:cxn modelId="{86016ADB-EF0B-4FDA-A1C1-B62B84E1BA1E}" srcId="{D9173479-DD3F-400A-8319-9DCAC973DCDA}" destId="{2FB63722-B197-41A2-A2A8-C38AEFD00D98}" srcOrd="1" destOrd="0" parTransId="{6400EE3D-5142-441B-A3D2-7F9163D0C3DB}" sibTransId="{EFD213F9-F5BF-4394-A121-B8CF3758ECF7}"/>
    <dgm:cxn modelId="{D8DC59B3-A9DE-D54D-9B08-60EE59584A44}" type="presParOf" srcId="{D2A56C2F-186C-CA4A-971E-2312170FCF9D}" destId="{BC69A9A9-E86C-424D-9D1C-67795E994BDB}" srcOrd="0" destOrd="0" presId="urn:microsoft.com/office/officeart/2005/8/layout/vList2"/>
    <dgm:cxn modelId="{010857F7-FF82-5D48-B416-F5BFD759ACA4}" type="presParOf" srcId="{D2A56C2F-186C-CA4A-971E-2312170FCF9D}" destId="{8C504EDB-EFFF-604E-A496-46552FE20218}" srcOrd="1" destOrd="0" presId="urn:microsoft.com/office/officeart/2005/8/layout/vList2"/>
    <dgm:cxn modelId="{9CA7BFD3-373B-CE47-B949-79E8A3B0ABC2}" type="presParOf" srcId="{D2A56C2F-186C-CA4A-971E-2312170FCF9D}" destId="{4D79F850-7A24-174C-8262-990A243E86B5}" srcOrd="2" destOrd="0" presId="urn:microsoft.com/office/officeart/2005/8/layout/vList2"/>
    <dgm:cxn modelId="{70AEAA96-F82D-ED4C-9F0F-F26ADDD3E6E6}" type="presParOf" srcId="{D2A56C2F-186C-CA4A-971E-2312170FCF9D}" destId="{52D82D4A-BA4A-644E-8558-43909C847DB9}" srcOrd="3" destOrd="0" presId="urn:microsoft.com/office/officeart/2005/8/layout/vList2"/>
    <dgm:cxn modelId="{7FDC45FD-47C2-4C4E-B71B-138525367530}" type="presParOf" srcId="{D2A56C2F-186C-CA4A-971E-2312170FCF9D}" destId="{BE7842CA-73AB-5C4D-9746-D59461407EB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69A9A9-E86C-424D-9D1C-67795E994BDB}">
      <dsp:nvSpPr>
        <dsp:cNvPr id="0" name=""/>
        <dsp:cNvSpPr/>
      </dsp:nvSpPr>
      <dsp:spPr>
        <a:xfrm>
          <a:off x="0" y="495779"/>
          <a:ext cx="6263640" cy="145445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Moderate domain – fatigue develops slowly and is predominantly of central origin</a:t>
          </a:r>
        </a:p>
      </dsp:txBody>
      <dsp:txXfrm>
        <a:off x="71001" y="566780"/>
        <a:ext cx="6121638" cy="1312454"/>
      </dsp:txXfrm>
    </dsp:sp>
    <dsp:sp modelId="{4D79F850-7A24-174C-8262-990A243E86B5}">
      <dsp:nvSpPr>
        <dsp:cNvPr id="0" name=""/>
        <dsp:cNvSpPr/>
      </dsp:nvSpPr>
      <dsp:spPr>
        <a:xfrm>
          <a:off x="0" y="2025115"/>
          <a:ext cx="6263640" cy="1454456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Heavy domain – central and peripheral fatigue – frequently correlated with depletion of muscle glycogen</a:t>
          </a:r>
        </a:p>
      </dsp:txBody>
      <dsp:txXfrm>
        <a:off x="71001" y="2096116"/>
        <a:ext cx="6121638" cy="1312454"/>
      </dsp:txXfrm>
    </dsp:sp>
    <dsp:sp modelId="{BE7842CA-73AB-5C4D-9746-D59461407EBC}">
      <dsp:nvSpPr>
        <dsp:cNvPr id="0" name=""/>
        <dsp:cNvSpPr/>
      </dsp:nvSpPr>
      <dsp:spPr>
        <a:xfrm>
          <a:off x="0" y="3554452"/>
          <a:ext cx="6263640" cy="1454456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Severe domain – progressive derangements of muscle metabolic homeostasis and consequent peripheral fatigue.</a:t>
          </a:r>
        </a:p>
      </dsp:txBody>
      <dsp:txXfrm>
        <a:off x="71001" y="3625453"/>
        <a:ext cx="6121638" cy="13124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B0181D-D084-3442-9FE2-E4E88DCAE206}" type="datetimeFigureOut">
              <a:rPr lang="en-US" smtClean="0"/>
              <a:t>10/17/21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EF4197-A838-194F-AB60-B0C5DE7463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51921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EF4197-A838-194F-AB60-B0C5DE7463A0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7499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DA043-879B-C94F-878F-4C404DFBC3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D353F6-F4CB-7540-9EC8-2489A8D2AA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59AA1E-2FBE-0D40-BEEF-41E256F9AA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66D63-BCE8-1E4E-99D9-3D6937E5E1AA}" type="datetimeFigureOut">
              <a:rPr lang="en-US" smtClean="0"/>
              <a:t>10/17/21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1C919B-B8FC-EE4F-90E0-C3E42790C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5795EA-970D-FB48-9D4E-C0347723C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9FED61-BBE9-DD4C-A6FF-9F9C4A9296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24523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ED4BA-8623-CF44-925E-9AD2839183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655604-07D7-6A43-8148-36A444A600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A6E3D2-CF56-B04E-BE32-53ED32CAAB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66D63-BCE8-1E4E-99D9-3D6937E5E1AA}" type="datetimeFigureOut">
              <a:rPr lang="en-US" smtClean="0"/>
              <a:t>10/17/21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04605F-C055-6540-8396-2AC3DF68A4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B43E10-C664-8942-BC9D-5B60DD1A7E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9FED61-BBE9-DD4C-A6FF-9F9C4A9296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841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7AA0FD-B1E6-D84C-B1C0-299009F87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22669B-B61E-5B48-B925-B290B516A0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1E2419-8FA1-2F4F-97E2-F9F3D3576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66D63-BCE8-1E4E-99D9-3D6937E5E1AA}" type="datetimeFigureOut">
              <a:rPr lang="en-US" smtClean="0"/>
              <a:t>10/17/21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2BD600-7261-2843-95D7-3A93F9176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E8D07A-A1AB-E94B-8174-1F29EAAF20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9FED61-BBE9-DD4C-A6FF-9F9C4A9296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7640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9DAB7-BCB6-024B-9AFC-CACAB1B4D6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540486-6380-4546-8B3E-398AD3E55EE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E4396F-C734-2D4B-B2FB-180A73897A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ED3A56-8BD0-E544-9D22-40F39CAD0D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66D63-BCE8-1E4E-99D9-3D6937E5E1AA}" type="datetimeFigureOut">
              <a:rPr lang="en-US" smtClean="0"/>
              <a:t>10/17/21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D6A26F-C863-E94E-9165-DC17D418CD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F1E63F-3B6D-594C-9CEA-F8AD4639CA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9FED61-BBE9-DD4C-A6FF-9F9C4A9296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0839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E5FDD-3840-924B-AD92-A60DC907B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62AEFA-6786-544A-91B2-36CB30D4B4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ACBA09-CD9A-7A47-B5B5-963EBB4B9D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588D6D-D97E-6540-A179-9E7B1B3E5ED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2B4BF56-777C-354D-93C0-8427D000F9C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6D3D2F-1429-6843-8C49-5E3B4BAA4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66D63-BCE8-1E4E-99D9-3D6937E5E1AA}" type="datetimeFigureOut">
              <a:rPr lang="en-US" smtClean="0"/>
              <a:t>10/17/21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1B85508-F0FC-E044-B29A-07DC7568BD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A18C015-4D49-364E-897F-08F95EDF5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9FED61-BBE9-DD4C-A6FF-9F9C4A9296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6690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25F4E-6014-7348-B658-5E59D6E1F4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6D07A1E-E669-8049-9046-CD7A13EE2B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66D63-BCE8-1E4E-99D9-3D6937E5E1AA}" type="datetimeFigureOut">
              <a:rPr lang="en-US" smtClean="0"/>
              <a:t>10/17/21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349F7A-D7FC-BA4C-AEEE-8E9B112EC8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2A5119-CB4C-AD47-8E8F-1170E55089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9FED61-BBE9-DD4C-A6FF-9F9C4A9296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0915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4E6806C-6FA1-CE45-913E-EBA5DC90D2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66D63-BCE8-1E4E-99D9-3D6937E5E1AA}" type="datetimeFigureOut">
              <a:rPr lang="en-US" smtClean="0"/>
              <a:t>10/17/21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3E35E1-6EFD-7D41-BADC-869A84318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C3076F-662D-E547-B2CA-5AC11098C3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9FED61-BBE9-DD4C-A6FF-9F9C4A9296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09040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B1669-CC99-BA4C-B018-074223F99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8244CF-CF0A-B045-AEC6-75A1A3F286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079EF7-5AA8-314C-956B-8A4D33A395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7875F3-9103-7B4A-9A63-D29795B692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66D63-BCE8-1E4E-99D9-3D6937E5E1AA}" type="datetimeFigureOut">
              <a:rPr lang="en-US" smtClean="0"/>
              <a:t>10/17/21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317BCA-1EE6-164C-BC36-F44B1F5567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405164-F8D3-7942-873D-1D9089C64C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9FED61-BBE9-DD4C-A6FF-9F9C4A9296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34106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F81AC-4D49-3B41-A0DF-CD9973749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690151-1DB0-C147-9A6E-B46539C2344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2C0D34-AD38-914D-B72A-C8ECE3F798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181534-F0B3-6549-991C-8B19FEA88A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66D63-BCE8-1E4E-99D9-3D6937E5E1AA}" type="datetimeFigureOut">
              <a:rPr lang="en-US" smtClean="0"/>
              <a:t>10/17/21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1ECB21-595D-BA40-BC5C-92EE93C7DD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3C17A9-7D84-C44C-A445-6ECFEF7F6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9FED61-BBE9-DD4C-A6FF-9F9C4A9296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98870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F22B5-C580-8E43-B006-5EFBAFC918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AC308B-A2F6-B340-A547-0E77DCB968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8DE604-D953-2F49-AAEE-4ACB0680BF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66D63-BCE8-1E4E-99D9-3D6937E5E1AA}" type="datetimeFigureOut">
              <a:rPr lang="en-US" smtClean="0"/>
              <a:t>10/17/21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E6EF4-1D4F-3540-9B0C-C3A3908C0C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8FB03-0F5B-A048-9AC1-A485F5A1F1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9FED61-BBE9-DD4C-A6FF-9F9C4A9296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4408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2D55CA6-6A0B-804F-BD73-1B32A7262F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731CD2-11D8-124C-9986-9DD92CF4B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86331C-4140-B049-A83A-3A60A753A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66D63-BCE8-1E4E-99D9-3D6937E5E1AA}" type="datetimeFigureOut">
              <a:rPr lang="en-US" smtClean="0"/>
              <a:t>10/17/21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E8A45-FCD3-3F49-918B-199F3353A4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4149A5-3AF9-324B-A33D-F0139F0B61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9FED61-BBE9-DD4C-A6FF-9F9C4A9296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855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40ED03B-F7F7-0040-8570-8DD092DDE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AC8912-D28B-DA4A-B331-9F7F05C86F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AD031D-E936-424E-9475-547C1E64A4F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066D63-BCE8-1E4E-99D9-3D6937E5E1AA}" type="datetimeFigureOut">
              <a:rPr lang="en-US" smtClean="0"/>
              <a:t>10/17/21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1992C3-C0C6-BF40-A4BD-4C72BC40C5C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CD7224-9213-6E48-92DC-790A287070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9FED61-BBE9-DD4C-A6FF-9F9C4A9296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0792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52608-08D1-3145-B04E-A9F7AB954EA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Physiology, fatigue and intensity domains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66C340-95A5-194C-A3EB-7730E6B8ABB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Burnley and Jones (2018)</a:t>
            </a:r>
          </a:p>
        </p:txBody>
      </p:sp>
    </p:spTree>
    <p:extLst>
      <p:ext uri="{BB962C8B-B14F-4D97-AF65-F5344CB8AC3E}">
        <p14:creationId xmlns:p14="http://schemas.microsoft.com/office/powerpoint/2010/main" val="32410218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lowchart: Document 9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E212C9-B72B-0E41-99C8-FB5C59549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Critical Power and W’</a:t>
            </a:r>
          </a:p>
        </p:txBody>
      </p:sp>
      <p:pic>
        <p:nvPicPr>
          <p:cNvPr id="5" name="Content Placeholder 4" descr="Chart, line chart&#10;&#10;Description automatically generated">
            <a:extLst>
              <a:ext uri="{FF2B5EF4-FFF2-40B4-BE49-F238E27FC236}">
                <a16:creationId xmlns:a16="http://schemas.microsoft.com/office/drawing/2014/main" id="{DF1AA9B0-E45E-7543-B50B-A1A20F474F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07933" y="977248"/>
            <a:ext cx="7347537" cy="4904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72371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lowchart: Document 9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1DDB45-06F5-4D46-B54C-729CB0445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Most of our power capacity is unsustainable..</a:t>
            </a:r>
          </a:p>
        </p:txBody>
      </p:sp>
      <p:pic>
        <p:nvPicPr>
          <p:cNvPr id="5" name="Content Placeholder 4" descr="Chart, line chart&#10;&#10;Description automatically generated">
            <a:extLst>
              <a:ext uri="{FF2B5EF4-FFF2-40B4-BE49-F238E27FC236}">
                <a16:creationId xmlns:a16="http://schemas.microsoft.com/office/drawing/2014/main" id="{5CCB0A81-CD92-3146-921F-8815C1D0FA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07933" y="940511"/>
            <a:ext cx="7347537" cy="4977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1976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288BC8-7B51-8F47-8EE0-98C9F0B09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Causes of fatigue (Burnley and Jones, 2018)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B34932-0C2C-4206-B0F4-600145B2FD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3256944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2844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9CBA0-EDA4-3241-BAC0-7D164ED1C1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Chart, line chart&#10;&#10;Description automatically generated">
            <a:extLst>
              <a:ext uri="{FF2B5EF4-FFF2-40B4-BE49-F238E27FC236}">
                <a16:creationId xmlns:a16="http://schemas.microsoft.com/office/drawing/2014/main" id="{A1CFD711-4199-D94C-9A37-F137747535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00457" y="365125"/>
            <a:ext cx="8283393" cy="5466027"/>
          </a:xfrm>
        </p:spPr>
      </p:pic>
    </p:spTree>
    <p:extLst>
      <p:ext uri="{BB962C8B-B14F-4D97-AF65-F5344CB8AC3E}">
        <p14:creationId xmlns:p14="http://schemas.microsoft.com/office/powerpoint/2010/main" val="5578548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lowchart: Document 9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4A6C76-8307-634E-9D62-30731208A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Steady state in moderate and heavy, not severe</a:t>
            </a:r>
          </a:p>
        </p:txBody>
      </p:sp>
      <p:pic>
        <p:nvPicPr>
          <p:cNvPr id="5" name="Content Placeholder 4" descr="Chart, scatter chart&#10;&#10;Description automatically generated">
            <a:extLst>
              <a:ext uri="{FF2B5EF4-FFF2-40B4-BE49-F238E27FC236}">
                <a16:creationId xmlns:a16="http://schemas.microsoft.com/office/drawing/2014/main" id="{4BFCA67B-E3CB-4845-9B49-B94DB095A6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207933" y="922142"/>
            <a:ext cx="7347537" cy="5014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02129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lowchart: Document 9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13452B-0A88-0648-9057-99110AFDA5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Fatigue occurs at similar muscle internal environment…</a:t>
            </a:r>
          </a:p>
        </p:txBody>
      </p:sp>
      <p:pic>
        <p:nvPicPr>
          <p:cNvPr id="5" name="Content Placeholder 4" descr="Chart, scatter chart&#10;&#10;Description automatically generated">
            <a:extLst>
              <a:ext uri="{FF2B5EF4-FFF2-40B4-BE49-F238E27FC236}">
                <a16:creationId xmlns:a16="http://schemas.microsoft.com/office/drawing/2014/main" id="{1B476446-F755-9849-B6B9-539C49CDD1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07933" y="710899"/>
            <a:ext cx="7347537" cy="5437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28353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D119B-5EB2-E240-8A3D-A920060C7E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Chart, scatter chart&#10;&#10;Description automatically generated">
            <a:extLst>
              <a:ext uri="{FF2B5EF4-FFF2-40B4-BE49-F238E27FC236}">
                <a16:creationId xmlns:a16="http://schemas.microsoft.com/office/drawing/2014/main" id="{D7FB84D4-F466-6240-ACFD-1EA2B6B0F6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25601" y="443220"/>
            <a:ext cx="7203932" cy="5733743"/>
          </a:xfrm>
        </p:spPr>
      </p:pic>
    </p:spTree>
    <p:extLst>
      <p:ext uri="{BB962C8B-B14F-4D97-AF65-F5344CB8AC3E}">
        <p14:creationId xmlns:p14="http://schemas.microsoft.com/office/powerpoint/2010/main" val="26724801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C7DFAD-2D4A-F74C-943F-9C1309504C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Chart&#10;&#10;Description automatically generated">
            <a:extLst>
              <a:ext uri="{FF2B5EF4-FFF2-40B4-BE49-F238E27FC236}">
                <a16:creationId xmlns:a16="http://schemas.microsoft.com/office/drawing/2014/main" id="{BA267668-A5D5-C048-9060-CF02B9062B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04873" y="523081"/>
            <a:ext cx="7642084" cy="5811838"/>
          </a:xfrm>
        </p:spPr>
      </p:pic>
    </p:spTree>
    <p:extLst>
      <p:ext uri="{BB962C8B-B14F-4D97-AF65-F5344CB8AC3E}">
        <p14:creationId xmlns:p14="http://schemas.microsoft.com/office/powerpoint/2010/main" val="42319614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{8FBDED2E-1A59-5142-9224-C65135CA6912}tf10001122</Template>
  <TotalTime>210</TotalTime>
  <Words>94</Words>
  <Application>Microsoft Macintosh PowerPoint</Application>
  <PresentationFormat>Widescreen</PresentationFormat>
  <Paragraphs>11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Physiology, fatigue and intensity domains</vt:lpstr>
      <vt:lpstr>Critical Power and W’</vt:lpstr>
      <vt:lpstr>Most of our power capacity is unsustainable..</vt:lpstr>
      <vt:lpstr>Causes of fatigue (Burnley and Jones, 2018)</vt:lpstr>
      <vt:lpstr>PowerPoint Presentation</vt:lpstr>
      <vt:lpstr>Steady state in moderate and heavy, not severe</vt:lpstr>
      <vt:lpstr>Fatigue occurs at similar muscle internal environment…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Physiology, fatigue and intensity domains</dc:title>
  <dc:creator>Geraint Forster</dc:creator>
  <cp:lastModifiedBy>Geraint Forster</cp:lastModifiedBy>
  <cp:revision>1</cp:revision>
  <dcterms:created xsi:type="dcterms:W3CDTF">2021-10-17T15:03:03Z</dcterms:created>
  <dcterms:modified xsi:type="dcterms:W3CDTF">2021-10-17T18:33:27Z</dcterms:modified>
</cp:coreProperties>
</file>