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86" r:id="rId1"/>
  </p:sldMasterIdLst>
  <p:notesMasterIdLst>
    <p:notesMasterId r:id="rId17"/>
  </p:notes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embeddedFontLst>
    <p:embeddedFont>
      <p:font typeface="Calibri" panose="020F0502020204030204" pitchFamily="34" charset="0"/>
      <p:regular r:id="rId18"/>
      <p:bold r:id="rId19"/>
      <p:italic r:id="rId20"/>
      <p:boldItalic r:id="rId21"/>
    </p:embeddedFont>
    <p:embeddedFont>
      <p:font typeface="Calibri Light" panose="020F0302020204030204" pitchFamily="34" charset="0"/>
      <p:regular r:id="rId22"/>
      <p:italic r:id="rId23"/>
    </p:embeddedFont>
    <p:embeddedFont>
      <p:font typeface="Oswald" panose="00000500000000000000" pitchFamily="2" charset="0"/>
      <p:regular r:id="rId24"/>
      <p:bold r:id="rId25"/>
    </p:embeddedFont>
    <p:embeddedFont>
      <p:font typeface="Oswald Bold" panose="00000800000000000000" charset="0"/>
      <p:regular r:id="rId2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130"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31.03.2023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strategic strategy to identify, assess, and acquire new people for a business is termed as talent acquisition (Hennigan, 2022)</a:t>
            </a:r>
          </a:p>
          <a:p>
            <a:endParaRPr lang="en-US"/>
          </a:p>
          <a:p>
            <a:r>
              <a:rPr lang="en-US"/>
              <a:t>No company can anticipate development and success without the appropriate people to perform essential business tasks. Their abilities and efforts assist companies in staying competitive (Saviom, 2022)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Businesses rely on talent acquisition to identify the best match for their staff, as opposed to generic recruitment, which occasionally favors quantity over quality (Hennigan,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When enterprises need a resource for a shorter period of time or need to swiftly fill a crucial position, they utilize a short-term acquisition approach. On the other hand, a worker who is employed for a long-term employment is one whose particular skill sets are consistently needed in the acquisition (Saviom, 2022)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UC Berkeley Food Labor Research Center conducted a survey of people who quit the restaurant business during the pandemic. A fair pay, according to 69% of former employees, is the sole factor that would entice them to contemplate returning (</a:t>
            </a:r>
            <a:r>
              <a:rPr lang="en-US" dirty="0" err="1"/>
              <a:t>Sykora</a:t>
            </a:r>
            <a:r>
              <a:rPr lang="en-US" dirty="0"/>
              <a:t>, 2023).</a:t>
            </a:r>
          </a:p>
          <a:p>
            <a:endParaRPr lang="en-US" dirty="0"/>
          </a:p>
          <a:p>
            <a:r>
              <a:rPr lang="en-US" dirty="0"/>
              <a:t>To attract the talented bunch in the restaurant, we need to offer them a better pay and other benefits with that in the market.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For the purpose of hiring new employees, a clear and succinct job description must be written. Make sure that candidates are aware of the obligations and requirements for the role. This makes sure that once they are hired, there are no unpleasant surprises or disappointments (</a:t>
            </a:r>
            <a:r>
              <a:rPr lang="en-US" dirty="0" err="1"/>
              <a:t>Sykora</a:t>
            </a:r>
            <a:r>
              <a:rPr lang="en-US" dirty="0"/>
              <a:t>, 2023).</a:t>
            </a:r>
          </a:p>
          <a:p>
            <a:endParaRPr lang="en-US" dirty="0"/>
          </a:p>
          <a:p>
            <a:r>
              <a:rPr lang="en-US" dirty="0"/>
              <a:t>All the candidates should know where they will be working, in the kitchen or front. What duty he/she has to fulfill, what requirements one needs to have, everything.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More and more job candidates anticipate finding employment online rather than through more conventional channels (Bartram, 2000).</a:t>
            </a:r>
          </a:p>
          <a:p>
            <a:endParaRPr lang="en-US" dirty="0"/>
          </a:p>
          <a:p>
            <a:r>
              <a:rPr lang="en-US" dirty="0"/>
              <a:t>It takes time to prepare job descriptions, issue job postings, and review resumes at the beginning. Also, it takes time and effort to evaluate individuals and conduct interviews to discover the greatest fit. Organizations can do these using a variety of apps and technology including vendor and freelancer management systems. </a:t>
            </a:r>
          </a:p>
          <a:p>
            <a:r>
              <a:rPr lang="en-US" dirty="0"/>
              <a:t>They can also centralize their key operations, automate the filtering process, and reduce the time spent on early hiring by putting in place a hiring platform (</a:t>
            </a:r>
            <a:r>
              <a:rPr lang="en-US" dirty="0" err="1"/>
              <a:t>Saviom</a:t>
            </a:r>
            <a:r>
              <a:rPr lang="en-US" dirty="0"/>
              <a:t>, 2022).</a:t>
            </a:r>
          </a:p>
          <a:p>
            <a:endParaRPr lang="en-US" dirty="0"/>
          </a:p>
          <a:p>
            <a:r>
              <a:rPr lang="en-US" dirty="0"/>
              <a:t>Businesses with a competitive advantage are those that have mastered the art and science of online recruiting, or the capacity to quickly draw in and promptly extend employment offers to qualified candidates (Buckley, 2004).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We need to make sure that current employees are receiving compensation that is comparable to what is given to new hires. Provide regular raises to employees to keep them happy if our business lacks the resources to match the higher prices other chains are providing. To align compensation, we should state clearly that we would conduct salary reviews every three to six months and then stick to its word (Smith, 2022)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future manager of a restaurant may come from its internal staff since nine out of 10 restaurant managers began their careers in entry-level roles. Choose a career path and start honing the abilities required for each stage of it (Smith, 2022).</a:t>
            </a:r>
          </a:p>
          <a:p>
            <a:endParaRPr lang="en-US" dirty="0"/>
          </a:p>
          <a:p>
            <a:r>
              <a:rPr lang="en-US" dirty="0"/>
              <a:t>We can promise to provide training facilities to the skilled and enthusiastic candidates free of cost.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If the employees are given flexible work hours, the staffs which are selected through rigorous process will be retained more due to the benefit of doing things in their way (Ryba, 2020).</a:t>
            </a:r>
          </a:p>
          <a:p>
            <a:endParaRPr lang="en-US"/>
          </a:p>
          <a:p>
            <a:r>
              <a:rPr lang="en-US"/>
              <a:t>This will help the restaurant to be tension free in the long run of employee turnover rate.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References:</a:t>
            </a:r>
          </a:p>
          <a:p>
            <a:endParaRPr lang="en-US"/>
          </a:p>
          <a:p>
            <a:r>
              <a:rPr lang="en-US"/>
              <a:t>Laura Hennigan, C. B., 2022. Forbes. [Online] </a:t>
            </a:r>
          </a:p>
          <a:p>
            <a:r>
              <a:rPr lang="en-US"/>
              <a:t>Available at: https://www.forbes.com/advisor/business/what-is-talent-acquisition/</a:t>
            </a:r>
          </a:p>
          <a:p>
            <a:r>
              <a:rPr lang="en-US"/>
              <a:t>[Accessed 25 March 2023].</a:t>
            </a:r>
          </a:p>
          <a:p>
            <a:endParaRPr lang="en-US"/>
          </a:p>
          <a:p>
            <a:r>
              <a:rPr lang="en-US"/>
              <a:t>Ryba, K., 2020. Quantum Workplace. [Online] </a:t>
            </a:r>
          </a:p>
          <a:p>
            <a:r>
              <a:rPr lang="en-US"/>
              <a:t>Available at: https://www.quantumworkplace.com/future-of-work/why-workplace-flexibility-is-the-key-to-employee-retention</a:t>
            </a:r>
          </a:p>
          <a:p>
            <a:r>
              <a:rPr lang="en-US"/>
              <a:t>[Accessed 26 March 2023].</a:t>
            </a:r>
          </a:p>
          <a:p>
            <a:r>
              <a:rPr lang="en-US"/>
              <a:t>Saviom, 2022. Saviom. [Online] </a:t>
            </a:r>
          </a:p>
          <a:p>
            <a:r>
              <a:rPr lang="en-US"/>
              <a:t>Available at: https://www.saviom.com/blog/how-to-plan-for-short-term-and-long-term-talent-acquisition-strategy/</a:t>
            </a:r>
          </a:p>
          <a:p>
            <a:r>
              <a:rPr lang="en-US"/>
              <a:t>[Accessed 25 March 2023].</a:t>
            </a:r>
          </a:p>
          <a:p>
            <a:endParaRPr lang="en-US"/>
          </a:p>
          <a:p>
            <a:r>
              <a:rPr lang="en-US"/>
              <a:t>Smith, T., 2022. Hospitality Tech. [Online] </a:t>
            </a:r>
          </a:p>
          <a:p>
            <a:r>
              <a:rPr lang="en-US"/>
              <a:t>Available at: https://hospitalitytech.com/9-strategies-retain-restaurant-talent</a:t>
            </a:r>
          </a:p>
          <a:p>
            <a:r>
              <a:rPr lang="en-US"/>
              <a:t>[Accessed 26 March 2023].</a:t>
            </a:r>
          </a:p>
          <a:p>
            <a:endParaRPr lang="en-US"/>
          </a:p>
          <a:p>
            <a:r>
              <a:rPr lang="en-US"/>
              <a:t>Stephen P. Robbins, T. A. J., 2013. Organizational Behavior. 15 ed. New Jersey: Pearson.</a:t>
            </a:r>
          </a:p>
          <a:p>
            <a:endParaRPr lang="en-US"/>
          </a:p>
          <a:p>
            <a:r>
              <a:rPr lang="en-US"/>
              <a:t>Sykora, P., 2023. Push. [Online] </a:t>
            </a:r>
          </a:p>
          <a:p>
            <a:r>
              <a:rPr lang="en-US"/>
              <a:t>Available at: https://www.pushoperations.com/blog/restaurant-talent-acquisition-for-2023</a:t>
            </a:r>
          </a:p>
          <a:p>
            <a:r>
              <a:rPr lang="en-US"/>
              <a:t>[Accessed 25 March 2023].</a:t>
            </a:r>
          </a:p>
          <a:p>
            <a:endParaRPr lang="en-US"/>
          </a:p>
          <a:p>
            <a:r>
              <a:rPr lang="en-US"/>
              <a:t>Times, T. R., n.d. The Restaurant Times. [Online] </a:t>
            </a:r>
          </a:p>
          <a:p>
            <a:r>
              <a:rPr lang="en-US"/>
              <a:t>Available at: https://www.posist.com/restaurant-times/restro-gyaan/restaurant-staff-incentive-ideas.html#</a:t>
            </a:r>
          </a:p>
          <a:p>
            <a:r>
              <a:rPr lang="en-US"/>
              <a:t>[Accessed 26 March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ctrTitle"/>
          </p:nvPr>
        </p:nvSpPr>
        <p:spPr>
          <a:xfrm>
            <a:off x="5943599" y="2946401"/>
            <a:ext cx="10796589" cy="3632196"/>
          </a:xfrm>
        </p:spPr>
        <p:txBody>
          <a:bodyPr anchor="b">
            <a:normAutofit/>
          </a:bodyPr>
          <a:lstStyle>
            <a:lvl1pPr algn="r">
              <a:defRPr sz="7200">
                <a:effectLst/>
              </a:defRPr>
            </a:lvl1pPr>
          </a:lstStyle>
          <a:p>
            <a:r>
              <a:rPr lang="en-US"/>
              <a:t>Click to edit Master title style</a:t>
            </a:r>
            <a:endParaRPr lang="en-US" dirty="0"/>
          </a:p>
        </p:txBody>
      </p:sp>
      <p:sp>
        <p:nvSpPr>
          <p:cNvPr id="3" name="Subtitle 2"/>
          <p:cNvSpPr>
            <a:spLocks noGrp="1"/>
          </p:cNvSpPr>
          <p:nvPr>
            <p:ph type="subTitle" idx="1"/>
          </p:nvPr>
        </p:nvSpPr>
        <p:spPr>
          <a:xfrm>
            <a:off x="5943599" y="6578599"/>
            <a:ext cx="10796589" cy="2108201"/>
          </a:xfrm>
        </p:spPr>
        <p:txBody>
          <a:bodyPr anchor="t">
            <a:normAutofit/>
          </a:bodyPr>
          <a:lstStyle>
            <a:lvl1pPr marL="0" indent="0" algn="r">
              <a:buNone/>
              <a:defRPr sz="2700" cap="all">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3398837" y="8805863"/>
            <a:ext cx="2400300" cy="566738"/>
          </a:xfrm>
        </p:spPr>
        <p:txBody>
          <a:bodyPr/>
          <a:lstStyle/>
          <a:p>
            <a:fld id="{1D8BD707-D9CF-40AE-B4C6-C98DA3205C09}" type="datetimeFigureOut">
              <a:rPr lang="en-US" smtClean="0"/>
              <a:pPr/>
              <a:t>3/31/2023</a:t>
            </a:fld>
            <a:endParaRPr lang="en-US"/>
          </a:p>
        </p:txBody>
      </p:sp>
      <p:sp>
        <p:nvSpPr>
          <p:cNvPr id="5" name="Footer Placeholder 4"/>
          <p:cNvSpPr>
            <a:spLocks noGrp="1"/>
          </p:cNvSpPr>
          <p:nvPr>
            <p:ph type="ftr" sz="quarter" idx="11"/>
          </p:nvPr>
        </p:nvSpPr>
        <p:spPr>
          <a:xfrm>
            <a:off x="5943599" y="8805863"/>
            <a:ext cx="7340937" cy="566738"/>
          </a:xfrm>
        </p:spPr>
        <p:txBody>
          <a:bodyPr/>
          <a:lstStyle/>
          <a:p>
            <a:endParaRPr lang="en-US"/>
          </a:p>
        </p:txBody>
      </p:sp>
      <p:sp>
        <p:nvSpPr>
          <p:cNvPr id="6" name="Slide Number Placeholder 5"/>
          <p:cNvSpPr>
            <a:spLocks noGrp="1"/>
          </p:cNvSpPr>
          <p:nvPr>
            <p:ph type="sldNum" sz="quarter" idx="12"/>
          </p:nvPr>
        </p:nvSpPr>
        <p:spPr>
          <a:xfrm>
            <a:off x="15913438" y="8805863"/>
            <a:ext cx="826751" cy="56673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6032419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65204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title"/>
          </p:nvPr>
        </p:nvSpPr>
        <p:spPr>
          <a:xfrm>
            <a:off x="1028701" y="4962872"/>
            <a:ext cx="15197141" cy="2203200"/>
          </a:xfrm>
        </p:spPr>
        <p:txBody>
          <a:bodyPr anchor="b"/>
          <a:lstStyle>
            <a:lvl1pPr algn="l">
              <a:defRPr sz="6000" b="0" cap="all"/>
            </a:lvl1pPr>
          </a:lstStyle>
          <a:p>
            <a:r>
              <a:rPr lang="en-US"/>
              <a:t>Click to edit Master title style</a:t>
            </a:r>
            <a:endParaRPr lang="en-US" dirty="0"/>
          </a:p>
        </p:txBody>
      </p:sp>
      <p:sp>
        <p:nvSpPr>
          <p:cNvPr id="3" name="Text Placeholder 2"/>
          <p:cNvSpPr>
            <a:spLocks noGrp="1"/>
          </p:cNvSpPr>
          <p:nvPr>
            <p:ph type="body" idx="1"/>
          </p:nvPr>
        </p:nvSpPr>
        <p:spPr>
          <a:xfrm>
            <a:off x="1028699" y="7166072"/>
            <a:ext cx="15197142" cy="1290600"/>
          </a:xfrm>
        </p:spPr>
        <p:txBody>
          <a:bodyPr anchor="t">
            <a:normAutofit/>
          </a:bodyPr>
          <a:lstStyle>
            <a:lvl1pPr marL="0" indent="0" algn="l">
              <a:buNone/>
              <a:defRPr sz="3000" cap="all">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762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28703" y="3213101"/>
            <a:ext cx="7493001" cy="54737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732843" y="3213101"/>
            <a:ext cx="7492998" cy="54737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63674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60505" y="3327401"/>
            <a:ext cx="7063581" cy="864393"/>
          </a:xfrm>
        </p:spPr>
        <p:txBody>
          <a:bodyPr anchor="b">
            <a:noAutofit/>
          </a:bodyPr>
          <a:lstStyle>
            <a:lvl1pPr marL="0" indent="0">
              <a:buNone/>
              <a:defRPr sz="42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28702" y="4305302"/>
            <a:ext cx="7495385" cy="438149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144005" y="3340101"/>
            <a:ext cx="7084220" cy="864393"/>
          </a:xfrm>
        </p:spPr>
        <p:txBody>
          <a:bodyPr anchor="b">
            <a:noAutofit/>
          </a:bodyPr>
          <a:lstStyle>
            <a:lvl1pPr marL="0" indent="0">
              <a:buNone/>
              <a:defRPr sz="42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8735225" y="4305302"/>
            <a:ext cx="7493001" cy="438149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65107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04083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Date Placeholder 1"/>
          <p:cNvSpPr>
            <a:spLocks noGrp="1"/>
          </p:cNvSpPr>
          <p:nvPr>
            <p:ph type="dt" sz="half" idx="10"/>
          </p:nvPr>
        </p:nvSpPr>
        <p:spPr/>
        <p:txBody>
          <a:bodyPr/>
          <a:lstStyle/>
          <a:p>
            <a:fld id="{1D8BD707-D9CF-40AE-B4C6-C98DA3205C09}" type="datetimeFigureOut">
              <a:rPr lang="en-US" smtClean="0"/>
              <a:pPr/>
              <a:t>3/31/2023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3874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title"/>
          </p:nvPr>
        </p:nvSpPr>
        <p:spPr>
          <a:xfrm>
            <a:off x="1028701" y="3111499"/>
            <a:ext cx="5521328" cy="2057400"/>
          </a:xfrm>
        </p:spPr>
        <p:txBody>
          <a:bodyPr anchor="b">
            <a:normAutofit/>
          </a:bodyPr>
          <a:lstStyle>
            <a:lvl1pPr algn="l">
              <a:defRPr sz="3600" b="0"/>
            </a:lvl1pPr>
          </a:lstStyle>
          <a:p>
            <a:r>
              <a:rPr lang="en-US"/>
              <a:t>Click to edit Master title style</a:t>
            </a:r>
            <a:endParaRPr lang="en-US" dirty="0"/>
          </a:p>
        </p:txBody>
      </p:sp>
      <p:sp>
        <p:nvSpPr>
          <p:cNvPr id="3" name="Content Placeholder 2"/>
          <p:cNvSpPr>
            <a:spLocks noGrp="1"/>
          </p:cNvSpPr>
          <p:nvPr>
            <p:ph idx="1"/>
          </p:nvPr>
        </p:nvSpPr>
        <p:spPr>
          <a:xfrm>
            <a:off x="6972302" y="914402"/>
            <a:ext cx="9253539" cy="7772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8701" y="5168900"/>
            <a:ext cx="5521328" cy="2743200"/>
          </a:xfrm>
        </p:spPr>
        <p:txBody>
          <a:bodyPr anchor="t">
            <a:normAutofit/>
          </a:bodyPr>
          <a:lstStyle>
            <a:lvl1pPr marL="0" indent="0">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50736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title"/>
          </p:nvPr>
        </p:nvSpPr>
        <p:spPr>
          <a:xfrm>
            <a:off x="1028701" y="2400300"/>
            <a:ext cx="9246980" cy="2057400"/>
          </a:xfrm>
        </p:spPr>
        <p:txBody>
          <a:bodyPr anchor="b">
            <a:normAutofit/>
          </a:bodyPr>
          <a:lstStyle>
            <a:lvl1pPr algn="l">
              <a:defRPr sz="42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11304380" y="1371600"/>
            <a:ext cx="4921461" cy="6858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28701" y="4457700"/>
            <a:ext cx="9246980" cy="2743200"/>
          </a:xfrm>
        </p:spPr>
        <p:txBody>
          <a:bodyPr anchor="t">
            <a:normAutofit/>
          </a:bodyPr>
          <a:lstStyle>
            <a:lvl1pPr marL="0" indent="0">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58152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title"/>
          </p:nvPr>
        </p:nvSpPr>
        <p:spPr>
          <a:xfrm>
            <a:off x="1028701" y="7099298"/>
            <a:ext cx="15197141"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057401" y="1398168"/>
            <a:ext cx="13139741" cy="474746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28701" y="7949405"/>
            <a:ext cx="15197141" cy="740568"/>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07987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title"/>
          </p:nvPr>
        </p:nvSpPr>
        <p:spPr>
          <a:xfrm>
            <a:off x="1028702" y="914402"/>
            <a:ext cx="15197141" cy="4686299"/>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028700" y="6515100"/>
            <a:ext cx="15197142" cy="2171700"/>
          </a:xfrm>
        </p:spPr>
        <p:txBody>
          <a:bodyPr anchor="ctr">
            <a:normAutofit/>
          </a:bodyPr>
          <a:lstStyle>
            <a:lvl1pPr marL="0" indent="0" algn="l">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01452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15" name="TextBox 14"/>
          <p:cNvSpPr txBox="1"/>
          <p:nvPr/>
        </p:nvSpPr>
        <p:spPr>
          <a:xfrm>
            <a:off x="15356801" y="4114800"/>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dirty="0">
                <a:solidFill>
                  <a:schemeClr val="tx1"/>
                </a:solidFill>
                <a:effectLst/>
              </a:rPr>
              <a:t>”</a:t>
            </a:r>
          </a:p>
        </p:txBody>
      </p:sp>
      <p:sp>
        <p:nvSpPr>
          <p:cNvPr id="11" name="TextBox 10"/>
          <p:cNvSpPr txBox="1"/>
          <p:nvPr/>
        </p:nvSpPr>
        <p:spPr>
          <a:xfrm>
            <a:off x="732413" y="1235006"/>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dirty="0">
                <a:solidFill>
                  <a:schemeClr val="tx1"/>
                </a:solidFill>
                <a:effectLst/>
              </a:rPr>
              <a:t>“</a:t>
            </a:r>
          </a:p>
        </p:txBody>
      </p:sp>
      <p:sp>
        <p:nvSpPr>
          <p:cNvPr id="2" name="Title 1"/>
          <p:cNvSpPr>
            <a:spLocks noGrp="1"/>
          </p:cNvSpPr>
          <p:nvPr>
            <p:ph type="title"/>
          </p:nvPr>
        </p:nvSpPr>
        <p:spPr>
          <a:xfrm>
            <a:off x="1488401" y="914402"/>
            <a:ext cx="14325599" cy="4114799"/>
          </a:xfrm>
        </p:spPr>
        <p:txBody>
          <a:bodyPr anchor="ctr">
            <a:normAutofit/>
          </a:bodyPr>
          <a:lstStyle>
            <a:lvl1pPr algn="l">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46813" y="5029200"/>
            <a:ext cx="14008776" cy="571500"/>
          </a:xfrm>
        </p:spPr>
        <p:txBody>
          <a:bodyPr anchor="ctr"/>
          <a:lstStyle>
            <a:lvl1pPr marL="0" indent="0">
              <a:buFontTx/>
              <a:buNone/>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31198" y="6515100"/>
            <a:ext cx="15228551" cy="2171700"/>
          </a:xfrm>
        </p:spPr>
        <p:txBody>
          <a:bodyPr anchor="ctr">
            <a:normAutofit/>
          </a:bodyPr>
          <a:lstStyle>
            <a:lvl1pPr marL="0" indent="0" algn="l">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61098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title"/>
          </p:nvPr>
        </p:nvSpPr>
        <p:spPr>
          <a:xfrm>
            <a:off x="1028704" y="4962872"/>
            <a:ext cx="15197138" cy="2203200"/>
          </a:xfrm>
        </p:spPr>
        <p:txBody>
          <a:bodyPr anchor="b">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028702" y="7166072"/>
            <a:ext cx="15197139" cy="1290600"/>
          </a:xfrm>
        </p:spPr>
        <p:txBody>
          <a:bodyPr anchor="t">
            <a:normAutofit/>
          </a:bodyPr>
          <a:lstStyle>
            <a:lvl1pPr marL="0" indent="0" algn="l">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14215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13" name="TextBox 12"/>
          <p:cNvSpPr txBox="1"/>
          <p:nvPr/>
        </p:nvSpPr>
        <p:spPr>
          <a:xfrm>
            <a:off x="15356801" y="4114800"/>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dirty="0">
                <a:solidFill>
                  <a:schemeClr val="tx1"/>
                </a:solidFill>
                <a:effectLst/>
              </a:rPr>
              <a:t>”</a:t>
            </a:r>
          </a:p>
        </p:txBody>
      </p:sp>
      <p:sp>
        <p:nvSpPr>
          <p:cNvPr id="14" name="TextBox 13"/>
          <p:cNvSpPr txBox="1"/>
          <p:nvPr/>
        </p:nvSpPr>
        <p:spPr>
          <a:xfrm>
            <a:off x="732413" y="1235006"/>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dirty="0">
                <a:solidFill>
                  <a:schemeClr val="tx1"/>
                </a:solidFill>
                <a:effectLst/>
              </a:rPr>
              <a:t>“</a:t>
            </a:r>
          </a:p>
        </p:txBody>
      </p:sp>
      <p:sp>
        <p:nvSpPr>
          <p:cNvPr id="16" name="Title 1"/>
          <p:cNvSpPr>
            <a:spLocks noGrp="1"/>
          </p:cNvSpPr>
          <p:nvPr>
            <p:ph type="title"/>
          </p:nvPr>
        </p:nvSpPr>
        <p:spPr>
          <a:xfrm>
            <a:off x="1488401" y="914402"/>
            <a:ext cx="14325599" cy="4114799"/>
          </a:xfrm>
        </p:spPr>
        <p:txBody>
          <a:bodyPr anchor="ctr">
            <a:normAutofit/>
          </a:bodyPr>
          <a:lstStyle>
            <a:lvl1pPr algn="l">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28700" y="5829300"/>
            <a:ext cx="15203154" cy="1333500"/>
          </a:xfrm>
        </p:spPr>
        <p:txBody>
          <a:bodyPr vert="horz" lIns="91440" tIns="45720" rIns="91440" bIns="45720" rtlCol="0" anchor="b">
            <a:normAutofit/>
          </a:bodyPr>
          <a:lstStyle>
            <a:lvl1pPr>
              <a:buNone/>
              <a:defRPr lang="en-US" sz="36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028699" y="7162800"/>
            <a:ext cx="15203154" cy="15240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111799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Title 1"/>
          <p:cNvSpPr>
            <a:spLocks noGrp="1"/>
          </p:cNvSpPr>
          <p:nvPr>
            <p:ph type="title"/>
          </p:nvPr>
        </p:nvSpPr>
        <p:spPr>
          <a:xfrm>
            <a:off x="1028702" y="914402"/>
            <a:ext cx="15197141" cy="41147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028702" y="5257800"/>
            <a:ext cx="15197142" cy="1257300"/>
          </a:xfrm>
        </p:spPr>
        <p:txBody>
          <a:bodyPr vert="horz" lIns="91440" tIns="45720" rIns="91440" bIns="45720" rtlCol="0" anchor="b">
            <a:normAutofit/>
          </a:bodyPr>
          <a:lstStyle>
            <a:lvl1pPr>
              <a:buNone/>
              <a:defRPr lang="en-US" sz="42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028700" y="6515100"/>
            <a:ext cx="15197142" cy="21717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418130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1"/>
          <p:cNvSpPr>
            <a:spLocks noGrp="1"/>
          </p:cNvSpPr>
          <p:nvPr>
            <p:ph type="title"/>
          </p:nvPr>
        </p:nvSpPr>
        <p:spPr>
          <a:xfrm>
            <a:off x="1028702" y="914401"/>
            <a:ext cx="15197138" cy="2184401"/>
          </a:xfrm>
        </p:spPr>
        <p:txBody>
          <a:bodyPr/>
          <a:lstStyle/>
          <a:p>
            <a:r>
              <a:rPr lang="en-US"/>
              <a:t>Click to edit Master title style</a:t>
            </a:r>
            <a:endParaRPr lang="en-US" dirty="0"/>
          </a:p>
        </p:txBody>
      </p:sp>
    </p:spTree>
    <p:extLst>
      <p:ext uri="{BB962C8B-B14F-4D97-AF65-F5344CB8AC3E}">
        <p14:creationId xmlns:p14="http://schemas.microsoft.com/office/powerpoint/2010/main" val="1118698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8283238" cy="10284321"/>
          </a:xfrm>
          <a:prstGeom prst="rect">
            <a:avLst/>
          </a:prstGeom>
        </p:spPr>
      </p:pic>
      <p:sp>
        <p:nvSpPr>
          <p:cNvPr id="2" name="Vertical Title 1"/>
          <p:cNvSpPr>
            <a:spLocks noGrp="1"/>
          </p:cNvSpPr>
          <p:nvPr>
            <p:ph type="title" orient="vert"/>
          </p:nvPr>
        </p:nvSpPr>
        <p:spPr>
          <a:xfrm>
            <a:off x="12988013" y="914399"/>
            <a:ext cx="3237828" cy="777240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28700" y="914400"/>
            <a:ext cx="11748174" cy="7772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95478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8702" y="914401"/>
            <a:ext cx="15197138" cy="218440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8702" y="3213101"/>
            <a:ext cx="15197138" cy="547370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884490" y="8805863"/>
            <a:ext cx="2400300" cy="566738"/>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1D8BD707-D9CF-40AE-B4C6-C98DA3205C09}" type="datetimeFigureOut">
              <a:rPr lang="en-US" smtClean="0"/>
              <a:pPr/>
              <a:t>3/31/2023</a:t>
            </a:fld>
            <a:endParaRPr lang="en-US"/>
          </a:p>
        </p:txBody>
      </p:sp>
      <p:sp>
        <p:nvSpPr>
          <p:cNvPr id="5" name="Footer Placeholder 4"/>
          <p:cNvSpPr>
            <a:spLocks noGrp="1"/>
          </p:cNvSpPr>
          <p:nvPr>
            <p:ph type="ftr" sz="quarter" idx="3"/>
          </p:nvPr>
        </p:nvSpPr>
        <p:spPr>
          <a:xfrm>
            <a:off x="1028701" y="8805863"/>
            <a:ext cx="11741489" cy="566738"/>
          </a:xfrm>
          <a:prstGeom prst="rect">
            <a:avLst/>
          </a:prstGeom>
        </p:spPr>
        <p:txBody>
          <a:bodyPr vert="horz" lIns="91440" tIns="45720" rIns="91440" bIns="45720" rtlCol="0" anchor="ctr"/>
          <a:lstStyle>
            <a:lvl1pPr algn="l">
              <a:defRPr sz="15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5399091" y="8805863"/>
            <a:ext cx="826751" cy="566738"/>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583719453"/>
      </p:ext>
    </p:extLst>
  </p:cSld>
  <p:clrMap bg1="dk1" tx1="lt1" bg2="dk2" tx2="lt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 id="2147483901" r:id="rId15"/>
    <p:sldLayoutId id="2147483902" r:id="rId16"/>
    <p:sldLayoutId id="2147483903" r:id="rId17"/>
  </p:sldLayoutIdLst>
  <p:txStyles>
    <p:titleStyle>
      <a:lvl1pPr algn="l" defTabSz="685800" rtl="0" eaLnBrk="1" latinLnBrk="0" hangingPunct="1">
        <a:spcBef>
          <a:spcPct val="0"/>
        </a:spcBef>
        <a:buNone/>
        <a:defRPr sz="54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ts val="0"/>
        </a:spcBef>
        <a:spcAft>
          <a:spcPts val="1500"/>
        </a:spcAft>
        <a:buClr>
          <a:schemeClr val="tx1"/>
        </a:buClr>
        <a:buSzPct val="100000"/>
        <a:buFont typeface="Arial"/>
        <a:buChar char="•"/>
        <a:defRPr sz="2700" kern="1200" cap="none">
          <a:solidFill>
            <a:schemeClr val="tx1"/>
          </a:solidFill>
          <a:effectLst/>
          <a:latin typeface="+mn-lt"/>
          <a:ea typeface="+mn-ea"/>
          <a:cs typeface="+mn-cs"/>
        </a:defRPr>
      </a:lvl1pPr>
      <a:lvl2pPr marL="1114425" indent="-428625" algn="l" defTabSz="685800" rtl="0" eaLnBrk="1" latinLnBrk="0" hangingPunct="1">
        <a:spcBef>
          <a:spcPts val="0"/>
        </a:spcBef>
        <a:spcAft>
          <a:spcPts val="1500"/>
        </a:spcAft>
        <a:buClr>
          <a:schemeClr val="tx1"/>
        </a:buClr>
        <a:buSzPct val="100000"/>
        <a:buFont typeface="Arial"/>
        <a:buChar char="•"/>
        <a:defRPr sz="2400" kern="1200" cap="none">
          <a:solidFill>
            <a:schemeClr val="tx1"/>
          </a:solidFill>
          <a:effectLst/>
          <a:latin typeface="+mn-lt"/>
          <a:ea typeface="+mn-ea"/>
          <a:cs typeface="+mn-cs"/>
        </a:defRPr>
      </a:lvl2pPr>
      <a:lvl3pPr marL="1800225" indent="-428625" algn="l" defTabSz="685800" rtl="0" eaLnBrk="1" latinLnBrk="0" hangingPunct="1">
        <a:spcBef>
          <a:spcPts val="0"/>
        </a:spcBef>
        <a:spcAft>
          <a:spcPts val="1500"/>
        </a:spcAft>
        <a:buClr>
          <a:schemeClr val="tx1"/>
        </a:buClr>
        <a:buSzPct val="100000"/>
        <a:buFont typeface="Arial"/>
        <a:buChar char="•"/>
        <a:defRPr sz="2100" kern="1200" cap="none">
          <a:solidFill>
            <a:schemeClr val="tx1"/>
          </a:solidFill>
          <a:effectLst/>
          <a:latin typeface="+mn-lt"/>
          <a:ea typeface="+mn-ea"/>
          <a:cs typeface="+mn-cs"/>
        </a:defRPr>
      </a:lvl3pPr>
      <a:lvl4pPr marL="2314575" indent="-257175" algn="l" defTabSz="685800" rtl="0" eaLnBrk="1" latinLnBrk="0" hangingPunct="1">
        <a:spcBef>
          <a:spcPts val="0"/>
        </a:spcBef>
        <a:spcAft>
          <a:spcPts val="1500"/>
        </a:spcAft>
        <a:buClr>
          <a:schemeClr val="tx1"/>
        </a:buClr>
        <a:buSzPct val="100000"/>
        <a:buFont typeface="Arial"/>
        <a:buChar char="•"/>
        <a:defRPr sz="1800" kern="1200" cap="none">
          <a:solidFill>
            <a:schemeClr val="tx1"/>
          </a:solidFill>
          <a:effectLst/>
          <a:latin typeface="+mn-lt"/>
          <a:ea typeface="+mn-ea"/>
          <a:cs typeface="+mn-cs"/>
        </a:defRPr>
      </a:lvl4pPr>
      <a:lvl5pPr marL="3000375" indent="-257175" algn="l" defTabSz="685800" rtl="0" eaLnBrk="1" latinLnBrk="0" hangingPunct="1">
        <a:spcBef>
          <a:spcPts val="0"/>
        </a:spcBef>
        <a:spcAft>
          <a:spcPts val="1500"/>
        </a:spcAft>
        <a:buClr>
          <a:schemeClr val="tx1"/>
        </a:buClr>
        <a:buSzPct val="100000"/>
        <a:buFont typeface="Arial"/>
        <a:buChar char="•"/>
        <a:defRPr sz="1800" kern="1200" cap="none">
          <a:solidFill>
            <a:schemeClr val="tx1"/>
          </a:solidFill>
          <a:effectLst/>
          <a:latin typeface="+mn-lt"/>
          <a:ea typeface="+mn-ea"/>
          <a:cs typeface="+mn-cs"/>
        </a:defRPr>
      </a:lvl5pPr>
      <a:lvl6pPr marL="3771900" indent="-342900" algn="l" defTabSz="685800" rtl="0" eaLnBrk="1" latinLnBrk="0" hangingPunct="1">
        <a:spcBef>
          <a:spcPts val="0"/>
        </a:spcBef>
        <a:spcAft>
          <a:spcPts val="1500"/>
        </a:spcAft>
        <a:buClr>
          <a:schemeClr val="tx1"/>
        </a:buClr>
        <a:buSzPct val="100000"/>
        <a:buFont typeface="Arial"/>
        <a:buChar char="•"/>
        <a:defRPr sz="1800" kern="1200" cap="none">
          <a:solidFill>
            <a:schemeClr val="tx1"/>
          </a:solidFill>
          <a:effectLst/>
          <a:latin typeface="+mn-lt"/>
          <a:ea typeface="+mn-ea"/>
          <a:cs typeface="+mn-cs"/>
        </a:defRPr>
      </a:lvl6pPr>
      <a:lvl7pPr marL="4457700" indent="-342900" algn="l" defTabSz="685800" rtl="0" eaLnBrk="1" latinLnBrk="0" hangingPunct="1">
        <a:spcBef>
          <a:spcPts val="0"/>
        </a:spcBef>
        <a:spcAft>
          <a:spcPts val="1500"/>
        </a:spcAft>
        <a:buClr>
          <a:schemeClr val="tx1"/>
        </a:buClr>
        <a:buSzPct val="100000"/>
        <a:buFont typeface="Arial"/>
        <a:buChar char="•"/>
        <a:defRPr sz="1800" kern="1200" cap="none">
          <a:solidFill>
            <a:schemeClr val="tx1"/>
          </a:solidFill>
          <a:effectLst/>
          <a:latin typeface="+mn-lt"/>
          <a:ea typeface="+mn-ea"/>
          <a:cs typeface="+mn-cs"/>
        </a:defRPr>
      </a:lvl7pPr>
      <a:lvl8pPr marL="5143500" indent="-342900" algn="l" defTabSz="685800" rtl="0" eaLnBrk="1" latinLnBrk="0" hangingPunct="1">
        <a:spcBef>
          <a:spcPts val="0"/>
        </a:spcBef>
        <a:spcAft>
          <a:spcPts val="1500"/>
        </a:spcAft>
        <a:buClr>
          <a:schemeClr val="tx1"/>
        </a:buClr>
        <a:buSzPct val="100000"/>
        <a:buFont typeface="Arial"/>
        <a:buChar char="•"/>
        <a:defRPr sz="1800" kern="1200" cap="none">
          <a:solidFill>
            <a:schemeClr val="tx1"/>
          </a:solidFill>
          <a:effectLst/>
          <a:latin typeface="+mn-lt"/>
          <a:ea typeface="+mn-ea"/>
          <a:cs typeface="+mn-cs"/>
        </a:defRPr>
      </a:lvl8pPr>
      <a:lvl9pPr marL="5829300" indent="-342900" algn="l" defTabSz="685800" rtl="0" eaLnBrk="1" latinLnBrk="0" hangingPunct="1">
        <a:spcBef>
          <a:spcPts val="0"/>
        </a:spcBef>
        <a:spcAft>
          <a:spcPts val="1500"/>
        </a:spcAft>
        <a:buClr>
          <a:schemeClr val="tx1"/>
        </a:buClr>
        <a:buSzPct val="100000"/>
        <a:buFont typeface="Arial"/>
        <a:buChar char="•"/>
        <a:defRPr sz="1800" kern="1200" cap="none">
          <a:solidFill>
            <a:schemeClr val="tx1"/>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svg"/><Relationship Id="rId7" Type="http://schemas.openxmlformats.org/officeDocument/2006/relationships/image" Target="../media/image26.sv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 Id="rId9" Type="http://schemas.openxmlformats.org/officeDocument/2006/relationships/image" Target="../media/image28.svg"/></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slides/_rels/slide7.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slides/_rels/slide8.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slides/_rels/slide9.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22.svg"/><Relationship Id="rId7" Type="http://schemas.openxmlformats.org/officeDocument/2006/relationships/image" Target="../media/image50.sv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svg"/><Relationship Id="rId4" Type="http://schemas.openxmlformats.org/officeDocument/2006/relationships/image" Target="../media/image47.png"/><Relationship Id="rId9" Type="http://schemas.openxmlformats.org/officeDocument/2006/relationships/image" Target="../media/image52.svg"/></Relationships>
</file>

<file path=ppt/slides/_rels/slide10.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slides/_rels/slide11.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49.png"/><Relationship Id="rId7" Type="http://schemas.openxmlformats.org/officeDocument/2006/relationships/image" Target="../media/image6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0.svg"/></Relationships>
</file>

<file path=ppt/slides/_rels/slide1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8283237" cy="10284321"/>
          </a:xfrm>
          <a:prstGeom prst="rect">
            <a:avLst/>
          </a:prstGeom>
        </p:spPr>
      </p:pic>
      <p:sp useBgFill="1">
        <p:nvSpPr>
          <p:cNvPr id="23" name="Rectangle 22">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 y="-2679"/>
            <a:ext cx="18283237" cy="102843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Hands-on top of each other">
            <a:extLst>
              <a:ext uri="{FF2B5EF4-FFF2-40B4-BE49-F238E27FC236}">
                <a16:creationId xmlns:a16="http://schemas.microsoft.com/office/drawing/2014/main" id="{FBC3B0F8-F0F7-0666-527E-A47906AA2087}"/>
              </a:ext>
            </a:extLst>
          </p:cNvPr>
          <p:cNvPicPr>
            <a:picLocks noChangeAspect="1"/>
          </p:cNvPicPr>
          <p:nvPr/>
        </p:nvPicPr>
        <p:blipFill rotWithShape="1">
          <a:blip r:embed="rId3">
            <a:alphaModFix amt="25000"/>
          </a:blip>
          <a:srcRect l="22222"/>
          <a:stretch/>
        </p:blipFill>
        <p:spPr>
          <a:xfrm>
            <a:off x="20" y="10"/>
            <a:ext cx="18287980" cy="10286990"/>
          </a:xfrm>
          <a:prstGeom prst="rect">
            <a:avLst/>
          </a:prstGeom>
        </p:spPr>
      </p:pic>
      <p:pic>
        <p:nvPicPr>
          <p:cNvPr id="29" name="Picture 24">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9000"/>
            <a:extLst>
              <a:ext uri="{28A0092B-C50C-407E-A947-70E740481C1C}">
                <a14:useLocalDpi xmlns:a14="http://schemas.microsoft.com/office/drawing/2010/main" val="0"/>
              </a:ext>
            </a:extLst>
          </a:blip>
          <a:stretch>
            <a:fillRect/>
          </a:stretch>
        </p:blipFill>
        <p:spPr>
          <a:xfrm>
            <a:off x="2382" y="1339"/>
            <a:ext cx="18283237" cy="10284321"/>
          </a:xfrm>
          <a:prstGeom prst="rect">
            <a:avLst/>
          </a:prstGeom>
        </p:spPr>
      </p:pic>
      <p:sp>
        <p:nvSpPr>
          <p:cNvPr id="2" name="Title 1">
            <a:extLst>
              <a:ext uri="{FF2B5EF4-FFF2-40B4-BE49-F238E27FC236}">
                <a16:creationId xmlns:a16="http://schemas.microsoft.com/office/drawing/2014/main" id="{6A3443B8-058B-8806-5744-4D4EC820112C}"/>
              </a:ext>
            </a:extLst>
          </p:cNvPr>
          <p:cNvSpPr>
            <a:spLocks noGrp="1"/>
          </p:cNvSpPr>
          <p:nvPr>
            <p:ph type="ctrTitle"/>
          </p:nvPr>
        </p:nvSpPr>
        <p:spPr>
          <a:xfrm>
            <a:off x="1028701" y="914400"/>
            <a:ext cx="15197138" cy="2184400"/>
          </a:xfrm>
        </p:spPr>
        <p:txBody>
          <a:bodyPr vert="horz" lIns="91440" tIns="45720" rIns="91440" bIns="45720" rtlCol="0" anchor="ctr">
            <a:noAutofit/>
          </a:bodyPr>
          <a:lstStyle/>
          <a:p>
            <a:pPr algn="l" defTabSz="457200"/>
            <a:r>
              <a:rPr lang="en-US" dirty="0"/>
              <a:t>TALENT ACQUISITION</a:t>
            </a:r>
            <a:br>
              <a:rPr lang="en-US" dirty="0"/>
            </a:br>
            <a:r>
              <a:rPr lang="en-US" dirty="0"/>
              <a:t>STRATEGY</a:t>
            </a:r>
            <a:br>
              <a:rPr lang="en-US" dirty="0"/>
            </a:br>
            <a:endParaRPr lang="en-US" dirty="0"/>
          </a:p>
        </p:txBody>
      </p:sp>
      <p:sp>
        <p:nvSpPr>
          <p:cNvPr id="3" name="Subtitle 2">
            <a:extLst>
              <a:ext uri="{FF2B5EF4-FFF2-40B4-BE49-F238E27FC236}">
                <a16:creationId xmlns:a16="http://schemas.microsoft.com/office/drawing/2014/main" id="{336BC9DC-53EB-976B-2057-228161BEF671}"/>
              </a:ext>
            </a:extLst>
          </p:cNvPr>
          <p:cNvSpPr>
            <a:spLocks noGrp="1"/>
          </p:cNvSpPr>
          <p:nvPr>
            <p:ph type="subTitle" idx="1"/>
          </p:nvPr>
        </p:nvSpPr>
        <p:spPr>
          <a:xfrm>
            <a:off x="1028701" y="3213100"/>
            <a:ext cx="15197138" cy="5473700"/>
          </a:xfrm>
        </p:spPr>
        <p:txBody>
          <a:bodyPr vert="horz" lIns="91440" tIns="45720" rIns="91440" bIns="45720" rtlCol="0" anchor="ctr">
            <a:normAutofit/>
          </a:bodyPr>
          <a:lstStyle/>
          <a:p>
            <a:pPr indent="-228600" algn="l" defTabSz="457200">
              <a:spcAft>
                <a:spcPts val="1000"/>
              </a:spcAft>
              <a:buFont typeface="Arial"/>
              <a:buChar char="•"/>
            </a:pPr>
            <a:r>
              <a:rPr lang="en-US" i="1" cap="none" dirty="0"/>
              <a:t>Individual Presentation</a:t>
            </a:r>
          </a:p>
          <a:p>
            <a:pPr indent="-228600" algn="l" defTabSz="457200">
              <a:spcAft>
                <a:spcPts val="1000"/>
              </a:spcAft>
              <a:buFont typeface="Arial"/>
              <a:buChar char="•"/>
            </a:pPr>
            <a:r>
              <a:rPr lang="en-US" i="1" cap="none" dirty="0"/>
              <a:t>Presenter: Sali Refat (2122704)</a:t>
            </a:r>
          </a:p>
          <a:p>
            <a:pPr indent="-228600" algn="l" defTabSz="457200">
              <a:spcAft>
                <a:spcPts val="1000"/>
              </a:spcAft>
              <a:buFont typeface="Arial"/>
              <a:buChar char="•"/>
            </a:pPr>
            <a:r>
              <a:rPr lang="en-US" i="1" cap="none" dirty="0"/>
              <a:t>Lecturer: </a:t>
            </a:r>
            <a:r>
              <a:rPr lang="en-US" i="1" cap="none" dirty="0" err="1"/>
              <a:t>Mushfiqru</a:t>
            </a:r>
            <a:r>
              <a:rPr lang="en-US" i="1" cap="none" dirty="0"/>
              <a:t> Rahman </a:t>
            </a:r>
          </a:p>
          <a:p>
            <a:pPr indent="-228600" algn="l" defTabSz="457200">
              <a:spcAft>
                <a:spcPts val="1000"/>
              </a:spcAft>
              <a:buFont typeface="Arial"/>
              <a:buChar char="•"/>
            </a:pPr>
            <a:r>
              <a:rPr lang="en-US" i="1" cap="none" dirty="0"/>
              <a:t>Module: Managing People (LCBB5004)</a:t>
            </a:r>
          </a:p>
          <a:p>
            <a:pPr indent="-228600" algn="l" defTabSz="457200">
              <a:spcAft>
                <a:spcPts val="1000"/>
              </a:spcAft>
              <a:buFont typeface="Arial"/>
              <a:buChar char="•"/>
            </a:pPr>
            <a:endParaRPr lang="en-US" i="1" cap="none" dirty="0"/>
          </a:p>
        </p:txBody>
      </p:sp>
    </p:spTree>
    <p:extLst>
      <p:ext uri="{BB962C8B-B14F-4D97-AF65-F5344CB8AC3E}">
        <p14:creationId xmlns:p14="http://schemas.microsoft.com/office/powerpoint/2010/main" val="2301509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grpSp>
        <p:nvGrpSpPr>
          <p:cNvPr id="2" name="Group 2"/>
          <p:cNvGrpSpPr/>
          <p:nvPr/>
        </p:nvGrpSpPr>
        <p:grpSpPr>
          <a:xfrm>
            <a:off x="6551196" y="-247650"/>
            <a:ext cx="7961452" cy="3765471"/>
            <a:chOff x="0" y="0"/>
            <a:chExt cx="1503712" cy="711200"/>
          </a:xfrm>
        </p:grpSpPr>
        <p:sp>
          <p:nvSpPr>
            <p:cNvPr id="3" name="Freeform 3"/>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rot="-10800000">
            <a:off x="14940329" y="0"/>
            <a:ext cx="3347671" cy="3342315"/>
            <a:chOff x="0" y="0"/>
            <a:chExt cx="6350000" cy="6339840"/>
          </a:xfrm>
        </p:grpSpPr>
        <p:sp>
          <p:nvSpPr>
            <p:cNvPr id="6" name="Freeform 6"/>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7" name="Group 7"/>
          <p:cNvGrpSpPr/>
          <p:nvPr/>
        </p:nvGrpSpPr>
        <p:grpSpPr>
          <a:xfrm>
            <a:off x="11317281" y="-380586"/>
            <a:ext cx="4261797" cy="2015672"/>
            <a:chOff x="0" y="0"/>
            <a:chExt cx="1503712" cy="711200"/>
          </a:xfrm>
        </p:grpSpPr>
        <p:sp>
          <p:nvSpPr>
            <p:cNvPr id="8" name="Freeform 8"/>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9" name="TextBox 9"/>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pic>
        <p:nvPicPr>
          <p:cNvPr id="10" name="Picture 10"/>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028700" y="3517821"/>
            <a:ext cx="1156653" cy="1130628"/>
          </a:xfrm>
          <a:prstGeom prst="rect">
            <a:avLst/>
          </a:prstGeom>
        </p:spPr>
      </p:pic>
      <p:pic>
        <p:nvPicPr>
          <p:cNvPr id="11" name="Picture 11"/>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3116012" y="6822005"/>
            <a:ext cx="1033120" cy="1033120"/>
          </a:xfrm>
          <a:prstGeom prst="rect">
            <a:avLst/>
          </a:prstGeom>
        </p:spPr>
      </p:pic>
      <p:pic>
        <p:nvPicPr>
          <p:cNvPr id="12" name="Picture 12"/>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8045534" y="6852471"/>
            <a:ext cx="939989" cy="1002655"/>
          </a:xfrm>
          <a:prstGeom prst="rect">
            <a:avLst/>
          </a:prstGeom>
        </p:spPr>
      </p:pic>
      <p:pic>
        <p:nvPicPr>
          <p:cNvPr id="13" name="Picture 13"/>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3004410" y="6636304"/>
            <a:ext cx="1434988" cy="1434988"/>
          </a:xfrm>
          <a:prstGeom prst="rect">
            <a:avLst/>
          </a:prstGeom>
        </p:spPr>
      </p:pic>
      <p:sp>
        <p:nvSpPr>
          <p:cNvPr id="14" name="TextBox 14"/>
          <p:cNvSpPr txBox="1"/>
          <p:nvPr/>
        </p:nvSpPr>
        <p:spPr>
          <a:xfrm>
            <a:off x="481474" y="349179"/>
            <a:ext cx="7564059" cy="2228215"/>
          </a:xfrm>
          <a:prstGeom prst="rect">
            <a:avLst/>
          </a:prstGeom>
        </p:spPr>
        <p:txBody>
          <a:bodyPr lIns="0" tIns="0" rIns="0" bIns="0" rtlCol="0" anchor="t">
            <a:spAutoFit/>
          </a:bodyPr>
          <a:lstStyle/>
          <a:p>
            <a:pPr>
              <a:lnSpc>
                <a:spcPts val="8959"/>
              </a:lnSpc>
            </a:pPr>
            <a:r>
              <a:rPr lang="en-US" sz="6399">
                <a:solidFill>
                  <a:srgbClr val="0D698B"/>
                </a:solidFill>
                <a:latin typeface="Oswald Bold"/>
              </a:rPr>
              <a:t>WHAT IS TALENT ACQUISITION?</a:t>
            </a:r>
          </a:p>
        </p:txBody>
      </p:sp>
      <p:sp>
        <p:nvSpPr>
          <p:cNvPr id="15" name="TextBox 15"/>
          <p:cNvSpPr txBox="1"/>
          <p:nvPr/>
        </p:nvSpPr>
        <p:spPr>
          <a:xfrm>
            <a:off x="2698441" y="3637124"/>
            <a:ext cx="6054363" cy="763196"/>
          </a:xfrm>
          <a:prstGeom prst="rect">
            <a:avLst/>
          </a:prstGeom>
        </p:spPr>
        <p:txBody>
          <a:bodyPr lIns="0" tIns="0" rIns="0" bIns="0" rtlCol="0" anchor="t">
            <a:spAutoFit/>
          </a:bodyPr>
          <a:lstStyle/>
          <a:p>
            <a:pPr algn="just">
              <a:lnSpc>
                <a:spcPts val="6234"/>
              </a:lnSpc>
            </a:pPr>
            <a:r>
              <a:rPr lang="en-US" sz="4452">
                <a:solidFill>
                  <a:srgbClr val="000000"/>
                </a:solidFill>
                <a:latin typeface="Oswald"/>
              </a:rPr>
              <a:t>A planned strategic approach</a:t>
            </a:r>
          </a:p>
        </p:txBody>
      </p:sp>
      <p:sp>
        <p:nvSpPr>
          <p:cNvPr id="16" name="TextBox 16"/>
          <p:cNvSpPr txBox="1"/>
          <p:nvPr/>
        </p:nvSpPr>
        <p:spPr>
          <a:xfrm>
            <a:off x="2654926" y="5642512"/>
            <a:ext cx="1955292" cy="763196"/>
          </a:xfrm>
          <a:prstGeom prst="rect">
            <a:avLst/>
          </a:prstGeom>
        </p:spPr>
        <p:txBody>
          <a:bodyPr lIns="0" tIns="0" rIns="0" bIns="0" rtlCol="0" anchor="t">
            <a:spAutoFit/>
          </a:bodyPr>
          <a:lstStyle/>
          <a:p>
            <a:pPr algn="just">
              <a:lnSpc>
                <a:spcPts val="6234"/>
              </a:lnSpc>
            </a:pPr>
            <a:r>
              <a:rPr lang="en-US" sz="4452">
                <a:solidFill>
                  <a:srgbClr val="000000"/>
                </a:solidFill>
                <a:latin typeface="Oswald"/>
              </a:rPr>
              <a:t>Identify</a:t>
            </a:r>
          </a:p>
        </p:txBody>
      </p:sp>
      <p:sp>
        <p:nvSpPr>
          <p:cNvPr id="17" name="TextBox 17"/>
          <p:cNvSpPr txBox="1"/>
          <p:nvPr/>
        </p:nvSpPr>
        <p:spPr>
          <a:xfrm>
            <a:off x="7876197" y="5642512"/>
            <a:ext cx="1753215" cy="763196"/>
          </a:xfrm>
          <a:prstGeom prst="rect">
            <a:avLst/>
          </a:prstGeom>
        </p:spPr>
        <p:txBody>
          <a:bodyPr lIns="0" tIns="0" rIns="0" bIns="0" rtlCol="0" anchor="t">
            <a:spAutoFit/>
          </a:bodyPr>
          <a:lstStyle/>
          <a:p>
            <a:pPr algn="just">
              <a:lnSpc>
                <a:spcPts val="6234"/>
              </a:lnSpc>
            </a:pPr>
            <a:r>
              <a:rPr lang="en-US" sz="4452">
                <a:solidFill>
                  <a:srgbClr val="000000"/>
                </a:solidFill>
                <a:latin typeface="Oswald"/>
              </a:rPr>
              <a:t>Assess</a:t>
            </a:r>
          </a:p>
        </p:txBody>
      </p:sp>
      <p:sp>
        <p:nvSpPr>
          <p:cNvPr id="18" name="TextBox 18"/>
          <p:cNvSpPr txBox="1"/>
          <p:nvPr/>
        </p:nvSpPr>
        <p:spPr>
          <a:xfrm>
            <a:off x="12896487" y="5642512"/>
            <a:ext cx="1650834" cy="763196"/>
          </a:xfrm>
          <a:prstGeom prst="rect">
            <a:avLst/>
          </a:prstGeom>
        </p:spPr>
        <p:txBody>
          <a:bodyPr lIns="0" tIns="0" rIns="0" bIns="0" rtlCol="0" anchor="t">
            <a:spAutoFit/>
          </a:bodyPr>
          <a:lstStyle/>
          <a:p>
            <a:pPr algn="just">
              <a:lnSpc>
                <a:spcPts val="6234"/>
              </a:lnSpc>
            </a:pPr>
            <a:r>
              <a:rPr lang="en-US" sz="4452">
                <a:solidFill>
                  <a:srgbClr val="000000"/>
                </a:solidFill>
                <a:latin typeface="Oswald"/>
              </a:rPr>
              <a:t>Acquire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grpSp>
        <p:nvGrpSpPr>
          <p:cNvPr id="2" name="Group 2"/>
          <p:cNvGrpSpPr/>
          <p:nvPr/>
        </p:nvGrpSpPr>
        <p:grpSpPr>
          <a:xfrm>
            <a:off x="12851785" y="-854036"/>
            <a:ext cx="7961452" cy="3765471"/>
            <a:chOff x="0" y="0"/>
            <a:chExt cx="1503712" cy="711200"/>
          </a:xfrm>
        </p:grpSpPr>
        <p:sp>
          <p:nvSpPr>
            <p:cNvPr id="3" name="Freeform 3"/>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rot="-10800000">
            <a:off x="14940329" y="0"/>
            <a:ext cx="3347671" cy="3342315"/>
            <a:chOff x="0" y="0"/>
            <a:chExt cx="6350000" cy="6339840"/>
          </a:xfrm>
        </p:grpSpPr>
        <p:sp>
          <p:nvSpPr>
            <p:cNvPr id="6" name="Freeform 6"/>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7" name="Group 7"/>
          <p:cNvGrpSpPr/>
          <p:nvPr/>
        </p:nvGrpSpPr>
        <p:grpSpPr>
          <a:xfrm>
            <a:off x="11317281" y="-380586"/>
            <a:ext cx="4261797" cy="2015672"/>
            <a:chOff x="0" y="0"/>
            <a:chExt cx="1503712" cy="711200"/>
          </a:xfrm>
        </p:grpSpPr>
        <p:sp>
          <p:nvSpPr>
            <p:cNvPr id="8" name="Freeform 8"/>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9" name="TextBox 9"/>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pic>
        <p:nvPicPr>
          <p:cNvPr id="10" name="Picture 10"/>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4667659" y="3776321"/>
            <a:ext cx="929693" cy="1087939"/>
          </a:xfrm>
          <a:prstGeom prst="rect">
            <a:avLst/>
          </a:prstGeom>
        </p:spPr>
      </p:pic>
      <p:pic>
        <p:nvPicPr>
          <p:cNvPr id="11" name="Picture 11"/>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4516333" y="5191051"/>
            <a:ext cx="1232344" cy="1302345"/>
          </a:xfrm>
          <a:prstGeom prst="rect">
            <a:avLst/>
          </a:prstGeom>
        </p:spPr>
      </p:pic>
      <p:sp>
        <p:nvSpPr>
          <p:cNvPr id="12" name="TextBox 12"/>
          <p:cNvSpPr txBox="1"/>
          <p:nvPr/>
        </p:nvSpPr>
        <p:spPr>
          <a:xfrm>
            <a:off x="481474" y="349179"/>
            <a:ext cx="7564059" cy="2228215"/>
          </a:xfrm>
          <a:prstGeom prst="rect">
            <a:avLst/>
          </a:prstGeom>
        </p:spPr>
        <p:txBody>
          <a:bodyPr lIns="0" tIns="0" rIns="0" bIns="0" rtlCol="0" anchor="t">
            <a:spAutoFit/>
          </a:bodyPr>
          <a:lstStyle/>
          <a:p>
            <a:pPr>
              <a:lnSpc>
                <a:spcPts val="8959"/>
              </a:lnSpc>
            </a:pPr>
            <a:r>
              <a:rPr lang="en-US" sz="6399">
                <a:solidFill>
                  <a:srgbClr val="0D698B"/>
                </a:solidFill>
                <a:latin typeface="Oswald Bold"/>
              </a:rPr>
              <a:t>WHAT IS TALENT ACQUISITION?</a:t>
            </a:r>
          </a:p>
        </p:txBody>
      </p:sp>
      <p:sp>
        <p:nvSpPr>
          <p:cNvPr id="13" name="TextBox 13"/>
          <p:cNvSpPr txBox="1"/>
          <p:nvPr/>
        </p:nvSpPr>
        <p:spPr>
          <a:xfrm>
            <a:off x="6291044" y="3895830"/>
            <a:ext cx="5705913" cy="763196"/>
          </a:xfrm>
          <a:prstGeom prst="rect">
            <a:avLst/>
          </a:prstGeom>
        </p:spPr>
        <p:txBody>
          <a:bodyPr lIns="0" tIns="0" rIns="0" bIns="0" rtlCol="0" anchor="t">
            <a:spAutoFit/>
          </a:bodyPr>
          <a:lstStyle/>
          <a:p>
            <a:pPr algn="just">
              <a:lnSpc>
                <a:spcPts val="6234"/>
              </a:lnSpc>
            </a:pPr>
            <a:r>
              <a:rPr lang="en-US" sz="4452">
                <a:solidFill>
                  <a:srgbClr val="000000"/>
                </a:solidFill>
                <a:latin typeface="Oswald"/>
              </a:rPr>
              <a:t>Quality  &gt;&gt;&gt;&gt;&gt; Quantity</a:t>
            </a:r>
          </a:p>
        </p:txBody>
      </p:sp>
      <p:sp>
        <p:nvSpPr>
          <p:cNvPr id="14" name="TextBox 14"/>
          <p:cNvSpPr txBox="1"/>
          <p:nvPr/>
        </p:nvSpPr>
        <p:spPr>
          <a:xfrm>
            <a:off x="6291044" y="5417763"/>
            <a:ext cx="5705913" cy="763196"/>
          </a:xfrm>
          <a:prstGeom prst="rect">
            <a:avLst/>
          </a:prstGeom>
        </p:spPr>
        <p:txBody>
          <a:bodyPr lIns="0" tIns="0" rIns="0" bIns="0" rtlCol="0" anchor="t">
            <a:spAutoFit/>
          </a:bodyPr>
          <a:lstStyle/>
          <a:p>
            <a:pPr algn="just">
              <a:lnSpc>
                <a:spcPts val="6234"/>
              </a:lnSpc>
            </a:pPr>
            <a:r>
              <a:rPr lang="en-US" sz="4452">
                <a:solidFill>
                  <a:srgbClr val="000000"/>
                </a:solidFill>
                <a:latin typeface="Oswald"/>
              </a:rPr>
              <a:t>Best fit for the team</a:t>
            </a:r>
          </a:p>
        </p:txBody>
      </p:sp>
      <p:grpSp>
        <p:nvGrpSpPr>
          <p:cNvPr id="15" name="Group 15"/>
          <p:cNvGrpSpPr/>
          <p:nvPr/>
        </p:nvGrpSpPr>
        <p:grpSpPr>
          <a:xfrm>
            <a:off x="13004185" y="-701636"/>
            <a:ext cx="7961452" cy="3765471"/>
            <a:chOff x="0" y="0"/>
            <a:chExt cx="1503712" cy="711200"/>
          </a:xfrm>
        </p:grpSpPr>
        <p:sp>
          <p:nvSpPr>
            <p:cNvPr id="16" name="Freeform 16"/>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7" name="TextBox 17"/>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rot="-10800000">
            <a:off x="15092729" y="152400"/>
            <a:ext cx="3347671" cy="3342315"/>
            <a:chOff x="0" y="0"/>
            <a:chExt cx="6350000" cy="6339840"/>
          </a:xfrm>
        </p:grpSpPr>
        <p:sp>
          <p:nvSpPr>
            <p:cNvPr id="19" name="Freeform 19"/>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sp>
        <p:nvSpPr>
          <p:cNvPr id="2" name="AutoShape 2"/>
          <p:cNvSpPr/>
          <p:nvPr/>
        </p:nvSpPr>
        <p:spPr>
          <a:xfrm>
            <a:off x="1028700" y="8611665"/>
            <a:ext cx="16230600" cy="0"/>
          </a:xfrm>
          <a:prstGeom prst="line">
            <a:avLst/>
          </a:prstGeom>
          <a:ln w="28575" cap="flat">
            <a:solidFill>
              <a:srgbClr val="0D698B"/>
            </a:solidFill>
            <a:prstDash val="solid"/>
            <a:headEnd type="none" w="sm" len="sm"/>
            <a:tailEnd type="none" w="sm" len="sm"/>
          </a:ln>
        </p:spPr>
      </p:sp>
      <p:pic>
        <p:nvPicPr>
          <p:cNvPr id="3" name="Picture 3"/>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2138067" y="2369739"/>
            <a:ext cx="1093850" cy="1104899"/>
          </a:xfrm>
          <a:prstGeom prst="rect">
            <a:avLst/>
          </a:prstGeom>
        </p:spPr>
      </p:pic>
      <p:pic>
        <p:nvPicPr>
          <p:cNvPr id="4" name="Picture 4"/>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2154756" y="4351655"/>
            <a:ext cx="1077160" cy="1077160"/>
          </a:xfrm>
          <a:prstGeom prst="rect">
            <a:avLst/>
          </a:prstGeom>
        </p:spPr>
      </p:pic>
      <p:sp>
        <p:nvSpPr>
          <p:cNvPr id="5" name="TextBox 5"/>
          <p:cNvSpPr txBox="1"/>
          <p:nvPr/>
        </p:nvSpPr>
        <p:spPr>
          <a:xfrm>
            <a:off x="4295778" y="78976"/>
            <a:ext cx="12505685" cy="1094740"/>
          </a:xfrm>
          <a:prstGeom prst="rect">
            <a:avLst/>
          </a:prstGeom>
        </p:spPr>
        <p:txBody>
          <a:bodyPr lIns="0" tIns="0" rIns="0" bIns="0" rtlCol="0" anchor="t">
            <a:spAutoFit/>
          </a:bodyPr>
          <a:lstStyle/>
          <a:p>
            <a:pPr>
              <a:lnSpc>
                <a:spcPts val="8959"/>
              </a:lnSpc>
            </a:pPr>
            <a:r>
              <a:rPr lang="en-US" sz="6399">
                <a:solidFill>
                  <a:srgbClr val="0D698B"/>
                </a:solidFill>
                <a:latin typeface="Oswald Bold"/>
              </a:rPr>
              <a:t>SHORT-TERM VS LONG TERM</a:t>
            </a:r>
          </a:p>
        </p:txBody>
      </p:sp>
      <p:sp>
        <p:nvSpPr>
          <p:cNvPr id="6" name="TextBox 6"/>
          <p:cNvSpPr txBox="1"/>
          <p:nvPr/>
        </p:nvSpPr>
        <p:spPr>
          <a:xfrm>
            <a:off x="2656918" y="2596792"/>
            <a:ext cx="11336801" cy="877570"/>
          </a:xfrm>
          <a:prstGeom prst="rect">
            <a:avLst/>
          </a:prstGeom>
        </p:spPr>
        <p:txBody>
          <a:bodyPr wrap="square" lIns="0" tIns="0" rIns="0" bIns="0" rtlCol="0" anchor="t">
            <a:spAutoFit/>
          </a:bodyPr>
          <a:lstStyle/>
          <a:p>
            <a:pPr algn="ctr">
              <a:lnSpc>
                <a:spcPts val="7279"/>
              </a:lnSpc>
            </a:pPr>
            <a:r>
              <a:rPr lang="en-US" sz="5199" dirty="0">
                <a:solidFill>
                  <a:srgbClr val="0D698B"/>
                </a:solidFill>
                <a:latin typeface="Oswald"/>
              </a:rPr>
              <a:t>Short-term: Short duration, quick fill up</a:t>
            </a:r>
          </a:p>
        </p:txBody>
      </p:sp>
      <p:sp>
        <p:nvSpPr>
          <p:cNvPr id="7" name="TextBox 7"/>
          <p:cNvSpPr txBox="1"/>
          <p:nvPr/>
        </p:nvSpPr>
        <p:spPr>
          <a:xfrm>
            <a:off x="2866614" y="4458653"/>
            <a:ext cx="13616421" cy="877570"/>
          </a:xfrm>
          <a:prstGeom prst="rect">
            <a:avLst/>
          </a:prstGeom>
        </p:spPr>
        <p:txBody>
          <a:bodyPr wrap="square" lIns="0" tIns="0" rIns="0" bIns="0" rtlCol="0" anchor="t">
            <a:spAutoFit/>
          </a:bodyPr>
          <a:lstStyle/>
          <a:p>
            <a:pPr algn="ctr">
              <a:lnSpc>
                <a:spcPts val="7279"/>
              </a:lnSpc>
            </a:pPr>
            <a:r>
              <a:rPr lang="en-US" sz="5199" dirty="0">
                <a:solidFill>
                  <a:srgbClr val="0D698B"/>
                </a:solidFill>
                <a:latin typeface="Oswald"/>
              </a:rPr>
              <a:t>Long-term: Long duration, continuous need of skill</a:t>
            </a:r>
          </a:p>
        </p:txBody>
      </p:sp>
      <p:grpSp>
        <p:nvGrpSpPr>
          <p:cNvPr id="8" name="Group 8"/>
          <p:cNvGrpSpPr/>
          <p:nvPr/>
        </p:nvGrpSpPr>
        <p:grpSpPr>
          <a:xfrm>
            <a:off x="14307274" y="6500665"/>
            <a:ext cx="7961452" cy="3765471"/>
            <a:chOff x="0" y="0"/>
            <a:chExt cx="1503712" cy="711200"/>
          </a:xfrm>
        </p:grpSpPr>
        <p:sp>
          <p:nvSpPr>
            <p:cNvPr id="9" name="Freeform 9"/>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0" name="TextBox 10"/>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rot="-10800000">
            <a:off x="-1209605" y="7931657"/>
            <a:ext cx="3347671" cy="3342315"/>
            <a:chOff x="0" y="0"/>
            <a:chExt cx="6350000" cy="6339840"/>
          </a:xfrm>
        </p:grpSpPr>
        <p:sp>
          <p:nvSpPr>
            <p:cNvPr id="12" name="Freeform 12"/>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13" name="Group 13"/>
          <p:cNvGrpSpPr/>
          <p:nvPr/>
        </p:nvGrpSpPr>
        <p:grpSpPr>
          <a:xfrm>
            <a:off x="-1102198" y="9258300"/>
            <a:ext cx="4261797" cy="2015672"/>
            <a:chOff x="0" y="0"/>
            <a:chExt cx="1503712" cy="711200"/>
          </a:xfrm>
        </p:grpSpPr>
        <p:sp>
          <p:nvSpPr>
            <p:cNvPr id="14" name="Freeform 14"/>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15" name="TextBox 15"/>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grpSp>
        <p:nvGrpSpPr>
          <p:cNvPr id="2" name="Group 2"/>
          <p:cNvGrpSpPr/>
          <p:nvPr/>
        </p:nvGrpSpPr>
        <p:grpSpPr>
          <a:xfrm>
            <a:off x="0" y="3859671"/>
            <a:ext cx="18288000" cy="3149307"/>
            <a:chOff x="0" y="0"/>
            <a:chExt cx="5523040" cy="951102"/>
          </a:xfrm>
        </p:grpSpPr>
        <p:sp>
          <p:nvSpPr>
            <p:cNvPr id="3" name="Freeform 3"/>
            <p:cNvSpPr/>
            <p:nvPr/>
          </p:nvSpPr>
          <p:spPr>
            <a:xfrm>
              <a:off x="0" y="0"/>
              <a:ext cx="5523040" cy="951102"/>
            </a:xfrm>
            <a:custGeom>
              <a:avLst/>
              <a:gdLst/>
              <a:ahLst/>
              <a:cxnLst/>
              <a:rect l="l" t="t" r="r" b="b"/>
              <a:pathLst>
                <a:path w="5523040" h="951102">
                  <a:moveTo>
                    <a:pt x="0" y="0"/>
                  </a:moveTo>
                  <a:lnTo>
                    <a:pt x="5523040" y="0"/>
                  </a:lnTo>
                  <a:lnTo>
                    <a:pt x="5523040" y="951102"/>
                  </a:lnTo>
                  <a:lnTo>
                    <a:pt x="0" y="951102"/>
                  </a:lnTo>
                  <a:close/>
                </a:path>
              </a:pathLst>
            </a:custGeom>
            <a:solidFill>
              <a:srgbClr val="0D698B">
                <a:alpha val="9804"/>
              </a:srgbClr>
            </a:solidFill>
          </p:spPr>
        </p:sp>
        <p:sp>
          <p:nvSpPr>
            <p:cNvPr id="4" name="TextBox 4"/>
            <p:cNvSpPr txBox="1"/>
            <p:nvPr/>
          </p:nvSpPr>
          <p:spPr>
            <a:xfrm>
              <a:off x="0" y="-38100"/>
              <a:ext cx="812800" cy="850900"/>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3092683" y="3074986"/>
            <a:ext cx="3844010" cy="4543357"/>
            <a:chOff x="0" y="0"/>
            <a:chExt cx="1160905" cy="1372110"/>
          </a:xfrm>
        </p:grpSpPr>
        <p:sp>
          <p:nvSpPr>
            <p:cNvPr id="6" name="Freeform 6"/>
            <p:cNvSpPr/>
            <p:nvPr/>
          </p:nvSpPr>
          <p:spPr>
            <a:xfrm>
              <a:off x="0" y="0"/>
              <a:ext cx="1160905" cy="1372110"/>
            </a:xfrm>
            <a:custGeom>
              <a:avLst/>
              <a:gdLst/>
              <a:ahLst/>
              <a:cxnLst/>
              <a:rect l="l" t="t" r="r" b="b"/>
              <a:pathLst>
                <a:path w="1160905" h="1372110">
                  <a:moveTo>
                    <a:pt x="0" y="0"/>
                  </a:moveTo>
                  <a:lnTo>
                    <a:pt x="1160905" y="0"/>
                  </a:lnTo>
                  <a:lnTo>
                    <a:pt x="1160905" y="1372110"/>
                  </a:lnTo>
                  <a:lnTo>
                    <a:pt x="0" y="1372110"/>
                  </a:lnTo>
                  <a:close/>
                </a:path>
              </a:pathLst>
            </a:custGeom>
            <a:solidFill>
              <a:srgbClr val="0D698B"/>
            </a:solidFill>
          </p:spPr>
        </p:sp>
        <p:sp>
          <p:nvSpPr>
            <p:cNvPr id="7" name="TextBox 7"/>
            <p:cNvSpPr txBox="1"/>
            <p:nvPr/>
          </p:nvSpPr>
          <p:spPr>
            <a:xfrm>
              <a:off x="0" y="-38100"/>
              <a:ext cx="812800" cy="850900"/>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7221546" y="3077708"/>
            <a:ext cx="3844010" cy="4543357"/>
            <a:chOff x="0" y="0"/>
            <a:chExt cx="1160905" cy="1372110"/>
          </a:xfrm>
        </p:grpSpPr>
        <p:sp>
          <p:nvSpPr>
            <p:cNvPr id="9" name="Freeform 9"/>
            <p:cNvSpPr/>
            <p:nvPr/>
          </p:nvSpPr>
          <p:spPr>
            <a:xfrm>
              <a:off x="0" y="0"/>
              <a:ext cx="1160905" cy="1372110"/>
            </a:xfrm>
            <a:custGeom>
              <a:avLst/>
              <a:gdLst/>
              <a:ahLst/>
              <a:cxnLst/>
              <a:rect l="l" t="t" r="r" b="b"/>
              <a:pathLst>
                <a:path w="1160905" h="1372110">
                  <a:moveTo>
                    <a:pt x="0" y="0"/>
                  </a:moveTo>
                  <a:lnTo>
                    <a:pt x="1160905" y="0"/>
                  </a:lnTo>
                  <a:lnTo>
                    <a:pt x="1160905" y="1372110"/>
                  </a:lnTo>
                  <a:lnTo>
                    <a:pt x="0" y="1372110"/>
                  </a:lnTo>
                  <a:close/>
                </a:path>
              </a:pathLst>
            </a:custGeom>
            <a:solidFill>
              <a:srgbClr val="F6807F"/>
            </a:solidFill>
          </p:spPr>
        </p:sp>
        <p:sp>
          <p:nvSpPr>
            <p:cNvPr id="10" name="TextBox 10"/>
            <p:cNvSpPr txBox="1"/>
            <p:nvPr/>
          </p:nvSpPr>
          <p:spPr>
            <a:xfrm>
              <a:off x="0" y="-38100"/>
              <a:ext cx="812800" cy="850900"/>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11351307" y="3077708"/>
            <a:ext cx="3844010" cy="4543357"/>
            <a:chOff x="0" y="0"/>
            <a:chExt cx="1160905" cy="1372110"/>
          </a:xfrm>
        </p:grpSpPr>
        <p:sp>
          <p:nvSpPr>
            <p:cNvPr id="12" name="Freeform 12"/>
            <p:cNvSpPr/>
            <p:nvPr/>
          </p:nvSpPr>
          <p:spPr>
            <a:xfrm>
              <a:off x="0" y="0"/>
              <a:ext cx="1160905" cy="1372110"/>
            </a:xfrm>
            <a:custGeom>
              <a:avLst/>
              <a:gdLst/>
              <a:ahLst/>
              <a:cxnLst/>
              <a:rect l="l" t="t" r="r" b="b"/>
              <a:pathLst>
                <a:path w="1160905" h="1372110">
                  <a:moveTo>
                    <a:pt x="0" y="0"/>
                  </a:moveTo>
                  <a:lnTo>
                    <a:pt x="1160905" y="0"/>
                  </a:lnTo>
                  <a:lnTo>
                    <a:pt x="1160905" y="1372110"/>
                  </a:lnTo>
                  <a:lnTo>
                    <a:pt x="0" y="1372110"/>
                  </a:lnTo>
                  <a:close/>
                </a:path>
              </a:pathLst>
            </a:custGeom>
            <a:solidFill>
              <a:srgbClr val="0D698B"/>
            </a:solidFill>
          </p:spPr>
        </p:sp>
        <p:sp>
          <p:nvSpPr>
            <p:cNvPr id="13" name="TextBox 13"/>
            <p:cNvSpPr txBox="1"/>
            <p:nvPr/>
          </p:nvSpPr>
          <p:spPr>
            <a:xfrm>
              <a:off x="0" y="-38100"/>
              <a:ext cx="812800" cy="850900"/>
            </a:xfrm>
            <a:prstGeom prst="rect">
              <a:avLst/>
            </a:prstGeom>
          </p:spPr>
          <p:txBody>
            <a:bodyPr lIns="50800" tIns="50800" rIns="50800" bIns="50800" rtlCol="0" anchor="ctr"/>
            <a:lstStyle/>
            <a:p>
              <a:pPr algn="ctr">
                <a:lnSpc>
                  <a:spcPts val="3359"/>
                </a:lnSpc>
              </a:pPr>
              <a:endParaRPr/>
            </a:p>
          </p:txBody>
        </p:sp>
      </p:grpSp>
      <p:pic>
        <p:nvPicPr>
          <p:cNvPr id="14" name="Picture 14"/>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403144" y="3413619"/>
            <a:ext cx="475734" cy="678409"/>
          </a:xfrm>
          <a:prstGeom prst="rect">
            <a:avLst/>
          </a:prstGeom>
        </p:spPr>
      </p:pic>
      <p:pic>
        <p:nvPicPr>
          <p:cNvPr id="15" name="Picture 15"/>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4126437" y="4480706"/>
            <a:ext cx="475734" cy="678409"/>
          </a:xfrm>
          <a:prstGeom prst="rect">
            <a:avLst/>
          </a:prstGeom>
        </p:spPr>
      </p:pic>
      <p:sp>
        <p:nvSpPr>
          <p:cNvPr id="16" name="AutoShape 16"/>
          <p:cNvSpPr/>
          <p:nvPr/>
        </p:nvSpPr>
        <p:spPr>
          <a:xfrm>
            <a:off x="1028700" y="8611665"/>
            <a:ext cx="16230600" cy="0"/>
          </a:xfrm>
          <a:prstGeom prst="line">
            <a:avLst/>
          </a:prstGeom>
          <a:ln w="28575" cap="flat">
            <a:solidFill>
              <a:srgbClr val="0D698B"/>
            </a:solidFill>
            <a:prstDash val="solid"/>
            <a:headEnd type="none" w="sm" len="sm"/>
            <a:tailEnd type="none" w="sm" len="sm"/>
          </a:ln>
        </p:spPr>
      </p:sp>
      <p:pic>
        <p:nvPicPr>
          <p:cNvPr id="17" name="Picture 17"/>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8582904" y="3481440"/>
            <a:ext cx="1122191" cy="1516475"/>
          </a:xfrm>
          <a:prstGeom prst="rect">
            <a:avLst/>
          </a:prstGeom>
        </p:spPr>
      </p:pic>
      <p:pic>
        <p:nvPicPr>
          <p:cNvPr id="18" name="Picture 18"/>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2408582" y="3481440"/>
            <a:ext cx="1509015" cy="1448654"/>
          </a:xfrm>
          <a:prstGeom prst="rect">
            <a:avLst/>
          </a:prstGeom>
        </p:spPr>
      </p:pic>
      <p:pic>
        <p:nvPicPr>
          <p:cNvPr id="19" name="Picture 19"/>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4126437" y="3645723"/>
            <a:ext cx="1542310" cy="1513392"/>
          </a:xfrm>
          <a:prstGeom prst="rect">
            <a:avLst/>
          </a:prstGeom>
        </p:spPr>
      </p:pic>
      <p:sp>
        <p:nvSpPr>
          <p:cNvPr id="20" name="TextBox 20"/>
          <p:cNvSpPr txBox="1"/>
          <p:nvPr/>
        </p:nvSpPr>
        <p:spPr>
          <a:xfrm>
            <a:off x="3272948" y="5530591"/>
            <a:ext cx="3483480" cy="869950"/>
          </a:xfrm>
          <a:prstGeom prst="rect">
            <a:avLst/>
          </a:prstGeom>
        </p:spPr>
        <p:txBody>
          <a:bodyPr lIns="0" tIns="0" rIns="0" bIns="0" rtlCol="0" anchor="t">
            <a:spAutoFit/>
          </a:bodyPr>
          <a:lstStyle/>
          <a:p>
            <a:pPr algn="ctr">
              <a:lnSpc>
                <a:spcPts val="3500"/>
              </a:lnSpc>
            </a:pPr>
            <a:r>
              <a:rPr lang="en-US" sz="2500">
                <a:solidFill>
                  <a:srgbClr val="F2F1E8"/>
                </a:solidFill>
                <a:latin typeface="Oswald"/>
              </a:rPr>
              <a:t>BETTER SALARY AND BENEFITS</a:t>
            </a:r>
          </a:p>
        </p:txBody>
      </p:sp>
      <p:sp>
        <p:nvSpPr>
          <p:cNvPr id="21" name="TextBox 21"/>
          <p:cNvSpPr txBox="1"/>
          <p:nvPr/>
        </p:nvSpPr>
        <p:spPr>
          <a:xfrm>
            <a:off x="7401811" y="5262729"/>
            <a:ext cx="3483480" cy="1746250"/>
          </a:xfrm>
          <a:prstGeom prst="rect">
            <a:avLst/>
          </a:prstGeom>
        </p:spPr>
        <p:txBody>
          <a:bodyPr lIns="0" tIns="0" rIns="0" bIns="0" rtlCol="0" anchor="t">
            <a:spAutoFit/>
          </a:bodyPr>
          <a:lstStyle/>
          <a:p>
            <a:pPr algn="ctr">
              <a:lnSpc>
                <a:spcPts val="3500"/>
              </a:lnSpc>
            </a:pPr>
            <a:r>
              <a:rPr lang="en-US" sz="2500">
                <a:solidFill>
                  <a:srgbClr val="F2F1E8"/>
                </a:solidFill>
                <a:latin typeface="Oswald"/>
              </a:rPr>
              <a:t>DEVELOP A CLEAR JOB DESCRIPTION THAT EMPHASIZES ROLE DETAILS</a:t>
            </a:r>
          </a:p>
          <a:p>
            <a:pPr algn="ctr">
              <a:lnSpc>
                <a:spcPts val="3500"/>
              </a:lnSpc>
            </a:pPr>
            <a:endParaRPr lang="en-US" sz="2500">
              <a:solidFill>
                <a:srgbClr val="F2F1E8"/>
              </a:solidFill>
              <a:latin typeface="Oswald"/>
            </a:endParaRPr>
          </a:p>
        </p:txBody>
      </p:sp>
      <p:sp>
        <p:nvSpPr>
          <p:cNvPr id="22" name="TextBox 22"/>
          <p:cNvSpPr txBox="1"/>
          <p:nvPr/>
        </p:nvSpPr>
        <p:spPr>
          <a:xfrm>
            <a:off x="11532282" y="5292236"/>
            <a:ext cx="3483480" cy="1746250"/>
          </a:xfrm>
          <a:prstGeom prst="rect">
            <a:avLst/>
          </a:prstGeom>
        </p:spPr>
        <p:txBody>
          <a:bodyPr lIns="0" tIns="0" rIns="0" bIns="0" rtlCol="0" anchor="t">
            <a:spAutoFit/>
          </a:bodyPr>
          <a:lstStyle/>
          <a:p>
            <a:pPr algn="ctr">
              <a:lnSpc>
                <a:spcPts val="3500"/>
              </a:lnSpc>
            </a:pPr>
            <a:r>
              <a:rPr lang="en-US" sz="2500">
                <a:solidFill>
                  <a:srgbClr val="F2F1E8"/>
                </a:solidFill>
                <a:latin typeface="Oswald"/>
              </a:rPr>
              <a:t>LEVERAGE SUITABLE TECHNOLOGY FOR IMMEDIATE RECRUITMENT</a:t>
            </a:r>
          </a:p>
          <a:p>
            <a:pPr algn="ctr">
              <a:lnSpc>
                <a:spcPts val="3500"/>
              </a:lnSpc>
            </a:pPr>
            <a:endParaRPr lang="en-US" sz="2500">
              <a:solidFill>
                <a:srgbClr val="F2F1E8"/>
              </a:solidFill>
              <a:latin typeface="Oswald"/>
            </a:endParaRPr>
          </a:p>
        </p:txBody>
      </p:sp>
      <p:sp>
        <p:nvSpPr>
          <p:cNvPr id="23" name="TextBox 23"/>
          <p:cNvSpPr txBox="1"/>
          <p:nvPr/>
        </p:nvSpPr>
        <p:spPr>
          <a:xfrm>
            <a:off x="4819675" y="1329055"/>
            <a:ext cx="8648650" cy="1094740"/>
          </a:xfrm>
          <a:prstGeom prst="rect">
            <a:avLst/>
          </a:prstGeom>
        </p:spPr>
        <p:txBody>
          <a:bodyPr lIns="0" tIns="0" rIns="0" bIns="0" rtlCol="0" anchor="t">
            <a:spAutoFit/>
          </a:bodyPr>
          <a:lstStyle/>
          <a:p>
            <a:pPr algn="ctr">
              <a:lnSpc>
                <a:spcPts val="8959"/>
              </a:lnSpc>
            </a:pPr>
            <a:r>
              <a:rPr lang="en-US" sz="6399">
                <a:solidFill>
                  <a:srgbClr val="0D698B"/>
                </a:solidFill>
                <a:latin typeface="Oswald Bold"/>
              </a:rPr>
              <a:t>SHORT-TERM STRATEGIES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318068" y="3881757"/>
            <a:ext cx="800074" cy="637059"/>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283995" y="6438900"/>
            <a:ext cx="834147" cy="834147"/>
          </a:xfrm>
          <a:prstGeom prst="rect">
            <a:avLst/>
          </a:prstGeom>
        </p:spPr>
      </p:pic>
      <p:sp>
        <p:nvSpPr>
          <p:cNvPr id="4" name="TextBox 4"/>
          <p:cNvSpPr txBox="1"/>
          <p:nvPr/>
        </p:nvSpPr>
        <p:spPr>
          <a:xfrm>
            <a:off x="318068" y="129320"/>
            <a:ext cx="8648650" cy="2228215"/>
          </a:xfrm>
          <a:prstGeom prst="rect">
            <a:avLst/>
          </a:prstGeom>
        </p:spPr>
        <p:txBody>
          <a:bodyPr lIns="0" tIns="0" rIns="0" bIns="0" rtlCol="0" anchor="t">
            <a:spAutoFit/>
          </a:bodyPr>
          <a:lstStyle/>
          <a:p>
            <a:pPr>
              <a:lnSpc>
                <a:spcPts val="8959"/>
              </a:lnSpc>
            </a:pPr>
            <a:r>
              <a:rPr lang="en-US" sz="6399">
                <a:solidFill>
                  <a:srgbClr val="0D698B"/>
                </a:solidFill>
                <a:latin typeface="Oswald Bold"/>
              </a:rPr>
              <a:t>BETTER SALARY &amp; BENEFITS </a:t>
            </a:r>
          </a:p>
        </p:txBody>
      </p:sp>
      <p:sp>
        <p:nvSpPr>
          <p:cNvPr id="5" name="TextBox 5"/>
          <p:cNvSpPr txBox="1"/>
          <p:nvPr/>
        </p:nvSpPr>
        <p:spPr>
          <a:xfrm>
            <a:off x="1309039" y="3641246"/>
            <a:ext cx="14820987" cy="1794274"/>
          </a:xfrm>
          <a:prstGeom prst="rect">
            <a:avLst/>
          </a:prstGeom>
        </p:spPr>
        <p:txBody>
          <a:bodyPr lIns="0" tIns="0" rIns="0" bIns="0" rtlCol="0" anchor="t">
            <a:spAutoFit/>
          </a:bodyPr>
          <a:lstStyle/>
          <a:p>
            <a:pPr algn="just">
              <a:lnSpc>
                <a:spcPts val="7279"/>
              </a:lnSpc>
            </a:pPr>
            <a:r>
              <a:rPr lang="en-US" sz="5199" dirty="0">
                <a:solidFill>
                  <a:srgbClr val="0D698B"/>
                </a:solidFill>
                <a:latin typeface="Oswald"/>
              </a:rPr>
              <a:t>A fair wage is the most wanted thing by restaurant workers (</a:t>
            </a:r>
            <a:r>
              <a:rPr lang="en-US" sz="5199" dirty="0" err="1">
                <a:solidFill>
                  <a:srgbClr val="0D698B"/>
                </a:solidFill>
                <a:latin typeface="Oswald"/>
              </a:rPr>
              <a:t>Sykora</a:t>
            </a:r>
            <a:r>
              <a:rPr lang="en-US" sz="5199" dirty="0">
                <a:solidFill>
                  <a:srgbClr val="0D698B"/>
                </a:solidFill>
                <a:latin typeface="Oswald"/>
              </a:rPr>
              <a:t>, 2023)</a:t>
            </a:r>
          </a:p>
        </p:txBody>
      </p:sp>
      <p:sp>
        <p:nvSpPr>
          <p:cNvPr id="6" name="TextBox 6"/>
          <p:cNvSpPr txBox="1"/>
          <p:nvPr/>
        </p:nvSpPr>
        <p:spPr>
          <a:xfrm>
            <a:off x="1337113" y="6038999"/>
            <a:ext cx="14820987" cy="1801495"/>
          </a:xfrm>
          <a:prstGeom prst="rect">
            <a:avLst/>
          </a:prstGeom>
        </p:spPr>
        <p:txBody>
          <a:bodyPr lIns="0" tIns="0" rIns="0" bIns="0" rtlCol="0" anchor="t">
            <a:spAutoFit/>
          </a:bodyPr>
          <a:lstStyle/>
          <a:p>
            <a:pPr algn="just">
              <a:lnSpc>
                <a:spcPts val="7279"/>
              </a:lnSpc>
            </a:pPr>
            <a:r>
              <a:rPr lang="en-US" sz="5199" dirty="0">
                <a:solidFill>
                  <a:srgbClr val="0D698B"/>
                </a:solidFill>
                <a:latin typeface="Oswald"/>
              </a:rPr>
              <a:t>Offer more competitive salary and other benefits in the market</a:t>
            </a:r>
          </a:p>
        </p:txBody>
      </p:sp>
      <p:grpSp>
        <p:nvGrpSpPr>
          <p:cNvPr id="7" name="Group 7"/>
          <p:cNvGrpSpPr/>
          <p:nvPr/>
        </p:nvGrpSpPr>
        <p:grpSpPr>
          <a:xfrm>
            <a:off x="13004185" y="-701636"/>
            <a:ext cx="7961452" cy="3765471"/>
            <a:chOff x="0" y="0"/>
            <a:chExt cx="1503712" cy="711200"/>
          </a:xfrm>
        </p:grpSpPr>
        <p:sp>
          <p:nvSpPr>
            <p:cNvPr id="8" name="Freeform 8"/>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9" name="TextBox 9"/>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0" name="Group 10"/>
          <p:cNvGrpSpPr/>
          <p:nvPr/>
        </p:nvGrpSpPr>
        <p:grpSpPr>
          <a:xfrm rot="-10800000">
            <a:off x="15092729" y="152400"/>
            <a:ext cx="3347671" cy="3342315"/>
            <a:chOff x="0" y="0"/>
            <a:chExt cx="6350000" cy="6339840"/>
          </a:xfrm>
        </p:grpSpPr>
        <p:sp>
          <p:nvSpPr>
            <p:cNvPr id="11" name="Freeform 11"/>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12" name="Group 12"/>
          <p:cNvGrpSpPr/>
          <p:nvPr/>
        </p:nvGrpSpPr>
        <p:grpSpPr>
          <a:xfrm>
            <a:off x="11469681" y="-228186"/>
            <a:ext cx="4261797" cy="2015672"/>
            <a:chOff x="0" y="0"/>
            <a:chExt cx="1503712" cy="711200"/>
          </a:xfrm>
        </p:grpSpPr>
        <p:sp>
          <p:nvSpPr>
            <p:cNvPr id="13" name="Freeform 13"/>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14" name="TextBox 14"/>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13156585" y="-549236"/>
            <a:ext cx="7961452" cy="3765471"/>
            <a:chOff x="0" y="0"/>
            <a:chExt cx="1503712" cy="711200"/>
          </a:xfrm>
        </p:grpSpPr>
        <p:sp>
          <p:nvSpPr>
            <p:cNvPr id="16" name="Freeform 16"/>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7" name="TextBox 17"/>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rot="-10800000">
            <a:off x="15245129" y="304800"/>
            <a:ext cx="3347671" cy="3342315"/>
            <a:chOff x="0" y="0"/>
            <a:chExt cx="6350000" cy="6339840"/>
          </a:xfrm>
        </p:grpSpPr>
        <p:sp>
          <p:nvSpPr>
            <p:cNvPr id="19" name="Freeform 19"/>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sp>
        <p:nvSpPr>
          <p:cNvPr id="2" name="AutoShape 2"/>
          <p:cNvSpPr/>
          <p:nvPr/>
        </p:nvSpPr>
        <p:spPr>
          <a:xfrm>
            <a:off x="1028700" y="8611665"/>
            <a:ext cx="16230600" cy="0"/>
          </a:xfrm>
          <a:prstGeom prst="line">
            <a:avLst/>
          </a:prstGeom>
          <a:ln w="28575" cap="flat">
            <a:solidFill>
              <a:srgbClr val="0D698B"/>
            </a:solidFill>
            <a:prstDash val="solid"/>
            <a:headEnd type="none" w="sm" len="sm"/>
            <a:tailEnd type="none" w="sm" len="sm"/>
          </a:ln>
        </p:spPr>
      </p:sp>
      <p:pic>
        <p:nvPicPr>
          <p:cNvPr id="3" name="Picture 3"/>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764345" y="2385966"/>
            <a:ext cx="919857" cy="919857"/>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837742" y="4283058"/>
            <a:ext cx="846460" cy="860442"/>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837742" y="6022816"/>
            <a:ext cx="846460" cy="865943"/>
          </a:xfrm>
          <a:prstGeom prst="rect">
            <a:avLst/>
          </a:prstGeom>
        </p:spPr>
      </p:pic>
      <p:sp>
        <p:nvSpPr>
          <p:cNvPr id="6" name="TextBox 6"/>
          <p:cNvSpPr txBox="1"/>
          <p:nvPr/>
        </p:nvSpPr>
        <p:spPr>
          <a:xfrm>
            <a:off x="3007017" y="111457"/>
            <a:ext cx="13640749" cy="1094740"/>
          </a:xfrm>
          <a:prstGeom prst="rect">
            <a:avLst/>
          </a:prstGeom>
        </p:spPr>
        <p:txBody>
          <a:bodyPr lIns="0" tIns="0" rIns="0" bIns="0" rtlCol="0" anchor="t">
            <a:spAutoFit/>
          </a:bodyPr>
          <a:lstStyle/>
          <a:p>
            <a:pPr algn="ctr">
              <a:lnSpc>
                <a:spcPts val="8959"/>
              </a:lnSpc>
            </a:pPr>
            <a:r>
              <a:rPr lang="en-US" sz="6399">
                <a:solidFill>
                  <a:srgbClr val="0D698B"/>
                </a:solidFill>
                <a:latin typeface="Oswald Bold"/>
              </a:rPr>
              <a:t>PROPER JOB DESCRIPTION</a:t>
            </a:r>
          </a:p>
        </p:txBody>
      </p:sp>
      <p:sp>
        <p:nvSpPr>
          <p:cNvPr id="7" name="TextBox 7"/>
          <p:cNvSpPr txBox="1"/>
          <p:nvPr/>
        </p:nvSpPr>
        <p:spPr>
          <a:xfrm>
            <a:off x="2186211" y="2300241"/>
            <a:ext cx="14794362" cy="877570"/>
          </a:xfrm>
          <a:prstGeom prst="rect">
            <a:avLst/>
          </a:prstGeom>
        </p:spPr>
        <p:txBody>
          <a:bodyPr lIns="0" tIns="0" rIns="0" bIns="0" rtlCol="0" anchor="t">
            <a:spAutoFit/>
          </a:bodyPr>
          <a:lstStyle/>
          <a:p>
            <a:pPr algn="just">
              <a:lnSpc>
                <a:spcPts val="7279"/>
              </a:lnSpc>
            </a:pPr>
            <a:r>
              <a:rPr lang="en-US" sz="5199">
                <a:solidFill>
                  <a:srgbClr val="000000"/>
                </a:solidFill>
                <a:latin typeface="Oswald"/>
              </a:rPr>
              <a:t>The roles and duties need to be properly addresses</a:t>
            </a:r>
          </a:p>
        </p:txBody>
      </p:sp>
      <p:sp>
        <p:nvSpPr>
          <p:cNvPr id="8" name="TextBox 8"/>
          <p:cNvSpPr txBox="1"/>
          <p:nvPr/>
        </p:nvSpPr>
        <p:spPr>
          <a:xfrm>
            <a:off x="2186211" y="4116546"/>
            <a:ext cx="14794362" cy="877570"/>
          </a:xfrm>
          <a:prstGeom prst="rect">
            <a:avLst/>
          </a:prstGeom>
        </p:spPr>
        <p:txBody>
          <a:bodyPr lIns="0" tIns="0" rIns="0" bIns="0" rtlCol="0" anchor="t">
            <a:spAutoFit/>
          </a:bodyPr>
          <a:lstStyle/>
          <a:p>
            <a:pPr algn="just">
              <a:lnSpc>
                <a:spcPts val="7279"/>
              </a:lnSpc>
            </a:pPr>
            <a:r>
              <a:rPr lang="en-US" sz="5199">
                <a:solidFill>
                  <a:srgbClr val="000000"/>
                </a:solidFill>
                <a:latin typeface="Oswald"/>
              </a:rPr>
              <a:t>Expectations must be met</a:t>
            </a:r>
          </a:p>
        </p:txBody>
      </p:sp>
      <p:sp>
        <p:nvSpPr>
          <p:cNvPr id="9" name="TextBox 9"/>
          <p:cNvSpPr txBox="1"/>
          <p:nvPr/>
        </p:nvSpPr>
        <p:spPr>
          <a:xfrm>
            <a:off x="2186211" y="5937091"/>
            <a:ext cx="14794362" cy="877570"/>
          </a:xfrm>
          <a:prstGeom prst="rect">
            <a:avLst/>
          </a:prstGeom>
        </p:spPr>
        <p:txBody>
          <a:bodyPr lIns="0" tIns="0" rIns="0" bIns="0" rtlCol="0" anchor="t">
            <a:spAutoFit/>
          </a:bodyPr>
          <a:lstStyle/>
          <a:p>
            <a:pPr algn="just">
              <a:lnSpc>
                <a:spcPts val="7279"/>
              </a:lnSpc>
            </a:pPr>
            <a:r>
              <a:rPr lang="en-US" sz="5199" dirty="0">
                <a:solidFill>
                  <a:srgbClr val="000000"/>
                </a:solidFill>
                <a:latin typeface="Oswald"/>
              </a:rPr>
              <a:t>No scope of surprise and disappointments (</a:t>
            </a:r>
            <a:r>
              <a:rPr lang="en-US" sz="5199" dirty="0" err="1">
                <a:solidFill>
                  <a:srgbClr val="000000"/>
                </a:solidFill>
                <a:latin typeface="Oswald"/>
              </a:rPr>
              <a:t>Sykora</a:t>
            </a:r>
            <a:r>
              <a:rPr lang="en-US" sz="5199" dirty="0">
                <a:solidFill>
                  <a:srgbClr val="000000"/>
                </a:solidFill>
                <a:latin typeface="Oswald"/>
              </a:rPr>
              <a:t>, 2023)</a:t>
            </a:r>
          </a:p>
        </p:txBody>
      </p:sp>
      <p:grpSp>
        <p:nvGrpSpPr>
          <p:cNvPr id="10" name="Group 10"/>
          <p:cNvGrpSpPr/>
          <p:nvPr/>
        </p:nvGrpSpPr>
        <p:grpSpPr>
          <a:xfrm>
            <a:off x="-1012085" y="9621315"/>
            <a:ext cx="7961452" cy="3765471"/>
            <a:chOff x="0" y="0"/>
            <a:chExt cx="1503712" cy="711200"/>
          </a:xfrm>
        </p:grpSpPr>
        <p:sp>
          <p:nvSpPr>
            <p:cNvPr id="11" name="Freeform 11"/>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2" name="TextBox 12"/>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3" name="Group 13"/>
          <p:cNvGrpSpPr/>
          <p:nvPr/>
        </p:nvGrpSpPr>
        <p:grpSpPr>
          <a:xfrm rot="-10800000">
            <a:off x="15245129" y="304800"/>
            <a:ext cx="3347671" cy="3342315"/>
            <a:chOff x="0" y="0"/>
            <a:chExt cx="6350000" cy="6339840"/>
          </a:xfrm>
        </p:grpSpPr>
        <p:sp>
          <p:nvSpPr>
            <p:cNvPr id="14" name="Freeform 14"/>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15" name="Group 15"/>
          <p:cNvGrpSpPr/>
          <p:nvPr/>
        </p:nvGrpSpPr>
        <p:grpSpPr>
          <a:xfrm>
            <a:off x="-1012085" y="-986972"/>
            <a:ext cx="4261797" cy="2015672"/>
            <a:chOff x="0" y="0"/>
            <a:chExt cx="1503712" cy="711200"/>
          </a:xfrm>
        </p:grpSpPr>
        <p:sp>
          <p:nvSpPr>
            <p:cNvPr id="16" name="Freeform 16"/>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17" name="TextBox 17"/>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16180238" y="3647115"/>
            <a:ext cx="7961452" cy="3765471"/>
            <a:chOff x="0" y="0"/>
            <a:chExt cx="1503712" cy="711200"/>
          </a:xfrm>
        </p:grpSpPr>
        <p:sp>
          <p:nvSpPr>
            <p:cNvPr id="19" name="Freeform 19"/>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20" name="TextBox 20"/>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rot="-10800000">
            <a:off x="17770365" y="940743"/>
            <a:ext cx="3347671" cy="3342315"/>
            <a:chOff x="0" y="0"/>
            <a:chExt cx="6350000" cy="6339840"/>
          </a:xfrm>
        </p:grpSpPr>
        <p:sp>
          <p:nvSpPr>
            <p:cNvPr id="22" name="Freeform 22"/>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sp>
        <p:nvSpPr>
          <p:cNvPr id="2" name="AutoShape 2"/>
          <p:cNvSpPr/>
          <p:nvPr/>
        </p:nvSpPr>
        <p:spPr>
          <a:xfrm>
            <a:off x="1028700" y="8611665"/>
            <a:ext cx="16230600" cy="0"/>
          </a:xfrm>
          <a:prstGeom prst="line">
            <a:avLst/>
          </a:prstGeom>
          <a:ln w="28575" cap="flat">
            <a:solidFill>
              <a:srgbClr val="0D698B"/>
            </a:solidFill>
            <a:prstDash val="solid"/>
            <a:headEnd type="none" w="sm" len="sm"/>
            <a:tailEnd type="none" w="sm" len="sm"/>
          </a:ln>
        </p:spPr>
      </p:sp>
      <p:pic>
        <p:nvPicPr>
          <p:cNvPr id="3" name="Picture 3"/>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317132" y="1992724"/>
            <a:ext cx="1144746" cy="747207"/>
          </a:xfrm>
          <a:prstGeom prst="rect">
            <a:avLst/>
          </a:prstGeom>
        </p:spPr>
      </p:pic>
      <p:pic>
        <p:nvPicPr>
          <p:cNvPr id="4" name="Picture 4"/>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440191" y="3487139"/>
            <a:ext cx="898629" cy="899753"/>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614605" y="5288851"/>
            <a:ext cx="724215" cy="724215"/>
          </a:xfrm>
          <a:prstGeom prst="rect">
            <a:avLst/>
          </a:prstGeom>
        </p:spPr>
      </p:pic>
      <p:pic>
        <p:nvPicPr>
          <p:cNvPr id="6" name="Picture 6"/>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614605" y="7003403"/>
            <a:ext cx="741507" cy="668283"/>
          </a:xfrm>
          <a:prstGeom prst="rect">
            <a:avLst/>
          </a:prstGeom>
        </p:spPr>
      </p:pic>
      <p:sp>
        <p:nvSpPr>
          <p:cNvPr id="7" name="TextBox 7"/>
          <p:cNvSpPr txBox="1"/>
          <p:nvPr/>
        </p:nvSpPr>
        <p:spPr>
          <a:xfrm>
            <a:off x="4819675" y="106139"/>
            <a:ext cx="8648650" cy="1094740"/>
          </a:xfrm>
          <a:prstGeom prst="rect">
            <a:avLst/>
          </a:prstGeom>
        </p:spPr>
        <p:txBody>
          <a:bodyPr lIns="0" tIns="0" rIns="0" bIns="0" rtlCol="0" anchor="t">
            <a:spAutoFit/>
          </a:bodyPr>
          <a:lstStyle/>
          <a:p>
            <a:pPr algn="ctr">
              <a:lnSpc>
                <a:spcPts val="8959"/>
              </a:lnSpc>
            </a:pPr>
            <a:r>
              <a:rPr lang="en-US" sz="6399">
                <a:solidFill>
                  <a:srgbClr val="0D698B"/>
                </a:solidFill>
                <a:latin typeface="Oswald Bold"/>
              </a:rPr>
              <a:t>USE OF TECHNOLOGY</a:t>
            </a:r>
          </a:p>
        </p:txBody>
      </p:sp>
      <p:sp>
        <p:nvSpPr>
          <p:cNvPr id="8" name="TextBox 8"/>
          <p:cNvSpPr txBox="1"/>
          <p:nvPr/>
        </p:nvSpPr>
        <p:spPr>
          <a:xfrm>
            <a:off x="2610409" y="1981929"/>
            <a:ext cx="12435297" cy="858120"/>
          </a:xfrm>
          <a:prstGeom prst="rect">
            <a:avLst/>
          </a:prstGeom>
        </p:spPr>
        <p:txBody>
          <a:bodyPr wrap="square" lIns="0" tIns="0" rIns="0" bIns="0" rtlCol="0" anchor="t">
            <a:spAutoFit/>
          </a:bodyPr>
          <a:lstStyle/>
          <a:p>
            <a:pPr algn="ctr">
              <a:lnSpc>
                <a:spcPts val="7279"/>
              </a:lnSpc>
            </a:pPr>
            <a:r>
              <a:rPr lang="en-US" sz="5199" dirty="0">
                <a:solidFill>
                  <a:srgbClr val="0D698B"/>
                </a:solidFill>
                <a:latin typeface="Oswald"/>
              </a:rPr>
              <a:t>Jobseekers are on the internet (Bartram, 2000)</a:t>
            </a:r>
          </a:p>
        </p:txBody>
      </p:sp>
      <p:sp>
        <p:nvSpPr>
          <p:cNvPr id="9" name="TextBox 9"/>
          <p:cNvSpPr txBox="1"/>
          <p:nvPr/>
        </p:nvSpPr>
        <p:spPr>
          <a:xfrm>
            <a:off x="3091948" y="3401414"/>
            <a:ext cx="11825462" cy="877570"/>
          </a:xfrm>
          <a:prstGeom prst="rect">
            <a:avLst/>
          </a:prstGeom>
        </p:spPr>
        <p:txBody>
          <a:bodyPr lIns="0" tIns="0" rIns="0" bIns="0" rtlCol="0" anchor="t">
            <a:spAutoFit/>
          </a:bodyPr>
          <a:lstStyle/>
          <a:p>
            <a:pPr algn="just">
              <a:lnSpc>
                <a:spcPts val="7279"/>
              </a:lnSpc>
            </a:pPr>
            <a:r>
              <a:rPr lang="en-US" sz="5199" dirty="0">
                <a:solidFill>
                  <a:srgbClr val="0D698B"/>
                </a:solidFill>
                <a:latin typeface="Oswald"/>
              </a:rPr>
              <a:t>Efficient and effective than traditional approach</a:t>
            </a:r>
          </a:p>
        </p:txBody>
      </p:sp>
      <p:sp>
        <p:nvSpPr>
          <p:cNvPr id="10" name="TextBox 10"/>
          <p:cNvSpPr txBox="1"/>
          <p:nvPr/>
        </p:nvSpPr>
        <p:spPr>
          <a:xfrm>
            <a:off x="3091948" y="4822704"/>
            <a:ext cx="14586452" cy="1794274"/>
          </a:xfrm>
          <a:prstGeom prst="rect">
            <a:avLst/>
          </a:prstGeom>
        </p:spPr>
        <p:txBody>
          <a:bodyPr wrap="square" lIns="0" tIns="0" rIns="0" bIns="0" rtlCol="0" anchor="t">
            <a:spAutoFit/>
          </a:bodyPr>
          <a:lstStyle/>
          <a:p>
            <a:pPr algn="just">
              <a:lnSpc>
                <a:spcPts val="7279"/>
              </a:lnSpc>
            </a:pPr>
            <a:r>
              <a:rPr lang="en-US" sz="5199" dirty="0">
                <a:solidFill>
                  <a:srgbClr val="0D698B"/>
                </a:solidFill>
                <a:latin typeface="Oswald"/>
              </a:rPr>
              <a:t>Use of apps to find, assess and hire candidates (</a:t>
            </a:r>
            <a:r>
              <a:rPr lang="en-US" sz="5199" dirty="0" err="1">
                <a:solidFill>
                  <a:srgbClr val="0D698B"/>
                </a:solidFill>
                <a:latin typeface="Oswald"/>
              </a:rPr>
              <a:t>Saviom</a:t>
            </a:r>
            <a:r>
              <a:rPr lang="en-US" sz="5199" dirty="0">
                <a:solidFill>
                  <a:srgbClr val="0D698B"/>
                </a:solidFill>
                <a:latin typeface="Oswald"/>
              </a:rPr>
              <a:t>, 2022)</a:t>
            </a:r>
          </a:p>
        </p:txBody>
      </p:sp>
      <p:sp>
        <p:nvSpPr>
          <p:cNvPr id="11" name="TextBox 11"/>
          <p:cNvSpPr txBox="1"/>
          <p:nvPr/>
        </p:nvSpPr>
        <p:spPr>
          <a:xfrm>
            <a:off x="3091948" y="6794116"/>
            <a:ext cx="11825462" cy="877570"/>
          </a:xfrm>
          <a:prstGeom prst="rect">
            <a:avLst/>
          </a:prstGeom>
        </p:spPr>
        <p:txBody>
          <a:bodyPr lIns="0" tIns="0" rIns="0" bIns="0" rtlCol="0" anchor="t">
            <a:spAutoFit/>
          </a:bodyPr>
          <a:lstStyle/>
          <a:p>
            <a:pPr algn="just">
              <a:lnSpc>
                <a:spcPts val="7279"/>
              </a:lnSpc>
            </a:pPr>
            <a:r>
              <a:rPr lang="en-US" sz="5199" dirty="0">
                <a:solidFill>
                  <a:srgbClr val="0D698B"/>
                </a:solidFill>
                <a:latin typeface="Oswald"/>
              </a:rPr>
              <a:t>Competitive advantage in hiring (Buckley, 2004)</a:t>
            </a:r>
          </a:p>
        </p:txBody>
      </p:sp>
      <p:grpSp>
        <p:nvGrpSpPr>
          <p:cNvPr id="12" name="Group 12"/>
          <p:cNvGrpSpPr/>
          <p:nvPr/>
        </p:nvGrpSpPr>
        <p:grpSpPr>
          <a:xfrm>
            <a:off x="13308985" y="-396836"/>
            <a:ext cx="7961452" cy="3765471"/>
            <a:chOff x="0" y="0"/>
            <a:chExt cx="1503712" cy="711200"/>
          </a:xfrm>
        </p:grpSpPr>
        <p:sp>
          <p:nvSpPr>
            <p:cNvPr id="13" name="Freeform 13"/>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4" name="TextBox 14"/>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rot="-10800000">
            <a:off x="15397529" y="457200"/>
            <a:ext cx="3347671" cy="3342315"/>
            <a:chOff x="0" y="0"/>
            <a:chExt cx="6350000" cy="6339840"/>
          </a:xfrm>
        </p:grpSpPr>
        <p:sp>
          <p:nvSpPr>
            <p:cNvPr id="16" name="Freeform 16"/>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17" name="Group 17"/>
          <p:cNvGrpSpPr/>
          <p:nvPr/>
        </p:nvGrpSpPr>
        <p:grpSpPr>
          <a:xfrm>
            <a:off x="15546060" y="2513200"/>
            <a:ext cx="4261797" cy="2015672"/>
            <a:chOff x="0" y="0"/>
            <a:chExt cx="1503712" cy="711200"/>
          </a:xfrm>
        </p:grpSpPr>
        <p:sp>
          <p:nvSpPr>
            <p:cNvPr id="18" name="Freeform 18"/>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19" name="TextBox 19"/>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13461385" y="-244436"/>
            <a:ext cx="7961452" cy="3765471"/>
            <a:chOff x="0" y="0"/>
            <a:chExt cx="1503712" cy="711200"/>
          </a:xfrm>
        </p:grpSpPr>
        <p:sp>
          <p:nvSpPr>
            <p:cNvPr id="21" name="Freeform 21"/>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22" name="TextBox 22"/>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23" name="Group 23"/>
          <p:cNvGrpSpPr/>
          <p:nvPr/>
        </p:nvGrpSpPr>
        <p:grpSpPr>
          <a:xfrm rot="-10800000">
            <a:off x="15549929" y="609600"/>
            <a:ext cx="3347671" cy="3342315"/>
            <a:chOff x="0" y="0"/>
            <a:chExt cx="6350000" cy="6339840"/>
          </a:xfrm>
        </p:grpSpPr>
        <p:sp>
          <p:nvSpPr>
            <p:cNvPr id="24" name="Freeform 24"/>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grpSp>
        <p:nvGrpSpPr>
          <p:cNvPr id="2" name="Group 2"/>
          <p:cNvGrpSpPr/>
          <p:nvPr/>
        </p:nvGrpSpPr>
        <p:grpSpPr>
          <a:xfrm>
            <a:off x="0" y="3859671"/>
            <a:ext cx="18288000" cy="3149307"/>
            <a:chOff x="0" y="0"/>
            <a:chExt cx="5523040" cy="951102"/>
          </a:xfrm>
        </p:grpSpPr>
        <p:sp>
          <p:nvSpPr>
            <p:cNvPr id="3" name="Freeform 3"/>
            <p:cNvSpPr/>
            <p:nvPr/>
          </p:nvSpPr>
          <p:spPr>
            <a:xfrm>
              <a:off x="0" y="0"/>
              <a:ext cx="5523040" cy="951102"/>
            </a:xfrm>
            <a:custGeom>
              <a:avLst/>
              <a:gdLst/>
              <a:ahLst/>
              <a:cxnLst/>
              <a:rect l="l" t="t" r="r" b="b"/>
              <a:pathLst>
                <a:path w="5523040" h="951102">
                  <a:moveTo>
                    <a:pt x="0" y="0"/>
                  </a:moveTo>
                  <a:lnTo>
                    <a:pt x="5523040" y="0"/>
                  </a:lnTo>
                  <a:lnTo>
                    <a:pt x="5523040" y="951102"/>
                  </a:lnTo>
                  <a:lnTo>
                    <a:pt x="0" y="951102"/>
                  </a:lnTo>
                  <a:close/>
                </a:path>
              </a:pathLst>
            </a:custGeom>
            <a:solidFill>
              <a:srgbClr val="0D698B">
                <a:alpha val="9804"/>
              </a:srgbClr>
            </a:solidFill>
          </p:spPr>
        </p:sp>
        <p:sp>
          <p:nvSpPr>
            <p:cNvPr id="4" name="TextBox 4"/>
            <p:cNvSpPr txBox="1"/>
            <p:nvPr/>
          </p:nvSpPr>
          <p:spPr>
            <a:xfrm>
              <a:off x="0" y="-38100"/>
              <a:ext cx="812800" cy="850900"/>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3092683" y="3074986"/>
            <a:ext cx="3844010" cy="4543357"/>
            <a:chOff x="0" y="0"/>
            <a:chExt cx="1160905" cy="1372110"/>
          </a:xfrm>
        </p:grpSpPr>
        <p:sp>
          <p:nvSpPr>
            <p:cNvPr id="6" name="Freeform 6"/>
            <p:cNvSpPr/>
            <p:nvPr/>
          </p:nvSpPr>
          <p:spPr>
            <a:xfrm>
              <a:off x="0" y="0"/>
              <a:ext cx="1160905" cy="1372110"/>
            </a:xfrm>
            <a:custGeom>
              <a:avLst/>
              <a:gdLst/>
              <a:ahLst/>
              <a:cxnLst/>
              <a:rect l="l" t="t" r="r" b="b"/>
              <a:pathLst>
                <a:path w="1160905" h="1372110">
                  <a:moveTo>
                    <a:pt x="0" y="0"/>
                  </a:moveTo>
                  <a:lnTo>
                    <a:pt x="1160905" y="0"/>
                  </a:lnTo>
                  <a:lnTo>
                    <a:pt x="1160905" y="1372110"/>
                  </a:lnTo>
                  <a:lnTo>
                    <a:pt x="0" y="1372110"/>
                  </a:lnTo>
                  <a:close/>
                </a:path>
              </a:pathLst>
            </a:custGeom>
            <a:solidFill>
              <a:srgbClr val="0D698B"/>
            </a:solidFill>
          </p:spPr>
        </p:sp>
        <p:sp>
          <p:nvSpPr>
            <p:cNvPr id="7" name="TextBox 7"/>
            <p:cNvSpPr txBox="1"/>
            <p:nvPr/>
          </p:nvSpPr>
          <p:spPr>
            <a:xfrm>
              <a:off x="0" y="-38100"/>
              <a:ext cx="812800" cy="850900"/>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7221995" y="3048200"/>
            <a:ext cx="3844010" cy="4543357"/>
            <a:chOff x="0" y="0"/>
            <a:chExt cx="1160905" cy="1372110"/>
          </a:xfrm>
        </p:grpSpPr>
        <p:sp>
          <p:nvSpPr>
            <p:cNvPr id="9" name="Freeform 9"/>
            <p:cNvSpPr/>
            <p:nvPr/>
          </p:nvSpPr>
          <p:spPr>
            <a:xfrm>
              <a:off x="0" y="0"/>
              <a:ext cx="1160905" cy="1372110"/>
            </a:xfrm>
            <a:custGeom>
              <a:avLst/>
              <a:gdLst/>
              <a:ahLst/>
              <a:cxnLst/>
              <a:rect l="l" t="t" r="r" b="b"/>
              <a:pathLst>
                <a:path w="1160905" h="1372110">
                  <a:moveTo>
                    <a:pt x="0" y="0"/>
                  </a:moveTo>
                  <a:lnTo>
                    <a:pt x="1160905" y="0"/>
                  </a:lnTo>
                  <a:lnTo>
                    <a:pt x="1160905" y="1372110"/>
                  </a:lnTo>
                  <a:lnTo>
                    <a:pt x="0" y="1372110"/>
                  </a:lnTo>
                  <a:close/>
                </a:path>
              </a:pathLst>
            </a:custGeom>
            <a:solidFill>
              <a:srgbClr val="F6807F"/>
            </a:solidFill>
          </p:spPr>
        </p:sp>
        <p:sp>
          <p:nvSpPr>
            <p:cNvPr id="10" name="TextBox 10"/>
            <p:cNvSpPr txBox="1"/>
            <p:nvPr/>
          </p:nvSpPr>
          <p:spPr>
            <a:xfrm>
              <a:off x="0" y="-38100"/>
              <a:ext cx="812800" cy="850900"/>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11351307" y="3077708"/>
            <a:ext cx="3844010" cy="4543357"/>
            <a:chOff x="0" y="0"/>
            <a:chExt cx="1160905" cy="1372110"/>
          </a:xfrm>
        </p:grpSpPr>
        <p:sp>
          <p:nvSpPr>
            <p:cNvPr id="12" name="Freeform 12"/>
            <p:cNvSpPr/>
            <p:nvPr/>
          </p:nvSpPr>
          <p:spPr>
            <a:xfrm>
              <a:off x="0" y="0"/>
              <a:ext cx="1160905" cy="1372110"/>
            </a:xfrm>
            <a:custGeom>
              <a:avLst/>
              <a:gdLst/>
              <a:ahLst/>
              <a:cxnLst/>
              <a:rect l="l" t="t" r="r" b="b"/>
              <a:pathLst>
                <a:path w="1160905" h="1372110">
                  <a:moveTo>
                    <a:pt x="0" y="0"/>
                  </a:moveTo>
                  <a:lnTo>
                    <a:pt x="1160905" y="0"/>
                  </a:lnTo>
                  <a:lnTo>
                    <a:pt x="1160905" y="1372110"/>
                  </a:lnTo>
                  <a:lnTo>
                    <a:pt x="0" y="1372110"/>
                  </a:lnTo>
                  <a:close/>
                </a:path>
              </a:pathLst>
            </a:custGeom>
            <a:solidFill>
              <a:srgbClr val="0D698B"/>
            </a:solidFill>
          </p:spPr>
        </p:sp>
        <p:sp>
          <p:nvSpPr>
            <p:cNvPr id="13" name="TextBox 13"/>
            <p:cNvSpPr txBox="1"/>
            <p:nvPr/>
          </p:nvSpPr>
          <p:spPr>
            <a:xfrm>
              <a:off x="0" y="-38100"/>
              <a:ext cx="812800" cy="850900"/>
            </a:xfrm>
            <a:prstGeom prst="rect">
              <a:avLst/>
            </a:prstGeom>
          </p:spPr>
          <p:txBody>
            <a:bodyPr lIns="50800" tIns="50800" rIns="50800" bIns="50800" rtlCol="0" anchor="ctr"/>
            <a:lstStyle/>
            <a:p>
              <a:pPr algn="ctr">
                <a:lnSpc>
                  <a:spcPts val="3359"/>
                </a:lnSpc>
              </a:pPr>
              <a:endParaRPr/>
            </a:p>
          </p:txBody>
        </p:sp>
      </p:grpSp>
      <p:pic>
        <p:nvPicPr>
          <p:cNvPr id="14" name="Picture 14"/>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403144" y="3413619"/>
            <a:ext cx="475734" cy="678409"/>
          </a:xfrm>
          <a:prstGeom prst="rect">
            <a:avLst/>
          </a:prstGeom>
        </p:spPr>
      </p:pic>
      <p:pic>
        <p:nvPicPr>
          <p:cNvPr id="15" name="Picture 15"/>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4126437" y="4480706"/>
            <a:ext cx="475734" cy="678409"/>
          </a:xfrm>
          <a:prstGeom prst="rect">
            <a:avLst/>
          </a:prstGeom>
        </p:spPr>
      </p:pic>
      <p:sp>
        <p:nvSpPr>
          <p:cNvPr id="16" name="AutoShape 16"/>
          <p:cNvSpPr/>
          <p:nvPr/>
        </p:nvSpPr>
        <p:spPr>
          <a:xfrm>
            <a:off x="1028700" y="8611665"/>
            <a:ext cx="16230600" cy="0"/>
          </a:xfrm>
          <a:prstGeom prst="line">
            <a:avLst/>
          </a:prstGeom>
          <a:ln w="28575" cap="flat">
            <a:solidFill>
              <a:srgbClr val="0D698B"/>
            </a:solidFill>
            <a:prstDash val="solid"/>
            <a:headEnd type="none" w="sm" len="sm"/>
            <a:tailEnd type="none" w="sm" len="sm"/>
          </a:ln>
        </p:spPr>
      </p:sp>
      <p:pic>
        <p:nvPicPr>
          <p:cNvPr id="17" name="Picture 17"/>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8516702" y="3655270"/>
            <a:ext cx="1254596" cy="1407682"/>
          </a:xfrm>
          <a:prstGeom prst="rect">
            <a:avLst/>
          </a:prstGeom>
        </p:spPr>
      </p:pic>
      <p:pic>
        <p:nvPicPr>
          <p:cNvPr id="18" name="Picture 18"/>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4422971" y="3790970"/>
            <a:ext cx="1455907" cy="1379472"/>
          </a:xfrm>
          <a:prstGeom prst="rect">
            <a:avLst/>
          </a:prstGeom>
        </p:spPr>
      </p:pic>
      <p:sp>
        <p:nvSpPr>
          <p:cNvPr id="20" name="TextBox 20"/>
          <p:cNvSpPr txBox="1"/>
          <p:nvPr/>
        </p:nvSpPr>
        <p:spPr>
          <a:xfrm>
            <a:off x="3272948" y="5530591"/>
            <a:ext cx="3483480" cy="431800"/>
          </a:xfrm>
          <a:prstGeom prst="rect">
            <a:avLst/>
          </a:prstGeom>
        </p:spPr>
        <p:txBody>
          <a:bodyPr lIns="0" tIns="0" rIns="0" bIns="0" rtlCol="0" anchor="t">
            <a:spAutoFit/>
          </a:bodyPr>
          <a:lstStyle/>
          <a:p>
            <a:pPr algn="ctr">
              <a:lnSpc>
                <a:spcPts val="3500"/>
              </a:lnSpc>
            </a:pPr>
            <a:r>
              <a:rPr lang="en-US" sz="2500">
                <a:solidFill>
                  <a:srgbClr val="F2F1E8"/>
                </a:solidFill>
                <a:latin typeface="Oswald"/>
              </a:rPr>
              <a:t>STEADY PAY RISE SYSTEM</a:t>
            </a:r>
          </a:p>
        </p:txBody>
      </p:sp>
      <p:sp>
        <p:nvSpPr>
          <p:cNvPr id="21" name="TextBox 21"/>
          <p:cNvSpPr txBox="1"/>
          <p:nvPr/>
        </p:nvSpPr>
        <p:spPr>
          <a:xfrm>
            <a:off x="7401811" y="5510843"/>
            <a:ext cx="3483480" cy="431800"/>
          </a:xfrm>
          <a:prstGeom prst="rect">
            <a:avLst/>
          </a:prstGeom>
        </p:spPr>
        <p:txBody>
          <a:bodyPr lIns="0" tIns="0" rIns="0" bIns="0" rtlCol="0" anchor="t">
            <a:spAutoFit/>
          </a:bodyPr>
          <a:lstStyle/>
          <a:p>
            <a:pPr algn="ctr">
              <a:lnSpc>
                <a:spcPts val="3500"/>
              </a:lnSpc>
            </a:pPr>
            <a:r>
              <a:rPr lang="en-US" sz="2500">
                <a:solidFill>
                  <a:srgbClr val="F2F1E8"/>
                </a:solidFill>
                <a:latin typeface="Oswald"/>
              </a:rPr>
              <a:t>PROVIDE CAREER PATH</a:t>
            </a:r>
          </a:p>
        </p:txBody>
      </p:sp>
      <p:sp>
        <p:nvSpPr>
          <p:cNvPr id="22" name="TextBox 22"/>
          <p:cNvSpPr txBox="1"/>
          <p:nvPr/>
        </p:nvSpPr>
        <p:spPr>
          <a:xfrm>
            <a:off x="11532730" y="5510843"/>
            <a:ext cx="3483480" cy="411651"/>
          </a:xfrm>
          <a:prstGeom prst="rect">
            <a:avLst/>
          </a:prstGeom>
        </p:spPr>
        <p:txBody>
          <a:bodyPr lIns="0" tIns="0" rIns="0" bIns="0" rtlCol="0" anchor="t">
            <a:spAutoFit/>
          </a:bodyPr>
          <a:lstStyle/>
          <a:p>
            <a:pPr algn="ctr">
              <a:lnSpc>
                <a:spcPts val="3500"/>
              </a:lnSpc>
            </a:pPr>
            <a:r>
              <a:rPr lang="en-US" sz="2500" dirty="0">
                <a:solidFill>
                  <a:srgbClr val="F2F1E8"/>
                </a:solidFill>
                <a:latin typeface="Oswald"/>
              </a:rPr>
              <a:t>GIVING THEM CONTROL</a:t>
            </a:r>
          </a:p>
        </p:txBody>
      </p:sp>
      <p:sp>
        <p:nvSpPr>
          <p:cNvPr id="23" name="TextBox 23"/>
          <p:cNvSpPr txBox="1"/>
          <p:nvPr/>
        </p:nvSpPr>
        <p:spPr>
          <a:xfrm>
            <a:off x="4819675" y="1329055"/>
            <a:ext cx="8648650" cy="1094740"/>
          </a:xfrm>
          <a:prstGeom prst="rect">
            <a:avLst/>
          </a:prstGeom>
        </p:spPr>
        <p:txBody>
          <a:bodyPr lIns="0" tIns="0" rIns="0" bIns="0" rtlCol="0" anchor="t">
            <a:spAutoFit/>
          </a:bodyPr>
          <a:lstStyle/>
          <a:p>
            <a:pPr algn="ctr">
              <a:lnSpc>
                <a:spcPts val="8959"/>
              </a:lnSpc>
            </a:pPr>
            <a:r>
              <a:rPr lang="en-US" sz="6399">
                <a:solidFill>
                  <a:srgbClr val="0D698B"/>
                </a:solidFill>
                <a:latin typeface="Oswald Bold"/>
              </a:rPr>
              <a:t>LONG-TERM STRATEGIES</a:t>
            </a:r>
          </a:p>
        </p:txBody>
      </p:sp>
      <p:pic>
        <p:nvPicPr>
          <p:cNvPr id="25" name="Graphic 24" descr="Steering Wheel with solid fill">
            <a:extLst>
              <a:ext uri="{FF2B5EF4-FFF2-40B4-BE49-F238E27FC236}">
                <a16:creationId xmlns:a16="http://schemas.microsoft.com/office/drawing/2014/main" id="{C3CF50DA-BA77-2031-F7A5-62C7BF8BD65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2498470" y="3630601"/>
            <a:ext cx="1511671" cy="151167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sp>
        <p:nvSpPr>
          <p:cNvPr id="2" name="AutoShape 2"/>
          <p:cNvSpPr/>
          <p:nvPr/>
        </p:nvSpPr>
        <p:spPr>
          <a:xfrm>
            <a:off x="1028700" y="8611665"/>
            <a:ext cx="16230600" cy="0"/>
          </a:xfrm>
          <a:prstGeom prst="line">
            <a:avLst/>
          </a:prstGeom>
          <a:ln w="28575" cap="flat">
            <a:solidFill>
              <a:srgbClr val="0D698B"/>
            </a:solidFill>
            <a:prstDash val="solid"/>
            <a:headEnd type="none" w="sm" len="sm"/>
            <a:tailEnd type="none" w="sm" len="sm"/>
          </a:ln>
        </p:spPr>
      </p:sp>
      <p:pic>
        <p:nvPicPr>
          <p:cNvPr id="3" name="Picture 3"/>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460778" y="2019466"/>
            <a:ext cx="733446" cy="791845"/>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554609" y="3720500"/>
            <a:ext cx="797828" cy="797828"/>
          </a:xfrm>
          <a:prstGeom prst="rect">
            <a:avLst/>
          </a:prstGeom>
        </p:spPr>
      </p:pic>
      <p:pic>
        <p:nvPicPr>
          <p:cNvPr id="5" name="Picture 5"/>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554609" y="5315632"/>
            <a:ext cx="743284" cy="619713"/>
          </a:xfrm>
          <a:prstGeom prst="rect">
            <a:avLst/>
          </a:prstGeom>
        </p:spPr>
      </p:pic>
      <p:sp>
        <p:nvSpPr>
          <p:cNvPr id="6" name="TextBox 6"/>
          <p:cNvSpPr txBox="1"/>
          <p:nvPr/>
        </p:nvSpPr>
        <p:spPr>
          <a:xfrm>
            <a:off x="827502" y="219700"/>
            <a:ext cx="10783628" cy="1094740"/>
          </a:xfrm>
          <a:prstGeom prst="rect">
            <a:avLst/>
          </a:prstGeom>
        </p:spPr>
        <p:txBody>
          <a:bodyPr lIns="0" tIns="0" rIns="0" bIns="0" rtlCol="0" anchor="t">
            <a:spAutoFit/>
          </a:bodyPr>
          <a:lstStyle/>
          <a:p>
            <a:pPr>
              <a:lnSpc>
                <a:spcPts val="8959"/>
              </a:lnSpc>
            </a:pPr>
            <a:r>
              <a:rPr lang="en-US" sz="6399">
                <a:solidFill>
                  <a:srgbClr val="0D698B"/>
                </a:solidFill>
                <a:latin typeface="Oswald Bold"/>
              </a:rPr>
              <a:t>STEADY PAY RISE</a:t>
            </a:r>
          </a:p>
        </p:txBody>
      </p:sp>
      <p:sp>
        <p:nvSpPr>
          <p:cNvPr id="7" name="TextBox 7"/>
          <p:cNvSpPr txBox="1"/>
          <p:nvPr/>
        </p:nvSpPr>
        <p:spPr>
          <a:xfrm>
            <a:off x="1352437" y="1933741"/>
            <a:ext cx="9364786" cy="877570"/>
          </a:xfrm>
          <a:prstGeom prst="rect">
            <a:avLst/>
          </a:prstGeom>
        </p:spPr>
        <p:txBody>
          <a:bodyPr lIns="0" tIns="0" rIns="0" bIns="0" rtlCol="0" anchor="t">
            <a:spAutoFit/>
          </a:bodyPr>
          <a:lstStyle/>
          <a:p>
            <a:pPr algn="ctr">
              <a:lnSpc>
                <a:spcPts val="7279"/>
              </a:lnSpc>
            </a:pPr>
            <a:r>
              <a:rPr lang="en-US" sz="5199">
                <a:solidFill>
                  <a:srgbClr val="000000"/>
                </a:solidFill>
                <a:latin typeface="Oswald"/>
              </a:rPr>
              <a:t>Needs to be aligned with the market </a:t>
            </a:r>
          </a:p>
        </p:txBody>
      </p:sp>
      <p:sp>
        <p:nvSpPr>
          <p:cNvPr id="8" name="TextBox 8"/>
          <p:cNvSpPr txBox="1"/>
          <p:nvPr/>
        </p:nvSpPr>
        <p:spPr>
          <a:xfrm>
            <a:off x="1491981" y="3430436"/>
            <a:ext cx="12737226" cy="877570"/>
          </a:xfrm>
          <a:prstGeom prst="rect">
            <a:avLst/>
          </a:prstGeom>
        </p:spPr>
        <p:txBody>
          <a:bodyPr lIns="0" tIns="0" rIns="0" bIns="0" rtlCol="0" anchor="t">
            <a:spAutoFit/>
          </a:bodyPr>
          <a:lstStyle/>
          <a:p>
            <a:pPr algn="ctr">
              <a:lnSpc>
                <a:spcPts val="7279"/>
              </a:lnSpc>
            </a:pPr>
            <a:r>
              <a:rPr lang="en-US" sz="5199">
                <a:solidFill>
                  <a:srgbClr val="000000"/>
                </a:solidFill>
                <a:latin typeface="Oswald"/>
              </a:rPr>
              <a:t>If pay rise is stable, employee turnover will be lower</a:t>
            </a:r>
          </a:p>
        </p:txBody>
      </p:sp>
      <p:sp>
        <p:nvSpPr>
          <p:cNvPr id="9" name="TextBox 9"/>
          <p:cNvSpPr txBox="1"/>
          <p:nvPr/>
        </p:nvSpPr>
        <p:spPr>
          <a:xfrm>
            <a:off x="1352437" y="5057775"/>
            <a:ext cx="9786341" cy="877570"/>
          </a:xfrm>
          <a:prstGeom prst="rect">
            <a:avLst/>
          </a:prstGeom>
        </p:spPr>
        <p:txBody>
          <a:bodyPr lIns="0" tIns="0" rIns="0" bIns="0" rtlCol="0" anchor="t">
            <a:spAutoFit/>
          </a:bodyPr>
          <a:lstStyle/>
          <a:p>
            <a:pPr algn="ctr">
              <a:lnSpc>
                <a:spcPts val="7279"/>
              </a:lnSpc>
            </a:pPr>
            <a:r>
              <a:rPr lang="en-US" sz="5199">
                <a:solidFill>
                  <a:srgbClr val="000000"/>
                </a:solidFill>
                <a:latin typeface="Oswald"/>
              </a:rPr>
              <a:t>Career growth attracts good employees</a:t>
            </a:r>
          </a:p>
        </p:txBody>
      </p:sp>
      <p:grpSp>
        <p:nvGrpSpPr>
          <p:cNvPr id="10" name="Group 10"/>
          <p:cNvGrpSpPr/>
          <p:nvPr/>
        </p:nvGrpSpPr>
        <p:grpSpPr>
          <a:xfrm>
            <a:off x="13461385" y="-244436"/>
            <a:ext cx="7961452" cy="3765471"/>
            <a:chOff x="0" y="0"/>
            <a:chExt cx="1503712" cy="711200"/>
          </a:xfrm>
        </p:grpSpPr>
        <p:sp>
          <p:nvSpPr>
            <p:cNvPr id="11" name="Freeform 11"/>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2" name="TextBox 12"/>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3" name="Group 13"/>
          <p:cNvGrpSpPr/>
          <p:nvPr/>
        </p:nvGrpSpPr>
        <p:grpSpPr>
          <a:xfrm rot="-10800000">
            <a:off x="15549929" y="609600"/>
            <a:ext cx="3347671" cy="3342315"/>
            <a:chOff x="0" y="0"/>
            <a:chExt cx="6350000" cy="6339840"/>
          </a:xfrm>
        </p:grpSpPr>
        <p:sp>
          <p:nvSpPr>
            <p:cNvPr id="14" name="Freeform 14"/>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15" name="Group 15"/>
          <p:cNvGrpSpPr/>
          <p:nvPr/>
        </p:nvGrpSpPr>
        <p:grpSpPr>
          <a:xfrm>
            <a:off x="16399504" y="2944079"/>
            <a:ext cx="4261797" cy="2015672"/>
            <a:chOff x="0" y="0"/>
            <a:chExt cx="1503712" cy="711200"/>
          </a:xfrm>
        </p:grpSpPr>
        <p:sp>
          <p:nvSpPr>
            <p:cNvPr id="16" name="Freeform 16"/>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17" name="TextBox 17"/>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13613785" y="-92036"/>
            <a:ext cx="7961452" cy="3765471"/>
            <a:chOff x="0" y="0"/>
            <a:chExt cx="1503712" cy="711200"/>
          </a:xfrm>
        </p:grpSpPr>
        <p:sp>
          <p:nvSpPr>
            <p:cNvPr id="19" name="Freeform 19"/>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20" name="TextBox 20"/>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rot="-10800000">
            <a:off x="15702329" y="762000"/>
            <a:ext cx="3347671" cy="3342315"/>
            <a:chOff x="0" y="0"/>
            <a:chExt cx="6350000" cy="6339840"/>
          </a:xfrm>
        </p:grpSpPr>
        <p:sp>
          <p:nvSpPr>
            <p:cNvPr id="22" name="Freeform 22"/>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sp>
        <p:nvSpPr>
          <p:cNvPr id="2" name="AutoShape 2"/>
          <p:cNvSpPr/>
          <p:nvPr/>
        </p:nvSpPr>
        <p:spPr>
          <a:xfrm>
            <a:off x="1028700" y="8611665"/>
            <a:ext cx="16230600" cy="0"/>
          </a:xfrm>
          <a:prstGeom prst="line">
            <a:avLst/>
          </a:prstGeom>
          <a:ln w="28575" cap="flat">
            <a:solidFill>
              <a:srgbClr val="0D698B"/>
            </a:solidFill>
            <a:prstDash val="solid"/>
            <a:headEnd type="none" w="sm" len="sm"/>
            <a:tailEnd type="none" w="sm" len="sm"/>
          </a:ln>
        </p:spPr>
      </p:sp>
      <p:pic>
        <p:nvPicPr>
          <p:cNvPr id="3" name="Picture 3"/>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64723" y="2095044"/>
            <a:ext cx="727954" cy="689736"/>
          </a:xfrm>
          <a:prstGeom prst="rect">
            <a:avLst/>
          </a:prstGeom>
        </p:spPr>
      </p:pic>
      <p:pic>
        <p:nvPicPr>
          <p:cNvPr id="4" name="Picture 4"/>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706690" y="3689883"/>
            <a:ext cx="644020" cy="652172"/>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706690" y="5143500"/>
            <a:ext cx="700428" cy="700428"/>
          </a:xfrm>
          <a:prstGeom prst="rect">
            <a:avLst/>
          </a:prstGeom>
        </p:spPr>
      </p:pic>
      <p:sp>
        <p:nvSpPr>
          <p:cNvPr id="6" name="TextBox 6"/>
          <p:cNvSpPr txBox="1"/>
          <p:nvPr/>
        </p:nvSpPr>
        <p:spPr>
          <a:xfrm>
            <a:off x="495350" y="239262"/>
            <a:ext cx="8648650" cy="1094740"/>
          </a:xfrm>
          <a:prstGeom prst="rect">
            <a:avLst/>
          </a:prstGeom>
        </p:spPr>
        <p:txBody>
          <a:bodyPr lIns="0" tIns="0" rIns="0" bIns="0" rtlCol="0" anchor="t">
            <a:spAutoFit/>
          </a:bodyPr>
          <a:lstStyle/>
          <a:p>
            <a:pPr>
              <a:lnSpc>
                <a:spcPts val="8959"/>
              </a:lnSpc>
            </a:pPr>
            <a:r>
              <a:rPr lang="en-US" sz="6399">
                <a:solidFill>
                  <a:srgbClr val="0D698B"/>
                </a:solidFill>
                <a:latin typeface="Oswald Bold"/>
              </a:rPr>
              <a:t>PROVIDE CAREER PATH</a:t>
            </a:r>
          </a:p>
        </p:txBody>
      </p:sp>
      <p:sp>
        <p:nvSpPr>
          <p:cNvPr id="7" name="TextBox 7"/>
          <p:cNvSpPr txBox="1"/>
          <p:nvPr/>
        </p:nvSpPr>
        <p:spPr>
          <a:xfrm>
            <a:off x="1485559" y="1958264"/>
            <a:ext cx="11821290" cy="877570"/>
          </a:xfrm>
          <a:prstGeom prst="rect">
            <a:avLst/>
          </a:prstGeom>
        </p:spPr>
        <p:txBody>
          <a:bodyPr lIns="0" tIns="0" rIns="0" bIns="0" rtlCol="0" anchor="t">
            <a:spAutoFit/>
          </a:bodyPr>
          <a:lstStyle/>
          <a:p>
            <a:pPr algn="ctr">
              <a:lnSpc>
                <a:spcPts val="7279"/>
              </a:lnSpc>
            </a:pPr>
            <a:r>
              <a:rPr lang="en-US" sz="5199">
                <a:solidFill>
                  <a:srgbClr val="000000"/>
                </a:solidFill>
                <a:latin typeface="Oswald"/>
              </a:rPr>
              <a:t>Career growth opportunities for skilled workers</a:t>
            </a:r>
          </a:p>
        </p:txBody>
      </p:sp>
      <p:sp>
        <p:nvSpPr>
          <p:cNvPr id="8" name="TextBox 8"/>
          <p:cNvSpPr txBox="1"/>
          <p:nvPr/>
        </p:nvSpPr>
        <p:spPr>
          <a:xfrm>
            <a:off x="1485559" y="3464484"/>
            <a:ext cx="11821290" cy="877570"/>
          </a:xfrm>
          <a:prstGeom prst="rect">
            <a:avLst/>
          </a:prstGeom>
        </p:spPr>
        <p:txBody>
          <a:bodyPr lIns="0" tIns="0" rIns="0" bIns="0" rtlCol="0" anchor="t">
            <a:spAutoFit/>
          </a:bodyPr>
          <a:lstStyle/>
          <a:p>
            <a:pPr algn="ctr">
              <a:lnSpc>
                <a:spcPts val="7279"/>
              </a:lnSpc>
            </a:pPr>
            <a:r>
              <a:rPr lang="en-US" sz="5199">
                <a:solidFill>
                  <a:srgbClr val="000000"/>
                </a:solidFill>
                <a:latin typeface="Oswald"/>
              </a:rPr>
              <a:t>Provide mapping and necessary training to grow</a:t>
            </a:r>
          </a:p>
        </p:txBody>
      </p:sp>
      <p:sp>
        <p:nvSpPr>
          <p:cNvPr id="9" name="TextBox 9"/>
          <p:cNvSpPr txBox="1"/>
          <p:nvPr/>
        </p:nvSpPr>
        <p:spPr>
          <a:xfrm>
            <a:off x="1485559" y="4970704"/>
            <a:ext cx="12691279" cy="877570"/>
          </a:xfrm>
          <a:prstGeom prst="rect">
            <a:avLst/>
          </a:prstGeom>
        </p:spPr>
        <p:txBody>
          <a:bodyPr lIns="0" tIns="0" rIns="0" bIns="0" rtlCol="0" anchor="t">
            <a:spAutoFit/>
          </a:bodyPr>
          <a:lstStyle/>
          <a:p>
            <a:pPr algn="ctr">
              <a:lnSpc>
                <a:spcPts val="7279"/>
              </a:lnSpc>
            </a:pPr>
            <a:r>
              <a:rPr lang="en-US" sz="5199">
                <a:solidFill>
                  <a:srgbClr val="000000"/>
                </a:solidFill>
                <a:latin typeface="Oswald"/>
              </a:rPr>
              <a:t>Make them understand their value in the restaurant</a:t>
            </a:r>
          </a:p>
        </p:txBody>
      </p:sp>
      <p:grpSp>
        <p:nvGrpSpPr>
          <p:cNvPr id="10" name="Group 10"/>
          <p:cNvGrpSpPr/>
          <p:nvPr/>
        </p:nvGrpSpPr>
        <p:grpSpPr>
          <a:xfrm>
            <a:off x="13949232" y="-2059990"/>
            <a:ext cx="7961452" cy="3765471"/>
            <a:chOff x="0" y="0"/>
            <a:chExt cx="1503712" cy="711200"/>
          </a:xfrm>
        </p:grpSpPr>
        <p:sp>
          <p:nvSpPr>
            <p:cNvPr id="11" name="Freeform 11"/>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2" name="TextBox 12"/>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3" name="Group 13"/>
          <p:cNvGrpSpPr/>
          <p:nvPr/>
        </p:nvGrpSpPr>
        <p:grpSpPr>
          <a:xfrm rot="-10800000">
            <a:off x="15702329" y="762000"/>
            <a:ext cx="3347671" cy="3342315"/>
            <a:chOff x="0" y="0"/>
            <a:chExt cx="6350000" cy="6339840"/>
          </a:xfrm>
        </p:grpSpPr>
        <p:sp>
          <p:nvSpPr>
            <p:cNvPr id="14" name="Freeform 14"/>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15" name="Group 15"/>
          <p:cNvGrpSpPr/>
          <p:nvPr/>
        </p:nvGrpSpPr>
        <p:grpSpPr>
          <a:xfrm>
            <a:off x="16157102" y="7067986"/>
            <a:ext cx="4261797" cy="2015672"/>
            <a:chOff x="0" y="0"/>
            <a:chExt cx="1503712" cy="711200"/>
          </a:xfrm>
        </p:grpSpPr>
        <p:sp>
          <p:nvSpPr>
            <p:cNvPr id="16" name="Freeform 16"/>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17" name="TextBox 17"/>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rot="3436324">
            <a:off x="3993502" y="11124181"/>
            <a:ext cx="7961452" cy="3765471"/>
            <a:chOff x="0" y="0"/>
            <a:chExt cx="1503712" cy="711200"/>
          </a:xfrm>
        </p:grpSpPr>
        <p:sp>
          <p:nvSpPr>
            <p:cNvPr id="19" name="Freeform 19"/>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20" name="TextBox 20"/>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rot="-10800000">
            <a:off x="15854729" y="914400"/>
            <a:ext cx="3347671" cy="3342315"/>
            <a:chOff x="0" y="0"/>
            <a:chExt cx="6350000" cy="6339840"/>
          </a:xfrm>
        </p:grpSpPr>
        <p:sp>
          <p:nvSpPr>
            <p:cNvPr id="22" name="Freeform 22"/>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sp>
        <p:nvSpPr>
          <p:cNvPr id="2" name="AutoShape 2"/>
          <p:cNvSpPr/>
          <p:nvPr/>
        </p:nvSpPr>
        <p:spPr>
          <a:xfrm>
            <a:off x="1028700" y="8611665"/>
            <a:ext cx="16230600" cy="0"/>
          </a:xfrm>
          <a:prstGeom prst="line">
            <a:avLst/>
          </a:prstGeom>
          <a:ln w="28575" cap="flat">
            <a:solidFill>
              <a:srgbClr val="0D698B"/>
            </a:solidFill>
            <a:prstDash val="solid"/>
            <a:headEnd type="none" w="sm" len="sm"/>
            <a:tailEnd type="none" w="sm" len="sm"/>
          </a:ln>
        </p:spPr>
      </p:sp>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513304" y="1993972"/>
            <a:ext cx="1030792" cy="1030792"/>
          </a:xfrm>
          <a:prstGeom prst="rect">
            <a:avLst/>
          </a:prstGeom>
        </p:spPr>
      </p:pic>
      <p:pic>
        <p:nvPicPr>
          <p:cNvPr id="4" name="Picture 4"/>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513304" y="3625378"/>
            <a:ext cx="843403" cy="910556"/>
          </a:xfrm>
          <a:prstGeom prst="rect">
            <a:avLst/>
          </a:prstGeom>
        </p:spPr>
      </p:pic>
      <p:sp>
        <p:nvSpPr>
          <p:cNvPr id="5" name="TextBox 5"/>
          <p:cNvSpPr txBox="1"/>
          <p:nvPr/>
        </p:nvSpPr>
        <p:spPr>
          <a:xfrm>
            <a:off x="495350" y="239262"/>
            <a:ext cx="8648650" cy="1094740"/>
          </a:xfrm>
          <a:prstGeom prst="rect">
            <a:avLst/>
          </a:prstGeom>
        </p:spPr>
        <p:txBody>
          <a:bodyPr lIns="0" tIns="0" rIns="0" bIns="0" rtlCol="0" anchor="t">
            <a:spAutoFit/>
          </a:bodyPr>
          <a:lstStyle/>
          <a:p>
            <a:pPr>
              <a:lnSpc>
                <a:spcPts val="8959"/>
              </a:lnSpc>
            </a:pPr>
            <a:r>
              <a:rPr lang="en-US" sz="6399">
                <a:solidFill>
                  <a:srgbClr val="0D698B"/>
                </a:solidFill>
                <a:latin typeface="Oswald Bold"/>
              </a:rPr>
              <a:t>GIVING THEM CONTROL</a:t>
            </a:r>
          </a:p>
        </p:txBody>
      </p:sp>
      <p:sp>
        <p:nvSpPr>
          <p:cNvPr id="6" name="TextBox 6"/>
          <p:cNvSpPr txBox="1"/>
          <p:nvPr/>
        </p:nvSpPr>
        <p:spPr>
          <a:xfrm>
            <a:off x="1618682" y="1958264"/>
            <a:ext cx="9158837" cy="877570"/>
          </a:xfrm>
          <a:prstGeom prst="rect">
            <a:avLst/>
          </a:prstGeom>
        </p:spPr>
        <p:txBody>
          <a:bodyPr lIns="0" tIns="0" rIns="0" bIns="0" rtlCol="0" anchor="t">
            <a:spAutoFit/>
          </a:bodyPr>
          <a:lstStyle/>
          <a:p>
            <a:pPr algn="ctr">
              <a:lnSpc>
                <a:spcPts val="7279"/>
              </a:lnSpc>
            </a:pPr>
            <a:r>
              <a:rPr lang="en-US" sz="5199">
                <a:solidFill>
                  <a:srgbClr val="000000"/>
                </a:solidFill>
                <a:latin typeface="Oswald"/>
              </a:rPr>
              <a:t>Control of customizing work schedule</a:t>
            </a:r>
          </a:p>
        </p:txBody>
      </p:sp>
      <p:sp>
        <p:nvSpPr>
          <p:cNvPr id="7" name="TextBox 7"/>
          <p:cNvSpPr txBox="1"/>
          <p:nvPr/>
        </p:nvSpPr>
        <p:spPr>
          <a:xfrm>
            <a:off x="1441185" y="3599009"/>
            <a:ext cx="14727801" cy="877570"/>
          </a:xfrm>
          <a:prstGeom prst="rect">
            <a:avLst/>
          </a:prstGeom>
        </p:spPr>
        <p:txBody>
          <a:bodyPr lIns="0" tIns="0" rIns="0" bIns="0" rtlCol="0" anchor="t">
            <a:spAutoFit/>
          </a:bodyPr>
          <a:lstStyle/>
          <a:p>
            <a:pPr algn="ctr">
              <a:lnSpc>
                <a:spcPts val="7279"/>
              </a:lnSpc>
            </a:pPr>
            <a:r>
              <a:rPr lang="en-US" sz="5199">
                <a:solidFill>
                  <a:srgbClr val="000000"/>
                </a:solidFill>
                <a:latin typeface="Oswald"/>
              </a:rPr>
              <a:t>Providing flexible work hours attracts people (Smith, 2022)</a:t>
            </a:r>
          </a:p>
        </p:txBody>
      </p:sp>
      <p:sp>
        <p:nvSpPr>
          <p:cNvPr id="8" name="TextBox 8"/>
          <p:cNvSpPr txBox="1"/>
          <p:nvPr/>
        </p:nvSpPr>
        <p:spPr>
          <a:xfrm>
            <a:off x="1441185" y="5238579"/>
            <a:ext cx="16669318" cy="877570"/>
          </a:xfrm>
          <a:prstGeom prst="rect">
            <a:avLst/>
          </a:prstGeom>
        </p:spPr>
        <p:txBody>
          <a:bodyPr lIns="0" tIns="0" rIns="0" bIns="0" rtlCol="0" anchor="t">
            <a:spAutoFit/>
          </a:bodyPr>
          <a:lstStyle/>
          <a:p>
            <a:pPr algn="ctr">
              <a:lnSpc>
                <a:spcPts val="7279"/>
              </a:lnSpc>
            </a:pPr>
            <a:r>
              <a:rPr lang="en-US" sz="5199">
                <a:solidFill>
                  <a:srgbClr val="000000"/>
                </a:solidFill>
                <a:latin typeface="Oswald"/>
              </a:rPr>
              <a:t>Acquired talented staffs don't leave for the flexibility (Ryba, 2020) </a:t>
            </a:r>
          </a:p>
        </p:txBody>
      </p:sp>
      <p:grpSp>
        <p:nvGrpSpPr>
          <p:cNvPr id="9" name="Group 9"/>
          <p:cNvGrpSpPr/>
          <p:nvPr/>
        </p:nvGrpSpPr>
        <p:grpSpPr>
          <a:xfrm>
            <a:off x="13766185" y="60364"/>
            <a:ext cx="7961452" cy="3765471"/>
            <a:chOff x="0" y="0"/>
            <a:chExt cx="1503712" cy="711200"/>
          </a:xfrm>
        </p:grpSpPr>
        <p:sp>
          <p:nvSpPr>
            <p:cNvPr id="10" name="Freeform 10"/>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1" name="TextBox 11"/>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rot="-10800000">
            <a:off x="15854729" y="914400"/>
            <a:ext cx="3347671" cy="3342315"/>
            <a:chOff x="0" y="0"/>
            <a:chExt cx="6350000" cy="6339840"/>
          </a:xfrm>
        </p:grpSpPr>
        <p:sp>
          <p:nvSpPr>
            <p:cNvPr id="13" name="Freeform 1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14" name="Group 14"/>
          <p:cNvGrpSpPr/>
          <p:nvPr/>
        </p:nvGrpSpPr>
        <p:grpSpPr>
          <a:xfrm>
            <a:off x="-3087056" y="5565964"/>
            <a:ext cx="4261797" cy="2015672"/>
            <a:chOff x="0" y="0"/>
            <a:chExt cx="1503712" cy="711200"/>
          </a:xfrm>
        </p:grpSpPr>
        <p:sp>
          <p:nvSpPr>
            <p:cNvPr id="15" name="Freeform 15"/>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16" name="TextBox 16"/>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13918585" y="212764"/>
            <a:ext cx="7961452" cy="3765471"/>
            <a:chOff x="0" y="0"/>
            <a:chExt cx="1503712" cy="711200"/>
          </a:xfrm>
        </p:grpSpPr>
        <p:sp>
          <p:nvSpPr>
            <p:cNvPr id="18" name="Freeform 18"/>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9" name="TextBox 19"/>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rot="-10800000">
            <a:off x="16007129" y="1066800"/>
            <a:ext cx="3347671" cy="3342315"/>
            <a:chOff x="0" y="0"/>
            <a:chExt cx="6350000" cy="6339840"/>
          </a:xfrm>
        </p:grpSpPr>
        <p:sp>
          <p:nvSpPr>
            <p:cNvPr id="21" name="Freeform 21"/>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sp>
        <p:nvSpPr>
          <p:cNvPr id="2" name="TextBox 2"/>
          <p:cNvSpPr txBox="1"/>
          <p:nvPr/>
        </p:nvSpPr>
        <p:spPr>
          <a:xfrm>
            <a:off x="5685690" y="130985"/>
            <a:ext cx="8648650" cy="1094740"/>
          </a:xfrm>
          <a:prstGeom prst="rect">
            <a:avLst/>
          </a:prstGeom>
        </p:spPr>
        <p:txBody>
          <a:bodyPr lIns="0" tIns="0" rIns="0" bIns="0" rtlCol="0" anchor="t">
            <a:spAutoFit/>
          </a:bodyPr>
          <a:lstStyle/>
          <a:p>
            <a:pPr>
              <a:lnSpc>
                <a:spcPts val="8959"/>
              </a:lnSpc>
            </a:pPr>
            <a:r>
              <a:rPr lang="en-US" sz="6399">
                <a:solidFill>
                  <a:srgbClr val="0D698B"/>
                </a:solidFill>
                <a:latin typeface="Oswald Bold"/>
              </a:rPr>
              <a:t>MONETARY INCENTIVE</a:t>
            </a:r>
          </a:p>
        </p:txBody>
      </p:sp>
      <p:sp>
        <p:nvSpPr>
          <p:cNvPr id="3" name="AutoShape 3"/>
          <p:cNvSpPr/>
          <p:nvPr/>
        </p:nvSpPr>
        <p:spPr>
          <a:xfrm>
            <a:off x="1028700" y="8611665"/>
            <a:ext cx="16230600" cy="0"/>
          </a:xfrm>
          <a:prstGeom prst="line">
            <a:avLst/>
          </a:prstGeom>
          <a:ln w="28575" cap="flat">
            <a:solidFill>
              <a:srgbClr val="0D698B"/>
            </a:solidFill>
            <a:prstDash val="solid"/>
            <a:headEnd type="none" w="sm" len="sm"/>
            <a:tailEnd type="none" w="sm" len="sm"/>
          </a:ln>
        </p:spPr>
      </p:sp>
      <p:sp>
        <p:nvSpPr>
          <p:cNvPr id="4" name="TextBox 4"/>
          <p:cNvSpPr txBox="1"/>
          <p:nvPr/>
        </p:nvSpPr>
        <p:spPr>
          <a:xfrm>
            <a:off x="1028700" y="4081940"/>
            <a:ext cx="6995740" cy="3649345"/>
          </a:xfrm>
          <a:prstGeom prst="rect">
            <a:avLst/>
          </a:prstGeom>
        </p:spPr>
        <p:txBody>
          <a:bodyPr lIns="0" tIns="0" rIns="0" bIns="0" rtlCol="0" anchor="t">
            <a:spAutoFit/>
          </a:bodyPr>
          <a:lstStyle/>
          <a:p>
            <a:pPr algn="ctr">
              <a:lnSpc>
                <a:spcPts val="7279"/>
              </a:lnSpc>
            </a:pPr>
            <a:r>
              <a:rPr lang="en-US" sz="5199">
                <a:solidFill>
                  <a:srgbClr val="000000"/>
                </a:solidFill>
                <a:latin typeface="Oswald"/>
              </a:rPr>
              <a:t>Offering stock ownership will attract more potential skilled workers (The Restaurant Times)</a:t>
            </a:r>
          </a:p>
        </p:txBody>
      </p:sp>
      <p:sp>
        <p:nvSpPr>
          <p:cNvPr id="5" name="TextBox 5"/>
          <p:cNvSpPr txBox="1"/>
          <p:nvPr/>
        </p:nvSpPr>
        <p:spPr>
          <a:xfrm>
            <a:off x="2388957" y="2642826"/>
            <a:ext cx="3670935" cy="877570"/>
          </a:xfrm>
          <a:prstGeom prst="rect">
            <a:avLst/>
          </a:prstGeom>
        </p:spPr>
        <p:txBody>
          <a:bodyPr lIns="0" tIns="0" rIns="0" bIns="0" rtlCol="0" anchor="t">
            <a:spAutoFit/>
          </a:bodyPr>
          <a:lstStyle/>
          <a:p>
            <a:pPr algn="ctr">
              <a:lnSpc>
                <a:spcPts val="7279"/>
              </a:lnSpc>
            </a:pPr>
            <a:r>
              <a:rPr lang="en-US" sz="5199">
                <a:solidFill>
                  <a:srgbClr val="F6807F"/>
                </a:solidFill>
                <a:latin typeface="Oswald"/>
              </a:rPr>
              <a:t>Offering ESOPS</a:t>
            </a:r>
          </a:p>
        </p:txBody>
      </p:sp>
      <p:sp>
        <p:nvSpPr>
          <p:cNvPr id="6" name="TextBox 6"/>
          <p:cNvSpPr txBox="1"/>
          <p:nvPr/>
        </p:nvSpPr>
        <p:spPr>
          <a:xfrm>
            <a:off x="11131875" y="2642826"/>
            <a:ext cx="5259110" cy="877570"/>
          </a:xfrm>
          <a:prstGeom prst="rect">
            <a:avLst/>
          </a:prstGeom>
        </p:spPr>
        <p:txBody>
          <a:bodyPr lIns="0" tIns="0" rIns="0" bIns="0" rtlCol="0" anchor="t">
            <a:spAutoFit/>
          </a:bodyPr>
          <a:lstStyle/>
          <a:p>
            <a:pPr algn="ctr">
              <a:lnSpc>
                <a:spcPts val="7279"/>
              </a:lnSpc>
            </a:pPr>
            <a:r>
              <a:rPr lang="en-US" sz="5199">
                <a:solidFill>
                  <a:srgbClr val="F6807F"/>
                </a:solidFill>
                <a:latin typeface="Oswald"/>
              </a:rPr>
              <a:t>Best Performer Bonus</a:t>
            </a:r>
          </a:p>
        </p:txBody>
      </p:sp>
      <p:sp>
        <p:nvSpPr>
          <p:cNvPr id="7" name="TextBox 7"/>
          <p:cNvSpPr txBox="1"/>
          <p:nvPr/>
        </p:nvSpPr>
        <p:spPr>
          <a:xfrm>
            <a:off x="10263560" y="4081940"/>
            <a:ext cx="6995740" cy="2725420"/>
          </a:xfrm>
          <a:prstGeom prst="rect">
            <a:avLst/>
          </a:prstGeom>
        </p:spPr>
        <p:txBody>
          <a:bodyPr lIns="0" tIns="0" rIns="0" bIns="0" rtlCol="0" anchor="t">
            <a:spAutoFit/>
          </a:bodyPr>
          <a:lstStyle/>
          <a:p>
            <a:pPr algn="ctr">
              <a:lnSpc>
                <a:spcPts val="7279"/>
              </a:lnSpc>
            </a:pPr>
            <a:r>
              <a:rPr lang="en-US" sz="5199">
                <a:solidFill>
                  <a:srgbClr val="000000"/>
                </a:solidFill>
                <a:latin typeface="Oswald"/>
              </a:rPr>
              <a:t>Promising monetary bonuses to capture candidates who wants to prove his/her worth</a:t>
            </a:r>
          </a:p>
        </p:txBody>
      </p:sp>
      <p:grpSp>
        <p:nvGrpSpPr>
          <p:cNvPr id="8" name="Group 8"/>
          <p:cNvGrpSpPr/>
          <p:nvPr/>
        </p:nvGrpSpPr>
        <p:grpSpPr>
          <a:xfrm>
            <a:off x="16390985" y="8611665"/>
            <a:ext cx="7961452" cy="3765471"/>
            <a:chOff x="0" y="0"/>
            <a:chExt cx="1503712" cy="711200"/>
          </a:xfrm>
        </p:grpSpPr>
        <p:sp>
          <p:nvSpPr>
            <p:cNvPr id="9" name="Freeform 9"/>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0" name="TextBox 10"/>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rot="-10800000">
            <a:off x="16007129" y="1066800"/>
            <a:ext cx="3347671" cy="3342315"/>
            <a:chOff x="0" y="0"/>
            <a:chExt cx="6350000" cy="6339840"/>
          </a:xfrm>
        </p:grpSpPr>
        <p:sp>
          <p:nvSpPr>
            <p:cNvPr id="12" name="Freeform 12"/>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13" name="Group 13"/>
          <p:cNvGrpSpPr/>
          <p:nvPr/>
        </p:nvGrpSpPr>
        <p:grpSpPr>
          <a:xfrm rot="6158312">
            <a:off x="5317335" y="9258300"/>
            <a:ext cx="4261797" cy="2015672"/>
            <a:chOff x="0" y="0"/>
            <a:chExt cx="1503712" cy="711200"/>
          </a:xfrm>
        </p:grpSpPr>
        <p:sp>
          <p:nvSpPr>
            <p:cNvPr id="14" name="Freeform 14"/>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15" name="TextBox 15"/>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6" name="Group 16"/>
          <p:cNvGrpSpPr/>
          <p:nvPr/>
        </p:nvGrpSpPr>
        <p:grpSpPr>
          <a:xfrm>
            <a:off x="-2275761" y="-815936"/>
            <a:ext cx="7961452" cy="3765471"/>
            <a:chOff x="0" y="0"/>
            <a:chExt cx="1503712" cy="711200"/>
          </a:xfrm>
        </p:grpSpPr>
        <p:sp>
          <p:nvSpPr>
            <p:cNvPr id="17" name="Freeform 17"/>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8" name="TextBox 18"/>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9" name="Group 19"/>
          <p:cNvGrpSpPr/>
          <p:nvPr/>
        </p:nvGrpSpPr>
        <p:grpSpPr>
          <a:xfrm rot="-10800000">
            <a:off x="16007129" y="0"/>
            <a:ext cx="3347671" cy="3342315"/>
            <a:chOff x="0" y="0"/>
            <a:chExt cx="6350000" cy="6339840"/>
          </a:xfrm>
        </p:grpSpPr>
        <p:sp>
          <p:nvSpPr>
            <p:cNvPr id="20" name="Freeform 20"/>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F1E8"/>
        </a:solidFill>
        <a:effectLst/>
      </p:bgPr>
    </p:bg>
    <p:spTree>
      <p:nvGrpSpPr>
        <p:cNvPr id="1" name=""/>
        <p:cNvGrpSpPr/>
        <p:nvPr/>
      </p:nvGrpSpPr>
      <p:grpSpPr>
        <a:xfrm>
          <a:off x="0" y="0"/>
          <a:ext cx="0" cy="0"/>
          <a:chOff x="0" y="0"/>
          <a:chExt cx="0" cy="0"/>
        </a:xfrm>
      </p:grpSpPr>
      <p:sp>
        <p:nvSpPr>
          <p:cNvPr id="2" name="TextBox 2"/>
          <p:cNvSpPr txBox="1"/>
          <p:nvPr/>
        </p:nvSpPr>
        <p:spPr>
          <a:xfrm>
            <a:off x="5685690" y="130985"/>
            <a:ext cx="9868941" cy="1094740"/>
          </a:xfrm>
          <a:prstGeom prst="rect">
            <a:avLst/>
          </a:prstGeom>
        </p:spPr>
        <p:txBody>
          <a:bodyPr lIns="0" tIns="0" rIns="0" bIns="0" rtlCol="0" anchor="t">
            <a:spAutoFit/>
          </a:bodyPr>
          <a:lstStyle/>
          <a:p>
            <a:pPr>
              <a:lnSpc>
                <a:spcPts val="8959"/>
              </a:lnSpc>
            </a:pPr>
            <a:r>
              <a:rPr lang="en-US" sz="6399">
                <a:solidFill>
                  <a:srgbClr val="0D698B"/>
                </a:solidFill>
                <a:latin typeface="Oswald Bold"/>
              </a:rPr>
              <a:t>NON-MONETARY INCENTIVE</a:t>
            </a:r>
          </a:p>
        </p:txBody>
      </p:sp>
      <p:sp>
        <p:nvSpPr>
          <p:cNvPr id="3" name="AutoShape 3"/>
          <p:cNvSpPr/>
          <p:nvPr/>
        </p:nvSpPr>
        <p:spPr>
          <a:xfrm>
            <a:off x="1028700" y="8611665"/>
            <a:ext cx="16230600" cy="0"/>
          </a:xfrm>
          <a:prstGeom prst="line">
            <a:avLst/>
          </a:prstGeom>
          <a:ln w="28575" cap="flat">
            <a:solidFill>
              <a:srgbClr val="0D698B"/>
            </a:solidFill>
            <a:prstDash val="solid"/>
            <a:headEnd type="none" w="sm" len="sm"/>
            <a:tailEnd type="none" w="sm" len="sm"/>
          </a:ln>
        </p:spPr>
      </p:sp>
      <p:sp>
        <p:nvSpPr>
          <p:cNvPr id="4" name="TextBox 4"/>
          <p:cNvSpPr txBox="1"/>
          <p:nvPr/>
        </p:nvSpPr>
        <p:spPr>
          <a:xfrm>
            <a:off x="1028700" y="4081940"/>
            <a:ext cx="6995740" cy="3649345"/>
          </a:xfrm>
          <a:prstGeom prst="rect">
            <a:avLst/>
          </a:prstGeom>
        </p:spPr>
        <p:txBody>
          <a:bodyPr lIns="0" tIns="0" rIns="0" bIns="0" rtlCol="0" anchor="t">
            <a:spAutoFit/>
          </a:bodyPr>
          <a:lstStyle/>
          <a:p>
            <a:pPr algn="ctr">
              <a:lnSpc>
                <a:spcPts val="7279"/>
              </a:lnSpc>
            </a:pPr>
            <a:r>
              <a:rPr lang="en-US" sz="5199">
                <a:solidFill>
                  <a:srgbClr val="000000"/>
                </a:solidFill>
                <a:latin typeface="Oswald"/>
              </a:rPr>
              <a:t>Involving the staff in the operation and implementing their idea to make them feel important (Robbins, 2013)</a:t>
            </a:r>
          </a:p>
        </p:txBody>
      </p:sp>
      <p:sp>
        <p:nvSpPr>
          <p:cNvPr id="5" name="TextBox 5"/>
          <p:cNvSpPr txBox="1"/>
          <p:nvPr/>
        </p:nvSpPr>
        <p:spPr>
          <a:xfrm>
            <a:off x="2466765" y="2664156"/>
            <a:ext cx="3820120" cy="877570"/>
          </a:xfrm>
          <a:prstGeom prst="rect">
            <a:avLst/>
          </a:prstGeom>
        </p:spPr>
        <p:txBody>
          <a:bodyPr lIns="0" tIns="0" rIns="0" bIns="0" rtlCol="0" anchor="t">
            <a:spAutoFit/>
          </a:bodyPr>
          <a:lstStyle/>
          <a:p>
            <a:pPr algn="ctr">
              <a:lnSpc>
                <a:spcPts val="7279"/>
              </a:lnSpc>
            </a:pPr>
            <a:r>
              <a:rPr lang="en-US" sz="5199" dirty="0">
                <a:solidFill>
                  <a:srgbClr val="F6807F"/>
                </a:solidFill>
                <a:latin typeface="Oswald"/>
              </a:rPr>
              <a:t>Taking Opinion</a:t>
            </a:r>
          </a:p>
        </p:txBody>
      </p:sp>
      <p:sp>
        <p:nvSpPr>
          <p:cNvPr id="6" name="TextBox 6"/>
          <p:cNvSpPr txBox="1"/>
          <p:nvPr/>
        </p:nvSpPr>
        <p:spPr>
          <a:xfrm>
            <a:off x="9971789" y="2603972"/>
            <a:ext cx="7287511" cy="877570"/>
          </a:xfrm>
          <a:prstGeom prst="rect">
            <a:avLst/>
          </a:prstGeom>
        </p:spPr>
        <p:txBody>
          <a:bodyPr wrap="square" lIns="0" tIns="0" rIns="0" bIns="0" rtlCol="0" anchor="t">
            <a:spAutoFit/>
          </a:bodyPr>
          <a:lstStyle/>
          <a:p>
            <a:pPr algn="ctr">
              <a:lnSpc>
                <a:spcPts val="7279"/>
              </a:lnSpc>
            </a:pPr>
            <a:r>
              <a:rPr lang="en-US" sz="5199" dirty="0" err="1">
                <a:solidFill>
                  <a:srgbClr val="F6807F"/>
                </a:solidFill>
                <a:latin typeface="Oswald"/>
              </a:rPr>
              <a:t>Developement</a:t>
            </a:r>
            <a:r>
              <a:rPr lang="en-US" sz="5199" dirty="0">
                <a:solidFill>
                  <a:srgbClr val="F6807F"/>
                </a:solidFill>
                <a:latin typeface="Oswald"/>
              </a:rPr>
              <a:t> sessions</a:t>
            </a:r>
          </a:p>
        </p:txBody>
      </p:sp>
      <p:sp>
        <p:nvSpPr>
          <p:cNvPr id="7" name="TextBox 7"/>
          <p:cNvSpPr txBox="1"/>
          <p:nvPr/>
        </p:nvSpPr>
        <p:spPr>
          <a:xfrm>
            <a:off x="10263560" y="4081940"/>
            <a:ext cx="6995740" cy="3649345"/>
          </a:xfrm>
          <a:prstGeom prst="rect">
            <a:avLst/>
          </a:prstGeom>
        </p:spPr>
        <p:txBody>
          <a:bodyPr lIns="0" tIns="0" rIns="0" bIns="0" rtlCol="0" anchor="t">
            <a:spAutoFit/>
          </a:bodyPr>
          <a:lstStyle/>
          <a:p>
            <a:pPr algn="ctr">
              <a:lnSpc>
                <a:spcPts val="7279"/>
              </a:lnSpc>
            </a:pPr>
            <a:r>
              <a:rPr lang="en-US" sz="5199">
                <a:solidFill>
                  <a:srgbClr val="000000"/>
                </a:solidFill>
                <a:latin typeface="Oswald"/>
              </a:rPr>
              <a:t>Providing training sessions for free which would help to gather skilled workers who wants to learn more</a:t>
            </a:r>
          </a:p>
        </p:txBody>
      </p:sp>
      <p:grpSp>
        <p:nvGrpSpPr>
          <p:cNvPr id="8" name="Group 8"/>
          <p:cNvGrpSpPr/>
          <p:nvPr/>
        </p:nvGrpSpPr>
        <p:grpSpPr>
          <a:xfrm>
            <a:off x="-5647087" y="-511136"/>
            <a:ext cx="7961452" cy="3765471"/>
            <a:chOff x="0" y="0"/>
            <a:chExt cx="1503712" cy="711200"/>
          </a:xfrm>
        </p:grpSpPr>
        <p:sp>
          <p:nvSpPr>
            <p:cNvPr id="9" name="Freeform 9"/>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0" name="TextBox 10"/>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rot="-10800000">
            <a:off x="16159529" y="1219200"/>
            <a:ext cx="3347671" cy="3342315"/>
            <a:chOff x="0" y="0"/>
            <a:chExt cx="6350000" cy="6339840"/>
          </a:xfrm>
        </p:grpSpPr>
        <p:sp>
          <p:nvSpPr>
            <p:cNvPr id="12" name="Freeform 12"/>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grpSp>
        <p:nvGrpSpPr>
          <p:cNvPr id="13" name="Group 13"/>
          <p:cNvGrpSpPr/>
          <p:nvPr/>
        </p:nvGrpSpPr>
        <p:grpSpPr>
          <a:xfrm rot="-1894904">
            <a:off x="-2130898" y="8927340"/>
            <a:ext cx="4261797" cy="2015672"/>
            <a:chOff x="0" y="0"/>
            <a:chExt cx="1503712" cy="711200"/>
          </a:xfrm>
        </p:grpSpPr>
        <p:sp>
          <p:nvSpPr>
            <p:cNvPr id="14" name="Freeform 14"/>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15" name="TextBox 15"/>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6" name="Group 16"/>
          <p:cNvGrpSpPr/>
          <p:nvPr/>
        </p:nvGrpSpPr>
        <p:grpSpPr>
          <a:xfrm>
            <a:off x="15363904" y="9037913"/>
            <a:ext cx="7961452" cy="3765471"/>
            <a:chOff x="0" y="0"/>
            <a:chExt cx="1503712" cy="711200"/>
          </a:xfrm>
        </p:grpSpPr>
        <p:sp>
          <p:nvSpPr>
            <p:cNvPr id="17" name="Freeform 17"/>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0D698B"/>
            </a:solidFill>
          </p:spPr>
        </p:sp>
        <p:sp>
          <p:nvSpPr>
            <p:cNvPr id="18" name="TextBox 18"/>
            <p:cNvSpPr txBox="1"/>
            <p:nvPr/>
          </p:nvSpPr>
          <p:spPr>
            <a:xfrm>
              <a:off x="127000" y="12700"/>
              <a:ext cx="558800" cy="368300"/>
            </a:xfrm>
            <a:prstGeom prst="rect">
              <a:avLst/>
            </a:prstGeom>
          </p:spPr>
          <p:txBody>
            <a:bodyPr lIns="50800" tIns="50800" rIns="50800" bIns="50800" rtlCol="0" anchor="ctr"/>
            <a:lstStyle/>
            <a:p>
              <a:pPr algn="ctr">
                <a:lnSpc>
                  <a:spcPts val="3359"/>
                </a:lnSpc>
              </a:pPr>
              <a:endParaRPr/>
            </a:p>
          </p:txBody>
        </p:sp>
      </p:grpSp>
      <p:grpSp>
        <p:nvGrpSpPr>
          <p:cNvPr id="19" name="Group 19"/>
          <p:cNvGrpSpPr/>
          <p:nvPr/>
        </p:nvGrpSpPr>
        <p:grpSpPr>
          <a:xfrm rot="-10800000">
            <a:off x="16311929" y="1371600"/>
            <a:ext cx="3347671" cy="3342315"/>
            <a:chOff x="0" y="0"/>
            <a:chExt cx="6350000" cy="6339840"/>
          </a:xfrm>
        </p:grpSpPr>
        <p:sp>
          <p:nvSpPr>
            <p:cNvPr id="20" name="Freeform 20"/>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D698B">
                <a:alpha val="9804"/>
              </a:srgbClr>
            </a:solidFill>
          </p:spPr>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D698B"/>
        </a:solidFill>
        <a:effectLst/>
      </p:bgPr>
    </p:bg>
    <p:spTree>
      <p:nvGrpSpPr>
        <p:cNvPr id="1" name=""/>
        <p:cNvGrpSpPr/>
        <p:nvPr/>
      </p:nvGrpSpPr>
      <p:grpSpPr>
        <a:xfrm>
          <a:off x="0" y="0"/>
          <a:ext cx="0" cy="0"/>
          <a:chOff x="0" y="0"/>
          <a:chExt cx="0" cy="0"/>
        </a:xfrm>
      </p:grpSpPr>
      <p:grpSp>
        <p:nvGrpSpPr>
          <p:cNvPr id="2" name="Group 2"/>
          <p:cNvGrpSpPr/>
          <p:nvPr/>
        </p:nvGrpSpPr>
        <p:grpSpPr>
          <a:xfrm>
            <a:off x="5261552" y="-1599069"/>
            <a:ext cx="7961452" cy="3765471"/>
            <a:chOff x="0" y="0"/>
            <a:chExt cx="1503712" cy="711200"/>
          </a:xfrm>
        </p:grpSpPr>
        <p:sp>
          <p:nvSpPr>
            <p:cNvPr id="3" name="Freeform 3"/>
            <p:cNvSpPr/>
            <p:nvPr/>
          </p:nvSpPr>
          <p:spPr>
            <a:xfrm>
              <a:off x="0" y="0"/>
              <a:ext cx="1503712" cy="711200"/>
            </a:xfrm>
            <a:custGeom>
              <a:avLst/>
              <a:gdLst/>
              <a:ahLst/>
              <a:cxnLst/>
              <a:rect l="l" t="t" r="r" b="b"/>
              <a:pathLst>
                <a:path w="1503712" h="711200">
                  <a:moveTo>
                    <a:pt x="751856" y="711200"/>
                  </a:moveTo>
                  <a:lnTo>
                    <a:pt x="1503712" y="0"/>
                  </a:lnTo>
                  <a:lnTo>
                    <a:pt x="0" y="0"/>
                  </a:lnTo>
                  <a:lnTo>
                    <a:pt x="751856" y="711200"/>
                  </a:lnTo>
                  <a:close/>
                </a:path>
              </a:pathLst>
            </a:custGeom>
            <a:solidFill>
              <a:srgbClr val="F6807F"/>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3499"/>
                </a:lnSpc>
              </a:pPr>
              <a:endParaRPr/>
            </a:p>
          </p:txBody>
        </p:sp>
      </p:grpSp>
      <p:sp>
        <p:nvSpPr>
          <p:cNvPr id="5" name="AutoShape 5"/>
          <p:cNvSpPr/>
          <p:nvPr/>
        </p:nvSpPr>
        <p:spPr>
          <a:xfrm>
            <a:off x="0" y="7604402"/>
            <a:ext cx="4863936" cy="0"/>
          </a:xfrm>
          <a:prstGeom prst="line">
            <a:avLst/>
          </a:prstGeom>
          <a:ln w="361950" cap="flat">
            <a:solidFill>
              <a:srgbClr val="FFFFFF"/>
            </a:solidFill>
            <a:prstDash val="solid"/>
            <a:headEnd type="none" w="sm" len="sm"/>
            <a:tailEnd type="none" w="sm" len="sm"/>
          </a:ln>
        </p:spPr>
      </p:sp>
      <p:sp>
        <p:nvSpPr>
          <p:cNvPr id="6" name="AutoShape 6"/>
          <p:cNvSpPr/>
          <p:nvPr/>
        </p:nvSpPr>
        <p:spPr>
          <a:xfrm>
            <a:off x="13424064" y="7623452"/>
            <a:ext cx="4863936" cy="0"/>
          </a:xfrm>
          <a:prstGeom prst="line">
            <a:avLst/>
          </a:prstGeom>
          <a:ln w="361950" cap="flat">
            <a:solidFill>
              <a:srgbClr val="FFFFFF"/>
            </a:solidFill>
            <a:prstDash val="solid"/>
            <a:headEnd type="none" w="sm" len="sm"/>
            <a:tailEnd type="none" w="sm" len="sm"/>
          </a:ln>
        </p:spPr>
      </p:sp>
      <p:sp>
        <p:nvSpPr>
          <p:cNvPr id="8" name="TextBox 8"/>
          <p:cNvSpPr txBox="1"/>
          <p:nvPr/>
        </p:nvSpPr>
        <p:spPr>
          <a:xfrm>
            <a:off x="5064996" y="6939240"/>
            <a:ext cx="5837965" cy="1368424"/>
          </a:xfrm>
          <a:prstGeom prst="rect">
            <a:avLst/>
          </a:prstGeom>
        </p:spPr>
        <p:txBody>
          <a:bodyPr lIns="0" tIns="0" rIns="0" bIns="0" rtlCol="0" anchor="t">
            <a:spAutoFit/>
          </a:bodyPr>
          <a:lstStyle/>
          <a:p>
            <a:pPr algn="ctr">
              <a:lnSpc>
                <a:spcPts val="11200"/>
              </a:lnSpc>
            </a:pPr>
            <a:r>
              <a:rPr lang="en-US" sz="8000">
                <a:solidFill>
                  <a:srgbClr val="F2F1E8"/>
                </a:solidFill>
                <a:latin typeface="Oswald Bold"/>
              </a:rPr>
              <a:t>THANK</a:t>
            </a:r>
          </a:p>
        </p:txBody>
      </p:sp>
      <p:sp>
        <p:nvSpPr>
          <p:cNvPr id="9" name="TextBox 9"/>
          <p:cNvSpPr txBox="1"/>
          <p:nvPr/>
        </p:nvSpPr>
        <p:spPr>
          <a:xfrm>
            <a:off x="7983978" y="6939240"/>
            <a:ext cx="5239025" cy="1368424"/>
          </a:xfrm>
          <a:prstGeom prst="rect">
            <a:avLst/>
          </a:prstGeom>
        </p:spPr>
        <p:txBody>
          <a:bodyPr lIns="0" tIns="0" rIns="0" bIns="0" rtlCol="0" anchor="t">
            <a:spAutoFit/>
          </a:bodyPr>
          <a:lstStyle/>
          <a:p>
            <a:pPr algn="ctr">
              <a:lnSpc>
                <a:spcPts val="11200"/>
              </a:lnSpc>
            </a:pPr>
            <a:r>
              <a:rPr lang="en-US" sz="8000">
                <a:solidFill>
                  <a:srgbClr val="F6807F"/>
                </a:solidFill>
                <a:latin typeface="Oswald Bold"/>
              </a:rPr>
              <a:t>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TM03457452[[fn=Celestial]]</Template>
  <TotalTime>0</TotalTime>
  <Words>1267</Words>
  <Application>Microsoft Office PowerPoint</Application>
  <PresentationFormat>Custom</PresentationFormat>
  <Paragraphs>132</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Oswald Bold</vt:lpstr>
      <vt:lpstr>Arial</vt:lpstr>
      <vt:lpstr>Calibri</vt:lpstr>
      <vt:lpstr>Calibri Light</vt:lpstr>
      <vt:lpstr>Oswald</vt:lpstr>
      <vt:lpstr>Celestial</vt:lpstr>
      <vt:lpstr>TALENT ACQUISITION STRATEGY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TalentAcquisition</dc:title>
  <cp:lastModifiedBy>refatsali620@gmail.com</cp:lastModifiedBy>
  <cp:revision>4</cp:revision>
  <dcterms:created xsi:type="dcterms:W3CDTF">2006-08-16T00:00:00Z</dcterms:created>
  <dcterms:modified xsi:type="dcterms:W3CDTF">2023-03-31T21:33:52Z</dcterms:modified>
  <dc:identifier>DAFesu9s2xI</dc:identifier>
</cp:coreProperties>
</file>