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65" r:id="rId2"/>
  </p:sldIdLst>
  <p:sldSz cx="9144000" cy="27432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Calibri" panose="020F050202020403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64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5E65"/>
    <a:srgbClr val="143C3E"/>
    <a:srgbClr val="F38156"/>
    <a:srgbClr val="FDDD70"/>
    <a:srgbClr val="F3E7B2"/>
    <a:srgbClr val="F3F2EA"/>
    <a:srgbClr val="454E5C"/>
    <a:srgbClr val="FCE8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27" d="100"/>
          <a:sy n="27" d="100"/>
        </p:scale>
        <p:origin x="4044" y="168"/>
      </p:cViewPr>
      <p:guideLst>
        <p:guide orient="horz" pos="864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38F1C5A-3FF7-46ED-9DE3-D55EBE0E570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75C026-7F7B-44CE-A9F9-82C1D52A829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992D85C-5BFB-4B59-AD4D-56D5CFC704D4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458D96-FF73-4D40-835A-684C33E8513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685800"/>
            <a:ext cx="1143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2D4F527-004A-42E8-B32D-BB79512289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81785-4672-4698-8FE7-6B584CB65E1E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Calibri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68FE7D-0AB2-4DE2-9476-2E3F69E65D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B98C5187-DC6A-48E0-BDB8-897B4AED361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8521702"/>
            <a:ext cx="7772400" cy="58801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5544800"/>
            <a:ext cx="6400800" cy="7010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9EA39E-843E-43CB-8184-632A9F5B3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33B4E-B99F-47A1-8481-FBCE6182DDEF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A72D5-1B85-420A-BF15-4AAFFDAC2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06499-D018-4687-808A-9CB6E75D1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B8F00-447A-4CF0-9688-8FD358A096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9886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4AFEEC-B5E9-4700-9786-82191C85B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43380-202E-4D5E-9CA6-4F467535FC8C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CEB60-6E57-4BFF-929C-A1497EB65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B30A4-1C05-4289-A872-B3B55E0C6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C14E6-79EC-45E1-B8D7-B684D4326BD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0027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7627602"/>
            <a:ext cx="7772400" cy="54483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1626854"/>
            <a:ext cx="7772400" cy="600074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13D68-7460-452D-8A9E-4F2C0F3EE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D9A340-6B33-4891-A4BD-95EF87FECBB6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5DFA69-4684-4703-994C-74FD09A47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9A70F-BE3E-46F3-B2C6-C135AAC72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81E99-8F45-468C-B7BC-05BB8136E35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6761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5603200"/>
            <a:ext cx="4038600" cy="7241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5603200"/>
            <a:ext cx="4038600" cy="72415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9727AC-E615-4D2F-8597-B4651F38A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DB04A-847F-4663-A9BB-61F90E7F6481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8451A8F-E755-42E8-814C-1F3F1D426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764F11D-7596-4F99-A3C1-7C102DDF7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3CC9E-ACD2-49CC-9CC3-70AC0C6E161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2843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98552"/>
            <a:ext cx="8229600" cy="4572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6140452"/>
            <a:ext cx="4040188" cy="255904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8699500"/>
            <a:ext cx="4040188" cy="158051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6140452"/>
            <a:ext cx="4041775" cy="2559048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8699500"/>
            <a:ext cx="4041775" cy="158051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FD14407-EF7A-47E4-BE91-9AA5A4F9F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8E00E-2AC2-448A-8EBE-9ECBBDA30B14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04FFAFA-0ED6-4655-837B-1645BD57B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2747229-27F7-44EB-89F9-608FCC4A1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F395F-2F52-477F-AFCD-3BA9633783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82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F3EAD3B-F945-4FA7-AB57-C79745FFE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58F03-873D-4F5C-BDD1-DF7791CDA1A0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59D7B2C-421A-4D9F-86DC-43E6AC17D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18E539-2434-43DC-A199-EF42BF5D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71A7F6-D653-435B-B164-A38977CED2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8073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ABCFF1D-03FB-48F0-8F55-673E84E96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8A134-EFAE-49A3-9082-83C03F86CE9E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B5B0ECA-4783-4700-81EE-2C574A344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5D0E538-2270-4509-917B-0DE4798BD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CBB09-2F40-4D55-A391-CF3763E1CBB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739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092200"/>
            <a:ext cx="3008313" cy="46482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092202"/>
            <a:ext cx="5111750" cy="234124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5740402"/>
            <a:ext cx="3008313" cy="187642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E834532-3F41-4551-A2FC-3FC167F8B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320F4-3245-4AB9-A5DF-2859A5180067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A47F827-3C97-4EC0-8DD2-FCBF82088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44C0122-5CC5-4CFF-BC01-D8F5F35E3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8F095-A8D8-4F51-9C2A-AE4CBC6B994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2008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19202400"/>
            <a:ext cx="5486400" cy="226695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2451100"/>
            <a:ext cx="5486400" cy="164592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21469352"/>
            <a:ext cx="5486400" cy="32194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DAF5E84-7F4E-4AD9-BC26-C264F53BB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CC0CF-265B-49F3-98E5-71526FAABEE7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97297F8-F11D-49B7-A31F-A0FDF0207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A6B6EC0-338A-42BB-BC34-5758ACA41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EED5-452F-4C4E-83EA-24AFAB3A886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408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4252F-EC1E-4C58-8A2D-18062D5FB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0B19E-E9C0-46D1-97C4-7C556019A1E3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BEF4-A836-4E23-A33E-852E74339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5DA5E-D248-4164-9086-4E3194F5B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133B0-4AE5-4153-90B9-F388F619F17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6770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394200"/>
            <a:ext cx="2057400" cy="93624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394200"/>
            <a:ext cx="6019800" cy="93624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07E6D-27B8-4959-B910-4584B56CC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6B06E-80F4-49C5-9C3B-34BDF1BF23DA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0F816-BC37-43A7-93EC-301E049925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2C88F-B16E-4C23-8643-58D499FD9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2DE77-0C88-4DB5-BC44-2D5F796C313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8573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A7EBDCD-85AD-47E3-AB6B-4AD62E84577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1098550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700B775-CCCC-41EE-8940-B394BAE443E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6400800"/>
            <a:ext cx="8229600" cy="1810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AEBCF-CBC8-4D0B-B867-5B35F2F22B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25425400"/>
            <a:ext cx="2133600" cy="14605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962F1ADB-59CC-44B8-8EBC-28757ACBB70B}" type="datetimeFigureOut">
              <a:rPr lang="en-US" altLang="en-US"/>
              <a:pPr>
                <a:defRPr/>
              </a:pPr>
              <a:t>12/18/2020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5487A-140B-4896-AAEE-BE8B2AE056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25425400"/>
            <a:ext cx="2895600" cy="14605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334F0-F1F2-4304-9E29-25CE2BC8FB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25425400"/>
            <a:ext cx="2133600" cy="14605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F7A9573D-13F7-427F-A5E6-1923023DFC5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MS PGothic" panose="020B0600070205080204" pitchFamily="34" charset="-128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F02F65-14C7-4A57-9F3C-91D3C26A97A4}"/>
              </a:ext>
            </a:extLst>
          </p:cNvPr>
          <p:cNvSpPr/>
          <p:nvPr/>
        </p:nvSpPr>
        <p:spPr>
          <a:xfrm>
            <a:off x="0" y="-873125"/>
            <a:ext cx="9144000" cy="3598863"/>
          </a:xfrm>
          <a:prstGeom prst="rect">
            <a:avLst/>
          </a:prstGeom>
          <a:solidFill>
            <a:srgbClr val="F3E7B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5234BFA-99BB-4797-952D-B62E51115E6B}"/>
              </a:ext>
            </a:extLst>
          </p:cNvPr>
          <p:cNvSpPr/>
          <p:nvPr/>
        </p:nvSpPr>
        <p:spPr>
          <a:xfrm>
            <a:off x="-17463" y="3505200"/>
            <a:ext cx="9161463" cy="7453313"/>
          </a:xfrm>
          <a:prstGeom prst="rect">
            <a:avLst/>
          </a:prstGeom>
          <a:solidFill>
            <a:srgbClr val="195E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B8E210C6-C25C-415F-96EA-D356EDFF9974}"/>
              </a:ext>
            </a:extLst>
          </p:cNvPr>
          <p:cNvSpPr/>
          <p:nvPr/>
        </p:nvSpPr>
        <p:spPr>
          <a:xfrm>
            <a:off x="0" y="10972800"/>
            <a:ext cx="9161463" cy="4097338"/>
          </a:xfrm>
          <a:prstGeom prst="rect">
            <a:avLst/>
          </a:prstGeom>
          <a:solidFill>
            <a:srgbClr val="FDDD7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4E3D0DF9-4144-43FA-B422-91B78749A695}"/>
              </a:ext>
            </a:extLst>
          </p:cNvPr>
          <p:cNvSpPr/>
          <p:nvPr/>
        </p:nvSpPr>
        <p:spPr>
          <a:xfrm>
            <a:off x="0" y="19108738"/>
            <a:ext cx="4757738" cy="4508500"/>
          </a:xfrm>
          <a:prstGeom prst="rect">
            <a:avLst/>
          </a:prstGeom>
          <a:solidFill>
            <a:srgbClr val="F3815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ACD115B5-205D-473F-BD91-58E9A72C6200}"/>
              </a:ext>
            </a:extLst>
          </p:cNvPr>
          <p:cNvSpPr/>
          <p:nvPr/>
        </p:nvSpPr>
        <p:spPr>
          <a:xfrm>
            <a:off x="4757738" y="19081750"/>
            <a:ext cx="4403725" cy="4508500"/>
          </a:xfrm>
          <a:prstGeom prst="rect">
            <a:avLst/>
          </a:prstGeom>
          <a:solidFill>
            <a:srgbClr val="195E6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rgbClr val="195E65"/>
              </a:solidFill>
            </a:endParaRPr>
          </a:p>
        </p:txBody>
      </p:sp>
      <p:pic>
        <p:nvPicPr>
          <p:cNvPr id="3079" name="Picture 2">
            <a:extLst>
              <a:ext uri="{FF2B5EF4-FFF2-40B4-BE49-F238E27FC236}">
                <a16:creationId xmlns:a16="http://schemas.microsoft.com/office/drawing/2014/main" id="{C7450FFB-8CBB-4641-9332-F66D968E78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1463" cy="328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TextBox 6">
            <a:extLst>
              <a:ext uri="{FF2B5EF4-FFF2-40B4-BE49-F238E27FC236}">
                <a16:creationId xmlns:a16="http://schemas.microsoft.com/office/drawing/2014/main" id="{29E2EF83-EE90-435D-8952-2A844B471A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3388" y="444500"/>
            <a:ext cx="8502650" cy="187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b="1">
                <a:solidFill>
                  <a:srgbClr val="195E6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Management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2000" b="1">
              <a:solidFill>
                <a:srgbClr val="195E6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195E6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(CIPD, 2019) argues that people create the greatest value to organizational success and the importance of performance management processes in ensuring this.</a:t>
            </a:r>
          </a:p>
        </p:txBody>
      </p:sp>
      <p:sp>
        <p:nvSpPr>
          <p:cNvPr id="3081" name="TextBox 7">
            <a:extLst>
              <a:ext uri="{FF2B5EF4-FFF2-40B4-BE49-F238E27FC236}">
                <a16:creationId xmlns:a16="http://schemas.microsoft.com/office/drawing/2014/main" id="{60C6770C-812D-4BBA-91A0-3A95EDF81E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375" y="1152525"/>
            <a:ext cx="7920038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600" b="1">
              <a:solidFill>
                <a:srgbClr val="195E6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82" name="TextBox 93">
            <a:extLst>
              <a:ext uri="{FF2B5EF4-FFF2-40B4-BE49-F238E27FC236}">
                <a16:creationId xmlns:a16="http://schemas.microsoft.com/office/drawing/2014/main" id="{20CFE15F-6D68-4672-BB76-8A76FB60B3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6538" y="3806825"/>
            <a:ext cx="58737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CE8C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performance cycle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210CAA2-5227-4326-A3EB-FBFDE06328B2}"/>
              </a:ext>
            </a:extLst>
          </p:cNvPr>
          <p:cNvSpPr/>
          <p:nvPr/>
        </p:nvSpPr>
        <p:spPr>
          <a:xfrm>
            <a:off x="693738" y="5122863"/>
            <a:ext cx="2270125" cy="2268537"/>
          </a:xfrm>
          <a:prstGeom prst="ellipse">
            <a:avLst/>
          </a:prstGeom>
          <a:noFill/>
          <a:ln w="28575" cmpd="sng">
            <a:solidFill>
              <a:srgbClr val="F38156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CDAC7426-0C55-4C26-B9FE-B96A01E63988}"/>
              </a:ext>
            </a:extLst>
          </p:cNvPr>
          <p:cNvSpPr/>
          <p:nvPr/>
        </p:nvSpPr>
        <p:spPr>
          <a:xfrm>
            <a:off x="3352800" y="5122863"/>
            <a:ext cx="2268538" cy="2268537"/>
          </a:xfrm>
          <a:prstGeom prst="ellipse">
            <a:avLst/>
          </a:prstGeom>
          <a:solidFill>
            <a:srgbClr val="143C3E"/>
          </a:solidFill>
          <a:ln w="1270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96" name="Oval 95">
            <a:extLst>
              <a:ext uri="{FF2B5EF4-FFF2-40B4-BE49-F238E27FC236}">
                <a16:creationId xmlns:a16="http://schemas.microsoft.com/office/drawing/2014/main" id="{33BF4710-F1BB-4750-A269-7A4AE6A200C5}"/>
              </a:ext>
            </a:extLst>
          </p:cNvPr>
          <p:cNvSpPr/>
          <p:nvPr/>
        </p:nvSpPr>
        <p:spPr>
          <a:xfrm>
            <a:off x="728663" y="7764463"/>
            <a:ext cx="2268537" cy="2268537"/>
          </a:xfrm>
          <a:prstGeom prst="ellipse">
            <a:avLst/>
          </a:prstGeom>
          <a:noFill/>
          <a:ln w="28575" cmpd="sng">
            <a:solidFill>
              <a:srgbClr val="FDDD7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106" name="Oval 105">
            <a:extLst>
              <a:ext uri="{FF2B5EF4-FFF2-40B4-BE49-F238E27FC236}">
                <a16:creationId xmlns:a16="http://schemas.microsoft.com/office/drawing/2014/main" id="{84061950-2F97-462B-9AEB-21D48398D0F3}"/>
              </a:ext>
            </a:extLst>
          </p:cNvPr>
          <p:cNvSpPr/>
          <p:nvPr/>
        </p:nvSpPr>
        <p:spPr>
          <a:xfrm>
            <a:off x="3386138" y="7747000"/>
            <a:ext cx="2270125" cy="2268538"/>
          </a:xfrm>
          <a:prstGeom prst="ellipse">
            <a:avLst/>
          </a:prstGeom>
          <a:solidFill>
            <a:srgbClr val="F38156"/>
          </a:solidFill>
          <a:ln w="1270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9904F76-83BB-444C-9396-2C1ADB37E73D}"/>
              </a:ext>
            </a:extLst>
          </p:cNvPr>
          <p:cNvSpPr/>
          <p:nvPr/>
        </p:nvSpPr>
        <p:spPr>
          <a:xfrm>
            <a:off x="5962650" y="4560888"/>
            <a:ext cx="2859088" cy="5718175"/>
          </a:xfrm>
          <a:prstGeom prst="roundRect">
            <a:avLst/>
          </a:prstGeom>
          <a:noFill/>
          <a:ln w="28575" cmpd="sng">
            <a:solidFill>
              <a:srgbClr val="143C3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3088" name="TextBox 109">
            <a:extLst>
              <a:ext uri="{FF2B5EF4-FFF2-40B4-BE49-F238E27FC236}">
                <a16:creationId xmlns:a16="http://schemas.microsoft.com/office/drawing/2014/main" id="{3E7E537B-021D-4FB1-9492-A3B3AEA1C8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" y="11231563"/>
            <a:ext cx="3716338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143C3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NPTCBC performance appraisal</a:t>
            </a:r>
          </a:p>
        </p:txBody>
      </p:sp>
      <p:sp>
        <p:nvSpPr>
          <p:cNvPr id="3089" name="TextBox 11">
            <a:extLst>
              <a:ext uri="{FF2B5EF4-FFF2-40B4-BE49-F238E27FC236}">
                <a16:creationId xmlns:a16="http://schemas.microsoft.com/office/drawing/2014/main" id="{06237713-0F22-415E-8243-18D1DE3C5B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" y="12157075"/>
            <a:ext cx="4030663" cy="80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400">
              <a:solidFill>
                <a:srgbClr val="143C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98F04D52-680E-42FB-BF3D-B709F29C23F1}"/>
              </a:ext>
            </a:extLst>
          </p:cNvPr>
          <p:cNvSpPr/>
          <p:nvPr/>
        </p:nvSpPr>
        <p:spPr>
          <a:xfrm>
            <a:off x="-33338" y="15051088"/>
            <a:ext cx="9159876" cy="4097337"/>
          </a:xfrm>
          <a:prstGeom prst="rect">
            <a:avLst/>
          </a:prstGeom>
          <a:solidFill>
            <a:srgbClr val="F3E7B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3091" name="TextBox 115">
            <a:extLst>
              <a:ext uri="{FF2B5EF4-FFF2-40B4-BE49-F238E27FC236}">
                <a16:creationId xmlns:a16="http://schemas.microsoft.com/office/drawing/2014/main" id="{032BDCA5-8ED8-4CBA-A33E-5980C9D58B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4013" y="19827875"/>
            <a:ext cx="25463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 i="1">
              <a:solidFill>
                <a:srgbClr val="143C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7D93342-F03B-4C1F-8C84-161AD3F84984}"/>
              </a:ext>
            </a:extLst>
          </p:cNvPr>
          <p:cNvSpPr/>
          <p:nvPr/>
        </p:nvSpPr>
        <p:spPr>
          <a:xfrm>
            <a:off x="-33338" y="23575963"/>
            <a:ext cx="9161463" cy="3876675"/>
          </a:xfrm>
          <a:prstGeom prst="rect">
            <a:avLst/>
          </a:prstGeom>
          <a:solidFill>
            <a:srgbClr val="143C3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3093" name="TextBox 120">
            <a:extLst>
              <a:ext uri="{FF2B5EF4-FFF2-40B4-BE49-F238E27FC236}">
                <a16:creationId xmlns:a16="http://schemas.microsoft.com/office/drawing/2014/main" id="{06BABCA3-1A69-466D-B1F5-025733FD02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700" y="5848350"/>
            <a:ext cx="243363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3815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</a:t>
            </a:r>
          </a:p>
        </p:txBody>
      </p:sp>
      <p:sp>
        <p:nvSpPr>
          <p:cNvPr id="3094" name="TextBox 123">
            <a:extLst>
              <a:ext uri="{FF2B5EF4-FFF2-40B4-BE49-F238E27FC236}">
                <a16:creationId xmlns:a16="http://schemas.microsoft.com/office/drawing/2014/main" id="{36EDCD90-0201-4F58-B7BC-6178A42E38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463" y="8575675"/>
            <a:ext cx="2433637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DDD7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Reviewing</a:t>
            </a:r>
          </a:p>
        </p:txBody>
      </p:sp>
      <p:sp>
        <p:nvSpPr>
          <p:cNvPr id="3095" name="TextBox 124">
            <a:extLst>
              <a:ext uri="{FF2B5EF4-FFF2-40B4-BE49-F238E27FC236}">
                <a16:creationId xmlns:a16="http://schemas.microsoft.com/office/drawing/2014/main" id="{CCEC5F72-5F9E-45D6-87B8-747359705D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9450" y="8531225"/>
            <a:ext cx="26209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DDD7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Rewarding</a:t>
            </a:r>
          </a:p>
        </p:txBody>
      </p:sp>
      <p:sp>
        <p:nvSpPr>
          <p:cNvPr id="3096" name="TextBox 13">
            <a:extLst>
              <a:ext uri="{FF2B5EF4-FFF2-40B4-BE49-F238E27FC236}">
                <a16:creationId xmlns:a16="http://schemas.microsoft.com/office/drawing/2014/main" id="{74F0D6EF-1720-44BE-9462-F6118BB105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4413" y="5202238"/>
            <a:ext cx="2636837" cy="977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endParaRPr lang="en-US" altLang="en-US" sz="1600">
              <a:solidFill>
                <a:srgbClr val="FDDD7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endParaRPr lang="en-US" altLang="en-US" sz="1600">
              <a:solidFill>
                <a:srgbClr val="FDDD7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endParaRPr lang="en-US" altLang="en-US" sz="1600">
              <a:solidFill>
                <a:srgbClr val="FDDD7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5054688-3A23-4F0B-886A-F8EC131AEDCB}"/>
              </a:ext>
            </a:extLst>
          </p:cNvPr>
          <p:cNvCxnSpPr/>
          <p:nvPr/>
        </p:nvCxnSpPr>
        <p:spPr>
          <a:xfrm>
            <a:off x="2997200" y="24584025"/>
            <a:ext cx="0" cy="1947863"/>
          </a:xfrm>
          <a:prstGeom prst="line">
            <a:avLst/>
          </a:prstGeom>
          <a:ln>
            <a:solidFill>
              <a:srgbClr val="F38156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24CA713B-8ADE-465C-9014-B6C3E0B3FBA9}"/>
              </a:ext>
            </a:extLst>
          </p:cNvPr>
          <p:cNvCxnSpPr/>
          <p:nvPr/>
        </p:nvCxnSpPr>
        <p:spPr>
          <a:xfrm>
            <a:off x="6442075" y="24620538"/>
            <a:ext cx="0" cy="1947862"/>
          </a:xfrm>
          <a:prstGeom prst="line">
            <a:avLst/>
          </a:prstGeom>
          <a:ln>
            <a:solidFill>
              <a:srgbClr val="F38156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99" name="Rectangle 17">
            <a:extLst>
              <a:ext uri="{FF2B5EF4-FFF2-40B4-BE49-F238E27FC236}">
                <a16:creationId xmlns:a16="http://schemas.microsoft.com/office/drawing/2014/main" id="{418699B0-5613-4B10-991B-D47A3F9A4D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5488" y="25147588"/>
            <a:ext cx="2984500" cy="684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en-US" b="1">
                <a:solidFill>
                  <a:srgbClr val="F3815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Jodie Barnett </a:t>
            </a:r>
          </a:p>
        </p:txBody>
      </p:sp>
      <p:sp>
        <p:nvSpPr>
          <p:cNvPr id="3100" name="TextBox 3">
            <a:extLst>
              <a:ext uri="{FF2B5EF4-FFF2-40B4-BE49-F238E27FC236}">
                <a16:creationId xmlns:a16="http://schemas.microsoft.com/office/drawing/2014/main" id="{F00743A3-9810-4777-A50D-63A18396B9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75" y="4702175"/>
            <a:ext cx="2652713" cy="526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The </a:t>
            </a:r>
            <a:r>
              <a:rPr lang="en-GB" altLang="en-US" sz="2400" b="1">
                <a:solidFill>
                  <a:schemeClr val="bg1"/>
                </a:solidFill>
              </a:rPr>
              <a:t>performance management cycle</a:t>
            </a:r>
            <a:r>
              <a:rPr lang="en-GB" altLang="en-US" sz="2400">
                <a:solidFill>
                  <a:schemeClr val="bg1"/>
                </a:solidFill>
              </a:rPr>
              <a:t> describes the stages involved in the process. Succession = plan, monitor, review and reward employees on performance. The process focuses on setting employee goals in line with business objectives.</a:t>
            </a:r>
          </a:p>
        </p:txBody>
      </p:sp>
      <p:sp>
        <p:nvSpPr>
          <p:cNvPr id="3101" name="TextBox 4">
            <a:extLst>
              <a:ext uri="{FF2B5EF4-FFF2-40B4-BE49-F238E27FC236}">
                <a16:creationId xmlns:a16="http://schemas.microsoft.com/office/drawing/2014/main" id="{6D054275-B6EE-493A-B85B-F105F0595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19488" y="5876925"/>
            <a:ext cx="2135187" cy="55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3000">
                <a:solidFill>
                  <a:schemeClr val="bg1"/>
                </a:solidFill>
              </a:rPr>
              <a:t>Monitoring</a:t>
            </a:r>
          </a:p>
        </p:txBody>
      </p:sp>
      <p:graphicFrame>
        <p:nvGraphicFramePr>
          <p:cNvPr id="3102" name="Chart 17">
            <a:extLst>
              <a:ext uri="{FF2B5EF4-FFF2-40B4-BE49-F238E27FC236}">
                <a16:creationId xmlns:a16="http://schemas.microsoft.com/office/drawing/2014/main" id="{44B0E05E-CEE3-4A29-B572-FFFA29E9B74C}"/>
              </a:ext>
            </a:extLst>
          </p:cNvPr>
          <p:cNvGraphicFramePr>
            <a:graphicFrameLocks/>
          </p:cNvGraphicFramePr>
          <p:nvPr/>
        </p:nvGraphicFramePr>
        <p:xfrm>
          <a:off x="5022850" y="10974388"/>
          <a:ext cx="3949700" cy="3800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8" name="Chart" r:id="rId4" imgW="3956647" imgH="3804234" progId="Excel.Chart.8">
                  <p:embed/>
                </p:oleObj>
              </mc:Choice>
              <mc:Fallback>
                <p:oleObj name="Chart" r:id="rId4" imgW="3956647" imgH="3804234" progId="Excel.Chart.8">
                  <p:embed/>
                  <p:pic>
                    <p:nvPicPr>
                      <p:cNvPr id="0" name="Chart 17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2850" y="10974388"/>
                        <a:ext cx="3949700" cy="38004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03" name="TextBox 19">
            <a:extLst>
              <a:ext uri="{FF2B5EF4-FFF2-40B4-BE49-F238E27FC236}">
                <a16:creationId xmlns:a16="http://schemas.microsoft.com/office/drawing/2014/main" id="{593430B5-CD3A-4465-B4FD-C381B61BAE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3388" y="12144375"/>
            <a:ext cx="3732212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Regular review of NPTCBCs performance management policies and practices has proved important which has increased the number of performance appraisals held in the last 3 years.</a:t>
            </a:r>
          </a:p>
        </p:txBody>
      </p:sp>
      <p:sp>
        <p:nvSpPr>
          <p:cNvPr id="3104" name="TextBox 20">
            <a:extLst>
              <a:ext uri="{FF2B5EF4-FFF2-40B4-BE49-F238E27FC236}">
                <a16:creationId xmlns:a16="http://schemas.microsoft.com/office/drawing/2014/main" id="{CB897E9B-4F90-4B49-A2CF-8FF50E1A1A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5275" y="15184438"/>
            <a:ext cx="86407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The future of performance management</a:t>
            </a:r>
          </a:p>
        </p:txBody>
      </p:sp>
      <p:sp>
        <p:nvSpPr>
          <p:cNvPr id="3105" name="TextBox 21">
            <a:extLst>
              <a:ext uri="{FF2B5EF4-FFF2-40B4-BE49-F238E27FC236}">
                <a16:creationId xmlns:a16="http://schemas.microsoft.com/office/drawing/2014/main" id="{90B5C0BF-2EFB-4303-8238-961E6C9E92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13" y="15922625"/>
            <a:ext cx="8215312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b="1" i="1"/>
              <a:t>Talent management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Succession planning to attract, develop and retain valued employees.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 b="1" i="1"/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 b="1" i="1"/>
              <a:t>Abolishment of appraisal reviews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It is considered that appraisal reviews are no longer effective in performance management as timescales do not coincide with business objectives and individual goals.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40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898A123-ECAC-412C-ACED-D1E0B15B229C}"/>
              </a:ext>
            </a:extLst>
          </p:cNvPr>
          <p:cNvSpPr txBox="1"/>
          <p:nvPr/>
        </p:nvSpPr>
        <p:spPr>
          <a:xfrm>
            <a:off x="3786188" y="19316700"/>
            <a:ext cx="2325687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THE</a:t>
            </a:r>
            <a:r>
              <a:rPr lang="en-GB" dirty="0"/>
              <a:t>      </a:t>
            </a:r>
            <a:r>
              <a:rPr lang="en-GB" b="1" dirty="0">
                <a:solidFill>
                  <a:schemeClr val="accent6"/>
                </a:solidFill>
                <a:latin typeface="Arial Black" panose="020B0A04020102020204" pitchFamily="34" charset="0"/>
              </a:rPr>
              <a:t>LINK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1FA5F3E-7D76-4301-B6D1-00242FE59E2A}"/>
              </a:ext>
            </a:extLst>
          </p:cNvPr>
          <p:cNvSpPr txBox="1"/>
          <p:nvPr/>
        </p:nvSpPr>
        <p:spPr>
          <a:xfrm>
            <a:off x="652463" y="19883438"/>
            <a:ext cx="8474075" cy="2986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dirty="0"/>
              <a:t>Competitive advantage           </a:t>
            </a:r>
            <a:r>
              <a:rPr lang="en-GB" sz="2800" dirty="0">
                <a:solidFill>
                  <a:schemeClr val="bg1"/>
                </a:solidFill>
              </a:rPr>
              <a:t>Sustainable 											                  organisation performance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Better employee wellbeing    </a:t>
            </a:r>
            <a:r>
              <a:rPr lang="en-GB" sz="2800" dirty="0">
                <a:solidFill>
                  <a:schemeClr val="bg1"/>
                </a:solidFill>
              </a:rPr>
              <a:t>Individual performance 									        	contribution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12510</TotalTime>
  <Words>188</Words>
  <Application>Microsoft Office PowerPoint</Application>
  <PresentationFormat>Custom</PresentationFormat>
  <Paragraphs>23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Calibri</vt:lpstr>
      <vt:lpstr>MS PGothic</vt:lpstr>
      <vt:lpstr>Arial</vt:lpstr>
      <vt:lpstr>Arial Black</vt:lpstr>
      <vt:lpstr>Office Theme</vt:lpstr>
      <vt:lpstr>Microsoft Excel Chart</vt:lpstr>
      <vt:lpstr>PowerPoint Presentation</vt:lpstr>
    </vt:vector>
  </TitlesOfParts>
  <Company>HubSpot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Demond Wong</dc:creator>
  <cp:lastModifiedBy>Dominique Northeast</cp:lastModifiedBy>
  <cp:revision>259</cp:revision>
  <cp:lastPrinted>2015-02-25T21:45:26Z</cp:lastPrinted>
  <dcterms:created xsi:type="dcterms:W3CDTF">2013-02-06T15:19:00Z</dcterms:created>
  <dcterms:modified xsi:type="dcterms:W3CDTF">2020-12-18T12:53:46Z</dcterms:modified>
</cp:coreProperties>
</file>