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3"/>
  </p:notesMasterIdLst>
  <p:handoutMasterIdLst>
    <p:handoutMasterId r:id="rId24"/>
  </p:handoutMasterIdLst>
  <p:sldIdLst>
    <p:sldId id="256" r:id="rId2"/>
    <p:sldId id="274" r:id="rId3"/>
    <p:sldId id="257" r:id="rId4"/>
    <p:sldId id="258" r:id="rId5"/>
    <p:sldId id="259" r:id="rId6"/>
    <p:sldId id="260" r:id="rId7"/>
    <p:sldId id="261" r:id="rId8"/>
    <p:sldId id="271" r:id="rId9"/>
    <p:sldId id="276" r:id="rId10"/>
    <p:sldId id="277" r:id="rId11"/>
    <p:sldId id="278" r:id="rId12"/>
    <p:sldId id="279" r:id="rId13"/>
    <p:sldId id="275" r:id="rId14"/>
    <p:sldId id="280" r:id="rId15"/>
    <p:sldId id="262" r:id="rId16"/>
    <p:sldId id="264" r:id="rId17"/>
    <p:sldId id="265" r:id="rId18"/>
    <p:sldId id="281" r:id="rId19"/>
    <p:sldId id="282" r:id="rId20"/>
    <p:sldId id="266" r:id="rId21"/>
    <p:sldId id="273" r:id="rId22"/>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8FBE3376-C83D-4BF8-9D90-EF53F220FDBB}" type="datetimeFigureOut">
              <a:rPr lang="en-GB" smtClean="0"/>
              <a:t>10/05/2017</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0FA8084A-05D7-4FB5-AC2D-7CAACD7D0FED}" type="datetimeFigureOut">
              <a:rPr lang="en-GB" smtClean="0"/>
              <a:t>10/05/2017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137093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15</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20</a:t>
            </a:fld>
            <a:endParaRPr lang="en-GB"/>
          </a:p>
        </p:txBody>
      </p:sp>
    </p:spTree>
    <p:extLst>
      <p:ext uri="{BB962C8B-B14F-4D97-AF65-F5344CB8AC3E}">
        <p14:creationId xmlns:p14="http://schemas.microsoft.com/office/powerpoint/2010/main" val="3003967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165141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26507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19446788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115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573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84683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7833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5/10/2017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589424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5/10/2017</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50843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8031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33182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5/10/2017</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3138980"/>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368">
          <p15:clr>
            <a:srgbClr val="F26B43"/>
          </p15:clr>
        </p15:guide>
        <p15:guide id="2" orient="horz" pos="1440">
          <p15:clr>
            <a:srgbClr val="F26B43"/>
          </p15:clr>
        </p15:guide>
        <p15:guide id="3" orient="horz" pos="3696">
          <p15:clr>
            <a:srgbClr val="F26B43"/>
          </p15:clr>
        </p15:guide>
        <p15:guide id="4" orient="horz" pos="432">
          <p15:clr>
            <a:srgbClr val="F26B43"/>
          </p15:clr>
        </p15:guide>
        <p15:guide id="5" orient="horz" pos="1512">
          <p15:clr>
            <a:srgbClr val="F26B43"/>
          </p15:clr>
        </p15:guide>
        <p15:guide id="6" pos="6912">
          <p15:clr>
            <a:srgbClr val="F26B43"/>
          </p15:clr>
        </p15:guide>
        <p15:guide id="7" pos="936">
          <p15:clr>
            <a:srgbClr val="F26B43"/>
          </p15:clr>
        </p15:guide>
        <p15:guide id="8"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Kensington</a:t>
            </a:r>
            <a:endParaRPr lang="en-GB" dirty="0"/>
          </a:p>
        </p:txBody>
      </p:sp>
      <p:sp>
        <p:nvSpPr>
          <p:cNvPr id="3" name="Subtitle 2"/>
          <p:cNvSpPr>
            <a:spLocks noGrp="1"/>
          </p:cNvSpPr>
          <p:nvPr>
            <p:ph type="subTitle" idx="1"/>
          </p:nvPr>
        </p:nvSpPr>
        <p:spPr/>
        <p:txBody>
          <a:bodyPr/>
          <a:lstStyle/>
          <a:p>
            <a:r>
              <a:rPr lang="en-GB" dirty="0" smtClean="0"/>
              <a:t>Solution</a:t>
            </a:r>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53975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2592925" y="2108886"/>
            <a:ext cx="8915400" cy="3777622"/>
          </a:xfrm>
        </p:spPr>
        <p:txBody>
          <a:bodyPr>
            <a:normAutofit fontScale="92500" lnSpcReduction="20000"/>
          </a:bodyPr>
          <a:lstStyle/>
          <a:p>
            <a:pPr marL="0" indent="0">
              <a:buNone/>
            </a:pPr>
            <a:r>
              <a:rPr lang="en-GB" u="sng" dirty="0"/>
              <a:t>Gross Profit     </a:t>
            </a:r>
            <a:r>
              <a:rPr lang="en-GB" dirty="0"/>
              <a:t>x 100 =              %</a:t>
            </a:r>
          </a:p>
          <a:p>
            <a:pPr marL="0" indent="0">
              <a:buNone/>
            </a:pPr>
            <a:r>
              <a:rPr lang="en-GB" dirty="0"/>
              <a:t>Sales</a:t>
            </a:r>
          </a:p>
          <a:p>
            <a:r>
              <a:rPr lang="en-GB" b="1" dirty="0" smtClean="0"/>
              <a:t>2012</a:t>
            </a:r>
          </a:p>
          <a:p>
            <a:endParaRPr lang="en-GB" b="1" dirty="0" smtClean="0"/>
          </a:p>
          <a:p>
            <a:r>
              <a:rPr lang="en-GB" dirty="0" smtClean="0"/>
              <a:t>1200/6500 x 100 = </a:t>
            </a:r>
            <a:r>
              <a:rPr lang="en-GB" dirty="0" smtClean="0">
                <a:solidFill>
                  <a:srgbClr val="FF0000"/>
                </a:solidFill>
              </a:rPr>
              <a:t>18.46</a:t>
            </a:r>
          </a:p>
          <a:p>
            <a:endParaRPr lang="en-GB" dirty="0"/>
          </a:p>
          <a:p>
            <a:r>
              <a:rPr lang="en-GB" b="1" dirty="0" smtClean="0"/>
              <a:t>2013</a:t>
            </a:r>
          </a:p>
          <a:p>
            <a:endParaRPr lang="en-GB" dirty="0"/>
          </a:p>
          <a:p>
            <a:r>
              <a:rPr lang="en-GB" dirty="0" smtClean="0"/>
              <a:t>1980/8000 x 100 = </a:t>
            </a:r>
            <a:r>
              <a:rPr lang="en-GB" dirty="0" smtClean="0">
                <a:solidFill>
                  <a:srgbClr val="FF0000"/>
                </a:solidFill>
              </a:rPr>
              <a:t>24.75</a:t>
            </a:r>
          </a:p>
          <a:p>
            <a:r>
              <a:rPr lang="en-GB" dirty="0" smtClean="0">
                <a:solidFill>
                  <a:srgbClr val="FF0000"/>
                </a:solidFill>
              </a:rPr>
              <a:t>Gross profit margin is a key measure of profitability</a:t>
            </a:r>
          </a:p>
        </p:txBody>
      </p:sp>
    </p:spTree>
    <p:extLst>
      <p:ext uri="{BB962C8B-B14F-4D97-AF65-F5344CB8AC3E}">
        <p14:creationId xmlns:p14="http://schemas.microsoft.com/office/powerpoint/2010/main" val="1513434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u="sng" dirty="0"/>
              <a:t>Net Profit</a:t>
            </a:r>
            <a:r>
              <a:rPr lang="en-GB" dirty="0"/>
              <a:t> x 100 =</a:t>
            </a:r>
          </a:p>
          <a:p>
            <a:pPr marL="0" indent="0">
              <a:buNone/>
            </a:pPr>
            <a:r>
              <a:rPr lang="en-GB" dirty="0"/>
              <a:t>Sales</a:t>
            </a:r>
          </a:p>
          <a:p>
            <a:endParaRPr lang="en-GB" b="1" dirty="0" smtClean="0"/>
          </a:p>
          <a:p>
            <a:r>
              <a:rPr lang="en-GB" b="1" dirty="0" smtClean="0"/>
              <a:t>2012</a:t>
            </a:r>
          </a:p>
          <a:p>
            <a:endParaRPr lang="en-GB" dirty="0" smtClean="0"/>
          </a:p>
          <a:p>
            <a:r>
              <a:rPr lang="en-GB" dirty="0" smtClean="0"/>
              <a:t>293/6500 x 100 =  </a:t>
            </a:r>
            <a:r>
              <a:rPr lang="en-GB" dirty="0" smtClean="0">
                <a:solidFill>
                  <a:srgbClr val="FF0000"/>
                </a:solidFill>
              </a:rPr>
              <a:t>4.51</a:t>
            </a:r>
          </a:p>
          <a:p>
            <a:endParaRPr lang="en-GB" dirty="0"/>
          </a:p>
          <a:p>
            <a:r>
              <a:rPr lang="en-GB" b="1" dirty="0" smtClean="0"/>
              <a:t>2013</a:t>
            </a:r>
          </a:p>
          <a:p>
            <a:endParaRPr lang="en-GB" dirty="0"/>
          </a:p>
          <a:p>
            <a:r>
              <a:rPr lang="en-GB" dirty="0" smtClean="0"/>
              <a:t>874/8000 x 100 =  </a:t>
            </a:r>
            <a:r>
              <a:rPr lang="en-GB" dirty="0" smtClean="0">
                <a:solidFill>
                  <a:srgbClr val="FF0000"/>
                </a:solidFill>
              </a:rPr>
              <a:t>10.93</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2012</a:t>
            </a:r>
          </a:p>
          <a:p>
            <a:endParaRPr lang="en-GB" dirty="0"/>
          </a:p>
          <a:p>
            <a:r>
              <a:rPr lang="en-GB" dirty="0" smtClean="0"/>
              <a:t>303/1127 X 100 = </a:t>
            </a:r>
            <a:r>
              <a:rPr lang="en-GB" dirty="0" smtClean="0">
                <a:solidFill>
                  <a:srgbClr val="FF0000"/>
                </a:solidFill>
              </a:rPr>
              <a:t>27%</a:t>
            </a:r>
          </a:p>
          <a:p>
            <a:endParaRPr lang="en-GB" dirty="0"/>
          </a:p>
          <a:p>
            <a:r>
              <a:rPr lang="en-GB" b="1" dirty="0" smtClean="0"/>
              <a:t>2013</a:t>
            </a:r>
            <a:endParaRPr lang="en-GB" dirty="0"/>
          </a:p>
          <a:p>
            <a:r>
              <a:rPr lang="en-GB" dirty="0" smtClean="0"/>
              <a:t>879/983 X 100 = </a:t>
            </a:r>
            <a:r>
              <a:rPr lang="en-GB" dirty="0" smtClean="0">
                <a:solidFill>
                  <a:srgbClr val="FF0000"/>
                </a:solidFill>
              </a:rPr>
              <a:t>89.42%</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Sales/total assets less current liabilities = *******</a:t>
            </a:r>
          </a:p>
          <a:p>
            <a:endParaRPr lang="en-GB" b="1" dirty="0" smtClean="0"/>
          </a:p>
          <a:p>
            <a:r>
              <a:rPr lang="en-GB" b="1" dirty="0" smtClean="0"/>
              <a:t>2012</a:t>
            </a:r>
          </a:p>
          <a:p>
            <a:endParaRPr lang="en-GB" b="1" dirty="0" smtClean="0"/>
          </a:p>
          <a:p>
            <a:r>
              <a:rPr lang="en-GB" dirty="0" smtClean="0"/>
              <a:t>6500/1127 = </a:t>
            </a:r>
            <a:r>
              <a:rPr lang="en-GB" dirty="0" smtClean="0">
                <a:solidFill>
                  <a:srgbClr val="FF0000"/>
                </a:solidFill>
              </a:rPr>
              <a:t>5.77</a:t>
            </a:r>
            <a:r>
              <a:rPr lang="en-GB" dirty="0" smtClean="0"/>
              <a:t> (average £5 of sales per £1 of the average total of assets for the year)</a:t>
            </a:r>
          </a:p>
          <a:p>
            <a:endParaRPr lang="en-GB" dirty="0"/>
          </a:p>
          <a:p>
            <a:r>
              <a:rPr lang="en-GB" b="1" dirty="0" smtClean="0"/>
              <a:t>2013</a:t>
            </a:r>
          </a:p>
          <a:p>
            <a:r>
              <a:rPr lang="en-GB" dirty="0" smtClean="0"/>
              <a:t>8000/983 = </a:t>
            </a:r>
            <a:r>
              <a:rPr lang="en-GB" dirty="0" smtClean="0">
                <a:solidFill>
                  <a:srgbClr val="FF0000"/>
                </a:solidFill>
              </a:rPr>
              <a:t>8.14</a:t>
            </a:r>
            <a:r>
              <a:rPr lang="en-GB" dirty="0" smtClean="0"/>
              <a:t> (average £8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assets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Sales turnover/ fixed assets =  *** times</a:t>
            </a:r>
          </a:p>
          <a:p>
            <a:endParaRPr lang="en-GB" b="1" dirty="0" smtClean="0"/>
          </a:p>
          <a:p>
            <a:r>
              <a:rPr lang="en-GB" b="1" dirty="0" smtClean="0"/>
              <a:t>2012</a:t>
            </a:r>
          </a:p>
          <a:p>
            <a:endParaRPr lang="en-GB" dirty="0" smtClean="0"/>
          </a:p>
          <a:p>
            <a:r>
              <a:rPr lang="en-GB" dirty="0" smtClean="0"/>
              <a:t>6500/400 = </a:t>
            </a:r>
            <a:r>
              <a:rPr lang="en-GB" dirty="0" smtClean="0">
                <a:solidFill>
                  <a:srgbClr val="FF0000"/>
                </a:solidFill>
              </a:rPr>
              <a:t>16.25</a:t>
            </a:r>
          </a:p>
          <a:p>
            <a:endParaRPr lang="en-GB" dirty="0"/>
          </a:p>
          <a:p>
            <a:r>
              <a:rPr lang="en-GB" b="1" dirty="0" smtClean="0"/>
              <a:t>2013</a:t>
            </a:r>
          </a:p>
          <a:p>
            <a:endParaRPr lang="en-GB" dirty="0"/>
          </a:p>
          <a:p>
            <a:r>
              <a:rPr lang="en-GB" dirty="0" smtClean="0"/>
              <a:t>8000/480 = </a:t>
            </a:r>
            <a:r>
              <a:rPr lang="en-GB" dirty="0" smtClean="0">
                <a:solidFill>
                  <a:srgbClr val="FF0000"/>
                </a:solidFill>
              </a:rPr>
              <a:t>16.67</a:t>
            </a:r>
            <a:endParaRPr lang="en-GB" dirty="0">
              <a:solidFill>
                <a:srgbClr val="FF0000"/>
              </a:solidFill>
            </a:endParaRPr>
          </a:p>
        </p:txBody>
      </p:sp>
    </p:spTree>
    <p:extLst>
      <p:ext uri="{BB962C8B-B14F-4D97-AF65-F5344CB8AC3E}">
        <p14:creationId xmlns:p14="http://schemas.microsoft.com/office/powerpoint/2010/main" val="1762572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Capital Turnover</a:t>
            </a:r>
            <a:endParaRPr lang="en-GB" dirty="0"/>
          </a:p>
        </p:txBody>
      </p:sp>
      <p:sp>
        <p:nvSpPr>
          <p:cNvPr id="3" name="Content Placeholder 2"/>
          <p:cNvSpPr>
            <a:spLocks noGrp="1"/>
          </p:cNvSpPr>
          <p:nvPr>
            <p:ph idx="1"/>
          </p:nvPr>
        </p:nvSpPr>
        <p:spPr/>
        <p:txBody>
          <a:bodyPr/>
          <a:lstStyle/>
          <a:p>
            <a:r>
              <a:rPr lang="en-GB" b="1" smtClean="0"/>
              <a:t>Sales/Net Current Assets</a:t>
            </a:r>
          </a:p>
          <a:p>
            <a:r>
              <a:rPr lang="en-GB" b="1" dirty="0" smtClean="0"/>
              <a:t>2012</a:t>
            </a:r>
          </a:p>
          <a:p>
            <a:r>
              <a:rPr lang="en-GB" dirty="0" smtClean="0"/>
              <a:t>6500/727 = 8.94</a:t>
            </a:r>
          </a:p>
          <a:p>
            <a:endParaRPr lang="en-GB" dirty="0"/>
          </a:p>
          <a:p>
            <a:r>
              <a:rPr lang="en-GB" b="1" dirty="0" smtClean="0"/>
              <a:t>2013</a:t>
            </a:r>
          </a:p>
          <a:p>
            <a:r>
              <a:rPr lang="en-GB" dirty="0" smtClean="0"/>
              <a:t>8000/503 = 15.90</a:t>
            </a:r>
            <a:endParaRPr lang="en-GB" dirty="0"/>
          </a:p>
        </p:txBody>
      </p:sp>
    </p:spTree>
    <p:extLst>
      <p:ext uri="{BB962C8B-B14F-4D97-AF65-F5344CB8AC3E}">
        <p14:creationId xmlns:p14="http://schemas.microsoft.com/office/powerpoint/2010/main" val="2166248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smtClean="0"/>
              <a:t>The profit ratios show that there has been an increase in both the Gross and Net Profit Margins in the years being analysed</a:t>
            </a:r>
          </a:p>
          <a:p>
            <a:r>
              <a:rPr lang="en-GB" dirty="0" smtClean="0"/>
              <a:t>There could be a number of reasons for the increases; for example, with regard to Gross Profit Margin, the increase could be due to an increase in the Selling Price or a reduction in the cost of buying goods for selling.  Or the increase could be due to an increase in sales/customers.  Further analysis should be undertaken by looking at customer numbers during the years.   </a:t>
            </a:r>
            <a:endParaRPr lang="en-GB" dirty="0"/>
          </a:p>
          <a:p>
            <a:r>
              <a:rPr lang="en-GB" dirty="0" smtClean="0"/>
              <a:t>The net profit ratio has also increased, which could be as a result of savings of expenses paid by the organisation. </a:t>
            </a:r>
            <a:endParaRPr lang="en-GB" dirty="0"/>
          </a:p>
        </p:txBody>
      </p:sp>
    </p:spTree>
    <p:extLst>
      <p:ext uri="{BB962C8B-B14F-4D97-AF65-F5344CB8AC3E}">
        <p14:creationId xmlns:p14="http://schemas.microsoft.com/office/powerpoint/2010/main" val="2191839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301578"/>
            <a:ext cx="9601200" cy="5379308"/>
          </a:xfrm>
        </p:spPr>
        <p:txBody>
          <a:bodyPr>
            <a:normAutofit/>
          </a:bodyPr>
          <a:lstStyle/>
          <a:p>
            <a:r>
              <a:rPr lang="en-GB" dirty="0" smtClean="0"/>
              <a:t>The ROCE ratio explains the total amount of capital spent for the acquisition of profit.  The high ROCE result in 2013 could mean that the organisation has invested more of its profits back into the organisation.  </a:t>
            </a:r>
          </a:p>
          <a:p>
            <a:r>
              <a:rPr lang="en-GB" dirty="0" smtClean="0"/>
              <a:t>Consistency is key.  It should be known that the inclusion of large cash assets in the equation can actually overstate the capital and reduce ROCE, so that could be one reason why it was lower in 2012 compared to the following year.  Looking at the organisations cash flow would be of benefit, as it would help determine if this is the case.</a:t>
            </a:r>
          </a:p>
        </p:txBody>
      </p:sp>
    </p:spTree>
    <p:extLst>
      <p:ext uri="{BB962C8B-B14F-4D97-AF65-F5344CB8AC3E}">
        <p14:creationId xmlns:p14="http://schemas.microsoft.com/office/powerpoint/2010/main" val="2026495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a:xfrm>
            <a:off x="1371600" y="1359243"/>
            <a:ext cx="9601200" cy="4508157"/>
          </a:xfrm>
        </p:spPr>
        <p:txBody>
          <a:bodyPr>
            <a:normAutofit/>
          </a:bodyPr>
          <a:lstStyle/>
          <a:p>
            <a:r>
              <a:rPr lang="en-GB" dirty="0"/>
              <a:t>The asset turnover result reveal that the organisation is using its assets efficiently in order to generate sales.  Subsequently, the fixed asset turnover reveals that the organisation is consistent with its use of fixed assets to generate sales.  </a:t>
            </a:r>
          </a:p>
          <a:p>
            <a:r>
              <a:rPr lang="en-GB" dirty="0"/>
              <a:t>It should be noted that if an organisation has a higher Fixed Asset Turnover than its competitor, then it is better at using those fixed assets to generate sales than its competitor. However, it should also be noted that fixed assets depreciate (reduce in value), and the accumulative depreciation can give an unrealistic result</a:t>
            </a:r>
            <a:r>
              <a:rPr lang="en-GB" dirty="0" smtClean="0"/>
              <a:t>.</a:t>
            </a:r>
          </a:p>
        </p:txBody>
      </p:sp>
    </p:spTree>
    <p:extLst>
      <p:ext uri="{BB962C8B-B14F-4D97-AF65-F5344CB8AC3E}">
        <p14:creationId xmlns:p14="http://schemas.microsoft.com/office/powerpoint/2010/main" val="24923757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Profit Ratios</a:t>
            </a:r>
            <a:endParaRPr lang="en-GB" dirty="0"/>
          </a:p>
        </p:txBody>
      </p:sp>
      <p:sp>
        <p:nvSpPr>
          <p:cNvPr id="3" name="Content Placeholder 2"/>
          <p:cNvSpPr>
            <a:spLocks noGrp="1"/>
          </p:cNvSpPr>
          <p:nvPr>
            <p:ph idx="1"/>
          </p:nvPr>
        </p:nvSpPr>
        <p:spPr/>
        <p:txBody>
          <a:bodyPr/>
          <a:lstStyle/>
          <a:p>
            <a:r>
              <a:rPr lang="en-GB" dirty="0"/>
              <a:t>The working capital ratio reveals how efficiently capital is used in the day to day trading operations and reveals its short term financial health.   </a:t>
            </a:r>
          </a:p>
          <a:p>
            <a:r>
              <a:rPr lang="en-GB" dirty="0"/>
              <a:t>It should be noted that a high working capital ratio result is not necessarily a good thing, as it could indicate they have too much stock or they are not investing their excess cash.  By looking at these areas, it will enable the organisation to determine which is the case.</a:t>
            </a:r>
          </a:p>
          <a:p>
            <a:r>
              <a:rPr lang="en-GB" dirty="0"/>
              <a:t>These changes could be an industry wide reaction and therefore the ratios should be compared to other organisations within the same sector.					</a:t>
            </a:r>
            <a:r>
              <a:rPr lang="en-GB" b="1" dirty="0"/>
              <a:t> </a:t>
            </a:r>
            <a:endParaRPr lang="en-GB" dirty="0"/>
          </a:p>
          <a:p>
            <a:endParaRPr lang="en-GB" dirty="0"/>
          </a:p>
        </p:txBody>
      </p:sp>
    </p:spTree>
    <p:extLst>
      <p:ext uri="{BB962C8B-B14F-4D97-AF65-F5344CB8AC3E}">
        <p14:creationId xmlns:p14="http://schemas.microsoft.com/office/powerpoint/2010/main" val="1617757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Liquidity ratios involve the organisations ability to generate cash quickly in order to pay debts. The current ratio highlights how </a:t>
            </a:r>
            <a:r>
              <a:rPr lang="en-GB" dirty="0"/>
              <a:t>quickly cash can be obtained to settle debts or pay </a:t>
            </a:r>
            <a:r>
              <a:rPr lang="en-GB" dirty="0" smtClean="0"/>
              <a:t>expenses, and a </a:t>
            </a:r>
            <a:r>
              <a:rPr lang="en-GB" dirty="0"/>
              <a:t>result of 1.5 or better is </a:t>
            </a:r>
            <a:r>
              <a:rPr lang="en-GB" dirty="0" smtClean="0"/>
              <a:t>acceptable.  </a:t>
            </a:r>
          </a:p>
          <a:p>
            <a:r>
              <a:rPr lang="en-GB" dirty="0" smtClean="0"/>
              <a:t>Although this figure has been attained in both years, there was a significant drop in 2013, and as such the organisation should keep an eye on this area to ensure that the figures do not fall below the acceptable range.</a:t>
            </a:r>
          </a:p>
          <a:p>
            <a:r>
              <a:rPr lang="en-GB" dirty="0" smtClean="0"/>
              <a:t>Furthermore, there has been an increase in the number of days it takes for the organisation to receive payment from debtors.  Although still within the acceptable time scale of between30-36 days, this area should still be monitored closely. </a:t>
            </a:r>
            <a:endParaRPr lang="en-GB" dirty="0"/>
          </a:p>
          <a:p>
            <a:endParaRPr lang="en-GB" dirty="0" smtClean="0"/>
          </a:p>
          <a:p>
            <a:endParaRPr lang="en-GB" dirty="0"/>
          </a:p>
        </p:txBody>
      </p:sp>
    </p:spTree>
    <p:extLst>
      <p:ext uri="{BB962C8B-B14F-4D97-AF65-F5344CB8AC3E}">
        <p14:creationId xmlns:p14="http://schemas.microsoft.com/office/powerpoint/2010/main" val="1117010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Liquidity ratios</a:t>
            </a:r>
            <a:endParaRPr lang="en-GB" dirty="0"/>
          </a:p>
        </p:txBody>
      </p:sp>
      <p:sp>
        <p:nvSpPr>
          <p:cNvPr id="3" name="Content Placeholder 2"/>
          <p:cNvSpPr>
            <a:spLocks noGrp="1"/>
          </p:cNvSpPr>
          <p:nvPr>
            <p:ph idx="1"/>
          </p:nvPr>
        </p:nvSpPr>
        <p:spPr/>
        <p:txBody>
          <a:bodyPr/>
          <a:lstStyle/>
          <a:p>
            <a:r>
              <a:rPr lang="en-GB" dirty="0" smtClean="0"/>
              <a:t>There has also been an increase in the number of days it has taken for the organisation to pay its creditors.  Although still below the expected payment timeframe of </a:t>
            </a:r>
            <a:r>
              <a:rPr lang="en-GB" dirty="0"/>
              <a:t>30 </a:t>
            </a:r>
            <a:r>
              <a:rPr lang="en-GB" dirty="0" smtClean="0"/>
              <a:t>days, it should still be monitored. </a:t>
            </a:r>
          </a:p>
          <a:p>
            <a:endParaRPr lang="en-GB" dirty="0"/>
          </a:p>
        </p:txBody>
      </p:sp>
    </p:spTree>
    <p:extLst>
      <p:ext uri="{BB962C8B-B14F-4D97-AF65-F5344CB8AC3E}">
        <p14:creationId xmlns:p14="http://schemas.microsoft.com/office/powerpoint/2010/main" val="27913092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US" dirty="0"/>
              <a:t>Current Ratio = 	</a:t>
            </a:r>
            <a:r>
              <a:rPr lang="en-US" u="sng" dirty="0"/>
              <a:t>current assets/</a:t>
            </a:r>
            <a:r>
              <a:rPr lang="en-US" dirty="0"/>
              <a:t>             </a:t>
            </a:r>
          </a:p>
          <a:p>
            <a:pPr marL="0" indent="0">
              <a:buNone/>
            </a:pPr>
            <a:r>
              <a:rPr lang="en-US" dirty="0"/>
              <a:t>                       	</a:t>
            </a:r>
            <a:r>
              <a:rPr lang="en-US" dirty="0" smtClean="0"/>
              <a:t>current </a:t>
            </a:r>
            <a:r>
              <a:rPr lang="en-US" dirty="0"/>
              <a:t>liabilities</a:t>
            </a:r>
          </a:p>
          <a:p>
            <a:endParaRPr lang="en-GB" b="1" dirty="0" smtClean="0"/>
          </a:p>
          <a:p>
            <a:r>
              <a:rPr lang="en-GB" b="1" dirty="0" smtClean="0"/>
              <a:t>2012</a:t>
            </a:r>
            <a:endParaRPr lang="en-GB" dirty="0" smtClean="0"/>
          </a:p>
          <a:p>
            <a:endParaRPr lang="en-GB" b="1" dirty="0"/>
          </a:p>
          <a:p>
            <a:r>
              <a:rPr lang="en-GB" dirty="0" smtClean="0"/>
              <a:t>1145/418 = </a:t>
            </a:r>
            <a:r>
              <a:rPr lang="en-GB" dirty="0" smtClean="0">
                <a:solidFill>
                  <a:srgbClr val="FF0000"/>
                </a:solidFill>
              </a:rPr>
              <a:t>2.74</a:t>
            </a:r>
          </a:p>
          <a:p>
            <a:endParaRPr lang="en-GB" dirty="0">
              <a:solidFill>
                <a:srgbClr val="FF0000"/>
              </a:solidFill>
            </a:endParaRPr>
          </a:p>
          <a:p>
            <a:r>
              <a:rPr lang="en-GB" b="1" dirty="0" smtClean="0">
                <a:solidFill>
                  <a:schemeClr val="tx1"/>
                </a:solidFill>
              </a:rPr>
              <a:t>2013</a:t>
            </a:r>
            <a:endParaRPr lang="en-GB" dirty="0">
              <a:solidFill>
                <a:schemeClr val="tx1"/>
              </a:solidFill>
            </a:endParaRPr>
          </a:p>
          <a:p>
            <a:r>
              <a:rPr lang="en-GB" dirty="0" smtClean="0">
                <a:solidFill>
                  <a:schemeClr val="tx1"/>
                </a:solidFill>
              </a:rPr>
              <a:t>1115/612 = </a:t>
            </a:r>
            <a:r>
              <a:rPr lang="en-GB" dirty="0" smtClean="0">
                <a:solidFill>
                  <a:srgbClr val="FF0000"/>
                </a:solidFill>
              </a:rPr>
              <a:t>1.82</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normAutofit/>
          </a:bodyPr>
          <a:lstStyle/>
          <a:p>
            <a:r>
              <a:rPr lang="en-GB" dirty="0"/>
              <a:t>Debtors x 365</a:t>
            </a:r>
            <a:r>
              <a:rPr lang="en-GB" dirty="0" smtClean="0"/>
              <a:t>/ </a:t>
            </a:r>
            <a:r>
              <a:rPr lang="en-GB" dirty="0"/>
              <a:t>sales =     ******* days</a:t>
            </a:r>
          </a:p>
          <a:p>
            <a:endParaRPr lang="en-GB" dirty="0" smtClean="0"/>
          </a:p>
          <a:p>
            <a:r>
              <a:rPr lang="en-GB" b="1" dirty="0" smtClean="0"/>
              <a:t>2012</a:t>
            </a:r>
          </a:p>
          <a:p>
            <a:r>
              <a:rPr lang="en-GB" dirty="0" smtClean="0"/>
              <a:t>600 x 365/6500 = </a:t>
            </a:r>
            <a:r>
              <a:rPr lang="en-GB" dirty="0" smtClean="0">
                <a:solidFill>
                  <a:srgbClr val="FF0000"/>
                </a:solidFill>
              </a:rPr>
              <a:t>33.69</a:t>
            </a:r>
            <a:r>
              <a:rPr lang="en-GB" dirty="0" smtClean="0"/>
              <a:t> days</a:t>
            </a:r>
          </a:p>
          <a:p>
            <a:endParaRPr lang="en-GB" dirty="0"/>
          </a:p>
          <a:p>
            <a:r>
              <a:rPr lang="en-GB" b="1" dirty="0" smtClean="0"/>
              <a:t>2013</a:t>
            </a:r>
          </a:p>
          <a:p>
            <a:r>
              <a:rPr lang="en-GB" dirty="0" smtClean="0"/>
              <a:t>800 x 365/8000 = </a:t>
            </a:r>
            <a:r>
              <a:rPr lang="en-GB" dirty="0" smtClean="0">
                <a:solidFill>
                  <a:srgbClr val="FF0000"/>
                </a:solidFill>
              </a:rPr>
              <a:t>36.50</a:t>
            </a:r>
            <a:r>
              <a:rPr lang="en-GB" dirty="0" smtClean="0"/>
              <a:t> days</a:t>
            </a:r>
          </a:p>
          <a:p>
            <a:r>
              <a:rPr lang="en-GB" dirty="0" smtClean="0"/>
              <a:t>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a:t>
            </a:r>
            <a:r>
              <a:rPr lang="en-GB" dirty="0" smtClean="0"/>
              <a:t>purchases  </a:t>
            </a:r>
            <a:r>
              <a:rPr lang="en-GB" dirty="0"/>
              <a:t>=   ***** </a:t>
            </a:r>
            <a:r>
              <a:rPr lang="en-GB" dirty="0" smtClean="0"/>
              <a:t>days</a:t>
            </a:r>
          </a:p>
          <a:p>
            <a:endParaRPr lang="en-GB" dirty="0"/>
          </a:p>
          <a:p>
            <a:r>
              <a:rPr lang="en-GB" b="1" dirty="0" smtClean="0"/>
              <a:t>2012</a:t>
            </a:r>
          </a:p>
          <a:p>
            <a:r>
              <a:rPr lang="en-GB" dirty="0" smtClean="0"/>
              <a:t>300 x 365/5500 = </a:t>
            </a:r>
            <a:r>
              <a:rPr lang="en-GB" dirty="0" smtClean="0">
                <a:solidFill>
                  <a:srgbClr val="FF0000"/>
                </a:solidFill>
              </a:rPr>
              <a:t>19.91</a:t>
            </a:r>
          </a:p>
          <a:p>
            <a:r>
              <a:rPr lang="en-GB" b="1" dirty="0" smtClean="0"/>
              <a:t>2013</a:t>
            </a:r>
          </a:p>
          <a:p>
            <a:r>
              <a:rPr lang="en-GB" dirty="0" smtClean="0"/>
              <a:t>480 x 365/6000 = </a:t>
            </a:r>
            <a:r>
              <a:rPr lang="en-GB" dirty="0" smtClean="0">
                <a:solidFill>
                  <a:srgbClr val="FF0000"/>
                </a:solidFill>
              </a:rPr>
              <a:t>29.20</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a:xfrm>
            <a:off x="1371600" y="1318054"/>
            <a:ext cx="9601200" cy="5280454"/>
          </a:xfrm>
        </p:spPr>
        <p:txBody>
          <a:bodyPr>
            <a:normAutofit/>
          </a:bodyPr>
          <a:lstStyle/>
          <a:p>
            <a:r>
              <a:rPr lang="en-GB" dirty="0"/>
              <a:t>Companies can finance their operations either through investments from shareholders (equity) or by taking on </a:t>
            </a:r>
            <a:r>
              <a:rPr lang="en-GB" dirty="0" smtClean="0"/>
              <a:t>debt (borrowing).  </a:t>
            </a:r>
            <a:r>
              <a:rPr lang="en-GB" dirty="0"/>
              <a:t>Understanding the proportion that is financed by debt as opposed to shareholders equity is the debt to equity ratio, and a key indicator of the financial position of the company.</a:t>
            </a:r>
          </a:p>
          <a:p>
            <a:r>
              <a:rPr lang="en-GB" dirty="0"/>
              <a:t>If a company has more debts than equity (sometime referred to as high gearing), it generally means that it has been aggressive in financing its growth with debt.  </a:t>
            </a:r>
            <a:r>
              <a:rPr lang="en-GB" dirty="0" smtClean="0"/>
              <a:t>The debt ratio results for Kensington are within the accepted limits, but there has been an increase of 10% from 2012-2013.</a:t>
            </a:r>
          </a:p>
          <a:p>
            <a:r>
              <a:rPr lang="en-GB" dirty="0" smtClean="0"/>
              <a:t> </a:t>
            </a:r>
            <a:endParaRPr lang="en-GB" dirty="0"/>
          </a:p>
        </p:txBody>
      </p:sp>
    </p:spTree>
    <p:extLst>
      <p:ext uri="{BB962C8B-B14F-4D97-AF65-F5344CB8AC3E}">
        <p14:creationId xmlns:p14="http://schemas.microsoft.com/office/powerpoint/2010/main" val="23334181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 Ratios</a:t>
            </a:r>
            <a:endParaRPr lang="en-GB" dirty="0"/>
          </a:p>
        </p:txBody>
      </p:sp>
      <p:sp>
        <p:nvSpPr>
          <p:cNvPr id="3" name="Content Placeholder 2"/>
          <p:cNvSpPr>
            <a:spLocks noGrp="1"/>
          </p:cNvSpPr>
          <p:nvPr>
            <p:ph idx="1"/>
          </p:nvPr>
        </p:nvSpPr>
        <p:spPr/>
        <p:txBody>
          <a:bodyPr/>
          <a:lstStyle/>
          <a:p>
            <a:r>
              <a:rPr lang="en-GB" dirty="0"/>
              <a:t>Debt is not necessarily a bad thing because borrowing can finance growth.  Taking on debt can increase the earnings beyond the level that would have been possible with shareholder capital.  This means that as long as the company is able to increase earnings by a greater amount than the costs and interest payments for debt, it is generating value.</a:t>
            </a:r>
          </a:p>
          <a:p>
            <a:r>
              <a:rPr lang="en-GB" dirty="0"/>
              <a:t>The company also needs to ensure that they are able not only to repay the debt, but the interest associated with it. A large interest coverage ratio indicates that a corporation will be able to pay interest on its debt even if its earnings were to decrease.  </a:t>
            </a:r>
            <a:r>
              <a:rPr lang="en-GB" dirty="0" smtClean="0"/>
              <a:t>Kensington has seen an increase of 480% which shows that it is able to pay interest on its debts even if there is a decrease in earnings.  </a:t>
            </a:r>
            <a:endParaRPr lang="en-GB" dirty="0"/>
          </a:p>
          <a:p>
            <a:endParaRPr lang="en-GB" dirty="0"/>
          </a:p>
        </p:txBody>
      </p:sp>
    </p:spTree>
    <p:extLst>
      <p:ext uri="{BB962C8B-B14F-4D97-AF65-F5344CB8AC3E}">
        <p14:creationId xmlns:p14="http://schemas.microsoft.com/office/powerpoint/2010/main" val="26328859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normAutofit/>
          </a:bodyPr>
          <a:lstStyle/>
          <a:p>
            <a:pPr marL="0" indent="0">
              <a:buNone/>
            </a:pPr>
            <a:r>
              <a:rPr lang="en-GB" dirty="0"/>
              <a:t>Total debt/total assets  = ******</a:t>
            </a:r>
          </a:p>
          <a:p>
            <a:endParaRPr lang="en-GB" b="1" dirty="0" smtClean="0"/>
          </a:p>
          <a:p>
            <a:r>
              <a:rPr lang="en-GB" b="1" dirty="0" smtClean="0"/>
              <a:t>2012</a:t>
            </a:r>
            <a:endParaRPr lang="en-GB" dirty="0"/>
          </a:p>
          <a:p>
            <a:r>
              <a:rPr lang="en-GB" dirty="0" smtClean="0"/>
              <a:t>503/1545 = </a:t>
            </a:r>
            <a:r>
              <a:rPr lang="en-GB" dirty="0" smtClean="0">
                <a:solidFill>
                  <a:srgbClr val="FF0000"/>
                </a:solidFill>
              </a:rPr>
              <a:t>33</a:t>
            </a:r>
          </a:p>
          <a:p>
            <a:endParaRPr lang="en-GB" dirty="0"/>
          </a:p>
          <a:p>
            <a:r>
              <a:rPr lang="en-GB" b="1" dirty="0" smtClean="0"/>
              <a:t>2013</a:t>
            </a:r>
          </a:p>
          <a:p>
            <a:endParaRPr lang="en-GB" dirty="0"/>
          </a:p>
          <a:p>
            <a:r>
              <a:rPr lang="en-GB" dirty="0" smtClean="0"/>
              <a:t>682/1595 = </a:t>
            </a:r>
            <a:r>
              <a:rPr lang="en-GB" dirty="0" smtClean="0">
                <a:solidFill>
                  <a:srgbClr val="FF0000"/>
                </a:solidFill>
              </a:rPr>
              <a:t>43</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normAutofit lnSpcReduction="10000"/>
          </a:bodyPr>
          <a:lstStyle/>
          <a:p>
            <a:r>
              <a:rPr lang="en-GB" dirty="0" smtClean="0"/>
              <a:t>Profit before interest and tax/ interest charges</a:t>
            </a:r>
          </a:p>
          <a:p>
            <a:r>
              <a:rPr lang="en-GB" dirty="0" smtClean="0"/>
              <a:t>2012</a:t>
            </a:r>
          </a:p>
          <a:p>
            <a:r>
              <a:rPr lang="en-GB" dirty="0" smtClean="0"/>
              <a:t>303/10 = 30.30</a:t>
            </a:r>
          </a:p>
          <a:p>
            <a:endParaRPr lang="en-GB" dirty="0"/>
          </a:p>
          <a:p>
            <a:r>
              <a:rPr lang="en-GB" dirty="0" smtClean="0"/>
              <a:t>2015</a:t>
            </a:r>
          </a:p>
          <a:p>
            <a:r>
              <a:rPr lang="en-GB" dirty="0" smtClean="0"/>
              <a:t>879/5 = 175.80</a:t>
            </a:r>
          </a:p>
          <a:p>
            <a:r>
              <a:rPr lang="en-GB" dirty="0" smtClean="0"/>
              <a:t>A large interest coverage ratio indicates that a corporation will be able to pay interest on its debt even if its earnings were to decrease.  A small interest coverage ratio sends a caution signal.</a:t>
            </a:r>
          </a:p>
          <a:p>
            <a:endParaRPr lang="en-GB" dirty="0"/>
          </a:p>
        </p:txBody>
      </p:sp>
    </p:spTree>
    <p:extLst>
      <p:ext uri="{BB962C8B-B14F-4D97-AF65-F5344CB8AC3E}">
        <p14:creationId xmlns:p14="http://schemas.microsoft.com/office/powerpoint/2010/main" val="980991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433</TotalTime>
  <Words>1141</Words>
  <Application>Microsoft Office PowerPoint</Application>
  <PresentationFormat>Widescreen</PresentationFormat>
  <Paragraphs>136</Paragraphs>
  <Slides>21</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Calibri</vt:lpstr>
      <vt:lpstr>Franklin Gothic Book</vt:lpstr>
      <vt:lpstr>Crop</vt:lpstr>
      <vt:lpstr>Kensington</vt:lpstr>
      <vt:lpstr>Profit ratios</vt:lpstr>
      <vt:lpstr>Gross profit</vt:lpstr>
      <vt:lpstr>Net profit margin</vt:lpstr>
      <vt:lpstr>ROCE</vt:lpstr>
      <vt:lpstr>Asset turnover</vt:lpstr>
      <vt:lpstr>Fixed assets ratio</vt:lpstr>
      <vt:lpstr>Working Capital Turnover</vt:lpstr>
      <vt:lpstr>Profit ratios</vt:lpstr>
      <vt:lpstr>Profit Ratios</vt:lpstr>
      <vt:lpstr>Profit Ratios</vt:lpstr>
      <vt:lpstr>Profit Ratios</vt:lpstr>
      <vt:lpstr>Liquidity Ratios</vt:lpstr>
      <vt:lpstr>Liquidity ratios</vt:lpstr>
      <vt:lpstr>Current ratio</vt:lpstr>
      <vt:lpstr>Debtor Days</vt:lpstr>
      <vt:lpstr>Creditor days</vt:lpstr>
      <vt:lpstr>Gearing Ratios</vt:lpstr>
      <vt:lpstr>Gearing Ratios</vt:lpstr>
      <vt:lpstr>Debt ratio</vt:lpstr>
      <vt:lpstr>Interest Cover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14</cp:revision>
  <cp:lastPrinted>2017-05-08T06:44:59Z</cp:lastPrinted>
  <dcterms:created xsi:type="dcterms:W3CDTF">2016-10-10T09:26:18Z</dcterms:created>
  <dcterms:modified xsi:type="dcterms:W3CDTF">2017-05-10T11:00:52Z</dcterms:modified>
</cp:coreProperties>
</file>