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95" r:id="rId3"/>
    <p:sldId id="286" r:id="rId4"/>
    <p:sldId id="301" r:id="rId5"/>
    <p:sldId id="288" r:id="rId6"/>
    <p:sldId id="304" r:id="rId7"/>
    <p:sldId id="287" r:id="rId8"/>
    <p:sldId id="279" r:id="rId9"/>
    <p:sldId id="296" r:id="rId10"/>
    <p:sldId id="289" r:id="rId11"/>
    <p:sldId id="290" r:id="rId12"/>
    <p:sldId id="307" r:id="rId13"/>
    <p:sldId id="297" r:id="rId14"/>
    <p:sldId id="298" r:id="rId15"/>
    <p:sldId id="308" r:id="rId16"/>
    <p:sldId id="309" r:id="rId17"/>
    <p:sldId id="310" r:id="rId18"/>
    <p:sldId id="311" r:id="rId19"/>
    <p:sldId id="314" r:id="rId20"/>
    <p:sldId id="274"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25" d="100"/>
          <a:sy n="125" d="100"/>
        </p:scale>
        <p:origin x="120" y="-1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printerSettings" Target="printerSettings/printerSettings1.bin"/><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705600" y="4206240"/>
            <a:ext cx="960120" cy="457200"/>
          </a:xfrm>
        </p:spPr>
        <p:txBody>
          <a:bodyPr/>
          <a:lstStyle/>
          <a:p>
            <a:fld id="{56E2FE15-6B2E-4198-8A18-5ACC5227856B}" type="datetimeFigureOut">
              <a:rPr lang="en-GB" smtClean="0"/>
              <a:t>19/04/16</a:t>
            </a:fld>
            <a:endParaRPr lang="en-GB"/>
          </a:p>
        </p:txBody>
      </p:sp>
      <p:sp>
        <p:nvSpPr>
          <p:cNvPr id="17" name="Footer Placeholder 16"/>
          <p:cNvSpPr>
            <a:spLocks noGrp="1"/>
          </p:cNvSpPr>
          <p:nvPr>
            <p:ph type="ftr" sz="quarter" idx="11"/>
          </p:nvPr>
        </p:nvSpPr>
        <p:spPr>
          <a:xfrm>
            <a:off x="5410200" y="4205288"/>
            <a:ext cx="1295400" cy="457200"/>
          </a:xfrm>
        </p:spPr>
        <p:txBody>
          <a:bodyPr/>
          <a:lstStyle/>
          <a:p>
            <a:endParaRPr lang="en-GB"/>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0124507D-9254-4140-B7F6-A9C8C51A868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6E2FE15-6B2E-4198-8A18-5ACC5227856B}" type="datetimeFigureOut">
              <a:rPr lang="en-GB" smtClean="0"/>
              <a:t>19/04/16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6E2FE15-6B2E-4198-8A18-5ACC5227856B}" type="datetimeFigureOut">
              <a:rPr lang="en-GB" smtClean="0"/>
              <a:t>19/04/16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6E2FE15-6B2E-4198-8A18-5ACC5227856B}" type="datetimeFigureOut">
              <a:rPr lang="en-GB" smtClean="0"/>
              <a:t>19/04/16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Date Placeholder 25"/>
          <p:cNvSpPr>
            <a:spLocks noGrp="1"/>
          </p:cNvSpPr>
          <p:nvPr>
            <p:ph type="dt" sz="half" idx="10"/>
          </p:nvPr>
        </p:nvSpPr>
        <p:spPr/>
        <p:txBody>
          <a:bodyPr rtlCol="0"/>
          <a:lstStyle/>
          <a:p>
            <a:fld id="{56E2FE15-6B2E-4198-8A18-5ACC5227856B}" type="datetimeFigureOut">
              <a:rPr lang="en-GB" smtClean="0"/>
              <a:t>19/04/16</a:t>
            </a:fld>
            <a:endParaRPr lang="en-GB"/>
          </a:p>
        </p:txBody>
      </p:sp>
      <p:sp>
        <p:nvSpPr>
          <p:cNvPr id="27" name="Slide Number Placeholder 26"/>
          <p:cNvSpPr>
            <a:spLocks noGrp="1"/>
          </p:cNvSpPr>
          <p:nvPr>
            <p:ph type="sldNum" sz="quarter" idx="11"/>
          </p:nvPr>
        </p:nvSpPr>
        <p:spPr/>
        <p:txBody>
          <a:bodyPr rtlCol="0"/>
          <a:lstStyle/>
          <a:p>
            <a:fld id="{0124507D-9254-4140-B7F6-A9C8C51A868D}" type="slidenum">
              <a:rPr lang="en-GB" smtClean="0"/>
              <a:t>‹#›</a:t>
            </a:fld>
            <a:endParaRPr lang="en-GB"/>
          </a:p>
        </p:txBody>
      </p:sp>
      <p:sp>
        <p:nvSpPr>
          <p:cNvPr id="28" name="Footer Placeholder 27"/>
          <p:cNvSpPr>
            <a:spLocks noGrp="1"/>
          </p:cNvSpPr>
          <p:nvPr>
            <p:ph type="ftr" sz="quarter" idx="12"/>
          </p:nvPr>
        </p:nvSpPr>
        <p:spPr/>
        <p:txBody>
          <a:bodyPr rtlCol="0"/>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a:xfrm>
            <a:off x="6583680" y="612648"/>
            <a:ext cx="957264" cy="457200"/>
          </a:xfrm>
        </p:spPr>
        <p:txBody>
          <a:bodyPr/>
          <a:lstStyle/>
          <a:p>
            <a:fld id="{56E2FE15-6B2E-4198-8A18-5ACC5227856B}" type="datetimeFigureOut">
              <a:rPr lang="en-GB" smtClean="0"/>
              <a:t>19/04/16</a:t>
            </a:fld>
            <a:endParaRPr lang="en-GB"/>
          </a:p>
        </p:txBody>
      </p:sp>
      <p:sp>
        <p:nvSpPr>
          <p:cNvPr id="4" name="Footer Placeholder 3"/>
          <p:cNvSpPr>
            <a:spLocks noGrp="1"/>
          </p:cNvSpPr>
          <p:nvPr>
            <p:ph type="ftr" sz="quarter" idx="11"/>
          </p:nvPr>
        </p:nvSpPr>
        <p:spPr>
          <a:xfrm>
            <a:off x="5257800" y="612648"/>
            <a:ext cx="1325880" cy="457200"/>
          </a:xfrm>
        </p:spPr>
        <p:txBody>
          <a:bodyPr/>
          <a:lstStyle/>
          <a:p>
            <a:endParaRPr lang="en-GB"/>
          </a:p>
        </p:txBody>
      </p:sp>
      <p:sp>
        <p:nvSpPr>
          <p:cNvPr id="5" name="Slide Number Placeholder 4"/>
          <p:cNvSpPr>
            <a:spLocks noGrp="1"/>
          </p:cNvSpPr>
          <p:nvPr>
            <p:ph type="sldNum" sz="quarter" idx="12"/>
          </p:nvPr>
        </p:nvSpPr>
        <p:spPr>
          <a:xfrm>
            <a:off x="8174736" y="2272"/>
            <a:ext cx="762000" cy="365760"/>
          </a:xfrm>
        </p:spPr>
        <p:txBody>
          <a:bodyPr/>
          <a:lstStyle/>
          <a:p>
            <a:fld id="{0124507D-9254-4140-B7F6-A9C8C51A868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2FE15-6B2E-4198-8A18-5ACC5227856B}" type="datetimeFigureOut">
              <a:rPr lang="en-GB" smtClean="0"/>
              <a:t>19/04/16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6E2FE15-6B2E-4198-8A18-5ACC5227856B}" type="datetimeFigureOut">
              <a:rPr lang="en-GB" smtClean="0"/>
              <a:t>19/04/16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6E2FE15-6B2E-4198-8A18-5ACC5227856B}" type="datetimeFigureOut">
              <a:rPr lang="en-GB" smtClean="0"/>
              <a:t>19/04/16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6E2FE15-6B2E-4198-8A18-5ACC5227856B}" type="datetimeFigureOut">
              <a:rPr lang="en-GB" smtClean="0"/>
              <a:t>19/04/16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6E2FE15-6B2E-4198-8A18-5ACC5227856B}" type="datetimeFigureOut">
              <a:rPr lang="en-GB" smtClean="0"/>
              <a:t>19/04/16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56E2FE15-6B2E-4198-8A18-5ACC5227856B}" type="datetimeFigureOut">
              <a:rPr lang="en-GB" smtClean="0"/>
              <a:t>19/04/16</a:t>
            </a:fld>
            <a:endParaRPr lang="en-GB"/>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GB"/>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0124507D-9254-4140-B7F6-A9C8C51A868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gi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gi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parliament.uk/about/living-heritage/transformingsociety/private-lives/religion/overview/witchcraft/"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gi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uni-marburg.de/religionswissenschaft/journal/disku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9600" dirty="0" smtClean="0">
                <a:solidFill>
                  <a:srgbClr val="FF0000"/>
                </a:solidFill>
              </a:rPr>
              <a:t>More Satanism!</a:t>
            </a:r>
            <a:endParaRPr lang="en-GB" sz="9600" dirty="0">
              <a:solidFill>
                <a:srgbClr val="FF0000"/>
              </a:solidFill>
            </a:endParaRPr>
          </a:p>
        </p:txBody>
      </p:sp>
      <p:sp>
        <p:nvSpPr>
          <p:cNvPr id="5" name="TextBox 4"/>
          <p:cNvSpPr txBox="1"/>
          <p:nvPr/>
        </p:nvSpPr>
        <p:spPr>
          <a:xfrm>
            <a:off x="683567" y="4407495"/>
            <a:ext cx="5064207" cy="923330"/>
          </a:xfrm>
          <a:prstGeom prst="rect">
            <a:avLst/>
          </a:prstGeom>
          <a:noFill/>
        </p:spPr>
        <p:txBody>
          <a:bodyPr wrap="none" rtlCol="0">
            <a:spAutoFit/>
          </a:bodyPr>
          <a:lstStyle/>
          <a:p>
            <a:r>
              <a:rPr lang="en-GB" sz="5400" dirty="0" smtClean="0">
                <a:solidFill>
                  <a:schemeClr val="tx2"/>
                </a:solidFill>
              </a:rPr>
              <a:t>More Satanism!</a:t>
            </a:r>
            <a:endParaRPr lang="en-GB" sz="5400" dirty="0">
              <a:solidFill>
                <a:schemeClr val="tx2"/>
              </a:solidFill>
            </a:endParaRPr>
          </a:p>
        </p:txBody>
      </p:sp>
      <p:pic>
        <p:nvPicPr>
          <p:cNvPr id="6" name="Picture 5" descr="the telegraph witches.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5816" y="476672"/>
            <a:ext cx="5842000" cy="4038600"/>
          </a:xfrm>
          <a:prstGeom prst="rect">
            <a:avLst/>
          </a:prstGeom>
        </p:spPr>
      </p:pic>
    </p:spTree>
    <p:extLst>
      <p:ext uri="{BB962C8B-B14F-4D97-AF65-F5344CB8AC3E}">
        <p14:creationId xmlns:p14="http://schemas.microsoft.com/office/powerpoint/2010/main" val="4231797221"/>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24744"/>
            <a:ext cx="8229600" cy="5449792"/>
          </a:xfrm>
        </p:spPr>
        <p:txBody>
          <a:bodyPr>
            <a:normAutofit/>
          </a:bodyPr>
          <a:lstStyle/>
          <a:p>
            <a:pPr>
              <a:buBlip>
                <a:blip r:embed="rId2"/>
              </a:buBlip>
            </a:pPr>
            <a:r>
              <a:rPr lang="en-GB" sz="3200" dirty="0" smtClean="0"/>
              <a:t>New </a:t>
            </a:r>
            <a:r>
              <a:rPr lang="en-GB" sz="3200" dirty="0"/>
              <a:t>Religious Movements (NRMs) in the post-World War Two western world and their social </a:t>
            </a:r>
            <a:r>
              <a:rPr lang="en-GB" sz="3200" dirty="0" smtClean="0"/>
              <a:t>context.</a:t>
            </a:r>
          </a:p>
          <a:p>
            <a:pPr>
              <a:buBlip>
                <a:blip r:embed="rId2"/>
              </a:buBlip>
            </a:pPr>
            <a:r>
              <a:rPr lang="en-GB" sz="3200" dirty="0" smtClean="0"/>
              <a:t>Characteristics and types of NRMs</a:t>
            </a:r>
          </a:p>
          <a:p>
            <a:pPr>
              <a:buBlip>
                <a:blip r:embed="rId2"/>
              </a:buBlip>
            </a:pPr>
            <a:r>
              <a:rPr lang="en-GB" sz="3200" dirty="0" smtClean="0"/>
              <a:t>Religious </a:t>
            </a:r>
            <a:r>
              <a:rPr lang="en-GB" sz="3200" dirty="0"/>
              <a:t>Satanism </a:t>
            </a:r>
            <a:endParaRPr lang="en-GB" sz="3200" dirty="0" smtClean="0"/>
          </a:p>
          <a:p>
            <a:pPr marL="109728" indent="0">
              <a:buNone/>
            </a:pPr>
            <a:r>
              <a:rPr lang="en-GB" sz="3200" dirty="0"/>
              <a:t>	</a:t>
            </a:r>
            <a:r>
              <a:rPr lang="en-GB" sz="3200" dirty="0" smtClean="0"/>
              <a:t>Satan as a deity </a:t>
            </a:r>
            <a:r>
              <a:rPr lang="en-GB" sz="3200" dirty="0"/>
              <a:t>(esoteric Satanism</a:t>
            </a:r>
            <a:r>
              <a:rPr lang="en-GB" sz="3200" dirty="0" smtClean="0"/>
              <a:t>)</a:t>
            </a:r>
          </a:p>
          <a:p>
            <a:pPr marL="109728" indent="0">
              <a:buNone/>
            </a:pPr>
            <a:r>
              <a:rPr lang="en-GB" sz="3200" dirty="0"/>
              <a:t>	</a:t>
            </a:r>
            <a:r>
              <a:rPr lang="en-GB" sz="3200" dirty="0" smtClean="0"/>
              <a:t>Satan as a </a:t>
            </a:r>
            <a:r>
              <a:rPr lang="en-GB" sz="3200" dirty="0"/>
              <a:t>principle (rational </a:t>
            </a:r>
            <a:r>
              <a:rPr lang="en-GB" sz="3200" dirty="0" smtClean="0"/>
              <a:t>			Satanism).</a:t>
            </a:r>
            <a:endParaRPr lang="en-GB" dirty="0"/>
          </a:p>
        </p:txBody>
      </p:sp>
    </p:spTree>
    <p:extLst>
      <p:ext uri="{BB962C8B-B14F-4D97-AF65-F5344CB8AC3E}">
        <p14:creationId xmlns:p14="http://schemas.microsoft.com/office/powerpoint/2010/main" val="703799207"/>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6712"/>
            <a:ext cx="8229600" cy="720080"/>
          </a:xfrm>
        </p:spPr>
        <p:txBody>
          <a:bodyPr>
            <a:normAutofit/>
          </a:bodyPr>
          <a:lstStyle/>
          <a:p>
            <a:endParaRPr lang="en-GB" dirty="0">
              <a:solidFill>
                <a:srgbClr val="FF0000"/>
              </a:solidFill>
            </a:endParaRPr>
          </a:p>
        </p:txBody>
      </p:sp>
      <p:sp>
        <p:nvSpPr>
          <p:cNvPr id="3" name="Content Placeholder 2"/>
          <p:cNvSpPr>
            <a:spLocks noGrp="1"/>
          </p:cNvSpPr>
          <p:nvPr>
            <p:ph idx="1"/>
          </p:nvPr>
        </p:nvSpPr>
        <p:spPr>
          <a:xfrm>
            <a:off x="457200" y="1556792"/>
            <a:ext cx="8229600" cy="5017744"/>
          </a:xfrm>
        </p:spPr>
        <p:txBody>
          <a:bodyPr>
            <a:normAutofit/>
          </a:bodyPr>
          <a:lstStyle/>
          <a:p>
            <a:pPr>
              <a:buBlip>
                <a:blip r:embed="rId2"/>
              </a:buBlip>
            </a:pPr>
            <a:r>
              <a:rPr lang="en-GB" dirty="0" smtClean="0"/>
              <a:t>Paganism</a:t>
            </a:r>
            <a:endParaRPr lang="en-GB" dirty="0"/>
          </a:p>
          <a:p>
            <a:pPr>
              <a:buBlip>
                <a:blip r:embed="rId2"/>
              </a:buBlip>
            </a:pPr>
            <a:r>
              <a:rPr lang="en-GB" dirty="0"/>
              <a:t>T</a:t>
            </a:r>
            <a:r>
              <a:rPr lang="en-GB" dirty="0" smtClean="0"/>
              <a:t>he </a:t>
            </a:r>
            <a:r>
              <a:rPr lang="en-GB" dirty="0" err="1"/>
              <a:t>Witchhunts</a:t>
            </a:r>
            <a:r>
              <a:rPr lang="en-GB" dirty="0"/>
              <a:t> and Witch Trials (Salem and Pendle</a:t>
            </a:r>
            <a:r>
              <a:rPr lang="en-GB" dirty="0" smtClean="0"/>
              <a:t>)</a:t>
            </a:r>
          </a:p>
          <a:p>
            <a:pPr>
              <a:buBlip>
                <a:blip r:embed="rId2"/>
              </a:buBlip>
            </a:pPr>
            <a:r>
              <a:rPr lang="en-GB" dirty="0" smtClean="0"/>
              <a:t>Satanic </a:t>
            </a:r>
            <a:r>
              <a:rPr lang="en-GB" dirty="0"/>
              <a:t>Ritual Abuse (SRA</a:t>
            </a:r>
            <a:r>
              <a:rPr lang="en-GB" dirty="0" smtClean="0"/>
              <a:t>)</a:t>
            </a:r>
          </a:p>
          <a:p>
            <a:pPr>
              <a:buBlip>
                <a:blip r:embed="rId2"/>
              </a:buBlip>
            </a:pPr>
            <a:r>
              <a:rPr lang="en-GB" dirty="0" smtClean="0"/>
              <a:t>Folklore </a:t>
            </a:r>
            <a:endParaRPr lang="en-GB" dirty="0"/>
          </a:p>
        </p:txBody>
      </p:sp>
    </p:spTree>
    <p:extLst>
      <p:ext uri="{BB962C8B-B14F-4D97-AF65-F5344CB8AC3E}">
        <p14:creationId xmlns:p14="http://schemas.microsoft.com/office/powerpoint/2010/main" val="1894591968"/>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9600" dirty="0" smtClean="0"/>
              <a:t>Paganism</a:t>
            </a:r>
            <a:endParaRPr lang="en-GB" sz="9600"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8337370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817160"/>
          </a:xfrm>
        </p:spPr>
        <p:txBody>
          <a:bodyPr>
            <a:normAutofit/>
          </a:bodyPr>
          <a:lstStyle/>
          <a:p>
            <a:r>
              <a:rPr lang="en-GB" dirty="0"/>
              <a:t>Chris Partridge (2002):</a:t>
            </a:r>
          </a:p>
        </p:txBody>
      </p:sp>
      <p:sp>
        <p:nvSpPr>
          <p:cNvPr id="3" name="Content Placeholder 2"/>
          <p:cNvSpPr>
            <a:spLocks noGrp="1"/>
          </p:cNvSpPr>
          <p:nvPr>
            <p:ph idx="1"/>
          </p:nvPr>
        </p:nvSpPr>
        <p:spPr>
          <a:xfrm>
            <a:off x="1043492" y="2060848"/>
            <a:ext cx="6777317" cy="3771781"/>
          </a:xfrm>
        </p:spPr>
        <p:txBody>
          <a:bodyPr>
            <a:normAutofit fontScale="92500"/>
          </a:bodyPr>
          <a:lstStyle/>
          <a:p>
            <a:pPr marL="68580" indent="0">
              <a:buNone/>
            </a:pPr>
            <a:r>
              <a:rPr lang="en-GB" dirty="0" smtClean="0"/>
              <a:t>“</a:t>
            </a:r>
            <a:r>
              <a:rPr lang="en-GB" dirty="0"/>
              <a:t>Just as the term ‘Hinduism’ refers not to a single religion, but to a diverse and complex network of traditions of Indian origin, so ‘Paganism’ refers to a broad range of nature-venerating religious traditions”:  </a:t>
            </a:r>
            <a:endParaRPr lang="en-GB" dirty="0" smtClean="0"/>
          </a:p>
          <a:p>
            <a:pPr marL="68580" indent="0">
              <a:buNone/>
            </a:pPr>
            <a:r>
              <a:rPr lang="en-GB" dirty="0"/>
              <a:t>Nature, rituals, commitment, emphasises the other, that which is external to the self, with more emphasis on non-humans as well as humans, and the environment.  </a:t>
            </a:r>
          </a:p>
          <a:p>
            <a:pPr marL="68580" indent="0">
              <a:buNone/>
            </a:pPr>
            <a:endParaRPr lang="en-GB" dirty="0"/>
          </a:p>
        </p:txBody>
      </p:sp>
    </p:spTree>
    <p:extLst>
      <p:ext uri="{BB962C8B-B14F-4D97-AF65-F5344CB8AC3E}">
        <p14:creationId xmlns:p14="http://schemas.microsoft.com/office/powerpoint/2010/main" val="211383510"/>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agan-horned-god.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8104" y="836404"/>
            <a:ext cx="3601864" cy="6012343"/>
          </a:xfrm>
          <a:prstGeom prst="rect">
            <a:avLst/>
          </a:prstGeom>
        </p:spPr>
      </p:pic>
      <p:sp>
        <p:nvSpPr>
          <p:cNvPr id="2" name="Title 1"/>
          <p:cNvSpPr>
            <a:spLocks noGrp="1"/>
          </p:cNvSpPr>
          <p:nvPr>
            <p:ph type="title"/>
          </p:nvPr>
        </p:nvSpPr>
        <p:spPr>
          <a:xfrm>
            <a:off x="0" y="332656"/>
            <a:ext cx="8229600" cy="1066800"/>
          </a:xfrm>
        </p:spPr>
        <p:txBody>
          <a:bodyPr/>
          <a:lstStyle/>
          <a:p>
            <a:r>
              <a:rPr lang="en-US" dirty="0" smtClean="0"/>
              <a:t>Why the link?</a:t>
            </a:r>
            <a:endParaRPr lang="en-US" dirty="0"/>
          </a:p>
        </p:txBody>
      </p:sp>
      <p:sp>
        <p:nvSpPr>
          <p:cNvPr id="3" name="Content Placeholder 2"/>
          <p:cNvSpPr>
            <a:spLocks noGrp="1"/>
          </p:cNvSpPr>
          <p:nvPr>
            <p:ph idx="1"/>
          </p:nvPr>
        </p:nvSpPr>
        <p:spPr>
          <a:xfrm>
            <a:off x="10468" y="1268760"/>
            <a:ext cx="5353620" cy="4325112"/>
          </a:xfrm>
        </p:spPr>
        <p:txBody>
          <a:bodyPr>
            <a:normAutofit/>
          </a:bodyPr>
          <a:lstStyle/>
          <a:p>
            <a:r>
              <a:rPr lang="en-US" sz="2400" dirty="0" smtClean="0"/>
              <a:t>Christianity appropriated the horned god of paganism and turned the image into the Christian devil.</a:t>
            </a:r>
          </a:p>
          <a:p>
            <a:r>
              <a:rPr lang="en-US" sz="2400" dirty="0" smtClean="0"/>
              <a:t>If Paganism worships nature, it is worshipping that which is outside of </a:t>
            </a:r>
            <a:r>
              <a:rPr lang="en-US" sz="2400" dirty="0" err="1" smtClean="0"/>
              <a:t>organised</a:t>
            </a:r>
            <a:r>
              <a:rPr lang="en-US" sz="2400" dirty="0" smtClean="0"/>
              <a:t> Christianity, </a:t>
            </a:r>
            <a:r>
              <a:rPr lang="en-US" sz="2400" dirty="0" err="1" smtClean="0"/>
              <a:t>ie</a:t>
            </a:r>
            <a:r>
              <a:rPr lang="en-US" sz="2400" dirty="0" smtClean="0"/>
              <a:t> outside of the church.  </a:t>
            </a:r>
            <a:endParaRPr lang="en-US" sz="2400" dirty="0"/>
          </a:p>
        </p:txBody>
      </p:sp>
    </p:spTree>
    <p:extLst>
      <p:ext uri="{BB962C8B-B14F-4D97-AF65-F5344CB8AC3E}">
        <p14:creationId xmlns:p14="http://schemas.microsoft.com/office/powerpoint/2010/main" val="2612672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817160"/>
          </a:xfrm>
        </p:spPr>
        <p:txBody>
          <a:bodyPr>
            <a:normAutofit fontScale="90000"/>
          </a:bodyPr>
          <a:lstStyle/>
          <a:p>
            <a:r>
              <a:rPr lang="en-GB" dirty="0" smtClean="0"/>
              <a:t/>
            </a:r>
            <a:br>
              <a:rPr lang="en-GB" dirty="0" smtClean="0"/>
            </a:br>
            <a:r>
              <a:rPr lang="en-GB" dirty="0" smtClean="0"/>
              <a:t>Marion </a:t>
            </a:r>
            <a:r>
              <a:rPr lang="en-GB" dirty="0"/>
              <a:t>Bowman (</a:t>
            </a:r>
            <a:r>
              <a:rPr lang="en-GB" dirty="0" smtClean="0"/>
              <a:t>2000): </a:t>
            </a:r>
            <a:r>
              <a:rPr lang="en-GB" dirty="0"/>
              <a:t/>
            </a:r>
            <a:br>
              <a:rPr lang="en-GB" dirty="0"/>
            </a:br>
            <a:endParaRPr lang="en-GB" dirty="0"/>
          </a:p>
        </p:txBody>
      </p:sp>
      <p:sp>
        <p:nvSpPr>
          <p:cNvPr id="3" name="Content Placeholder 2"/>
          <p:cNvSpPr>
            <a:spLocks noGrp="1"/>
          </p:cNvSpPr>
          <p:nvPr>
            <p:ph idx="1"/>
          </p:nvPr>
        </p:nvSpPr>
        <p:spPr>
          <a:xfrm>
            <a:off x="1043492" y="1772816"/>
            <a:ext cx="6777317" cy="4464496"/>
          </a:xfrm>
        </p:spPr>
        <p:txBody>
          <a:bodyPr>
            <a:normAutofit fontScale="85000" lnSpcReduction="20000"/>
          </a:bodyPr>
          <a:lstStyle/>
          <a:p>
            <a:pPr marL="68580" indent="0">
              <a:buNone/>
            </a:pPr>
            <a:r>
              <a:rPr lang="en-GB" dirty="0"/>
              <a:t> </a:t>
            </a:r>
          </a:p>
          <a:p>
            <a:pPr marL="109728" indent="0">
              <a:buNone/>
            </a:pPr>
            <a:r>
              <a:rPr lang="en-GB" sz="2600" dirty="0"/>
              <a:t>Paganism is not one religion or spiritual path but a family of traditions, with assorted and idiosyncratic members. Thus what pagans consider natural and how they interact with nature is, like paganism itself, immensely varied. There is, after all, no single 'identikit' pagan. Contemporary pagans might be anarchic, left wing, liberal, conservative, monarchist, right wing, apolitical; individualistic, communistic, tribal, egalitarian, authoritarian, hierarchical; gender-aware, sexist; pacifist, militaristic; universalist, fundamentalist; smoker, non-smoker, 'stimulant' user, drinker, abstainer; vegan, vegetarian, semi-vegetarian (meat is murder, fish is justifiable </a:t>
            </a:r>
            <a:r>
              <a:rPr lang="en-GB" sz="2600" dirty="0" err="1"/>
              <a:t>piscicide</a:t>
            </a:r>
            <a:r>
              <a:rPr lang="en-GB" sz="2600" dirty="0"/>
              <a:t>), organic/compassionate farming carnivorous, omnivorous</a:t>
            </a:r>
            <a:r>
              <a:rPr lang="en-GB" sz="2600" dirty="0" smtClean="0"/>
              <a:t>.</a:t>
            </a:r>
          </a:p>
        </p:txBody>
      </p:sp>
    </p:spTree>
    <p:extLst>
      <p:ext uri="{BB962C8B-B14F-4D97-AF65-F5344CB8AC3E}">
        <p14:creationId xmlns:p14="http://schemas.microsoft.com/office/powerpoint/2010/main" val="2870648684"/>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William Bloom (2005, </a:t>
            </a:r>
            <a:r>
              <a:rPr lang="en-GB" dirty="0" smtClean="0"/>
              <a:t>82)</a:t>
            </a:r>
            <a:endParaRPr lang="en-GB" dirty="0"/>
          </a:p>
        </p:txBody>
      </p:sp>
      <p:sp>
        <p:nvSpPr>
          <p:cNvPr id="3" name="Content Placeholder 2"/>
          <p:cNvSpPr>
            <a:spLocks noGrp="1"/>
          </p:cNvSpPr>
          <p:nvPr>
            <p:ph idx="1"/>
          </p:nvPr>
        </p:nvSpPr>
        <p:spPr/>
        <p:txBody>
          <a:bodyPr>
            <a:normAutofit/>
          </a:bodyPr>
          <a:lstStyle/>
          <a:p>
            <a:pPr marL="109728" indent="0">
              <a:buNone/>
            </a:pPr>
            <a:r>
              <a:rPr lang="en-GB" dirty="0" smtClean="0"/>
              <a:t>Humanity </a:t>
            </a:r>
            <a:r>
              <a:rPr lang="en-GB" dirty="0"/>
              <a:t>is inherently pagan. </a:t>
            </a:r>
            <a:r>
              <a:rPr lang="en-GB" dirty="0" smtClean="0"/>
              <a:t>‘</a:t>
            </a:r>
            <a:r>
              <a:rPr lang="en-GB" dirty="0" smtClean="0"/>
              <a:t>Whatever </a:t>
            </a:r>
            <a:r>
              <a:rPr lang="en-GB" dirty="0"/>
              <a:t>certain green pessimists may think of us, we are still emergent beings from the earth and universe – and instinctively, we know it and feel it. Seasons and </a:t>
            </a:r>
            <a:r>
              <a:rPr lang="en-GB" dirty="0" smtClean="0"/>
              <a:t>festivals’.  ‘Even </a:t>
            </a:r>
            <a:r>
              <a:rPr lang="en-GB" dirty="0"/>
              <a:t>though we are urbanized, even though we have been so tragically destructive to the landscape and our natural resources, we are still glorious apes – full creatures of this </a:t>
            </a:r>
            <a:r>
              <a:rPr lang="en-GB" dirty="0" smtClean="0"/>
              <a:t>planet’ </a:t>
            </a:r>
            <a:endParaRPr lang="en-GB" dirty="0"/>
          </a:p>
        </p:txBody>
      </p:sp>
    </p:spTree>
    <p:extLst>
      <p:ext uri="{BB962C8B-B14F-4D97-AF65-F5344CB8AC3E}">
        <p14:creationId xmlns:p14="http://schemas.microsoft.com/office/powerpoint/2010/main" val="2477591997"/>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Pagan Federation</a:t>
            </a:r>
          </a:p>
        </p:txBody>
      </p:sp>
      <p:sp>
        <p:nvSpPr>
          <p:cNvPr id="3" name="Content Placeholder 2"/>
          <p:cNvSpPr>
            <a:spLocks noGrp="1"/>
          </p:cNvSpPr>
          <p:nvPr>
            <p:ph idx="1"/>
          </p:nvPr>
        </p:nvSpPr>
        <p:spPr/>
        <p:txBody>
          <a:bodyPr>
            <a:normAutofit/>
          </a:bodyPr>
          <a:lstStyle/>
          <a:p>
            <a:pPr marL="109728" indent="0">
              <a:buNone/>
            </a:pPr>
            <a:r>
              <a:rPr lang="en-GB" dirty="0" smtClean="0"/>
              <a:t>says </a:t>
            </a:r>
            <a:r>
              <a:rPr lang="en-GB" dirty="0"/>
              <a:t>that Paganism is a</a:t>
            </a:r>
            <a:r>
              <a:rPr lang="en-US" dirty="0"/>
              <a:t> polytheistic or pantheistic nature-worshipping religion.  </a:t>
            </a:r>
            <a:r>
              <a:rPr lang="en-GB" dirty="0"/>
              <a:t>Its adherents venerate Nature and worship many deities, both goddesses and gods.  Much within Paganism is desirous of rebalancing the Divine, or recognising the limitations of Christianity and reinstating equality between female and male and the equal status of the rest of nature with humanity.  </a:t>
            </a:r>
          </a:p>
          <a:p>
            <a:endParaRPr lang="en-GB" dirty="0"/>
          </a:p>
        </p:txBody>
      </p:sp>
    </p:spTree>
    <p:extLst>
      <p:ext uri="{BB962C8B-B14F-4D97-AF65-F5344CB8AC3E}">
        <p14:creationId xmlns:p14="http://schemas.microsoft.com/office/powerpoint/2010/main" val="3309664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1105192"/>
          </a:xfrm>
        </p:spPr>
        <p:txBody>
          <a:bodyPr>
            <a:normAutofit/>
          </a:bodyPr>
          <a:lstStyle/>
          <a:p>
            <a:r>
              <a:rPr lang="en-GB" dirty="0" err="1"/>
              <a:t>Vivianne</a:t>
            </a:r>
            <a:r>
              <a:rPr lang="en-GB" dirty="0"/>
              <a:t> Crowley (1994, 51</a:t>
            </a:r>
            <a:r>
              <a:rPr lang="en-GB" dirty="0" smtClean="0"/>
              <a:t>):</a:t>
            </a:r>
            <a:endParaRPr lang="en-GB" dirty="0"/>
          </a:p>
        </p:txBody>
      </p:sp>
      <p:sp>
        <p:nvSpPr>
          <p:cNvPr id="3" name="Content Placeholder 2"/>
          <p:cNvSpPr>
            <a:spLocks noGrp="1"/>
          </p:cNvSpPr>
          <p:nvPr>
            <p:ph idx="1"/>
          </p:nvPr>
        </p:nvSpPr>
        <p:spPr>
          <a:xfrm>
            <a:off x="1043492" y="2852936"/>
            <a:ext cx="6777317" cy="3672408"/>
          </a:xfrm>
        </p:spPr>
        <p:txBody>
          <a:bodyPr>
            <a:normAutofit/>
          </a:bodyPr>
          <a:lstStyle/>
          <a:p>
            <a:pPr marL="109728" indent="0">
              <a:buNone/>
            </a:pPr>
            <a:r>
              <a:rPr lang="en-GB" dirty="0" smtClean="0"/>
              <a:t>explains </a:t>
            </a:r>
            <a:r>
              <a:rPr lang="en-GB" dirty="0"/>
              <a:t>that ‘In recent years, Paganism has been undergoing a revival in the Western world.  This has been part of a wide spiritual movement which has sought to find religious and spiritual answers outside and beyond the established religions’. </a:t>
            </a:r>
            <a:endParaRPr lang="en-GB" dirty="0" smtClean="0"/>
          </a:p>
          <a:p>
            <a:endParaRPr lang="en-GB" dirty="0"/>
          </a:p>
        </p:txBody>
      </p:sp>
    </p:spTree>
    <p:extLst>
      <p:ext uri="{BB962C8B-B14F-4D97-AF65-F5344CB8AC3E}">
        <p14:creationId xmlns:p14="http://schemas.microsoft.com/office/powerpoint/2010/main" val="4262189126"/>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889168"/>
          </a:xfrm>
        </p:spPr>
        <p:txBody>
          <a:bodyPr>
            <a:normAutofit/>
          </a:bodyPr>
          <a:lstStyle/>
          <a:p>
            <a:r>
              <a:rPr lang="en-GB" dirty="0" smtClean="0"/>
              <a:t>Joanne Pearson (1998):</a:t>
            </a:r>
            <a:endParaRPr lang="en-GB" dirty="0"/>
          </a:p>
        </p:txBody>
      </p:sp>
      <p:sp>
        <p:nvSpPr>
          <p:cNvPr id="3" name="Content Placeholder 2"/>
          <p:cNvSpPr>
            <a:spLocks noGrp="1"/>
          </p:cNvSpPr>
          <p:nvPr>
            <p:ph idx="1"/>
          </p:nvPr>
        </p:nvSpPr>
        <p:spPr>
          <a:xfrm>
            <a:off x="1043492" y="2636912"/>
            <a:ext cx="6777317" cy="3195717"/>
          </a:xfrm>
        </p:spPr>
        <p:txBody>
          <a:bodyPr>
            <a:normAutofit/>
          </a:bodyPr>
          <a:lstStyle/>
          <a:p>
            <a:pPr marL="68580" indent="0">
              <a:buNone/>
            </a:pPr>
            <a:r>
              <a:rPr lang="en-GB" sz="2900" dirty="0" smtClean="0"/>
              <a:t>‘</a:t>
            </a:r>
            <a:r>
              <a:rPr lang="en-GB" sz="2900" dirty="0"/>
              <a:t>academic study is sometimes inclined to assume that Wicca is part of the New Age, although many Wiccans disagree.  The response, “we are not New Age” comes a close second to the assertion “we are not Satanists” ’.  </a:t>
            </a:r>
            <a:endParaRPr lang="en-GB" dirty="0"/>
          </a:p>
        </p:txBody>
      </p:sp>
    </p:spTree>
    <p:extLst>
      <p:ext uri="{BB962C8B-B14F-4D97-AF65-F5344CB8AC3E}">
        <p14:creationId xmlns:p14="http://schemas.microsoft.com/office/powerpoint/2010/main" val="18825671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GB" dirty="0"/>
              <a:t>1951 saw the Fraudulent Mediums Act (the Repeal of the Witchcraft Act of 1735).  Faber says (1996, 178) that after that witches ‘came out of the closet’. </a:t>
            </a:r>
            <a:endParaRPr lang="en-GB" dirty="0" smtClean="0"/>
          </a:p>
          <a:p>
            <a:endParaRPr lang="en-GB" dirty="0"/>
          </a:p>
          <a:p>
            <a:r>
              <a:rPr lang="en-US" dirty="0" smtClean="0"/>
              <a:t>See UK Parliament – Religion and Belief – Witchcraft: </a:t>
            </a:r>
            <a:r>
              <a:rPr lang="en-US" dirty="0" smtClean="0">
                <a:hlinkClick r:id="rId2"/>
              </a:rPr>
              <a:t>http</a:t>
            </a:r>
            <a:r>
              <a:rPr lang="en-US" dirty="0">
                <a:hlinkClick r:id="rId2"/>
              </a:rPr>
              <a:t>://www.parliament.uk/about/living-heritage/transformingsociety/private-lives/religion/overview/witchcraft</a:t>
            </a:r>
            <a:r>
              <a:rPr lang="en-US" dirty="0" smtClean="0">
                <a:hlinkClick r:id="rId2"/>
              </a:rPr>
              <a:t>/</a:t>
            </a:r>
            <a:r>
              <a:rPr lang="en-US" dirty="0" smtClean="0"/>
              <a:t> </a:t>
            </a:r>
            <a:endParaRPr lang="en-US" dirty="0"/>
          </a:p>
        </p:txBody>
      </p:sp>
    </p:spTree>
    <p:extLst>
      <p:ext uri="{BB962C8B-B14F-4D97-AF65-F5344CB8AC3E}">
        <p14:creationId xmlns:p14="http://schemas.microsoft.com/office/powerpoint/2010/main" val="38614921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492896"/>
            <a:ext cx="8229600" cy="4081640"/>
          </a:xfrm>
        </p:spPr>
        <p:txBody>
          <a:bodyPr>
            <a:normAutofit lnSpcReduction="10000"/>
          </a:bodyPr>
          <a:lstStyle/>
          <a:p>
            <a:r>
              <a:rPr lang="en-GB" dirty="0"/>
              <a:t>I</a:t>
            </a:r>
            <a:r>
              <a:rPr lang="en-GB" dirty="0" smtClean="0"/>
              <a:t>f </a:t>
            </a:r>
            <a:r>
              <a:rPr lang="en-GB" dirty="0"/>
              <a:t>people believe something to be real there will be real consequences (Richardson, </a:t>
            </a:r>
            <a:r>
              <a:rPr lang="en-GB" dirty="0" smtClean="0"/>
              <a:t>2003, 69</a:t>
            </a:r>
            <a:r>
              <a:rPr lang="en-GB" dirty="0" smtClean="0"/>
              <a:t>).</a:t>
            </a:r>
          </a:p>
          <a:p>
            <a:r>
              <a:rPr lang="en-GB" dirty="0" smtClean="0"/>
              <a:t>Nazis and Jews</a:t>
            </a:r>
          </a:p>
          <a:p>
            <a:r>
              <a:rPr lang="en-GB" dirty="0" smtClean="0"/>
              <a:t>Witch </a:t>
            </a:r>
            <a:r>
              <a:rPr lang="en-GB" dirty="0" smtClean="0"/>
              <a:t>hunts: Pendle </a:t>
            </a:r>
            <a:r>
              <a:rPr lang="en-GB" dirty="0" smtClean="0"/>
              <a:t>and Salem</a:t>
            </a:r>
          </a:p>
          <a:p>
            <a:r>
              <a:rPr lang="en-GB" dirty="0" smtClean="0"/>
              <a:t>“Moral </a:t>
            </a:r>
            <a:r>
              <a:rPr lang="en-GB" dirty="0"/>
              <a:t>entrepreneurs” </a:t>
            </a:r>
            <a:r>
              <a:rPr lang="en-GB" dirty="0" smtClean="0"/>
              <a:t>and “claim-makers”:</a:t>
            </a:r>
          </a:p>
          <a:p>
            <a:pPr lvl="1"/>
            <a:r>
              <a:rPr lang="en-GB" dirty="0" smtClean="0"/>
              <a:t>Who </a:t>
            </a:r>
            <a:r>
              <a:rPr lang="en-GB" dirty="0"/>
              <a:t>are they</a:t>
            </a:r>
            <a:r>
              <a:rPr lang="en-GB" dirty="0" smtClean="0"/>
              <a:t>?</a:t>
            </a:r>
          </a:p>
          <a:p>
            <a:pPr lvl="1"/>
            <a:r>
              <a:rPr lang="en-GB" dirty="0" smtClean="0"/>
              <a:t>What </a:t>
            </a:r>
            <a:r>
              <a:rPr lang="en-GB" dirty="0"/>
              <a:t>do they have to gain</a:t>
            </a:r>
            <a:r>
              <a:rPr lang="en-GB" dirty="0" smtClean="0"/>
              <a:t>?</a:t>
            </a:r>
          </a:p>
          <a:p>
            <a:pPr lvl="1"/>
            <a:r>
              <a:rPr lang="en-GB" dirty="0" smtClean="0"/>
              <a:t>What </a:t>
            </a:r>
            <a:r>
              <a:rPr lang="en-GB" dirty="0"/>
              <a:t>are they saying</a:t>
            </a:r>
            <a:r>
              <a:rPr lang="en-GB" dirty="0" smtClean="0"/>
              <a:t>?</a:t>
            </a:r>
          </a:p>
          <a:p>
            <a:pPr lvl="1"/>
            <a:r>
              <a:rPr lang="en-GB" dirty="0"/>
              <a:t>W</a:t>
            </a:r>
            <a:r>
              <a:rPr lang="en-GB" dirty="0" smtClean="0"/>
              <a:t>hat </a:t>
            </a:r>
            <a:r>
              <a:rPr lang="en-GB" dirty="0"/>
              <a:t>will be the consequence if others believe what they say?</a:t>
            </a:r>
          </a:p>
        </p:txBody>
      </p:sp>
      <p:sp>
        <p:nvSpPr>
          <p:cNvPr id="4" name="TextBox 3"/>
          <p:cNvSpPr txBox="1"/>
          <p:nvPr/>
        </p:nvSpPr>
        <p:spPr>
          <a:xfrm>
            <a:off x="467544" y="1130300"/>
            <a:ext cx="5839100" cy="707886"/>
          </a:xfrm>
          <a:prstGeom prst="rect">
            <a:avLst/>
          </a:prstGeom>
          <a:noFill/>
        </p:spPr>
        <p:txBody>
          <a:bodyPr wrap="square" rtlCol="0">
            <a:spAutoFit/>
          </a:bodyPr>
          <a:lstStyle/>
          <a:p>
            <a:pPr algn="ctr"/>
            <a:r>
              <a:rPr lang="en-US" sz="4000" dirty="0">
                <a:solidFill>
                  <a:srgbClr val="FF0000"/>
                </a:solidFill>
              </a:rPr>
              <a:t>The Satanic Panic</a:t>
            </a:r>
          </a:p>
        </p:txBody>
      </p:sp>
    </p:spTree>
    <p:extLst>
      <p:ext uri="{BB962C8B-B14F-4D97-AF65-F5344CB8AC3E}">
        <p14:creationId xmlns:p14="http://schemas.microsoft.com/office/powerpoint/2010/main" val="40530740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a:t>Causes of and influences on the “satanic panic” (Richardson, 2003)</a:t>
            </a:r>
            <a:br>
              <a:rPr lang="en-GB" sz="3200" dirty="0"/>
            </a:br>
            <a:endParaRPr lang="en-GB" sz="3200" dirty="0"/>
          </a:p>
        </p:txBody>
      </p:sp>
      <p:sp>
        <p:nvSpPr>
          <p:cNvPr id="3" name="Content Placeholder 2"/>
          <p:cNvSpPr>
            <a:spLocks noGrp="1"/>
          </p:cNvSpPr>
          <p:nvPr>
            <p:ph idx="1"/>
          </p:nvPr>
        </p:nvSpPr>
        <p:spPr/>
        <p:txBody>
          <a:bodyPr>
            <a:normAutofit fontScale="77500" lnSpcReduction="20000"/>
          </a:bodyPr>
          <a:lstStyle/>
          <a:p>
            <a:pPr>
              <a:buBlip>
                <a:blip r:embed="rId2"/>
              </a:buBlip>
            </a:pPr>
            <a:r>
              <a:rPr lang="en-GB" dirty="0" smtClean="0"/>
              <a:t>Some </a:t>
            </a:r>
            <a:r>
              <a:rPr lang="en-GB" dirty="0"/>
              <a:t>Satanic </a:t>
            </a:r>
            <a:r>
              <a:rPr lang="en-GB" dirty="0" smtClean="0"/>
              <a:t>groups/individuals </a:t>
            </a:r>
            <a:r>
              <a:rPr lang="en-GB" dirty="0"/>
              <a:t>do </a:t>
            </a:r>
            <a:r>
              <a:rPr lang="en-GB" dirty="0" smtClean="0"/>
              <a:t>exist.</a:t>
            </a:r>
            <a:endParaRPr lang="en-GB" dirty="0"/>
          </a:p>
          <a:p>
            <a:pPr>
              <a:buBlip>
                <a:blip r:embed="rId2"/>
              </a:buBlip>
            </a:pPr>
            <a:r>
              <a:rPr lang="en-GB" dirty="0" smtClean="0"/>
              <a:t>Rise </a:t>
            </a:r>
            <a:r>
              <a:rPr lang="en-GB" dirty="0"/>
              <a:t>of Christian fundamentalism. </a:t>
            </a:r>
            <a:r>
              <a:rPr lang="en-GB" dirty="0" smtClean="0"/>
              <a:t> </a:t>
            </a:r>
          </a:p>
          <a:p>
            <a:pPr>
              <a:buBlip>
                <a:blip r:embed="rId2"/>
              </a:buBlip>
            </a:pPr>
            <a:r>
              <a:rPr lang="en-GB" dirty="0" smtClean="0"/>
              <a:t>Increased concern of the welfare of children. </a:t>
            </a:r>
          </a:p>
          <a:p>
            <a:pPr>
              <a:buBlip>
                <a:blip r:embed="rId2"/>
              </a:buBlip>
            </a:pPr>
            <a:r>
              <a:rPr lang="en-GB" dirty="0" smtClean="0"/>
              <a:t>Repressed </a:t>
            </a:r>
            <a:r>
              <a:rPr lang="en-GB" dirty="0"/>
              <a:t>memory </a:t>
            </a:r>
            <a:r>
              <a:rPr lang="en-GB" dirty="0" smtClean="0"/>
              <a:t>movement/repressed memory syndrome</a:t>
            </a:r>
            <a:endParaRPr lang="en-GB" dirty="0"/>
          </a:p>
          <a:p>
            <a:pPr>
              <a:buBlip>
                <a:blip r:embed="rId2"/>
              </a:buBlip>
            </a:pPr>
            <a:r>
              <a:rPr lang="en-GB" dirty="0" smtClean="0"/>
              <a:t>Anti </a:t>
            </a:r>
            <a:r>
              <a:rPr lang="en-GB" dirty="0"/>
              <a:t>Cult Movement. </a:t>
            </a:r>
            <a:endParaRPr lang="en-GB" dirty="0" smtClean="0"/>
          </a:p>
          <a:p>
            <a:pPr>
              <a:buBlip>
                <a:blip r:embed="rId2"/>
              </a:buBlip>
            </a:pPr>
            <a:r>
              <a:rPr lang="en-GB" dirty="0" smtClean="0"/>
              <a:t>The </a:t>
            </a:r>
            <a:r>
              <a:rPr lang="en-GB" dirty="0"/>
              <a:t>rise of feminism has contributed to concern over </a:t>
            </a:r>
            <a:r>
              <a:rPr lang="en-GB" dirty="0" err="1"/>
              <a:t>satanism</a:t>
            </a:r>
            <a:r>
              <a:rPr lang="en-GB" dirty="0"/>
              <a:t>. </a:t>
            </a:r>
            <a:endParaRPr lang="en-GB" dirty="0" smtClean="0"/>
          </a:p>
          <a:p>
            <a:pPr>
              <a:buBlip>
                <a:blip r:embed="rId2"/>
              </a:buBlip>
            </a:pPr>
            <a:r>
              <a:rPr lang="en-GB" dirty="0" smtClean="0"/>
              <a:t>Requirements </a:t>
            </a:r>
            <a:r>
              <a:rPr lang="en-GB" dirty="0"/>
              <a:t>for staff development in certain occupations (police, social workers, </a:t>
            </a:r>
            <a:r>
              <a:rPr lang="en-GB" dirty="0" err="1"/>
              <a:t>etc</a:t>
            </a:r>
            <a:r>
              <a:rPr lang="en-GB" dirty="0" smtClean="0"/>
              <a:t>). </a:t>
            </a:r>
          </a:p>
          <a:p>
            <a:pPr>
              <a:buBlip>
                <a:blip r:embed="rId2"/>
              </a:buBlip>
            </a:pPr>
            <a:r>
              <a:rPr lang="en-GB" dirty="0"/>
              <a:t>M</a:t>
            </a:r>
            <a:r>
              <a:rPr lang="en-GB" dirty="0" smtClean="0"/>
              <a:t>ass media, popular </a:t>
            </a:r>
            <a:r>
              <a:rPr lang="en-GB" dirty="0"/>
              <a:t>culture, film, documentaries, dramas, religious TV, talk shows wanting drama and controversy.  </a:t>
            </a:r>
            <a:endParaRPr lang="en-GB" dirty="0" smtClean="0"/>
          </a:p>
          <a:p>
            <a:pPr marL="109728" indent="0">
              <a:buNone/>
            </a:pPr>
            <a:r>
              <a:rPr lang="en-GB" dirty="0" smtClean="0"/>
              <a:t/>
            </a:r>
            <a:br>
              <a:rPr lang="en-GB" dirty="0" smtClean="0"/>
            </a:br>
            <a:r>
              <a:rPr lang="en-GB" sz="5200" b="1" dirty="0" smtClean="0">
                <a:solidFill>
                  <a:schemeClr val="tx2"/>
                </a:solidFill>
              </a:rPr>
              <a:t>= “</a:t>
            </a:r>
            <a:r>
              <a:rPr lang="en-GB" sz="5200" b="1" dirty="0">
                <a:solidFill>
                  <a:schemeClr val="tx2"/>
                </a:solidFill>
              </a:rPr>
              <a:t>satanic panic</a:t>
            </a:r>
            <a:r>
              <a:rPr lang="en-GB" sz="5200" b="1" dirty="0" smtClean="0">
                <a:solidFill>
                  <a:schemeClr val="tx2"/>
                </a:solidFill>
              </a:rPr>
              <a:t>”</a:t>
            </a:r>
            <a:endParaRPr lang="en-GB" sz="5200" b="1" dirty="0">
              <a:solidFill>
                <a:schemeClr val="tx2"/>
              </a:solidFill>
            </a:endParaRPr>
          </a:p>
        </p:txBody>
      </p:sp>
    </p:spTree>
    <p:extLst>
      <p:ext uri="{BB962C8B-B14F-4D97-AF65-F5344CB8AC3E}">
        <p14:creationId xmlns:p14="http://schemas.microsoft.com/office/powerpoint/2010/main" val="7534100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Satanic Ritual Abuse</a:t>
            </a:r>
            <a:endParaRPr lang="en-US" dirty="0"/>
          </a:p>
        </p:txBody>
      </p:sp>
      <p:sp>
        <p:nvSpPr>
          <p:cNvPr id="3" name="Content Placeholder 2"/>
          <p:cNvSpPr>
            <a:spLocks noGrp="1"/>
          </p:cNvSpPr>
          <p:nvPr>
            <p:ph idx="1"/>
          </p:nvPr>
        </p:nvSpPr>
        <p:spPr/>
        <p:txBody>
          <a:bodyPr>
            <a:normAutofit fontScale="92500" lnSpcReduction="20000"/>
          </a:bodyPr>
          <a:lstStyle/>
          <a:p>
            <a:r>
              <a:rPr lang="en-GB" dirty="0"/>
              <a:t>James Lewis (2002, 635) SRA – abusing someone ritually as a way of worshipping Satan. </a:t>
            </a:r>
            <a:endParaRPr lang="en-GB" dirty="0" smtClean="0"/>
          </a:p>
          <a:p>
            <a:r>
              <a:rPr lang="en-GB" dirty="0" smtClean="0"/>
              <a:t>1980 publication of </a:t>
            </a:r>
            <a:r>
              <a:rPr lang="en-GB" i="1" dirty="0" smtClean="0"/>
              <a:t>Michelle Remembers</a:t>
            </a:r>
            <a:r>
              <a:rPr lang="en-GB" dirty="0" smtClean="0"/>
              <a:t>.</a:t>
            </a:r>
          </a:p>
          <a:p>
            <a:r>
              <a:rPr lang="en-GB" dirty="0"/>
              <a:t>“By asking leading questions, they were able to find evidence for their beliefs in the testimony of abused children.  These included being locked in a cage, being buried in the ground in a coffin or box, </a:t>
            </a:r>
            <a:r>
              <a:rPr lang="en-GB" dirty="0" err="1"/>
              <a:t>beung</a:t>
            </a:r>
            <a:r>
              <a:rPr lang="en-GB" dirty="0"/>
              <a:t> tied upside down or hung from a pole or book, participating in a mock marriage, seeing children or babies killed, having blood poured over them, and being taken to churches and graveyards for ritual abuse” (Lewis, 637). </a:t>
            </a:r>
            <a:endParaRPr lang="en-US" dirty="0"/>
          </a:p>
        </p:txBody>
      </p:sp>
    </p:spTree>
    <p:extLst>
      <p:ext uri="{BB962C8B-B14F-4D97-AF65-F5344CB8AC3E}">
        <p14:creationId xmlns:p14="http://schemas.microsoft.com/office/powerpoint/2010/main" val="31560368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62500" lnSpcReduction="20000"/>
          </a:bodyPr>
          <a:lstStyle/>
          <a:p>
            <a:r>
              <a:rPr lang="en-GB" dirty="0"/>
              <a:t>Urban (2015, 195) notes that by the 1980s Satanism </a:t>
            </a:r>
            <a:r>
              <a:rPr lang="en-GB" dirty="0" smtClean="0"/>
              <a:t>seen as </a:t>
            </a:r>
            <a:r>
              <a:rPr lang="en-GB" dirty="0"/>
              <a:t>a ‘…vast underground secret conspiracy linked to child abuse, human sacrifice, bizarre pornography, and various other atrocities’.  </a:t>
            </a:r>
            <a:r>
              <a:rPr lang="en-GB" dirty="0" smtClean="0"/>
              <a:t>Three reasons:</a:t>
            </a:r>
          </a:p>
          <a:p>
            <a:pPr marL="624078" indent="-514350">
              <a:buFont typeface="+mj-lt"/>
              <a:buAutoNum type="arabicPeriod"/>
            </a:pPr>
            <a:r>
              <a:rPr lang="en-GB" dirty="0" smtClean="0"/>
              <a:t>The </a:t>
            </a:r>
            <a:r>
              <a:rPr lang="en-GB" dirty="0"/>
              <a:t>already </a:t>
            </a:r>
            <a:r>
              <a:rPr lang="en-GB" dirty="0" err="1"/>
              <a:t>existant</a:t>
            </a:r>
            <a:r>
              <a:rPr lang="en-GB" dirty="0"/>
              <a:t> fear of so-called ‘cults’ and the work of the ACM.</a:t>
            </a:r>
          </a:p>
          <a:p>
            <a:pPr marL="109728" indent="0">
              <a:buNone/>
            </a:pPr>
            <a:r>
              <a:rPr lang="en-GB" dirty="0" smtClean="0"/>
              <a:t>	The </a:t>
            </a:r>
            <a:r>
              <a:rPr lang="en-GB" dirty="0"/>
              <a:t>‘Manson Murders’ (Sharon Tate – Polanski – 1969)</a:t>
            </a:r>
          </a:p>
          <a:p>
            <a:pPr marL="109728" indent="0">
              <a:buNone/>
            </a:pPr>
            <a:r>
              <a:rPr lang="en-GB" dirty="0" smtClean="0"/>
              <a:t>	1978 </a:t>
            </a:r>
            <a:r>
              <a:rPr lang="en-GB" dirty="0"/>
              <a:t>People’s Temple</a:t>
            </a:r>
          </a:p>
          <a:p>
            <a:pPr marL="704088" lvl="2" indent="0">
              <a:buNone/>
            </a:pPr>
            <a:r>
              <a:rPr lang="en-GB" dirty="0"/>
              <a:t>(I would add publications like Snapping – America’s Epidemic of Sudden Personality Change’.</a:t>
            </a:r>
            <a:r>
              <a:rPr lang="en-GB" dirty="0" smtClean="0"/>
              <a:t>)</a:t>
            </a:r>
          </a:p>
          <a:p>
            <a:pPr marL="704088" lvl="2" indent="0">
              <a:buNone/>
            </a:pPr>
            <a:endParaRPr lang="en-GB" dirty="0"/>
          </a:p>
          <a:p>
            <a:pPr marL="624078" lvl="0" indent="-514350">
              <a:buFont typeface="+mj-lt"/>
              <a:buAutoNum type="arabicPeriod" startAt="2"/>
            </a:pPr>
            <a:r>
              <a:rPr lang="en-GB" dirty="0"/>
              <a:t>‘Rise of conservative Christianity in the 1970s and 1980s.  ‘Reacting against the liberalism and </a:t>
            </a:r>
            <a:r>
              <a:rPr lang="en-GB" dirty="0" err="1"/>
              <a:t>permissivement</a:t>
            </a:r>
            <a:r>
              <a:rPr lang="en-GB" dirty="0"/>
              <a:t> of the 1960s, these groups warned of America’s loss of a moral </a:t>
            </a:r>
            <a:r>
              <a:rPr lang="en-GB" dirty="0" smtClean="0"/>
              <a:t>compass </a:t>
            </a:r>
            <a:r>
              <a:rPr lang="en-GB" dirty="0"/>
              <a:t>and saw the alleged spread of Satanism as a welling example of that dangerous trend’ (Urban, 2015, 195).  </a:t>
            </a:r>
            <a:endParaRPr lang="en-GB" dirty="0" smtClean="0"/>
          </a:p>
          <a:p>
            <a:pPr marL="624078" lvl="0" indent="-514350">
              <a:buFont typeface="+mj-lt"/>
              <a:buAutoNum type="arabicPeriod" startAt="3"/>
            </a:pPr>
            <a:r>
              <a:rPr lang="en-GB" dirty="0" smtClean="0"/>
              <a:t>Rumours </a:t>
            </a:r>
            <a:r>
              <a:rPr lang="en-GB" dirty="0"/>
              <a:t>of children being used in Satanic rituals.  </a:t>
            </a:r>
            <a:r>
              <a:rPr lang="en-GB" i="1" dirty="0"/>
              <a:t>Michelle Remembers</a:t>
            </a:r>
            <a:r>
              <a:rPr lang="en-GB" dirty="0"/>
              <a:t> (1980) –physical and psychological abuse, cannibalism, torture, sexual abuse, Satan.  Let to other publications, but none before that.  Book found to be a hoax.  </a:t>
            </a:r>
            <a:endParaRPr lang="en-GB" dirty="0" smtClean="0"/>
          </a:p>
          <a:p>
            <a:pPr marL="624078" lvl="0" indent="-514350">
              <a:buFont typeface="+mj-lt"/>
              <a:buAutoNum type="arabicPeriod" startAt="3"/>
            </a:pPr>
            <a:endParaRPr lang="en-GB" dirty="0"/>
          </a:p>
        </p:txBody>
      </p:sp>
    </p:spTree>
    <p:extLst>
      <p:ext uri="{BB962C8B-B14F-4D97-AF65-F5344CB8AC3E}">
        <p14:creationId xmlns:p14="http://schemas.microsoft.com/office/powerpoint/2010/main" val="1266187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47500" lnSpcReduction="20000"/>
          </a:bodyPr>
          <a:lstStyle/>
          <a:p>
            <a:r>
              <a:rPr lang="en-GB" dirty="0"/>
              <a:t>Urban (2015, 197) quotes </a:t>
            </a:r>
            <a:r>
              <a:rPr lang="en-GB" dirty="0" err="1"/>
              <a:t>ZeenaLaVey</a:t>
            </a:r>
            <a:r>
              <a:rPr lang="en-GB" dirty="0"/>
              <a:t> arguing that groups like the Church of Satan ‘had been made an easy and convenient scapegoat for other social anxieties’.  She said</a:t>
            </a:r>
            <a:r>
              <a:rPr lang="en-GB" dirty="0" smtClean="0"/>
              <a:t>:</a:t>
            </a:r>
          </a:p>
          <a:p>
            <a:endParaRPr lang="en-GB" dirty="0"/>
          </a:p>
          <a:p>
            <a:pPr marL="109728" indent="0">
              <a:buNone/>
            </a:pPr>
            <a:r>
              <a:rPr lang="en-GB" dirty="0" smtClean="0"/>
              <a:t>	The </a:t>
            </a:r>
            <a:r>
              <a:rPr lang="en-GB" dirty="0"/>
              <a:t>average person these days looks to the television for comfort.  And we liken the </a:t>
            </a:r>
            <a:r>
              <a:rPr lang="en-GB" dirty="0" smtClean="0"/>
              <a:t>	television </a:t>
            </a:r>
            <a:r>
              <a:rPr lang="en-GB" dirty="0"/>
              <a:t>to the new god… The media now is that comfort source for the more </a:t>
            </a:r>
            <a:r>
              <a:rPr lang="en-GB" dirty="0" smtClean="0"/>
              <a:t>	ignorant </a:t>
            </a:r>
            <a:r>
              <a:rPr lang="en-GB" dirty="0"/>
              <a:t>of our </a:t>
            </a:r>
            <a:r>
              <a:rPr lang="en-GB" dirty="0" smtClean="0"/>
              <a:t>society</a:t>
            </a:r>
            <a:r>
              <a:rPr lang="en-GB" dirty="0"/>
              <a:t>.  And what Satanists are experiencing now is the result </a:t>
            </a:r>
            <a:r>
              <a:rPr lang="en-GB" dirty="0" smtClean="0"/>
              <a:t>	of </a:t>
            </a:r>
            <a:r>
              <a:rPr lang="en-GB" dirty="0"/>
              <a:t>that ignorance and what that god has created… We are the last scapegoat, we’re </a:t>
            </a:r>
            <a:r>
              <a:rPr lang="en-GB" dirty="0" smtClean="0"/>
              <a:t>	the </a:t>
            </a:r>
            <a:r>
              <a:rPr lang="en-GB" dirty="0"/>
              <a:t>last minority, </a:t>
            </a:r>
            <a:r>
              <a:rPr lang="en-GB" dirty="0" smtClean="0"/>
              <a:t>we’re </a:t>
            </a:r>
            <a:r>
              <a:rPr lang="en-GB" dirty="0"/>
              <a:t>the last religion that always requires somebody to define </a:t>
            </a:r>
            <a:r>
              <a:rPr lang="en-GB" dirty="0" smtClean="0"/>
              <a:t>	what </a:t>
            </a:r>
            <a:r>
              <a:rPr lang="en-GB" dirty="0"/>
              <a:t>we are… We’re the only thing that the media can toss our name around… </a:t>
            </a:r>
            <a:r>
              <a:rPr lang="en-GB" dirty="0" smtClean="0"/>
              <a:t>	indiscriminately </a:t>
            </a:r>
            <a:r>
              <a:rPr lang="en-GB" dirty="0"/>
              <a:t>with no regard for whose lives it affects.  And the fact of it is that </a:t>
            </a:r>
            <a:r>
              <a:rPr lang="en-GB" dirty="0" smtClean="0"/>
              <a:t>	many </a:t>
            </a:r>
            <a:r>
              <a:rPr lang="en-GB" dirty="0"/>
              <a:t>Satanists’ lives and their families have been completely destroyed, and it’s </a:t>
            </a:r>
            <a:r>
              <a:rPr lang="en-GB" dirty="0" smtClean="0"/>
              <a:t>	because </a:t>
            </a:r>
            <a:r>
              <a:rPr lang="en-GB" dirty="0"/>
              <a:t>of this ignorance” (see Urban, 2015, 197)</a:t>
            </a:r>
            <a:r>
              <a:rPr lang="en-GB" dirty="0" smtClean="0"/>
              <a:t>.</a:t>
            </a:r>
          </a:p>
          <a:p>
            <a:pPr marL="109728" indent="0">
              <a:buNone/>
            </a:pPr>
            <a:endParaRPr lang="en-GB" dirty="0"/>
          </a:p>
          <a:p>
            <a:r>
              <a:rPr lang="en-GB" dirty="0" smtClean="0"/>
              <a:t>‘Performance</a:t>
            </a:r>
            <a:r>
              <a:rPr lang="en-GB" dirty="0"/>
              <a:t>’ in </a:t>
            </a:r>
            <a:r>
              <a:rPr lang="en-GB" dirty="0" err="1"/>
              <a:t>satanism</a:t>
            </a:r>
            <a:r>
              <a:rPr lang="en-GB" dirty="0"/>
              <a:t>, ‘dramatic chords from an organ </a:t>
            </a:r>
            <a:r>
              <a:rPr lang="en-GB" dirty="0" smtClean="0"/>
              <a:t>(Urban, 2015</a:t>
            </a:r>
            <a:r>
              <a:rPr lang="en-GB" dirty="0"/>
              <a:t>, 185).  ‘Clearly, much of this ritual is aimed at an explicit exaggerated, even ridiculous inversion of the Catholic mass.  </a:t>
            </a:r>
            <a:r>
              <a:rPr lang="en-GB" dirty="0" err="1"/>
              <a:t>LaVey</a:t>
            </a:r>
            <a:r>
              <a:rPr lang="en-GB" dirty="0"/>
              <a:t> himself more or less acknowledged as much, suggesting that the early Church of Satan had to use such extreme displays of Christian inversion in order to awaken the American public and make itself known to the world’. </a:t>
            </a:r>
            <a:endParaRPr lang="en-GB" dirty="0" smtClean="0"/>
          </a:p>
          <a:p>
            <a:r>
              <a:rPr lang="en-GB" dirty="0" smtClean="0"/>
              <a:t>‘Performance’ in the media (Urban, 2015</a:t>
            </a:r>
            <a:r>
              <a:rPr lang="en-GB" dirty="0"/>
              <a:t>, 197</a:t>
            </a:r>
            <a:r>
              <a:rPr lang="en-GB" dirty="0" smtClean="0"/>
              <a:t>).  The media ‘added </a:t>
            </a:r>
            <a:r>
              <a:rPr lang="en-GB" dirty="0"/>
              <a:t>a new twist to the theme of performance and spectacle that runs through modern Satanism from the late 1960s onwards.  While the early Church of Satan had made a point of performing shocking and provocative ritual spectacles such as the black mass, the American media of the 1980s made a spectacle of their own, by sensationalizing and </a:t>
            </a:r>
            <a:r>
              <a:rPr lang="en-GB" dirty="0" smtClean="0"/>
              <a:t>exaggerating </a:t>
            </a:r>
            <a:r>
              <a:rPr lang="en-GB" dirty="0"/>
              <a:t>the power of Satanism in the modern world’. </a:t>
            </a:r>
            <a:endParaRPr lang="en-US" dirty="0"/>
          </a:p>
          <a:p>
            <a:endParaRPr lang="en-US" dirty="0"/>
          </a:p>
        </p:txBody>
      </p:sp>
    </p:spTree>
    <p:extLst>
      <p:ext uri="{BB962C8B-B14F-4D97-AF65-F5344CB8AC3E}">
        <p14:creationId xmlns:p14="http://schemas.microsoft.com/office/powerpoint/2010/main" val="10437583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Satanism in the news media and Satanism in Film</a:t>
            </a:r>
            <a:br>
              <a:rPr lang="en-GB" sz="2800" dirty="0"/>
            </a:br>
            <a:endParaRPr lang="en-US" sz="2800" dirty="0"/>
          </a:p>
        </p:txBody>
      </p:sp>
      <p:sp>
        <p:nvSpPr>
          <p:cNvPr id="3" name="Content Placeholder 2"/>
          <p:cNvSpPr>
            <a:spLocks noGrp="1"/>
          </p:cNvSpPr>
          <p:nvPr>
            <p:ph idx="1"/>
          </p:nvPr>
        </p:nvSpPr>
        <p:spPr>
          <a:xfrm>
            <a:off x="457200" y="1844824"/>
            <a:ext cx="8229600" cy="4729712"/>
          </a:xfrm>
        </p:spPr>
        <p:txBody>
          <a:bodyPr>
            <a:normAutofit fontScale="77500" lnSpcReduction="20000"/>
          </a:bodyPr>
          <a:lstStyle/>
          <a:p>
            <a:r>
              <a:rPr lang="en-GB" dirty="0" smtClean="0"/>
              <a:t>Journalists</a:t>
            </a:r>
            <a:r>
              <a:rPr lang="en-GB" dirty="0"/>
              <a:t>, in the news media, arguably struggle anyway with </a:t>
            </a:r>
            <a:r>
              <a:rPr lang="en-GB" dirty="0" smtClean="0"/>
              <a:t>religion.  </a:t>
            </a:r>
            <a:endParaRPr lang="en-GB" dirty="0"/>
          </a:p>
          <a:p>
            <a:r>
              <a:rPr lang="en-GB" dirty="0"/>
              <a:t>Hugh Urban notes that whereas there aren’t that many people influenced enough by Satanism to make membership of </a:t>
            </a:r>
            <a:r>
              <a:rPr lang="en-GB" dirty="0" smtClean="0"/>
              <a:t>Satanic </a:t>
            </a:r>
            <a:r>
              <a:rPr lang="en-GB" dirty="0"/>
              <a:t>groups all that significant, ‘… its influence on modern popular culture has been significantly greater’ (Urban, 2015, 191).  Satan has been in Hollywood since the start – 1915 – </a:t>
            </a:r>
            <a:r>
              <a:rPr lang="en-GB" i="1" dirty="0"/>
              <a:t>The Devil’s Darling</a:t>
            </a:r>
            <a:r>
              <a:rPr lang="en-GB" dirty="0"/>
              <a:t>.  Emergence of Horror Films 1930s and 1940s (Hammer House of Horror).  Urban says that it wasn’t until the 1960 that horror film really took off (counterculture, sexual revolution, </a:t>
            </a:r>
            <a:r>
              <a:rPr lang="en-GB" dirty="0" err="1"/>
              <a:t>etc</a:t>
            </a:r>
            <a:r>
              <a:rPr lang="en-GB" dirty="0"/>
              <a:t>).  1968 – </a:t>
            </a:r>
            <a:r>
              <a:rPr lang="en-GB" i="1" dirty="0"/>
              <a:t>The Devil Rides Out</a:t>
            </a:r>
            <a:r>
              <a:rPr lang="en-GB" dirty="0"/>
              <a:t> (Dennis Wheatley novel) – satanic priest and devil worshippers.  Also 1968 Roman </a:t>
            </a:r>
            <a:r>
              <a:rPr lang="en-GB" dirty="0" err="1"/>
              <a:t>Polansky</a:t>
            </a:r>
            <a:r>
              <a:rPr lang="en-GB" dirty="0"/>
              <a:t> </a:t>
            </a:r>
            <a:r>
              <a:rPr lang="en-GB" i="1" dirty="0"/>
              <a:t>Rosemary’s Baby</a:t>
            </a:r>
            <a:r>
              <a:rPr lang="en-GB" dirty="0"/>
              <a:t> (1967 novel Ira Levin).  Satan (Anton </a:t>
            </a:r>
            <a:r>
              <a:rPr lang="en-GB" dirty="0" err="1"/>
              <a:t>LaVey</a:t>
            </a:r>
            <a:r>
              <a:rPr lang="en-GB" dirty="0"/>
              <a:t>) fathers a baby.  1973 </a:t>
            </a:r>
            <a:r>
              <a:rPr lang="en-GB" i="1" dirty="0"/>
              <a:t>The Exorcist</a:t>
            </a:r>
            <a:r>
              <a:rPr lang="en-GB" dirty="0"/>
              <a:t> and 1976 </a:t>
            </a:r>
            <a:r>
              <a:rPr lang="en-GB" i="1" dirty="0"/>
              <a:t>The Omen</a:t>
            </a:r>
            <a:r>
              <a:rPr lang="en-GB" dirty="0"/>
              <a:t>.  </a:t>
            </a:r>
          </a:p>
          <a:p>
            <a:endParaRPr lang="en-US" dirty="0"/>
          </a:p>
        </p:txBody>
      </p:sp>
    </p:spTree>
    <p:extLst>
      <p:ext uri="{BB962C8B-B14F-4D97-AF65-F5344CB8AC3E}">
        <p14:creationId xmlns:p14="http://schemas.microsoft.com/office/powerpoint/2010/main" val="26797554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r>
              <a:rPr lang="en-US" dirty="0" smtClean="0"/>
              <a:t>Bill Ellis (2000) – Folklore – Theological – Secular </a:t>
            </a:r>
            <a:r>
              <a:rPr lang="en-US" dirty="0" smtClean="0"/>
              <a:t>= side by side</a:t>
            </a:r>
            <a:endParaRPr lang="en-US" dirty="0" smtClean="0"/>
          </a:p>
          <a:p>
            <a:r>
              <a:rPr lang="en-GB" dirty="0" smtClean="0"/>
              <a:t>Ellis </a:t>
            </a:r>
            <a:r>
              <a:rPr lang="en-GB" dirty="0"/>
              <a:t>notes the important distinction between folklore </a:t>
            </a:r>
            <a:r>
              <a:rPr lang="en-GB" u="sng" dirty="0"/>
              <a:t>of</a:t>
            </a:r>
            <a:r>
              <a:rPr lang="en-GB" dirty="0"/>
              <a:t> </a:t>
            </a:r>
            <a:r>
              <a:rPr lang="en-GB" dirty="0" smtClean="0"/>
              <a:t>Satanists </a:t>
            </a:r>
            <a:r>
              <a:rPr lang="en-GB" dirty="0"/>
              <a:t>and folklore </a:t>
            </a:r>
            <a:r>
              <a:rPr lang="en-GB" u="sng" dirty="0"/>
              <a:t>about</a:t>
            </a:r>
            <a:r>
              <a:rPr lang="en-GB" dirty="0"/>
              <a:t> Satanists</a:t>
            </a:r>
            <a:r>
              <a:rPr lang="en-GB" dirty="0" smtClean="0"/>
              <a:t>.</a:t>
            </a:r>
          </a:p>
          <a:p>
            <a:r>
              <a:rPr lang="en-GB" dirty="0" smtClean="0"/>
              <a:t>Charismatic Christianity – deliverance </a:t>
            </a:r>
            <a:r>
              <a:rPr lang="en-GB" dirty="0" smtClean="0"/>
              <a:t>ministry</a:t>
            </a:r>
          </a:p>
          <a:p>
            <a:r>
              <a:rPr lang="en-US" dirty="0" smtClean="0"/>
              <a:t>Medieval </a:t>
            </a:r>
            <a:r>
              <a:rPr lang="en-US" dirty="0"/>
              <a:t>Theories of medicine - </a:t>
            </a:r>
            <a:r>
              <a:rPr lang="en-GB" dirty="0"/>
              <a:t>– diabolical ailment  </a:t>
            </a:r>
            <a:r>
              <a:rPr lang="en-GB" dirty="0" smtClean="0"/>
              <a:t>- </a:t>
            </a:r>
            <a:r>
              <a:rPr lang="en-US" dirty="0" smtClean="0"/>
              <a:t>Otherworldly </a:t>
            </a:r>
            <a:r>
              <a:rPr lang="en-US" dirty="0"/>
              <a:t>forces can be </a:t>
            </a:r>
            <a:r>
              <a:rPr lang="en-US" dirty="0" smtClean="0"/>
              <a:t>blamed.</a:t>
            </a:r>
          </a:p>
          <a:p>
            <a:r>
              <a:rPr lang="en-US" dirty="0" smtClean="0"/>
              <a:t>H.A. Maxwell Whyte (1908-1988) </a:t>
            </a:r>
            <a:r>
              <a:rPr lang="en-US" dirty="0"/>
              <a:t>– deliverance ministry</a:t>
            </a:r>
          </a:p>
          <a:p>
            <a:r>
              <a:rPr lang="en-US" dirty="0"/>
              <a:t>Kurt E Koch </a:t>
            </a:r>
            <a:r>
              <a:rPr lang="en-US" dirty="0" smtClean="0"/>
              <a:t>(1913-1987)– </a:t>
            </a:r>
            <a:r>
              <a:rPr lang="en-US" dirty="0"/>
              <a:t>demons caused mental and physical illness.</a:t>
            </a:r>
          </a:p>
          <a:p>
            <a:endParaRPr lang="en-US" dirty="0"/>
          </a:p>
          <a:p>
            <a:endParaRPr lang="en-US" dirty="0"/>
          </a:p>
        </p:txBody>
      </p:sp>
    </p:spTree>
    <p:extLst>
      <p:ext uri="{BB962C8B-B14F-4D97-AF65-F5344CB8AC3E}">
        <p14:creationId xmlns:p14="http://schemas.microsoft.com/office/powerpoint/2010/main" val="198003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20688"/>
            <a:ext cx="8229600" cy="504056"/>
          </a:xfrm>
        </p:spPr>
        <p:txBody>
          <a:bodyPr>
            <a:normAutofit fontScale="90000"/>
          </a:bodyPr>
          <a:lstStyle/>
          <a:p>
            <a:r>
              <a:rPr lang="en-GB" dirty="0"/>
              <a:t>Bibliography</a:t>
            </a:r>
          </a:p>
        </p:txBody>
      </p:sp>
      <p:sp>
        <p:nvSpPr>
          <p:cNvPr id="3" name="Content Placeholder 2"/>
          <p:cNvSpPr>
            <a:spLocks noGrp="1"/>
          </p:cNvSpPr>
          <p:nvPr>
            <p:ph idx="1"/>
          </p:nvPr>
        </p:nvSpPr>
        <p:spPr>
          <a:xfrm>
            <a:off x="457200" y="1268760"/>
            <a:ext cx="8229600" cy="5305776"/>
          </a:xfrm>
        </p:spPr>
        <p:txBody>
          <a:bodyPr>
            <a:normAutofit fontScale="55000" lnSpcReduction="20000"/>
          </a:bodyPr>
          <a:lstStyle/>
          <a:p>
            <a:pPr lvl="0"/>
            <a:r>
              <a:rPr lang="en-GB" dirty="0"/>
              <a:t>Adler, Margot (1996) </a:t>
            </a:r>
            <a:r>
              <a:rPr lang="en-GB" i="1" dirty="0"/>
              <a:t>Drawing Down the Moon: </a:t>
            </a:r>
            <a:r>
              <a:rPr lang="en-GB" dirty="0"/>
              <a:t>: Witches, Druids, Goddess-Worshippers, and Other Pagans in America, London: Penguin.  </a:t>
            </a:r>
            <a:r>
              <a:rPr lang="en-GB" i="1" dirty="0"/>
              <a:t> </a:t>
            </a:r>
            <a:endParaRPr lang="en-GB" b="1" dirty="0"/>
          </a:p>
          <a:p>
            <a:pPr lvl="0"/>
            <a:r>
              <a:rPr lang="en-GB" dirty="0"/>
              <a:t>Barrett, </a:t>
            </a:r>
            <a:r>
              <a:rPr lang="en-GB" dirty="0" smtClean="0"/>
              <a:t>David (1998) </a:t>
            </a:r>
            <a:r>
              <a:rPr lang="en-GB" i="1" dirty="0"/>
              <a:t>Sects, ‘Cults’ and Alternative Religions </a:t>
            </a:r>
            <a:r>
              <a:rPr lang="en-GB" dirty="0"/>
              <a:t>(London: </a:t>
            </a:r>
            <a:r>
              <a:rPr lang="en-GB" dirty="0" err="1" smtClean="0"/>
              <a:t>Blandford</a:t>
            </a:r>
            <a:r>
              <a:rPr lang="en-GB" dirty="0" smtClean="0"/>
              <a:t>) </a:t>
            </a:r>
            <a:endParaRPr lang="en-GB" dirty="0"/>
          </a:p>
          <a:p>
            <a:pPr lvl="0"/>
            <a:r>
              <a:rPr lang="en-GB" dirty="0"/>
              <a:t>Bloom, William (2005) </a:t>
            </a:r>
            <a:r>
              <a:rPr lang="en-GB" i="1" dirty="0" err="1"/>
              <a:t>SOULution</a:t>
            </a:r>
            <a:r>
              <a:rPr lang="en-GB" i="1" dirty="0"/>
              <a:t>, The Holistic Manifesto</a:t>
            </a:r>
            <a:r>
              <a:rPr lang="en-GB" dirty="0"/>
              <a:t>, London, Hay House. </a:t>
            </a:r>
          </a:p>
          <a:p>
            <a:pPr lvl="0"/>
            <a:r>
              <a:rPr lang="en-US" dirty="0"/>
              <a:t>Bowman, Marion (2000) “Nature, the Natural and Pagan Identity”, DISKUS </a:t>
            </a:r>
            <a:r>
              <a:rPr lang="en-US" dirty="0" err="1"/>
              <a:t>Vol</a:t>
            </a:r>
            <a:r>
              <a:rPr lang="en-US" dirty="0"/>
              <a:t> 6 </a:t>
            </a:r>
            <a:r>
              <a:rPr lang="en-US" u="sng" dirty="0">
                <a:hlinkClick r:id="rId2"/>
              </a:rPr>
              <a:t>http://www.uni-marburg.de/religionswissenschaft/journal/diskus</a:t>
            </a:r>
            <a:endParaRPr lang="en-GB" dirty="0"/>
          </a:p>
          <a:p>
            <a:pPr lvl="0"/>
            <a:r>
              <a:rPr lang="en-GB" dirty="0"/>
              <a:t>Crowley, </a:t>
            </a:r>
            <a:r>
              <a:rPr lang="en-GB" dirty="0" err="1"/>
              <a:t>Vivianne</a:t>
            </a:r>
            <a:r>
              <a:rPr lang="en-GB" dirty="0"/>
              <a:t> (1994) </a:t>
            </a:r>
            <a:r>
              <a:rPr lang="en-GB" i="1" dirty="0"/>
              <a:t>Phoenix from the Flame: Pagan Spirituality in the Western World</a:t>
            </a:r>
            <a:r>
              <a:rPr lang="en-GB" dirty="0"/>
              <a:t>, London: </a:t>
            </a:r>
            <a:r>
              <a:rPr lang="en-GB" dirty="0" err="1"/>
              <a:t>Thorsons</a:t>
            </a:r>
            <a:r>
              <a:rPr lang="en-GB" dirty="0"/>
              <a:t>.</a:t>
            </a:r>
          </a:p>
          <a:p>
            <a:pPr lvl="0"/>
            <a:r>
              <a:rPr lang="en-GB" dirty="0"/>
              <a:t>Faber </a:t>
            </a:r>
            <a:r>
              <a:rPr lang="en-GB" dirty="0" smtClean="0"/>
              <a:t>MD (</a:t>
            </a:r>
            <a:r>
              <a:rPr lang="en-GB" dirty="0"/>
              <a:t>1996) </a:t>
            </a:r>
            <a:r>
              <a:rPr lang="en-GB" i="1" dirty="0"/>
              <a:t>New Age Thinking</a:t>
            </a:r>
            <a:r>
              <a:rPr lang="en-GB" dirty="0"/>
              <a:t>, Ottawa, University of Ottawa press.</a:t>
            </a:r>
          </a:p>
          <a:p>
            <a:pPr lvl="0"/>
            <a:r>
              <a:rPr lang="en-GB" dirty="0" err="1"/>
              <a:t>LaVey</a:t>
            </a:r>
            <a:r>
              <a:rPr lang="en-GB" dirty="0"/>
              <a:t>, Anton </a:t>
            </a:r>
            <a:r>
              <a:rPr lang="en-GB" dirty="0" err="1"/>
              <a:t>Szandor</a:t>
            </a:r>
            <a:r>
              <a:rPr lang="en-GB" dirty="0"/>
              <a:t> </a:t>
            </a:r>
            <a:r>
              <a:rPr lang="en-GB" i="1" dirty="0"/>
              <a:t>The Satanic Bible</a:t>
            </a:r>
            <a:r>
              <a:rPr lang="en-GB" dirty="0"/>
              <a:t>, (New York: Avon, 1969).</a:t>
            </a:r>
          </a:p>
          <a:p>
            <a:pPr lvl="0"/>
            <a:r>
              <a:rPr lang="en-GB" dirty="0"/>
              <a:t>Lewis, James R </a:t>
            </a:r>
            <a:r>
              <a:rPr lang="en-GB" dirty="0" err="1"/>
              <a:t>ed</a:t>
            </a:r>
            <a:r>
              <a:rPr lang="en-GB" dirty="0"/>
              <a:t>, </a:t>
            </a:r>
            <a:r>
              <a:rPr lang="en-GB" i="1" dirty="0" err="1"/>
              <a:t>Encyclopedia</a:t>
            </a:r>
            <a:r>
              <a:rPr lang="en-GB" i="1" dirty="0"/>
              <a:t> of Cults, Sects, and New Religions</a:t>
            </a:r>
            <a:r>
              <a:rPr lang="en-GB" dirty="0"/>
              <a:t>, (New York: Prometheus Books, 2002)</a:t>
            </a:r>
          </a:p>
          <a:p>
            <a:pPr lvl="0"/>
            <a:r>
              <a:rPr lang="en-GB" dirty="0"/>
              <a:t>Lewis, James </a:t>
            </a:r>
            <a:r>
              <a:rPr lang="en-GB" dirty="0" smtClean="0"/>
              <a:t>R (2003) </a:t>
            </a:r>
            <a:r>
              <a:rPr lang="en-GB" i="1" dirty="0"/>
              <a:t>Legitimating New </a:t>
            </a:r>
            <a:r>
              <a:rPr lang="en-GB" i="1" dirty="0" smtClean="0"/>
              <a:t>Religions, </a:t>
            </a:r>
            <a:r>
              <a:rPr lang="en-GB" dirty="0" smtClean="0"/>
              <a:t>New </a:t>
            </a:r>
            <a:r>
              <a:rPr lang="en-GB" dirty="0"/>
              <a:t>Jersey: Rutgers University Press, </a:t>
            </a:r>
            <a:r>
              <a:rPr lang="en-GB" dirty="0" smtClean="0"/>
              <a:t>2003. </a:t>
            </a:r>
            <a:endParaRPr lang="en-GB" dirty="0"/>
          </a:p>
          <a:p>
            <a:pPr lvl="0"/>
            <a:r>
              <a:rPr lang="en-GB" dirty="0"/>
              <a:t>Petersen, </a:t>
            </a:r>
            <a:r>
              <a:rPr lang="en-GB" dirty="0" err="1"/>
              <a:t>Jesper</a:t>
            </a:r>
            <a:r>
              <a:rPr lang="en-GB" dirty="0"/>
              <a:t> </a:t>
            </a:r>
            <a:r>
              <a:rPr lang="en-GB" dirty="0" err="1" smtClean="0"/>
              <a:t>Aagaard</a:t>
            </a:r>
            <a:r>
              <a:rPr lang="en-GB" dirty="0" smtClean="0"/>
              <a:t> (2005)  </a:t>
            </a:r>
            <a:r>
              <a:rPr lang="en-GB" dirty="0"/>
              <a:t>“Modern Satanism: Dark Doctrines and Black Flames”, in Lewis, James R and </a:t>
            </a:r>
            <a:r>
              <a:rPr lang="en-GB" dirty="0" err="1"/>
              <a:t>Jesper</a:t>
            </a:r>
            <a:r>
              <a:rPr lang="en-GB" dirty="0"/>
              <a:t> </a:t>
            </a:r>
            <a:r>
              <a:rPr lang="en-GB" dirty="0" err="1"/>
              <a:t>Aagaard</a:t>
            </a:r>
            <a:r>
              <a:rPr lang="en-GB" dirty="0"/>
              <a:t> Petersen </a:t>
            </a:r>
            <a:r>
              <a:rPr lang="en-GB" dirty="0" err="1"/>
              <a:t>eds</a:t>
            </a:r>
            <a:r>
              <a:rPr lang="en-GB" dirty="0"/>
              <a:t>, </a:t>
            </a:r>
            <a:r>
              <a:rPr lang="en-GB" i="1" dirty="0"/>
              <a:t>Controversial New Religions</a:t>
            </a:r>
            <a:r>
              <a:rPr lang="en-GB" dirty="0"/>
              <a:t>, </a:t>
            </a:r>
            <a:r>
              <a:rPr lang="en-GB" dirty="0" smtClean="0"/>
              <a:t>New </a:t>
            </a:r>
            <a:r>
              <a:rPr lang="en-GB" dirty="0"/>
              <a:t>York: Oxford University </a:t>
            </a:r>
            <a:r>
              <a:rPr lang="en-GB" dirty="0" smtClean="0"/>
              <a:t>Press.</a:t>
            </a:r>
            <a:endParaRPr lang="en-GB" dirty="0"/>
          </a:p>
          <a:p>
            <a:pPr lvl="0"/>
            <a:r>
              <a:rPr lang="en-GB" dirty="0"/>
              <a:t>Petersen, </a:t>
            </a:r>
            <a:r>
              <a:rPr lang="en-GB" dirty="0" err="1"/>
              <a:t>Jesper</a:t>
            </a:r>
            <a:r>
              <a:rPr lang="en-GB" dirty="0"/>
              <a:t> </a:t>
            </a:r>
            <a:r>
              <a:rPr lang="en-GB" dirty="0" err="1"/>
              <a:t>Aagaard</a:t>
            </a:r>
            <a:r>
              <a:rPr lang="en-GB" dirty="0"/>
              <a:t> </a:t>
            </a:r>
            <a:r>
              <a:rPr lang="en-GB" dirty="0" smtClean="0"/>
              <a:t>(2009) </a:t>
            </a:r>
            <a:r>
              <a:rPr lang="en-GB" dirty="0"/>
              <a:t>(</a:t>
            </a:r>
            <a:r>
              <a:rPr lang="en-GB" dirty="0" err="1"/>
              <a:t>ed</a:t>
            </a:r>
            <a:r>
              <a:rPr lang="en-GB" dirty="0"/>
              <a:t>) , </a:t>
            </a:r>
            <a:r>
              <a:rPr lang="en-GB" i="1" dirty="0"/>
              <a:t>Contemporary Religious Satanism: A Critical Anthology</a:t>
            </a:r>
            <a:r>
              <a:rPr lang="en-GB" dirty="0"/>
              <a:t> (Controversial New Religions Series. London: </a:t>
            </a:r>
            <a:r>
              <a:rPr lang="en-GB" dirty="0" err="1" smtClean="0"/>
              <a:t>Ashgate</a:t>
            </a:r>
            <a:r>
              <a:rPr lang="en-GB" dirty="0" smtClean="0"/>
              <a:t>.</a:t>
            </a:r>
            <a:endParaRPr lang="en-GB" dirty="0"/>
          </a:p>
          <a:p>
            <a:pPr lvl="0"/>
            <a:r>
              <a:rPr lang="en-GB" dirty="0"/>
              <a:t>Richardson, James </a:t>
            </a:r>
            <a:r>
              <a:rPr lang="en-GB" dirty="0" smtClean="0"/>
              <a:t>T (2003) </a:t>
            </a:r>
            <a:r>
              <a:rPr lang="en-GB" dirty="0"/>
              <a:t>“Satanism and Witchcraft: Social Construction of a Melded but Mistaken Identity” in Davis, DH &amp; B Hankins </a:t>
            </a:r>
            <a:r>
              <a:rPr lang="en-GB" dirty="0" err="1"/>
              <a:t>eds</a:t>
            </a:r>
            <a:r>
              <a:rPr lang="en-GB" dirty="0"/>
              <a:t> </a:t>
            </a:r>
            <a:r>
              <a:rPr lang="en-GB" i="1" dirty="0" smtClean="0"/>
              <a:t>New </a:t>
            </a:r>
            <a:r>
              <a:rPr lang="en-GB" i="1" dirty="0"/>
              <a:t>Religious Movements and Religious Liberty in </a:t>
            </a:r>
            <a:r>
              <a:rPr lang="en-GB" dirty="0"/>
              <a:t>America, Texas: Baylor University Press, 69-77.</a:t>
            </a:r>
          </a:p>
          <a:p>
            <a:pPr lvl="0"/>
            <a:r>
              <a:rPr lang="en-GB" dirty="0"/>
              <a:t>Urban, Hugh B (2015) </a:t>
            </a:r>
            <a:r>
              <a:rPr lang="en-GB" i="1" dirty="0"/>
              <a:t>New Age, </a:t>
            </a:r>
            <a:r>
              <a:rPr lang="en-GB" i="1" dirty="0" err="1"/>
              <a:t>Neopagan</a:t>
            </a:r>
            <a:r>
              <a:rPr lang="en-GB" i="1" dirty="0"/>
              <a:t>, and New Religious Movements: Alternative Spirituality in Contemporary America</a:t>
            </a:r>
            <a:r>
              <a:rPr lang="en-GB" dirty="0"/>
              <a:t>: California: University of California Press.  </a:t>
            </a:r>
            <a:r>
              <a:rPr lang="en-GB" b="1" dirty="0"/>
              <a:t>E-book.</a:t>
            </a:r>
            <a:endParaRPr lang="en-GB" dirty="0"/>
          </a:p>
          <a:p>
            <a:endParaRPr lang="en-GB" dirty="0"/>
          </a:p>
        </p:txBody>
      </p:sp>
    </p:spTree>
    <p:extLst>
      <p:ext uri="{BB962C8B-B14F-4D97-AF65-F5344CB8AC3E}">
        <p14:creationId xmlns:p14="http://schemas.microsoft.com/office/powerpoint/2010/main" val="2721587523"/>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Custom 2">
      <a:dk1>
        <a:sysClr val="windowText" lastClr="000000"/>
      </a:dk1>
      <a:lt1>
        <a:sysClr val="window" lastClr="FFFFFF"/>
      </a:lt1>
      <a:dk2>
        <a:srgbClr val="FF0000"/>
      </a:dk2>
      <a:lt2>
        <a:srgbClr val="D2D2D2"/>
      </a:lt2>
      <a:accent1>
        <a:srgbClr val="FF0000"/>
      </a:accent1>
      <a:accent2>
        <a:srgbClr val="FF0000"/>
      </a:accent2>
      <a:accent3>
        <a:srgbClr val="FF0000"/>
      </a:accent3>
      <a:accent4>
        <a:srgbClr val="FF0000"/>
      </a:accent4>
      <a:accent5>
        <a:srgbClr val="FF0000"/>
      </a:accent5>
      <a:accent6>
        <a:srgbClr val="FF0000"/>
      </a:accent6>
      <a:hlink>
        <a:srgbClr val="FF0000"/>
      </a:hlink>
      <a:folHlink>
        <a:srgbClr val="FF0000"/>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SOHO</Template>
  <TotalTime>2146</TotalTime>
  <Words>1471</Words>
  <Application>Microsoft Macintosh PowerPoint</Application>
  <PresentationFormat>On-screen Show (4:3)</PresentationFormat>
  <Paragraphs>92</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Urban</vt:lpstr>
      <vt:lpstr>More Satanism!</vt:lpstr>
      <vt:lpstr>PowerPoint Presentation</vt:lpstr>
      <vt:lpstr>PowerPoint Presentation</vt:lpstr>
      <vt:lpstr>Paganism</vt:lpstr>
      <vt:lpstr>Chris Partridge (2002):</vt:lpstr>
      <vt:lpstr>Why the link?</vt:lpstr>
      <vt:lpstr> Marion Bowman (2000):  </vt:lpstr>
      <vt:lpstr>William Bloom (2005, 82)</vt:lpstr>
      <vt:lpstr>The Pagan Federation</vt:lpstr>
      <vt:lpstr>Vivianne Crowley (1994, 51):</vt:lpstr>
      <vt:lpstr>Joanne Pearson (1998):</vt:lpstr>
      <vt:lpstr>PowerPoint Presentation</vt:lpstr>
      <vt:lpstr>PowerPoint Presentation</vt:lpstr>
      <vt:lpstr>Causes of and influences on the “satanic panic” (Richardson, 2003) </vt:lpstr>
      <vt:lpstr>Satanic Ritual Abuse</vt:lpstr>
      <vt:lpstr>PowerPoint Presentation</vt:lpstr>
      <vt:lpstr>PowerPoint Presentation</vt:lpstr>
      <vt:lpstr>Satanism in the news media and Satanism in Film </vt:lpstr>
      <vt:lpstr>PowerPoint Presentation</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Satanism</dc:title>
  <dc:creator>Sarah</dc:creator>
  <cp:lastModifiedBy>Sarah</cp:lastModifiedBy>
  <cp:revision>45</cp:revision>
  <dcterms:created xsi:type="dcterms:W3CDTF">2014-03-19T01:46:16Z</dcterms:created>
  <dcterms:modified xsi:type="dcterms:W3CDTF">2016-04-20T22:29:46Z</dcterms:modified>
</cp:coreProperties>
</file>