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52754-80C0-4702-B828-D5C8CB135A0D}" v="37" dt="2026-04-30T13:51:34.4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376" autoAdjust="0"/>
  </p:normalViewPr>
  <p:slideViewPr>
    <p:cSldViewPr snapToGrid="0">
      <p:cViewPr>
        <p:scale>
          <a:sx n="41" d="100"/>
          <a:sy n="41" d="100"/>
        </p:scale>
        <p:origin x="2058"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 Cadby (2501643)" userId="6c3945b3-4940-4f71-a9d4-bff054f7b5dd" providerId="ADAL" clId="{B2D948B8-FE1F-46CA-8F4D-80BFB54D263F}"/>
    <pc:docChg chg="custSel modSld">
      <pc:chgData name="Ev Cadby (2501643)" userId="6c3945b3-4940-4f71-a9d4-bff054f7b5dd" providerId="ADAL" clId="{B2D948B8-FE1F-46CA-8F4D-80BFB54D263F}" dt="2026-04-28T09:43:34.778" v="658" actId="1076"/>
      <pc:docMkLst>
        <pc:docMk/>
      </pc:docMkLst>
      <pc:sldChg chg="addSp delSp modSp mod">
        <pc:chgData name="Ev Cadby (2501643)" userId="6c3945b3-4940-4f71-a9d4-bff054f7b5dd" providerId="ADAL" clId="{B2D948B8-FE1F-46CA-8F4D-80BFB54D263F}" dt="2026-04-28T09:43:34.778" v="658" actId="1076"/>
        <pc:sldMkLst>
          <pc:docMk/>
          <pc:sldMk cId="1032727246" sldId="256"/>
        </pc:sldMkLst>
        <pc:spChg chg="add mod">
          <ac:chgData name="Ev Cadby (2501643)" userId="6c3945b3-4940-4f71-a9d4-bff054f7b5dd" providerId="ADAL" clId="{B2D948B8-FE1F-46CA-8F4D-80BFB54D263F}" dt="2026-04-28T09:24:33.749" v="655" actId="20577"/>
          <ac:spMkLst>
            <pc:docMk/>
            <pc:sldMk cId="1032727246" sldId="256"/>
            <ac:spMk id="5" creationId="{D2EE0665-C770-6A4A-3896-3BE4B3B56F57}"/>
          </ac:spMkLst>
        </pc:spChg>
        <pc:spChg chg="mod">
          <ac:chgData name="Ev Cadby (2501643)" userId="6c3945b3-4940-4f71-a9d4-bff054f7b5dd" providerId="ADAL" clId="{B2D948B8-FE1F-46CA-8F4D-80BFB54D263F}" dt="2026-04-28T09:03:04.292" v="14" actId="20577"/>
          <ac:spMkLst>
            <pc:docMk/>
            <pc:sldMk cId="1032727246" sldId="256"/>
            <ac:spMk id="7" creationId="{00000000-0000-0000-0000-000000000000}"/>
          </ac:spMkLst>
        </pc:spChg>
        <pc:spChg chg="mod">
          <ac:chgData name="Ev Cadby (2501643)" userId="6c3945b3-4940-4f71-a9d4-bff054f7b5dd" providerId="ADAL" clId="{B2D948B8-FE1F-46CA-8F4D-80BFB54D263F}" dt="2026-04-28T09:43:34.778" v="658" actId="1076"/>
          <ac:spMkLst>
            <pc:docMk/>
            <pc:sldMk cId="1032727246" sldId="256"/>
            <ac:spMk id="12" creationId="{00000000-0000-0000-0000-000000000000}"/>
          </ac:spMkLst>
        </pc:spChg>
        <pc:spChg chg="mod">
          <ac:chgData name="Ev Cadby (2501643)" userId="6c3945b3-4940-4f71-a9d4-bff054f7b5dd" providerId="ADAL" clId="{B2D948B8-FE1F-46CA-8F4D-80BFB54D263F}" dt="2026-04-28T09:22:16.072" v="504" actId="20577"/>
          <ac:spMkLst>
            <pc:docMk/>
            <pc:sldMk cId="1032727246" sldId="256"/>
            <ac:spMk id="45" creationId="{00000000-0000-0000-0000-000000000000}"/>
          </ac:spMkLst>
        </pc:spChg>
      </pc:sldChg>
    </pc:docChg>
  </pc:docChgLst>
  <pc:docChgLst>
    <pc:chgData name="Ev Cadby (2501643)" userId="6c3945b3-4940-4f71-a9d4-bff054f7b5dd" providerId="ADAL" clId="{9BDBFD46-D301-4F48-A9A0-981D22FFEB4E}"/>
    <pc:docChg chg="undo custSel modSld">
      <pc:chgData name="Ev Cadby (2501643)" userId="6c3945b3-4940-4f71-a9d4-bff054f7b5dd" providerId="ADAL" clId="{9BDBFD46-D301-4F48-A9A0-981D22FFEB4E}" dt="2026-04-30T13:51:37.662" v="5179" actId="1076"/>
      <pc:docMkLst>
        <pc:docMk/>
      </pc:docMkLst>
      <pc:sldChg chg="addSp delSp modSp mod">
        <pc:chgData name="Ev Cadby (2501643)" userId="6c3945b3-4940-4f71-a9d4-bff054f7b5dd" providerId="ADAL" clId="{9BDBFD46-D301-4F48-A9A0-981D22FFEB4E}" dt="2026-04-30T13:51:37.662" v="5179" actId="1076"/>
        <pc:sldMkLst>
          <pc:docMk/>
          <pc:sldMk cId="1032727246" sldId="256"/>
        </pc:sldMkLst>
        <pc:spChg chg="add mod">
          <ac:chgData name="Ev Cadby (2501643)" userId="6c3945b3-4940-4f71-a9d4-bff054f7b5dd" providerId="ADAL" clId="{9BDBFD46-D301-4F48-A9A0-981D22FFEB4E}" dt="2026-04-30T13:51:30.934" v="5177" actId="1076"/>
          <ac:spMkLst>
            <pc:docMk/>
            <pc:sldMk cId="1032727246" sldId="256"/>
            <ac:spMk id="3" creationId="{162EEC3D-0D23-EE0E-ABAE-C0108A66CF4D}"/>
          </ac:spMkLst>
        </pc:spChg>
        <pc:spChg chg="mod">
          <ac:chgData name="Ev Cadby (2501643)" userId="6c3945b3-4940-4f71-a9d4-bff054f7b5dd" providerId="ADAL" clId="{9BDBFD46-D301-4F48-A9A0-981D22FFEB4E}" dt="2026-04-30T13:51:37.662" v="5179" actId="1076"/>
          <ac:spMkLst>
            <pc:docMk/>
            <pc:sldMk cId="1032727246" sldId="256"/>
            <ac:spMk id="5" creationId="{D2EE0665-C770-6A4A-3896-3BE4B3B56F57}"/>
          </ac:spMkLst>
        </pc:spChg>
        <pc:spChg chg="mod">
          <ac:chgData name="Ev Cadby (2501643)" userId="6c3945b3-4940-4f71-a9d4-bff054f7b5dd" providerId="ADAL" clId="{9BDBFD46-D301-4F48-A9A0-981D22FFEB4E}" dt="2026-04-30T13:31:13.226" v="4122" actId="1076"/>
          <ac:spMkLst>
            <pc:docMk/>
            <pc:sldMk cId="1032727246" sldId="256"/>
            <ac:spMk id="7" creationId="{00000000-0000-0000-0000-000000000000}"/>
          </ac:spMkLst>
        </pc:spChg>
        <pc:spChg chg="mod">
          <ac:chgData name="Ev Cadby (2501643)" userId="6c3945b3-4940-4f71-a9d4-bff054f7b5dd" providerId="ADAL" clId="{9BDBFD46-D301-4F48-A9A0-981D22FFEB4E}" dt="2026-04-30T13:31:14.913" v="4123" actId="1076"/>
          <ac:spMkLst>
            <pc:docMk/>
            <pc:sldMk cId="1032727246" sldId="256"/>
            <ac:spMk id="9" creationId="{00000000-0000-0000-0000-000000000000}"/>
          </ac:spMkLst>
        </pc:spChg>
        <pc:spChg chg="add mod">
          <ac:chgData name="Ev Cadby (2501643)" userId="6c3945b3-4940-4f71-a9d4-bff054f7b5dd" providerId="ADAL" clId="{9BDBFD46-D301-4F48-A9A0-981D22FFEB4E}" dt="2026-04-30T13:28:59.005" v="4016" actId="20577"/>
          <ac:spMkLst>
            <pc:docMk/>
            <pc:sldMk cId="1032727246" sldId="256"/>
            <ac:spMk id="10" creationId="{10C4A662-1597-A4A7-78E7-49B269D2DBF4}"/>
          </ac:spMkLst>
        </pc:spChg>
        <pc:spChg chg="add mod">
          <ac:chgData name="Ev Cadby (2501643)" userId="6c3945b3-4940-4f71-a9d4-bff054f7b5dd" providerId="ADAL" clId="{9BDBFD46-D301-4F48-A9A0-981D22FFEB4E}" dt="2026-04-30T13:51:00.652" v="5173" actId="20577"/>
          <ac:spMkLst>
            <pc:docMk/>
            <pc:sldMk cId="1032727246" sldId="256"/>
            <ac:spMk id="11" creationId="{F0BD4866-AD12-9314-CE90-87864B1D8CF1}"/>
          </ac:spMkLst>
        </pc:spChg>
        <pc:spChg chg="mod">
          <ac:chgData name="Ev Cadby (2501643)" userId="6c3945b3-4940-4f71-a9d4-bff054f7b5dd" providerId="ADAL" clId="{9BDBFD46-D301-4F48-A9A0-981D22FFEB4E}" dt="2026-04-30T13:31:18.858" v="4124" actId="1076"/>
          <ac:spMkLst>
            <pc:docMk/>
            <pc:sldMk cId="1032727246" sldId="256"/>
            <ac:spMk id="12" creationId="{00000000-0000-0000-0000-000000000000}"/>
          </ac:spMkLst>
        </pc:spChg>
        <pc:spChg chg="del mod">
          <ac:chgData name="Ev Cadby (2501643)" userId="6c3945b3-4940-4f71-a9d4-bff054f7b5dd" providerId="ADAL" clId="{9BDBFD46-D301-4F48-A9A0-981D22FFEB4E}" dt="2026-04-30T12:10:50.304" v="3036" actId="478"/>
          <ac:spMkLst>
            <pc:docMk/>
            <pc:sldMk cId="1032727246" sldId="256"/>
            <ac:spMk id="13" creationId="{00000000-0000-0000-0000-000000000000}"/>
          </ac:spMkLst>
        </pc:spChg>
        <pc:spChg chg="mod">
          <ac:chgData name="Ev Cadby (2501643)" userId="6c3945b3-4940-4f71-a9d4-bff054f7b5dd" providerId="ADAL" clId="{9BDBFD46-D301-4F48-A9A0-981D22FFEB4E}" dt="2026-04-30T13:51:34.453" v="5178" actId="1076"/>
          <ac:spMkLst>
            <pc:docMk/>
            <pc:sldMk cId="1032727246" sldId="256"/>
            <ac:spMk id="22" creationId="{00000000-0000-0000-0000-000000000000}"/>
          </ac:spMkLst>
        </pc:spChg>
        <pc:spChg chg="mod">
          <ac:chgData name="Ev Cadby (2501643)" userId="6c3945b3-4940-4f71-a9d4-bff054f7b5dd" providerId="ADAL" clId="{9BDBFD46-D301-4F48-A9A0-981D22FFEB4E}" dt="2026-04-30T13:50:44.715" v="5159" actId="20577"/>
          <ac:spMkLst>
            <pc:docMk/>
            <pc:sldMk cId="1032727246" sldId="256"/>
            <ac:spMk id="23" creationId="{00000000-0000-0000-0000-000000000000}"/>
          </ac:spMkLst>
        </pc:spChg>
        <pc:spChg chg="mod">
          <ac:chgData name="Ev Cadby (2501643)" userId="6c3945b3-4940-4f71-a9d4-bff054f7b5dd" providerId="ADAL" clId="{9BDBFD46-D301-4F48-A9A0-981D22FFEB4E}" dt="2026-04-30T13:51:05.212" v="5174" actId="33524"/>
          <ac:spMkLst>
            <pc:docMk/>
            <pc:sldMk cId="1032727246" sldId="256"/>
            <ac:spMk id="24" creationId="{00000000-0000-0000-0000-000000000000}"/>
          </ac:spMkLst>
        </pc:spChg>
        <pc:spChg chg="del mod">
          <ac:chgData name="Ev Cadby (2501643)" userId="6c3945b3-4940-4f71-a9d4-bff054f7b5dd" providerId="ADAL" clId="{9BDBFD46-D301-4F48-A9A0-981D22FFEB4E}" dt="2026-04-30T11:57:22.351" v="1932" actId="478"/>
          <ac:spMkLst>
            <pc:docMk/>
            <pc:sldMk cId="1032727246" sldId="256"/>
            <ac:spMk id="25" creationId="{00000000-0000-0000-0000-000000000000}"/>
          </ac:spMkLst>
        </pc:spChg>
        <pc:spChg chg="del">
          <ac:chgData name="Ev Cadby (2501643)" userId="6c3945b3-4940-4f71-a9d4-bff054f7b5dd" providerId="ADAL" clId="{9BDBFD46-D301-4F48-A9A0-981D22FFEB4E}" dt="2026-04-30T11:57:28.329" v="1933" actId="478"/>
          <ac:spMkLst>
            <pc:docMk/>
            <pc:sldMk cId="1032727246" sldId="256"/>
            <ac:spMk id="26" creationId="{00000000-0000-0000-0000-000000000000}"/>
          </ac:spMkLst>
        </pc:spChg>
        <pc:graphicFrameChg chg="add del mod modGraphic">
          <ac:chgData name="Ev Cadby (2501643)" userId="6c3945b3-4940-4f71-a9d4-bff054f7b5dd" providerId="ADAL" clId="{9BDBFD46-D301-4F48-A9A0-981D22FFEB4E}" dt="2026-04-30T13:07:04.323" v="3272" actId="478"/>
          <ac:graphicFrameMkLst>
            <pc:docMk/>
            <pc:sldMk cId="1032727246" sldId="256"/>
            <ac:graphicFrameMk id="17" creationId="{28CD480A-9ED6-FBE7-0CEA-850230A30C7D}"/>
          </ac:graphicFrameMkLst>
        </pc:graphicFrameChg>
        <pc:graphicFrameChg chg="add del mod modGraphic">
          <ac:chgData name="Ev Cadby (2501643)" userId="6c3945b3-4940-4f71-a9d4-bff054f7b5dd" providerId="ADAL" clId="{9BDBFD46-D301-4F48-A9A0-981D22FFEB4E}" dt="2026-04-30T13:13:16.907" v="3473" actId="478"/>
          <ac:graphicFrameMkLst>
            <pc:docMk/>
            <pc:sldMk cId="1032727246" sldId="256"/>
            <ac:graphicFrameMk id="18" creationId="{4312489B-45AE-7335-9739-60F9572715B4}"/>
          </ac:graphicFrameMkLst>
        </pc:graphicFrameChg>
        <pc:graphicFrameChg chg="add del mod modGraphic">
          <ac:chgData name="Ev Cadby (2501643)" userId="6c3945b3-4940-4f71-a9d4-bff054f7b5dd" providerId="ADAL" clId="{9BDBFD46-D301-4F48-A9A0-981D22FFEB4E}" dt="2026-04-30T13:14:57.001" v="3522" actId="478"/>
          <ac:graphicFrameMkLst>
            <pc:docMk/>
            <pc:sldMk cId="1032727246" sldId="256"/>
            <ac:graphicFrameMk id="19" creationId="{B5B4AD74-F673-C544-8562-475A42730DAB}"/>
          </ac:graphicFrameMkLst>
        </pc:graphicFrameChg>
        <pc:graphicFrameChg chg="add mod modGraphic">
          <ac:chgData name="Ev Cadby (2501643)" userId="6c3945b3-4940-4f71-a9d4-bff054f7b5dd" providerId="ADAL" clId="{9BDBFD46-D301-4F48-A9A0-981D22FFEB4E}" dt="2026-04-30T13:41:11.835" v="4661" actId="1076"/>
          <ac:graphicFrameMkLst>
            <pc:docMk/>
            <pc:sldMk cId="1032727246" sldId="256"/>
            <ac:graphicFrameMk id="20" creationId="{5502AC72-E870-4FB3-70C1-B9F747FBFFFF}"/>
          </ac:graphicFrameMkLst>
        </pc:graphicFrameChg>
        <pc:graphicFrameChg chg="del mod modGraphic">
          <ac:chgData name="Ev Cadby (2501643)" userId="6c3945b3-4940-4f71-a9d4-bff054f7b5dd" providerId="ADAL" clId="{9BDBFD46-D301-4F48-A9A0-981D22FFEB4E}" dt="2026-04-30T11:57:20.396" v="1931" actId="478"/>
          <ac:graphicFrameMkLst>
            <pc:docMk/>
            <pc:sldMk cId="1032727246" sldId="256"/>
            <ac:graphicFrameMk id="27" creationId="{00000000-0000-0000-0000-000000000000}"/>
          </ac:graphicFrameMkLst>
        </pc:graphicFrameChg>
        <pc:picChg chg="del">
          <ac:chgData name="Ev Cadby (2501643)" userId="6c3945b3-4940-4f71-a9d4-bff054f7b5dd" providerId="ADAL" clId="{9BDBFD46-D301-4F48-A9A0-981D22FFEB4E}" dt="2026-04-30T12:25:20.025" v="3140" actId="478"/>
          <ac:picMkLst>
            <pc:docMk/>
            <pc:sldMk cId="1032727246" sldId="256"/>
            <ac:picMk id="14" creationId="{7153B77D-C8B7-F04A-AEA5-E2D612AAA5A5}"/>
          </ac:picMkLst>
        </pc:picChg>
        <pc:picChg chg="add mod">
          <ac:chgData name="Ev Cadby (2501643)" userId="6c3945b3-4940-4f71-a9d4-bff054f7b5dd" providerId="ADAL" clId="{9BDBFD46-D301-4F48-A9A0-981D22FFEB4E}" dt="2026-04-30T13:31:22.251" v="4125" actId="1076"/>
          <ac:picMkLst>
            <pc:docMk/>
            <pc:sldMk cId="1032727246" sldId="256"/>
            <ac:picMk id="15" creationId="{FE5A3AA6-91E2-8DE2-61F1-7B4524B549C8}"/>
          </ac:picMkLst>
        </pc:picChg>
        <pc:picChg chg="add mod">
          <ac:chgData name="Ev Cadby (2501643)" userId="6c3945b3-4940-4f71-a9d4-bff054f7b5dd" providerId="ADAL" clId="{9BDBFD46-D301-4F48-A9A0-981D22FFEB4E}" dt="2026-04-30T13:34:58.440" v="4403" actId="1076"/>
          <ac:picMkLst>
            <pc:docMk/>
            <pc:sldMk cId="1032727246" sldId="256"/>
            <ac:picMk id="16" creationId="{582C408D-82D5-5B74-DC05-E3EDD6E2EEED}"/>
          </ac:picMkLst>
        </pc:picChg>
        <pc:picChg chg="del">
          <ac:chgData name="Ev Cadby (2501643)" userId="6c3945b3-4940-4f71-a9d4-bff054f7b5dd" providerId="ADAL" clId="{9BDBFD46-D301-4F48-A9A0-981D22FFEB4E}" dt="2026-04-30T12:10:51.028" v="3037" actId="478"/>
          <ac:picMkLst>
            <pc:docMk/>
            <pc:sldMk cId="1032727246" sldId="256"/>
            <ac:picMk id="40" creationId="{00000000-0000-0000-0000-000000000000}"/>
          </ac:picMkLst>
        </pc:picChg>
        <pc:picChg chg="del">
          <ac:chgData name="Ev Cadby (2501643)" userId="6c3945b3-4940-4f71-a9d4-bff054f7b5dd" providerId="ADAL" clId="{9BDBFD46-D301-4F48-A9A0-981D22FFEB4E}" dt="2026-04-30T12:10:51.961" v="3039" actId="478"/>
          <ac:picMkLst>
            <pc:docMk/>
            <pc:sldMk cId="1032727246" sldId="256"/>
            <ac:picMk id="42" creationId="{00000000-0000-0000-0000-000000000000}"/>
          </ac:picMkLst>
        </pc:picChg>
        <pc:picChg chg="del">
          <ac:chgData name="Ev Cadby (2501643)" userId="6c3945b3-4940-4f71-a9d4-bff054f7b5dd" providerId="ADAL" clId="{9BDBFD46-D301-4F48-A9A0-981D22FFEB4E}" dt="2026-04-30T12:10:51.500" v="3038" actId="478"/>
          <ac:picMkLst>
            <pc:docMk/>
            <pc:sldMk cId="1032727246" sldId="256"/>
            <ac:picMk id="43"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4/30/2026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196050" y="1481815"/>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buNone/>
            </a:pPr>
            <a:r>
              <a:rPr lang="en-GB" sz="4800" dirty="0">
                <a:solidFill>
                  <a:srgbClr val="002060"/>
                </a:solidFill>
                <a:latin typeface="Calibri"/>
                <a:ea typeface="Calibri"/>
                <a:cs typeface="Calibri"/>
              </a:rPr>
              <a:t>Vehicle Dynamics In Automotive and Motorsport Engineering </a:t>
            </a:r>
            <a:endParaRPr lang="en-US" dirty="0"/>
          </a:p>
          <a:p>
            <a:pPr>
              <a:buNone/>
            </a:pPr>
            <a:r>
              <a:rPr lang="en-GB" sz="4000" b="1" dirty="0">
                <a:solidFill>
                  <a:srgbClr val="002060"/>
                </a:solidFill>
                <a:latin typeface="Calibri"/>
                <a:ea typeface="Calibri"/>
                <a:cs typeface="Calibri"/>
              </a:rPr>
              <a:t>Ev Cadby</a:t>
            </a:r>
          </a:p>
          <a:p>
            <a:pPr>
              <a:buNone/>
            </a:pPr>
            <a:r>
              <a:rPr lang="en-GB" sz="3600" dirty="0">
                <a:solidFill>
                  <a:srgbClr val="002060"/>
                </a:solidFill>
                <a:latin typeface="Calibri"/>
                <a:ea typeface="Calibri"/>
                <a:cs typeface="Calibri"/>
              </a:rPr>
              <a:t>Wales Institute for Science &amp; Art</a:t>
            </a:r>
            <a:endParaRPr lang="en-GB" dirty="0">
              <a:latin typeface="Calibri"/>
              <a:ea typeface="Calibri"/>
              <a:cs typeface="Calibri"/>
            </a:endParaRPr>
          </a:p>
          <a:p>
            <a:pPr>
              <a:lnSpc>
                <a:spcPct val="110000"/>
              </a:lnSpc>
              <a:spcBef>
                <a:spcPct val="0"/>
              </a:spcBef>
              <a:buNone/>
            </a:pPr>
            <a:r>
              <a:rPr lang="en-GB" sz="3600" dirty="0">
                <a:solidFill>
                  <a:srgbClr val="002060"/>
                </a:solidFill>
                <a:latin typeface="Calibri"/>
                <a:ea typeface="Calibri"/>
                <a:cs typeface="Calibri"/>
              </a:rPr>
              <a:t>BEng motorsport Engineering</a:t>
            </a:r>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56480" y="4436749"/>
            <a:ext cx="6415087" cy="97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sz="2800" dirty="0">
                <a:latin typeface="Calibri"/>
                <a:ea typeface="Calibri"/>
                <a:cs typeface="Calibri"/>
              </a:rPr>
              <a:t>Vehicle dynamics show how forces affect a moving vehicle , focusing on acceleration braking , cornering , tyre grip , suspension , movement and weight transfer. These principles are all essential to motorsport engineering because small changes to the setup have major effects on lap times , tyre wear and driver confidence(Noble 2026) </a:t>
            </a:r>
          </a:p>
          <a:p>
            <a:pPr>
              <a:spcBef>
                <a:spcPct val="50000"/>
              </a:spcBef>
            </a:pPr>
            <a:r>
              <a:rPr lang="en-AU" altLang="en-US" sz="2800" dirty="0">
                <a:latin typeface="Calibri"/>
                <a:cs typeface="Calibri"/>
              </a:rPr>
              <a:t>This poster summarises these key topics including vehicle forces , drivetrain layouts , centre of gravity , tyres , suspension geometry and body roll </a:t>
            </a: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313466" y="11212109"/>
            <a:ext cx="6415087" cy="916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sz="3600" b="1" dirty="0">
                <a:latin typeface="Calibri"/>
                <a:ea typeface="Calibri"/>
                <a:cs typeface="Calibri"/>
              </a:rPr>
              <a:t>forces acting on a vehicle</a:t>
            </a:r>
          </a:p>
          <a:p>
            <a:endParaRPr lang="en-AU" sz="2800" dirty="0">
              <a:latin typeface="Calibri"/>
              <a:ea typeface="Calibri"/>
              <a:cs typeface="Calibri"/>
            </a:endParaRPr>
          </a:p>
          <a:p>
            <a:r>
              <a:rPr lang="en-AU" sz="2800" dirty="0">
                <a:latin typeface="Calibri"/>
                <a:ea typeface="Calibri"/>
                <a:cs typeface="Calibri"/>
              </a:rPr>
              <a:t>forces from acceleration:</a:t>
            </a:r>
          </a:p>
          <a:p>
            <a:r>
              <a:rPr lang="en-AU" sz="2800" dirty="0">
                <a:latin typeface="Calibri"/>
                <a:ea typeface="Calibri"/>
                <a:cs typeface="Calibri"/>
              </a:rPr>
              <a:t>Vehicles are subjected to many different forces including , centrifugal forces ,centripetal forces ,longitudinal forces and vertical forces caused by mass and aerodynamic effects , these forces are transferred by tyre contact patch and suspension systems , determining how the vehicle acts in motion (Noble 2026)</a:t>
            </a:r>
          </a:p>
          <a:p>
            <a:endParaRPr lang="en-AU" sz="2800" dirty="0">
              <a:latin typeface="Calibri"/>
              <a:ea typeface="Calibri"/>
              <a:cs typeface="Calibri"/>
            </a:endParaRPr>
          </a:p>
          <a:p>
            <a:endParaRPr lang="en-AU" sz="2800" dirty="0">
              <a:latin typeface="Calibri"/>
              <a:ea typeface="Calibri"/>
              <a:cs typeface="Calibri"/>
            </a:endParaRPr>
          </a:p>
          <a:p>
            <a:endParaRPr lang="en-AU" sz="2800" dirty="0">
              <a:latin typeface="Calibri"/>
              <a:ea typeface="Calibri"/>
              <a:cs typeface="Calibri"/>
            </a:endParaRPr>
          </a:p>
          <a:p>
            <a:endParaRPr lang="en-AU" sz="2800" dirty="0">
              <a:latin typeface="Calibri"/>
              <a:ea typeface="Calibri"/>
              <a:cs typeface="Calibri"/>
            </a:endParaRPr>
          </a:p>
          <a:p>
            <a:pPr>
              <a:spcBef>
                <a:spcPct val="20000"/>
              </a:spcBef>
            </a:pPr>
            <a:endParaRPr lang="en-AU" altLang="en-US" sz="3600" b="1" dirty="0">
              <a:cs typeface="Arial"/>
            </a:endParaRPr>
          </a:p>
          <a:p>
            <a:pPr>
              <a:spcBef>
                <a:spcPct val="40000"/>
              </a:spcBef>
            </a:pPr>
            <a:endParaRPr lang="en-AU" altLang="en-US" sz="3600" b="1" dirty="0">
              <a:cs typeface="Arial" charset="0"/>
            </a:endParaRPr>
          </a:p>
          <a:p>
            <a:pPr>
              <a:spcBef>
                <a:spcPct val="40000"/>
              </a:spcBef>
            </a:pPr>
            <a:endParaRPr lang="en-AU" altLang="en-US" sz="2800" dirty="0">
              <a:cs typeface="Arial" charset="0"/>
            </a:endParaRPr>
          </a:p>
        </p:txBody>
      </p:sp>
      <p:sp>
        <p:nvSpPr>
          <p:cNvPr id="22" name="Text Box 10"/>
          <p:cNvSpPr txBox="1">
            <a:spLocks noChangeArrowheads="1"/>
          </p:cNvSpPr>
          <p:nvPr/>
        </p:nvSpPr>
        <p:spPr bwMode="auto">
          <a:xfrm>
            <a:off x="13960402" y="16699039"/>
            <a:ext cx="6415088"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 </a:t>
            </a:r>
          </a:p>
          <a:p>
            <a:pPr>
              <a:spcBef>
                <a:spcPct val="50000"/>
              </a:spcBef>
            </a:pPr>
            <a:r>
              <a:rPr lang="en-AU" altLang="en-US" sz="2800" dirty="0"/>
              <a:t>Vehicle dynamics are fundamental to understanding how cars behave in different driving conditions . By analysing the effects of forces , tyres , suspension and aerodynamics , engineers can design vehicles that are safer faster ,and more enjoyable to drive. This makes vehicle dynamics a key area of study in modern automotive and motorsport engineering </a:t>
            </a:r>
            <a:endParaRPr lang="en-US" altLang="en-US" dirty="0"/>
          </a:p>
        </p:txBody>
      </p:sp>
      <p:sp>
        <p:nvSpPr>
          <p:cNvPr id="23" name="Text Box 11"/>
          <p:cNvSpPr txBox="1">
            <a:spLocks noChangeArrowheads="1"/>
          </p:cNvSpPr>
          <p:nvPr/>
        </p:nvSpPr>
        <p:spPr bwMode="auto">
          <a:xfrm>
            <a:off x="14242901" y="22952477"/>
            <a:ext cx="6415087" cy="4828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 Noble .A (2026) introduction to vehicle dynamics lecture slides , introduction to vehicle engineering module </a:t>
            </a:r>
          </a:p>
          <a:p>
            <a:pPr marL="0" indent="0">
              <a:spcBef>
                <a:spcPct val="50000"/>
              </a:spcBef>
            </a:pPr>
            <a:r>
              <a:rPr lang="en-AU" altLang="en-US" sz="1800" dirty="0">
                <a:ea typeface="Arial" charset="0"/>
                <a:cs typeface="Arial" charset="0"/>
              </a:rPr>
              <a:t>Campbell-Brennan . J  (2020)race car suspension (online) available at :https;//www.racecar-engineering.com/tech-explained/racecar-suspension </a:t>
            </a:r>
          </a:p>
          <a:p>
            <a:pPr marL="0" indent="0">
              <a:spcBef>
                <a:spcPct val="50000"/>
              </a:spcBef>
            </a:pPr>
            <a:r>
              <a:rPr lang="en-AU" altLang="en-US" sz="1800" dirty="0">
                <a:ea typeface="Arial" charset="0"/>
                <a:cs typeface="Arial" charset="0"/>
              </a:rPr>
              <a:t>Campbell-Brennan .  J (2020) tyre dynamics (online) available at : https;//www.racecar-engineering.com/tech-explained/tyre-dynamics/</a:t>
            </a:r>
          </a:p>
          <a:p>
            <a:pPr marL="0" indent="0">
              <a:spcBef>
                <a:spcPct val="50000"/>
              </a:spcBef>
            </a:pPr>
            <a:r>
              <a:rPr lang="en-AU" altLang="en-US" sz="1800" dirty="0">
                <a:ea typeface="Arial" charset="0"/>
                <a:cs typeface="Arial" charset="0"/>
              </a:rPr>
              <a:t>De Groote .  S (2013) cockpit (online) available at : https:/www.f1technical.net/articles/40</a:t>
            </a:r>
          </a:p>
          <a:p>
            <a:pPr marL="0" indent="0">
              <a:spcBef>
                <a:spcPct val="50000"/>
              </a:spcBef>
            </a:pPr>
            <a:endParaRPr lang="en-AU" altLang="en-US" sz="1800" dirty="0">
              <a:ea typeface="Arial" charset="0"/>
              <a:cs typeface="Arial" charset="0"/>
            </a:endParaRPr>
          </a:p>
        </p:txBody>
      </p:sp>
      <p:sp>
        <p:nvSpPr>
          <p:cNvPr id="24" name="Text Box 22"/>
          <p:cNvSpPr txBox="1">
            <a:spLocks noChangeArrowheads="1"/>
          </p:cNvSpPr>
          <p:nvPr/>
        </p:nvSpPr>
        <p:spPr bwMode="auto">
          <a:xfrm>
            <a:off x="13894628" y="3361119"/>
            <a:ext cx="6895660" cy="8352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4000" b="1" dirty="0"/>
              <a:t>cornering dynamics</a:t>
            </a:r>
          </a:p>
          <a:p>
            <a:pPr>
              <a:spcBef>
                <a:spcPct val="50000"/>
              </a:spcBef>
            </a:pPr>
            <a:r>
              <a:rPr lang="en-AU" altLang="en-US" dirty="0"/>
              <a:t>When a car goes round a corner , centripetal force is required to change its direction , this force is generated by the grip from the tyres and the road surface , as the car moves into the corner weight is transferred to the outside wheels , which can influence handling and balance . If front tyres lose grip first it will cause the car to understeer but if the front tyres loose grip first the car will oversteer, the management of these effects is a key part of vehicle design. ( Noble 2026)</a:t>
            </a:r>
          </a:p>
          <a:p>
            <a:pPr>
              <a:spcBef>
                <a:spcPct val="50000"/>
              </a:spcBef>
            </a:pPr>
            <a:r>
              <a:rPr lang="en-AU" altLang="en-US" dirty="0"/>
              <a:t>Race cars want to maximise lateral acceleration through tire grip and downforce when cornering this is achieved by lowering the cars CoG (Campell-Brennan 2020)</a:t>
            </a:r>
          </a:p>
          <a:p>
            <a:pPr>
              <a:spcBef>
                <a:spcPct val="50000"/>
              </a:spcBef>
            </a:pPr>
            <a:r>
              <a:rPr lang="en-AU" altLang="en-US" dirty="0"/>
              <a:t>However, this is very different in motorcycles as they must lean in cornering to balance out gravitational force and centripetal force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sp>
        <p:nvSpPr>
          <p:cNvPr id="45" name="Text Box 19"/>
          <p:cNvSpPr txBox="1">
            <a:spLocks noChangeArrowheads="1"/>
          </p:cNvSpPr>
          <p:nvPr/>
        </p:nvSpPr>
        <p:spPr bwMode="auto">
          <a:xfrm>
            <a:off x="7740046" y="2747662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a:t>
            </a:r>
            <a:endParaRPr lang="en-AU" altLang="en-US" sz="2000" i="1" dirty="0">
              <a:latin typeface="Times New Roman" charset="0"/>
            </a:endParaRPr>
          </a:p>
        </p:txBody>
      </p:sp>
      <p:sp>
        <p:nvSpPr>
          <p:cNvPr id="5" name="TextBox 4">
            <a:extLst>
              <a:ext uri="{FF2B5EF4-FFF2-40B4-BE49-F238E27FC236}">
                <a16:creationId xmlns:a16="http://schemas.microsoft.com/office/drawing/2014/main" id="{D2EE0665-C770-6A4A-3896-3BE4B3B56F57}"/>
              </a:ext>
            </a:extLst>
          </p:cNvPr>
          <p:cNvSpPr txBox="1"/>
          <p:nvPr/>
        </p:nvSpPr>
        <p:spPr>
          <a:xfrm>
            <a:off x="292253" y="20204858"/>
            <a:ext cx="7187186" cy="8032968"/>
          </a:xfrm>
          <a:prstGeom prst="rect">
            <a:avLst/>
          </a:prstGeom>
          <a:noFill/>
        </p:spPr>
        <p:txBody>
          <a:bodyPr wrap="square" rtlCol="0">
            <a:spAutoFit/>
          </a:bodyPr>
          <a:lstStyle/>
          <a:p>
            <a:r>
              <a:rPr lang="en-GB" sz="4000" b="1" dirty="0"/>
              <a:t>Centre of gravity</a:t>
            </a:r>
          </a:p>
          <a:p>
            <a:endParaRPr lang="en-GB" sz="2800" dirty="0"/>
          </a:p>
          <a:p>
            <a:r>
              <a:rPr lang="en-GB" sz="2800" dirty="0"/>
              <a:t>the centre of gravity (CoG) plays a major role in vehicle handling and stability . It affects how weight is transferred in braking , acceleration and cornering . A higher Cog increases body roll and can reduce stability , whilst a lower CoG improves balance ,cornering ability and driver confidence.(noble 2026) </a:t>
            </a:r>
          </a:p>
          <a:p>
            <a:endParaRPr lang="en-GB" sz="2800" dirty="0"/>
          </a:p>
          <a:p>
            <a:r>
              <a:rPr lang="en-GB" sz="2800" dirty="0"/>
              <a:t> sports cars and many race cars often use a lower CoG to get these benefits and help maximise performance and handling . One of the most important pieces if race car dynamics is the CoG the hole design of the cars revolve around shedding weight to help lower the cars CoG to maximise the vehicles possible outcomes. (De Groote 2013 )</a:t>
            </a:r>
            <a:endParaRPr lang="en-GB" sz="4000" b="1" dirty="0"/>
          </a:p>
        </p:txBody>
      </p:sp>
      <p:sp>
        <p:nvSpPr>
          <p:cNvPr id="3" name="TextBox 2">
            <a:extLst>
              <a:ext uri="{FF2B5EF4-FFF2-40B4-BE49-F238E27FC236}">
                <a16:creationId xmlns:a16="http://schemas.microsoft.com/office/drawing/2014/main" id="{162EEC3D-0D23-EE0E-ABAE-C0108A66CF4D}"/>
              </a:ext>
            </a:extLst>
          </p:cNvPr>
          <p:cNvSpPr txBox="1"/>
          <p:nvPr/>
        </p:nvSpPr>
        <p:spPr>
          <a:xfrm>
            <a:off x="7243982" y="18477117"/>
            <a:ext cx="6895659" cy="4154984"/>
          </a:xfrm>
          <a:prstGeom prst="rect">
            <a:avLst/>
          </a:prstGeom>
          <a:noFill/>
        </p:spPr>
        <p:txBody>
          <a:bodyPr wrap="square" rtlCol="0">
            <a:spAutoFit/>
          </a:bodyPr>
          <a:lstStyle/>
          <a:p>
            <a:r>
              <a:rPr lang="en-GB" sz="4000" b="1" dirty="0"/>
              <a:t>Tyre behaviour</a:t>
            </a:r>
          </a:p>
          <a:p>
            <a:endParaRPr lang="en-GB" sz="2800" b="1" dirty="0"/>
          </a:p>
          <a:p>
            <a:r>
              <a:rPr lang="en-GB" sz="2800" dirty="0"/>
              <a:t>Tyres play a big role in vehicle dynamics as they generate grip through friction between the tyre surface and the road , this is commonly represented by the coefficient of friction (µ). Tyres provide the vehicle with traction for acceleration , braking and cornering all at the same time </a:t>
            </a:r>
          </a:p>
        </p:txBody>
      </p:sp>
      <p:sp>
        <p:nvSpPr>
          <p:cNvPr id="10" name="TextBox 9">
            <a:extLst>
              <a:ext uri="{FF2B5EF4-FFF2-40B4-BE49-F238E27FC236}">
                <a16:creationId xmlns:a16="http://schemas.microsoft.com/office/drawing/2014/main" id="{10C4A662-1597-A4A7-78E7-49B269D2DBF4}"/>
              </a:ext>
            </a:extLst>
          </p:cNvPr>
          <p:cNvSpPr txBox="1"/>
          <p:nvPr/>
        </p:nvSpPr>
        <p:spPr>
          <a:xfrm>
            <a:off x="6975784" y="3561695"/>
            <a:ext cx="6165190" cy="8463855"/>
          </a:xfrm>
          <a:prstGeom prst="rect">
            <a:avLst/>
          </a:prstGeom>
          <a:noFill/>
        </p:spPr>
        <p:txBody>
          <a:bodyPr wrap="square" rtlCol="0">
            <a:spAutoFit/>
          </a:bodyPr>
          <a:lstStyle/>
          <a:p>
            <a:r>
              <a:rPr lang="en-GB" sz="4000" b="1" dirty="0"/>
              <a:t>Suspension systems</a:t>
            </a:r>
          </a:p>
          <a:p>
            <a:endParaRPr lang="en-GB" sz="2800" dirty="0"/>
          </a:p>
          <a:p>
            <a:r>
              <a:rPr lang="en-GB" sz="2800" dirty="0"/>
              <a:t>suspension systems supports the weight of the car , keeps the tyres in contact with the road , and improves both comfort and handling . Components such as springs , dampers and anti-roll bars control body movement and help the vehicle maintain stability . Wheel alignment settings such as the camber , caster and toe also affect steering response, tyre wear and cornering behaviour (noble 2026)</a:t>
            </a:r>
          </a:p>
          <a:p>
            <a:r>
              <a:rPr lang="en-GB" sz="2800" dirty="0"/>
              <a:t>Some race cars such as formula one cars use wishbone suspension systems as it has the greatest control over kinematic behaviour of the wheel in response to the vertical displacements (campbell-brennan 2020)</a:t>
            </a:r>
          </a:p>
        </p:txBody>
      </p:sp>
      <p:sp>
        <p:nvSpPr>
          <p:cNvPr id="11" name="TextBox 10">
            <a:extLst>
              <a:ext uri="{FF2B5EF4-FFF2-40B4-BE49-F238E27FC236}">
                <a16:creationId xmlns:a16="http://schemas.microsoft.com/office/drawing/2014/main" id="{F0BD4866-AD12-9314-CE90-87864B1D8CF1}"/>
              </a:ext>
            </a:extLst>
          </p:cNvPr>
          <p:cNvSpPr txBox="1"/>
          <p:nvPr/>
        </p:nvSpPr>
        <p:spPr>
          <a:xfrm>
            <a:off x="7273997" y="12801912"/>
            <a:ext cx="6165190" cy="5447645"/>
          </a:xfrm>
          <a:prstGeom prst="rect">
            <a:avLst/>
          </a:prstGeom>
          <a:noFill/>
        </p:spPr>
        <p:txBody>
          <a:bodyPr wrap="square" rtlCol="0">
            <a:spAutoFit/>
          </a:bodyPr>
          <a:lstStyle/>
          <a:p>
            <a:r>
              <a:rPr lang="en-GB" sz="4000" b="1" dirty="0"/>
              <a:t>Applications</a:t>
            </a:r>
          </a:p>
          <a:p>
            <a:endParaRPr lang="en-GB" sz="2800" dirty="0"/>
          </a:p>
          <a:p>
            <a:r>
              <a:rPr lang="en-GB" sz="2800" dirty="0"/>
              <a:t>Vehicle dynamics principles are applied through out  the automotive industry to improve safety ,efficiency and performance . Road cars use systems such as anti-lock braking systems</a:t>
            </a:r>
          </a:p>
          <a:p>
            <a:r>
              <a:rPr lang="en-GB" sz="2800" dirty="0"/>
              <a:t> (ABS), traction control and electronic stability control . In motorsport engineers use data analysis and setup adjustments to optimise lap times and driver performance  </a:t>
            </a:r>
          </a:p>
        </p:txBody>
      </p:sp>
      <p:pic>
        <p:nvPicPr>
          <p:cNvPr id="15" name="Picture 14">
            <a:extLst>
              <a:ext uri="{FF2B5EF4-FFF2-40B4-BE49-F238E27FC236}">
                <a16:creationId xmlns:a16="http://schemas.microsoft.com/office/drawing/2014/main" id="{FE5A3AA6-91E2-8DE2-61F1-7B4524B549C8}"/>
              </a:ext>
            </a:extLst>
          </p:cNvPr>
          <p:cNvPicPr>
            <a:picLocks noChangeAspect="1"/>
          </p:cNvPicPr>
          <p:nvPr/>
        </p:nvPicPr>
        <p:blipFill>
          <a:blip r:embed="rId4"/>
          <a:stretch>
            <a:fillRect/>
          </a:stretch>
        </p:blipFill>
        <p:spPr>
          <a:xfrm>
            <a:off x="669860" y="16555006"/>
            <a:ext cx="5285214" cy="3684549"/>
          </a:xfrm>
          <a:prstGeom prst="rect">
            <a:avLst/>
          </a:prstGeom>
        </p:spPr>
      </p:pic>
      <p:pic>
        <p:nvPicPr>
          <p:cNvPr id="16" name="Picture 15">
            <a:extLst>
              <a:ext uri="{FF2B5EF4-FFF2-40B4-BE49-F238E27FC236}">
                <a16:creationId xmlns:a16="http://schemas.microsoft.com/office/drawing/2014/main" id="{582C408D-82D5-5B74-DC05-E3EDD6E2EEED}"/>
              </a:ext>
            </a:extLst>
          </p:cNvPr>
          <p:cNvPicPr>
            <a:picLocks noChangeAspect="1"/>
          </p:cNvPicPr>
          <p:nvPr/>
        </p:nvPicPr>
        <p:blipFill>
          <a:blip r:embed="rId5"/>
          <a:stretch>
            <a:fillRect/>
          </a:stretch>
        </p:blipFill>
        <p:spPr>
          <a:xfrm>
            <a:off x="7606696" y="24070937"/>
            <a:ext cx="6543675" cy="4457700"/>
          </a:xfrm>
          <a:prstGeom prst="rect">
            <a:avLst/>
          </a:prstGeom>
        </p:spPr>
      </p:pic>
      <p:graphicFrame>
        <p:nvGraphicFramePr>
          <p:cNvPr id="20" name="Table 19">
            <a:extLst>
              <a:ext uri="{FF2B5EF4-FFF2-40B4-BE49-F238E27FC236}">
                <a16:creationId xmlns:a16="http://schemas.microsoft.com/office/drawing/2014/main" id="{5502AC72-E870-4FB3-70C1-B9F747FBFFFF}"/>
              </a:ext>
            </a:extLst>
          </p:cNvPr>
          <p:cNvGraphicFramePr>
            <a:graphicFrameLocks noGrp="1"/>
          </p:cNvGraphicFramePr>
          <p:nvPr>
            <p:extLst>
              <p:ext uri="{D42A27DB-BD31-4B8C-83A1-F6EECF244321}">
                <p14:modId xmlns:p14="http://schemas.microsoft.com/office/powerpoint/2010/main" val="2161493170"/>
              </p:ext>
            </p:extLst>
          </p:nvPr>
        </p:nvGraphicFramePr>
        <p:xfrm>
          <a:off x="13637453" y="12090547"/>
          <a:ext cx="7231947" cy="3999227"/>
        </p:xfrm>
        <a:graphic>
          <a:graphicData uri="http://schemas.openxmlformats.org/drawingml/2006/table">
            <a:tbl>
              <a:tblPr firstRow="1" bandRow="1">
                <a:tableStyleId>{5C22544A-7EE6-4342-B048-85BDC9FD1C3A}</a:tableStyleId>
              </a:tblPr>
              <a:tblGrid>
                <a:gridCol w="2410649">
                  <a:extLst>
                    <a:ext uri="{9D8B030D-6E8A-4147-A177-3AD203B41FA5}">
                      <a16:colId xmlns:a16="http://schemas.microsoft.com/office/drawing/2014/main" val="1475254195"/>
                    </a:ext>
                  </a:extLst>
                </a:gridCol>
                <a:gridCol w="2410649">
                  <a:extLst>
                    <a:ext uri="{9D8B030D-6E8A-4147-A177-3AD203B41FA5}">
                      <a16:colId xmlns:a16="http://schemas.microsoft.com/office/drawing/2014/main" val="598410121"/>
                    </a:ext>
                  </a:extLst>
                </a:gridCol>
                <a:gridCol w="2410649">
                  <a:extLst>
                    <a:ext uri="{9D8B030D-6E8A-4147-A177-3AD203B41FA5}">
                      <a16:colId xmlns:a16="http://schemas.microsoft.com/office/drawing/2014/main" val="846431581"/>
                    </a:ext>
                  </a:extLst>
                </a:gridCol>
              </a:tblGrid>
              <a:tr h="775917">
                <a:tc>
                  <a:txBody>
                    <a:bodyPr/>
                    <a:lstStyle/>
                    <a:p>
                      <a:r>
                        <a:rPr lang="en-GB" sz="2400" dirty="0"/>
                        <a:t>features</a:t>
                      </a:r>
                    </a:p>
                  </a:txBody>
                  <a:tcPr/>
                </a:tc>
                <a:tc>
                  <a:txBody>
                    <a:bodyPr/>
                    <a:lstStyle/>
                    <a:p>
                      <a:r>
                        <a:rPr lang="en-GB" sz="2400" dirty="0"/>
                        <a:t>motorbike</a:t>
                      </a:r>
                    </a:p>
                  </a:txBody>
                  <a:tcPr/>
                </a:tc>
                <a:tc>
                  <a:txBody>
                    <a:bodyPr/>
                    <a:lstStyle/>
                    <a:p>
                      <a:r>
                        <a:rPr lang="en-GB" sz="2400" dirty="0"/>
                        <a:t>car</a:t>
                      </a:r>
                    </a:p>
                  </a:txBody>
                  <a:tcPr/>
                </a:tc>
                <a:extLst>
                  <a:ext uri="{0D108BD9-81ED-4DB2-BD59-A6C34878D82A}">
                    <a16:rowId xmlns:a16="http://schemas.microsoft.com/office/drawing/2014/main" val="1512847557"/>
                  </a:ext>
                </a:extLst>
              </a:tr>
              <a:tr h="575591">
                <a:tc>
                  <a:txBody>
                    <a:bodyPr/>
                    <a:lstStyle/>
                    <a:p>
                      <a:r>
                        <a:rPr lang="en-GB" sz="2400" dirty="0"/>
                        <a:t>cornering</a:t>
                      </a:r>
                    </a:p>
                  </a:txBody>
                  <a:tcPr/>
                </a:tc>
                <a:tc>
                  <a:txBody>
                    <a:bodyPr/>
                    <a:lstStyle/>
                    <a:p>
                      <a:r>
                        <a:rPr lang="en-GB" sz="2400" dirty="0"/>
                        <a:t>Leaning </a:t>
                      </a:r>
                    </a:p>
                  </a:txBody>
                  <a:tcPr/>
                </a:tc>
                <a:tc>
                  <a:txBody>
                    <a:bodyPr/>
                    <a:lstStyle/>
                    <a:p>
                      <a:r>
                        <a:rPr lang="en-GB" sz="2400" dirty="0"/>
                        <a:t>Lateral force</a:t>
                      </a:r>
                    </a:p>
                  </a:txBody>
                  <a:tcPr/>
                </a:tc>
                <a:extLst>
                  <a:ext uri="{0D108BD9-81ED-4DB2-BD59-A6C34878D82A}">
                    <a16:rowId xmlns:a16="http://schemas.microsoft.com/office/drawing/2014/main" val="2758643073"/>
                  </a:ext>
                </a:extLst>
              </a:tr>
              <a:tr h="1036064">
                <a:tc>
                  <a:txBody>
                    <a:bodyPr/>
                    <a:lstStyle/>
                    <a:p>
                      <a:r>
                        <a:rPr lang="en-GB" sz="2400" dirty="0"/>
                        <a:t>stability</a:t>
                      </a:r>
                    </a:p>
                  </a:txBody>
                  <a:tcPr/>
                </a:tc>
                <a:tc>
                  <a:txBody>
                    <a:bodyPr/>
                    <a:lstStyle/>
                    <a:p>
                      <a:r>
                        <a:rPr lang="en-GB" sz="2400" dirty="0"/>
                        <a:t>Low as its 2 wheeled</a:t>
                      </a:r>
                    </a:p>
                  </a:txBody>
                  <a:tcPr/>
                </a:tc>
                <a:tc>
                  <a:txBody>
                    <a:bodyPr/>
                    <a:lstStyle/>
                    <a:p>
                      <a:r>
                        <a:rPr lang="en-GB" sz="2400" dirty="0"/>
                        <a:t>High as its 4 wheeled</a:t>
                      </a:r>
                    </a:p>
                  </a:txBody>
                  <a:tcPr/>
                </a:tc>
                <a:extLst>
                  <a:ext uri="{0D108BD9-81ED-4DB2-BD59-A6C34878D82A}">
                    <a16:rowId xmlns:a16="http://schemas.microsoft.com/office/drawing/2014/main" val="590476239"/>
                  </a:ext>
                </a:extLst>
              </a:tr>
              <a:tr h="575591">
                <a:tc>
                  <a:txBody>
                    <a:bodyPr/>
                    <a:lstStyle/>
                    <a:p>
                      <a:r>
                        <a:rPr lang="en-GB" sz="2400" dirty="0"/>
                        <a:t>tyres</a:t>
                      </a:r>
                    </a:p>
                  </a:txBody>
                  <a:tcPr/>
                </a:tc>
                <a:tc>
                  <a:txBody>
                    <a:bodyPr/>
                    <a:lstStyle/>
                    <a:p>
                      <a:r>
                        <a:rPr lang="en-GB" sz="2400" dirty="0"/>
                        <a:t>flat</a:t>
                      </a:r>
                    </a:p>
                  </a:txBody>
                  <a:tcPr/>
                </a:tc>
                <a:tc>
                  <a:txBody>
                    <a:bodyPr/>
                    <a:lstStyle/>
                    <a:p>
                      <a:r>
                        <a:rPr lang="en-GB" sz="2400" dirty="0"/>
                        <a:t>curved</a:t>
                      </a:r>
                    </a:p>
                  </a:txBody>
                  <a:tcPr/>
                </a:tc>
                <a:extLst>
                  <a:ext uri="{0D108BD9-81ED-4DB2-BD59-A6C34878D82A}">
                    <a16:rowId xmlns:a16="http://schemas.microsoft.com/office/drawing/2014/main" val="2115593387"/>
                  </a:ext>
                </a:extLst>
              </a:tr>
              <a:tr h="1036064">
                <a:tc>
                  <a:txBody>
                    <a:bodyPr/>
                    <a:lstStyle/>
                    <a:p>
                      <a:r>
                        <a:rPr lang="en-GB" sz="2400" dirty="0"/>
                        <a:t>CoG</a:t>
                      </a:r>
                    </a:p>
                  </a:txBody>
                  <a:tcPr/>
                </a:tc>
                <a:tc>
                  <a:txBody>
                    <a:bodyPr/>
                    <a:lstStyle/>
                    <a:p>
                      <a:r>
                        <a:rPr lang="en-GB" sz="2400" dirty="0"/>
                        <a:t>fixed</a:t>
                      </a:r>
                    </a:p>
                  </a:txBody>
                  <a:tcPr/>
                </a:tc>
                <a:tc>
                  <a:txBody>
                    <a:bodyPr/>
                    <a:lstStyle/>
                    <a:p>
                      <a:r>
                        <a:rPr lang="en-GB" sz="2400" dirty="0"/>
                        <a:t>Changes based on rider</a:t>
                      </a:r>
                    </a:p>
                  </a:txBody>
                  <a:tcPr/>
                </a:tc>
                <a:extLst>
                  <a:ext uri="{0D108BD9-81ED-4DB2-BD59-A6C34878D82A}">
                    <a16:rowId xmlns:a16="http://schemas.microsoft.com/office/drawing/2014/main" val="3652408740"/>
                  </a:ext>
                </a:extLst>
              </a:tr>
            </a:tbl>
          </a:graphicData>
        </a:graphic>
      </p:graphicFrame>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7A4C137-277C-4B9B-BB3D-D5F11ADE05E1}">
  <ds:schemaRefs>
    <ds:schemaRef ds:uri="7da2dc2f-10e7-442f-ad91-645aa4b47b8a"/>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AB687D36-0FC2-4295-A780-590997288791}">
  <ds:schemaRefs>
    <ds:schemaRef ds:uri="http://schemas.microsoft.com/office/2006/documentManagement/types"/>
    <ds:schemaRef ds:uri="http://purl.org/dc/elements/1.1/"/>
    <ds:schemaRef ds:uri="http://purl.org/dc/dcmitype/"/>
    <ds:schemaRef ds:uri="c9412f1f-c5de-433b-90f0-e30b35783b17"/>
    <ds:schemaRef ds:uri="http://www.w3.org/XML/1998/namespace"/>
    <ds:schemaRef ds:uri="http://purl.org/dc/terms/"/>
    <ds:schemaRef ds:uri="7da2dc2f-10e7-442f-ad91-645aa4b47b8a"/>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242</TotalTime>
  <Words>832</Words>
  <Application>Microsoft Office PowerPoint</Application>
  <PresentationFormat>Custom</PresentationFormat>
  <Paragraphs>62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Ev Cadby (2501643)</cp:lastModifiedBy>
  <cp:revision>3</cp:revision>
  <dcterms:created xsi:type="dcterms:W3CDTF">2016-02-25T08:27:32Z</dcterms:created>
  <dcterms:modified xsi:type="dcterms:W3CDTF">2026-04-30T13:51:43Z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