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84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65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62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247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469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9847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714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377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5719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355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80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3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B49D2-67DD-44A7-A436-04901E57AF3D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C8373-745E-4055-9FDC-9FB28E54A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84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Focussing your research question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43574" y="3779885"/>
            <a:ext cx="8045373" cy="742279"/>
          </a:xfrm>
        </p:spPr>
        <p:txBody>
          <a:bodyPr/>
          <a:lstStyle/>
          <a:p>
            <a:r>
              <a:rPr lang="en-GB" dirty="0"/>
              <a:t>Writing your proposal </a:t>
            </a:r>
          </a:p>
        </p:txBody>
      </p:sp>
    </p:spTree>
    <p:extLst>
      <p:ext uri="{BB962C8B-B14F-4D97-AF65-F5344CB8AC3E}">
        <p14:creationId xmlns:p14="http://schemas.microsoft.com/office/powerpoint/2010/main" val="3318020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1774825" y="692150"/>
            <a:ext cx="8713788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/>
              <a:t>FOCUSSING </a:t>
            </a:r>
            <a:r>
              <a:rPr lang="en-GB" altLang="en-US" sz="2400" b="1" dirty="0"/>
              <a:t>YOUR RESEARCH QUESTION</a:t>
            </a:r>
            <a:endParaRPr lang="en-GB" altLang="en-US" sz="2400" dirty="0"/>
          </a:p>
          <a:p>
            <a:pPr eaLnBrk="1" hangingPunct="1">
              <a:spcAft>
                <a:spcPct val="50000"/>
              </a:spcAft>
            </a:pPr>
            <a:endParaRPr lang="en-GB" altLang="en-US" sz="2400" dirty="0"/>
          </a:p>
          <a:p>
            <a:pPr eaLnBrk="1" hangingPunct="1">
              <a:spcAft>
                <a:spcPct val="50000"/>
              </a:spcAft>
            </a:pPr>
            <a:r>
              <a:rPr lang="en-GB" altLang="en-US" sz="2400" dirty="0"/>
              <a:t>1. Define your core concepts. 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 dirty="0"/>
              <a:t>2. What is your time frame? 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 dirty="0"/>
              <a:t>3. What is the geographical location? 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 dirty="0"/>
              <a:t>4. What aspect of the topic are you interested in? 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 dirty="0"/>
              <a:t>5. What is your unit of analysis (i.e. the ‘thing’ that you collect data about and from which you draw conclusions)? </a:t>
            </a:r>
          </a:p>
        </p:txBody>
      </p:sp>
    </p:spTree>
    <p:extLst>
      <p:ext uri="{BB962C8B-B14F-4D97-AF65-F5344CB8AC3E}">
        <p14:creationId xmlns:p14="http://schemas.microsoft.com/office/powerpoint/2010/main" val="2046501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895600" y="1187450"/>
            <a:ext cx="4686300" cy="673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Do </a:t>
            </a:r>
            <a:r>
              <a:rPr lang="en-GB" altLang="en-US" sz="1400" b="1"/>
              <a:t>coaches</a:t>
            </a:r>
            <a:r>
              <a:rPr lang="en-GB" altLang="en-US" sz="1400"/>
              <a:t> have different leadership styles depending upon whether they are coaching team or individual </a:t>
            </a:r>
            <a:r>
              <a:rPr lang="en-GB" altLang="en-US" sz="1400" b="1"/>
              <a:t>sports</a:t>
            </a:r>
            <a:r>
              <a:rPr lang="en-GB" altLang="en-US" sz="1400"/>
              <a:t>?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3086100" y="2717800"/>
            <a:ext cx="914400" cy="3365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/>
              <a:t>Male</a:t>
            </a:r>
          </a:p>
          <a:p>
            <a:pPr algn="ctr" eaLnBrk="1" hangingPunct="1"/>
            <a:endParaRPr lang="en-GB" altLang="en-US" sz="1400"/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4151314" y="2708275"/>
            <a:ext cx="801687" cy="450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/>
              <a:t>Female </a:t>
            </a:r>
          </a:p>
          <a:p>
            <a:pPr algn="ctr" eaLnBrk="1" hangingPunct="1"/>
            <a:endParaRPr lang="en-GB" altLang="en-US" sz="1400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5295901" y="2708275"/>
            <a:ext cx="1376363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/>
              <a:t>Which sport?</a:t>
            </a:r>
            <a:endParaRPr lang="en-GB" altLang="en-US" sz="1400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5295900" y="3559175"/>
            <a:ext cx="9144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Elite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6438900" y="3559175"/>
            <a:ext cx="11430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/>
              <a:t>Non-elite</a:t>
            </a:r>
            <a:r>
              <a:rPr lang="en-GB" altLang="en-US" sz="1400"/>
              <a:t> 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5295900" y="4411663"/>
            <a:ext cx="10287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Male 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6438900" y="4411663"/>
            <a:ext cx="11430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/>
              <a:t>Female</a:t>
            </a:r>
            <a:endParaRPr lang="en-GB" altLang="en-US" sz="1400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4583113" y="5173663"/>
            <a:ext cx="86995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Seniors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5591176" y="5173663"/>
            <a:ext cx="847725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 b="1"/>
              <a:t>Juniors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6553200" y="5173663"/>
            <a:ext cx="10287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Adult</a:t>
            </a:r>
          </a:p>
        </p:txBody>
      </p:sp>
      <p:sp>
        <p:nvSpPr>
          <p:cNvPr id="10253" name="Line 13"/>
          <p:cNvSpPr>
            <a:spLocks noChangeShapeType="1"/>
          </p:cNvSpPr>
          <p:nvPr/>
        </p:nvSpPr>
        <p:spPr bwMode="auto">
          <a:xfrm flipH="1">
            <a:off x="3552825" y="1901825"/>
            <a:ext cx="1588" cy="8001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4" name="Line 14"/>
          <p:cNvSpPr>
            <a:spLocks noChangeShapeType="1"/>
          </p:cNvSpPr>
          <p:nvPr/>
        </p:nvSpPr>
        <p:spPr bwMode="auto">
          <a:xfrm flipH="1">
            <a:off x="5867400" y="2047875"/>
            <a:ext cx="1588" cy="6286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>
            <a:off x="5753101" y="3044826"/>
            <a:ext cx="1128713" cy="45561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>
            <a:off x="7010400" y="3963988"/>
            <a:ext cx="1588" cy="3429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7032625" y="4738688"/>
            <a:ext cx="1588" cy="3429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8" name="Line 18"/>
          <p:cNvSpPr>
            <a:spLocks noChangeShapeType="1"/>
          </p:cNvSpPr>
          <p:nvPr/>
        </p:nvSpPr>
        <p:spPr bwMode="auto">
          <a:xfrm>
            <a:off x="3581400" y="1901825"/>
            <a:ext cx="1028700" cy="8001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9" name="Line 19"/>
          <p:cNvSpPr>
            <a:spLocks noChangeShapeType="1"/>
          </p:cNvSpPr>
          <p:nvPr/>
        </p:nvSpPr>
        <p:spPr bwMode="auto">
          <a:xfrm flipH="1">
            <a:off x="5753100" y="3949701"/>
            <a:ext cx="1257300" cy="303213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 flipH="1">
            <a:off x="5410200" y="4738688"/>
            <a:ext cx="1600200" cy="3429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1" name="Line 21"/>
          <p:cNvSpPr>
            <a:spLocks noChangeShapeType="1"/>
          </p:cNvSpPr>
          <p:nvPr/>
        </p:nvSpPr>
        <p:spPr bwMode="auto">
          <a:xfrm flipH="1">
            <a:off x="6096000" y="4738688"/>
            <a:ext cx="914400" cy="3429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2640014" y="3576638"/>
            <a:ext cx="1284287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/>
              <a:t>Professional </a:t>
            </a:r>
          </a:p>
          <a:p>
            <a:pPr algn="ctr" eaLnBrk="1" hangingPunct="1"/>
            <a:endParaRPr lang="en-GB" altLang="en-US" sz="1400"/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4038600" y="3576638"/>
            <a:ext cx="10287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/>
              <a:t>Amateur </a:t>
            </a:r>
            <a:endParaRPr lang="en-GB" altLang="en-US" sz="1400"/>
          </a:p>
        </p:txBody>
      </p:sp>
      <p:sp>
        <p:nvSpPr>
          <p:cNvPr id="10264" name="Text Box 24"/>
          <p:cNvSpPr txBox="1">
            <a:spLocks noChangeArrowheads="1"/>
          </p:cNvSpPr>
          <p:nvPr/>
        </p:nvSpPr>
        <p:spPr bwMode="auto">
          <a:xfrm>
            <a:off x="2895600" y="4395788"/>
            <a:ext cx="8001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/>
              <a:t>Novice </a:t>
            </a:r>
          </a:p>
        </p:txBody>
      </p:sp>
      <p:sp>
        <p:nvSpPr>
          <p:cNvPr id="10265" name="Text Box 25"/>
          <p:cNvSpPr txBox="1">
            <a:spLocks noChangeArrowheads="1"/>
          </p:cNvSpPr>
          <p:nvPr/>
        </p:nvSpPr>
        <p:spPr bwMode="auto">
          <a:xfrm>
            <a:off x="3863975" y="4395788"/>
            <a:ext cx="1295400" cy="3429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/>
              <a:t>Experienced </a:t>
            </a:r>
            <a:endParaRPr lang="en-GB" altLang="en-US" sz="1400"/>
          </a:p>
        </p:txBody>
      </p:sp>
      <p:sp>
        <p:nvSpPr>
          <p:cNvPr id="10266" name="Line 26"/>
          <p:cNvSpPr>
            <a:spLocks noChangeShapeType="1"/>
          </p:cNvSpPr>
          <p:nvPr/>
        </p:nvSpPr>
        <p:spPr bwMode="auto">
          <a:xfrm>
            <a:off x="3352800" y="3044825"/>
            <a:ext cx="125730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7" name="Line 27"/>
          <p:cNvSpPr>
            <a:spLocks noChangeShapeType="1"/>
          </p:cNvSpPr>
          <p:nvPr/>
        </p:nvSpPr>
        <p:spPr bwMode="auto">
          <a:xfrm>
            <a:off x="4495800" y="3919538"/>
            <a:ext cx="1588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 flipH="1">
            <a:off x="5735638" y="3044825"/>
            <a:ext cx="17462" cy="471488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9" name="Line 29"/>
          <p:cNvSpPr>
            <a:spLocks noChangeShapeType="1"/>
          </p:cNvSpPr>
          <p:nvPr/>
        </p:nvSpPr>
        <p:spPr bwMode="auto">
          <a:xfrm flipH="1">
            <a:off x="3352800" y="3044825"/>
            <a:ext cx="1588" cy="4572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70" name="Line 30"/>
          <p:cNvSpPr>
            <a:spLocks noChangeShapeType="1"/>
          </p:cNvSpPr>
          <p:nvPr/>
        </p:nvSpPr>
        <p:spPr bwMode="auto">
          <a:xfrm flipH="1">
            <a:off x="3238500" y="3919538"/>
            <a:ext cx="1257300" cy="4572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71" name="Text Box 31"/>
          <p:cNvSpPr txBox="1">
            <a:spLocks noChangeArrowheads="1"/>
          </p:cNvSpPr>
          <p:nvPr/>
        </p:nvSpPr>
        <p:spPr bwMode="auto">
          <a:xfrm>
            <a:off x="2711450" y="5661026"/>
            <a:ext cx="6192838" cy="1061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/>
              <a:t>Do experienced male amateur coaches have different leadership styles depending upon whether they are coaching team or individual non-elite female junior sport?</a:t>
            </a:r>
            <a:endParaRPr lang="en-GB" altLang="en-US" sz="1400" b="1"/>
          </a:p>
          <a:p>
            <a:pPr algn="ctr" eaLnBrk="1" hangingPunct="1">
              <a:spcBef>
                <a:spcPct val="50000"/>
              </a:spcBef>
            </a:pPr>
            <a:endParaRPr lang="en-GB" altLang="en-US" sz="1400"/>
          </a:p>
        </p:txBody>
      </p:sp>
      <p:sp>
        <p:nvSpPr>
          <p:cNvPr id="10272" name="Text Box 32"/>
          <p:cNvSpPr txBox="1">
            <a:spLocks noChangeArrowheads="1"/>
          </p:cNvSpPr>
          <p:nvPr/>
        </p:nvSpPr>
        <p:spPr bwMode="auto">
          <a:xfrm>
            <a:off x="2495551" y="333376"/>
            <a:ext cx="73453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/>
              <a:t>FOCUSING A RESEARCH QUESTION</a:t>
            </a:r>
          </a:p>
        </p:txBody>
      </p:sp>
    </p:spTree>
    <p:extLst>
      <p:ext uri="{BB962C8B-B14F-4D97-AF65-F5344CB8AC3E}">
        <p14:creationId xmlns:p14="http://schemas.microsoft.com/office/powerpoint/2010/main" val="3698057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992314" y="765175"/>
            <a:ext cx="8207375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/>
              <a:t>ASSESSING THE FEASIBILITY OF A QUESTION</a:t>
            </a:r>
          </a:p>
          <a:p>
            <a:pPr eaLnBrk="1" hangingPunct="1"/>
            <a:endParaRPr lang="en-GB" altLang="en-US" sz="2400" b="1" i="1"/>
          </a:p>
          <a:p>
            <a:pPr eaLnBrk="1" hangingPunct="1"/>
            <a:endParaRPr lang="en-GB" altLang="en-US" sz="2400" b="1" i="1"/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Is the question of the appropriate</a:t>
            </a:r>
            <a:r>
              <a:rPr lang="en-GB" altLang="en-US" sz="2400" i="1"/>
              <a:t> </a:t>
            </a:r>
            <a:r>
              <a:rPr lang="en-GB" altLang="en-US" sz="2400" b="1"/>
              <a:t>complexity</a:t>
            </a:r>
            <a:r>
              <a:rPr lang="en-GB" altLang="en-US" sz="2400"/>
              <a:t>?</a:t>
            </a:r>
            <a:endParaRPr lang="en-GB" altLang="en-US" sz="2400" b="1" i="1"/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Do you have</a:t>
            </a:r>
            <a:r>
              <a:rPr lang="en-GB" altLang="en-US" sz="2400" i="1"/>
              <a:t> </a:t>
            </a:r>
            <a:r>
              <a:rPr lang="en-GB" altLang="en-US" sz="2400" b="1"/>
              <a:t>access</a:t>
            </a:r>
            <a:r>
              <a:rPr lang="en-GB" altLang="en-US" sz="2400" i="1"/>
              <a:t> </a:t>
            </a:r>
            <a:r>
              <a:rPr lang="en-GB" altLang="en-US" sz="2400"/>
              <a:t>to required data, background etc</a:t>
            </a:r>
            <a:r>
              <a:rPr lang="en-GB" altLang="en-US" sz="2400" i="1"/>
              <a:t>.</a:t>
            </a:r>
            <a:r>
              <a:rPr lang="en-GB" altLang="en-US" sz="2400"/>
              <a:t>?</a:t>
            </a:r>
            <a:endParaRPr lang="en-GB" altLang="en-US" sz="2400" i="1"/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Are there any specialist</a:t>
            </a:r>
            <a:r>
              <a:rPr lang="en-GB" altLang="en-US" sz="2400" i="1"/>
              <a:t> </a:t>
            </a:r>
            <a:r>
              <a:rPr lang="en-GB" altLang="en-US" sz="2400" b="1"/>
              <a:t>facilities and resources</a:t>
            </a:r>
            <a:r>
              <a:rPr lang="en-GB" altLang="en-US" sz="2400"/>
              <a:t> required?</a:t>
            </a:r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Do you have the required</a:t>
            </a:r>
            <a:r>
              <a:rPr lang="en-GB" altLang="en-US" sz="2400" i="1"/>
              <a:t> </a:t>
            </a:r>
            <a:r>
              <a:rPr lang="en-GB" altLang="en-US" sz="2400" b="1"/>
              <a:t>expertise</a:t>
            </a:r>
            <a:r>
              <a:rPr lang="en-GB" altLang="en-US" sz="2400"/>
              <a:t>?</a:t>
            </a:r>
            <a:endParaRPr lang="en-GB" altLang="en-US" sz="2400" i="1"/>
          </a:p>
          <a:p>
            <a:pPr algn="ctr" eaLnBrk="1" hangingPunct="1"/>
            <a:endParaRPr lang="en-GB" altLang="en-US" sz="2400" i="1"/>
          </a:p>
        </p:txBody>
      </p:sp>
    </p:spTree>
    <p:extLst>
      <p:ext uri="{BB962C8B-B14F-4D97-AF65-F5344CB8AC3E}">
        <p14:creationId xmlns:p14="http://schemas.microsoft.com/office/powerpoint/2010/main" val="1416305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1847850" y="765175"/>
            <a:ext cx="84963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174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/>
              <a:t>WRITING A RESEARCH PROPOSAL</a:t>
            </a:r>
            <a:endParaRPr lang="en-GB" altLang="en-US" sz="2400"/>
          </a:p>
          <a:p>
            <a:pPr eaLnBrk="1" hangingPunct="1">
              <a:spcAft>
                <a:spcPct val="50000"/>
              </a:spcAft>
            </a:pPr>
            <a:endParaRPr lang="en-GB" altLang="en-US" sz="2400"/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Include:</a:t>
            </a:r>
          </a:p>
          <a:p>
            <a:pPr eaLnBrk="1" hangingPunct="1">
              <a:spcAft>
                <a:spcPct val="50000"/>
              </a:spcAft>
              <a:buFontTx/>
              <a:buAutoNum type="arabicPeriod"/>
            </a:pPr>
            <a:r>
              <a:rPr lang="en-GB" altLang="en-US" sz="2400"/>
              <a:t> A clear statement of the overall aims and objectives of the research.</a:t>
            </a:r>
          </a:p>
          <a:p>
            <a:pPr eaLnBrk="1" hangingPunct="1">
              <a:spcAft>
                <a:spcPct val="50000"/>
              </a:spcAft>
              <a:buFontTx/>
              <a:buAutoNum type="arabicPeriod"/>
            </a:pPr>
            <a:r>
              <a:rPr lang="en-GB" altLang="en-US" sz="2400"/>
              <a:t> A statement outlining the originality and importance of the research.</a:t>
            </a:r>
          </a:p>
          <a:p>
            <a:pPr eaLnBrk="1" hangingPunct="1">
              <a:spcAft>
                <a:spcPct val="50000"/>
              </a:spcAft>
              <a:buFontTx/>
              <a:buAutoNum type="arabicPeriod"/>
            </a:pPr>
            <a:r>
              <a:rPr lang="en-GB" altLang="en-US" sz="2400"/>
              <a:t> A brief description of existing work in the area.</a:t>
            </a:r>
          </a:p>
          <a:p>
            <a:pPr eaLnBrk="1" hangingPunct="1">
              <a:spcAft>
                <a:spcPct val="50000"/>
              </a:spcAft>
              <a:buFontTx/>
              <a:buAutoNum type="arabicPeriod"/>
            </a:pPr>
            <a:r>
              <a:rPr lang="en-GB" altLang="en-US" sz="2400"/>
              <a:t> How the research is to be conducted, the research design to be adopted, anticipated methods and indication of the sample group, sample size and recruitment methods.</a:t>
            </a:r>
          </a:p>
        </p:txBody>
      </p:sp>
    </p:spTree>
    <p:extLst>
      <p:ext uri="{BB962C8B-B14F-4D97-AF65-F5344CB8AC3E}">
        <p14:creationId xmlns:p14="http://schemas.microsoft.com/office/powerpoint/2010/main" val="512743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2135188" y="908050"/>
            <a:ext cx="7993062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ct val="50000"/>
              </a:spcAft>
            </a:pPr>
            <a:r>
              <a:rPr lang="en-GB" altLang="en-US" sz="2400"/>
              <a:t>5. How the data collected are to be analysed.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6. The anticipated time scale for the research.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7. The anticipated outcomes of the research.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8. Any specific requirements in terms of access, financial requirements, etc.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9. Any ethical issues that may be relevant to the study.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645575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774825" y="620714"/>
            <a:ext cx="864235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latin typeface="Arial" charset="0"/>
                <a:cs typeface="Arial" charset="0"/>
              </a:rPr>
              <a:t>WEAKNESSES IN RESEARCH PROPOSALS</a:t>
            </a:r>
            <a:endParaRPr lang="en-GB" sz="2400" dirty="0">
              <a:latin typeface="Arial" charset="0"/>
              <a:cs typeface="Arial" charset="0"/>
            </a:endParaRPr>
          </a:p>
          <a:p>
            <a:pPr>
              <a:defRPr/>
            </a:pPr>
            <a:endParaRPr lang="en-GB" sz="2400" dirty="0">
              <a:latin typeface="Arial" charset="0"/>
              <a:cs typeface="Arial" charset="0"/>
            </a:endParaRPr>
          </a:p>
          <a:p>
            <a:pPr marL="457200" indent="-457200">
              <a:defRPr/>
            </a:pPr>
            <a:r>
              <a:rPr lang="en-GB" sz="2400" i="1" dirty="0">
                <a:latin typeface="Arial" charset="0"/>
                <a:cs typeface="Arial" charset="0"/>
              </a:rPr>
              <a:t>1. The research problem</a:t>
            </a:r>
          </a:p>
          <a:p>
            <a:pPr marL="457200" indent="-457200">
              <a:buFontTx/>
              <a:buAutoNum type="arabicPeriod"/>
              <a:defRPr/>
            </a:pPr>
            <a:endParaRPr lang="en-GB" sz="2400" dirty="0">
              <a:latin typeface="Arial" charset="0"/>
              <a:cs typeface="Arial" charset="0"/>
            </a:endParaRPr>
          </a:p>
          <a:p>
            <a:pPr>
              <a:spcAft>
                <a:spcPct val="50000"/>
              </a:spcAft>
              <a:buFontTx/>
              <a:buChar char="•"/>
              <a:defRPr/>
            </a:pPr>
            <a:r>
              <a:rPr lang="en-GB" sz="2400" dirty="0">
                <a:latin typeface="Arial" charset="0"/>
                <a:cs typeface="Arial" charset="0"/>
              </a:rPr>
              <a:t> The problem is of insufficient importance or unlikely to produce any new or useful information.</a:t>
            </a:r>
          </a:p>
          <a:p>
            <a:pPr>
              <a:spcAft>
                <a:spcPct val="50000"/>
              </a:spcAft>
              <a:buFontTx/>
              <a:buChar char="•"/>
              <a:defRPr/>
            </a:pPr>
            <a:r>
              <a:rPr lang="en-GB" sz="2400" dirty="0">
                <a:latin typeface="Arial" charset="0"/>
                <a:cs typeface="Arial" charset="0"/>
              </a:rPr>
              <a:t> The hypothesis upon which the research is based is unsound, or is not based on any existing evidence.</a:t>
            </a:r>
          </a:p>
          <a:p>
            <a:pPr>
              <a:spcAft>
                <a:spcPct val="50000"/>
              </a:spcAft>
              <a:buFontTx/>
              <a:buChar char="•"/>
              <a:defRPr/>
            </a:pPr>
            <a:r>
              <a:rPr lang="en-GB" sz="2400" dirty="0">
                <a:latin typeface="Arial" charset="0"/>
                <a:cs typeface="Arial" charset="0"/>
              </a:rPr>
              <a:t> The problem is more complex than the investigator appears to realise. </a:t>
            </a:r>
          </a:p>
          <a:p>
            <a:pPr>
              <a:spcAft>
                <a:spcPct val="50000"/>
              </a:spcAft>
              <a:buFontTx/>
              <a:buChar char="•"/>
              <a:defRPr/>
            </a:pPr>
            <a:r>
              <a:rPr lang="en-GB" sz="2400" dirty="0">
                <a:latin typeface="Arial" charset="0"/>
                <a:cs typeface="Arial" charset="0"/>
              </a:rPr>
              <a:t> The research is overly complex, with too many elements.</a:t>
            </a:r>
          </a:p>
        </p:txBody>
      </p:sp>
    </p:spTree>
    <p:extLst>
      <p:ext uri="{BB962C8B-B14F-4D97-AF65-F5344CB8AC3E}">
        <p14:creationId xmlns:p14="http://schemas.microsoft.com/office/powerpoint/2010/main" val="3307631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063750" y="836613"/>
            <a:ext cx="8135938" cy="489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/>
              <a:t>2. </a:t>
            </a:r>
            <a:r>
              <a:rPr lang="en-GB" altLang="en-US" sz="2400" i="1"/>
              <a:t>The approach</a:t>
            </a:r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proposed methods are not suitable to achieve the research objectives.</a:t>
            </a:r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description of the approach lacks specificity and clarity.</a:t>
            </a:r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research design has not been carefully considered.</a:t>
            </a:r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statistical aspects/details of the means by which qualitative data are to be analysed have not received sufficient attention.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1123598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063750" y="981076"/>
            <a:ext cx="8135938" cy="249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/>
              <a:t>3. </a:t>
            </a:r>
            <a:r>
              <a:rPr lang="en-GB" altLang="en-US" sz="2400" i="1"/>
              <a:t>Personal characteristics</a:t>
            </a:r>
            <a:endParaRPr lang="en-GB" altLang="en-US" sz="2400"/>
          </a:p>
          <a:p>
            <a:pPr eaLnBrk="1" hangingPunct="1"/>
            <a:endParaRPr lang="en-GB" altLang="en-US" sz="2400"/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researcher does not have adequate experience or ability to undertake such a project.</a:t>
            </a:r>
          </a:p>
          <a:p>
            <a:pPr eaLnBrk="1" hangingPunct="1">
              <a:spcAft>
                <a:spcPct val="50000"/>
              </a:spcAft>
              <a:buFontTx/>
              <a:buChar char="•"/>
            </a:pPr>
            <a:r>
              <a:rPr lang="en-GB" altLang="en-US" sz="2400"/>
              <a:t> The researcher seems unfamiliar with recent or important work in the area.</a:t>
            </a:r>
          </a:p>
        </p:txBody>
      </p:sp>
    </p:spTree>
    <p:extLst>
      <p:ext uri="{BB962C8B-B14F-4D97-AF65-F5344CB8AC3E}">
        <p14:creationId xmlns:p14="http://schemas.microsoft.com/office/powerpoint/2010/main" val="3936977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063751" y="549275"/>
            <a:ext cx="8208963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/>
              <a:t>SUMMARY </a:t>
            </a:r>
          </a:p>
          <a:p>
            <a:pPr eaLnBrk="1" hangingPunct="1"/>
            <a:endParaRPr lang="en-GB" altLang="en-US" sz="2400"/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1. The first stage of the research process is to identify a research topic for investigation. This can be a difficult task, but it is important to the success of the subsequent research project.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2. There are a number of sources of ideas for research topics, the main ones being existing literature, social concerns and popular issues, personal characteristics and preferences, brainstorming, and debate with your tutor. </a:t>
            </a:r>
          </a:p>
        </p:txBody>
      </p:sp>
    </p:spTree>
    <p:extLst>
      <p:ext uri="{BB962C8B-B14F-4D97-AF65-F5344CB8AC3E}">
        <p14:creationId xmlns:p14="http://schemas.microsoft.com/office/powerpoint/2010/main" val="1622533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1992313" y="1052513"/>
            <a:ext cx="8424862" cy="489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 sz="2400" b="1"/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3. Although some degree of originality is desirable, the extent of this originality is often overestimated. There are a number of ways by which research can be seen to be original.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4. The topic should lead to a focused question, which forms the ‘vertical thread’ of the research.</a:t>
            </a:r>
          </a:p>
          <a:p>
            <a:pPr eaLnBrk="1" hangingPunct="1">
              <a:spcAft>
                <a:spcPct val="50000"/>
              </a:spcAft>
            </a:pPr>
            <a:r>
              <a:rPr lang="en-GB" altLang="en-US" sz="2400"/>
              <a:t>5. Answering the research question must be achievable, in terms of the personal abilities of the researcher, access to an appropriate sample, and the availability of any specialist resources or equipment.</a:t>
            </a:r>
          </a:p>
          <a:p>
            <a:pPr algn="ctr" eaLnBrk="1" hangingPunct="1">
              <a:spcBef>
                <a:spcPct val="50000"/>
              </a:spcBef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93138739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651</Words>
  <Application>Microsoft Office PowerPoint</Application>
  <PresentationFormat>Widescreen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Angsana New</vt:lpstr>
      <vt:lpstr>Arial</vt:lpstr>
      <vt:lpstr>UWTSD</vt:lpstr>
      <vt:lpstr>Focussing your research question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Focussing your research question</dc:title>
  <dc:creator>Helen Evans</dc:creator>
  <cp:lastModifiedBy>Helen Evans (Institute of Management and Health)</cp:lastModifiedBy>
  <cp:revision>3</cp:revision>
  <dcterms:created xsi:type="dcterms:W3CDTF">2017-10-04T09:44:05Z</dcterms:created>
  <dcterms:modified xsi:type="dcterms:W3CDTF">2024-03-05T18:43:42Z</dcterms:modified>
</cp:coreProperties>
</file>