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8"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F2C7"/>
    <a:srgbClr val="DDECAD"/>
    <a:srgbClr val="EFF6D9"/>
    <a:srgbClr val="D1E59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i Ward (2311300)" userId="88760b17-56d8-4d19-a7ca-d20452f1c419" providerId="ADAL" clId="{D6E783B4-C1D4-477B-B94E-B6AFCB28A19C}"/>
    <pc:docChg chg="undo custSel addSld delSld modSld sldOrd modMainMaster">
      <pc:chgData name="Tai Ward (2311300)" userId="88760b17-56d8-4d19-a7ca-d20452f1c419" providerId="ADAL" clId="{D6E783B4-C1D4-477B-B94E-B6AFCB28A19C}" dt="2026-07-19T12:50:36.654" v="5585" actId="27696"/>
      <pc:docMkLst>
        <pc:docMk/>
      </pc:docMkLst>
      <pc:sldChg chg="mod setBg">
        <pc:chgData name="Tai Ward (2311300)" userId="88760b17-56d8-4d19-a7ca-d20452f1c419" providerId="ADAL" clId="{D6E783B4-C1D4-477B-B94E-B6AFCB28A19C}" dt="2026-07-19T12:01:26.372" v="3270" actId="13091"/>
        <pc:sldMkLst>
          <pc:docMk/>
          <pc:sldMk cId="2967219630" sldId="256"/>
        </pc:sldMkLst>
      </pc:sldChg>
      <pc:sldChg chg="modSp mod addAnim">
        <pc:chgData name="Tai Ward (2311300)" userId="88760b17-56d8-4d19-a7ca-d20452f1c419" providerId="ADAL" clId="{D6E783B4-C1D4-477B-B94E-B6AFCB28A19C}" dt="2026-07-19T12:34:53.769" v="5272" actId="27696"/>
        <pc:sldMkLst>
          <pc:docMk/>
          <pc:sldMk cId="2869547049" sldId="257"/>
        </pc:sldMkLst>
        <pc:spChg chg="mod">
          <ac:chgData name="Tai Ward (2311300)" userId="88760b17-56d8-4d19-a7ca-d20452f1c419" providerId="ADAL" clId="{D6E783B4-C1D4-477B-B94E-B6AFCB28A19C}" dt="2026-07-19T12:34:17.096" v="5267" actId="122"/>
          <ac:spMkLst>
            <pc:docMk/>
            <pc:sldMk cId="2869547049" sldId="257"/>
            <ac:spMk id="2" creationId="{33B8EEB2-EA5A-8991-38C5-C31AD876588E}"/>
          </ac:spMkLst>
        </pc:spChg>
        <pc:spChg chg="mod">
          <ac:chgData name="Tai Ward (2311300)" userId="88760b17-56d8-4d19-a7ca-d20452f1c419" providerId="ADAL" clId="{D6E783B4-C1D4-477B-B94E-B6AFCB28A19C}" dt="2026-07-19T12:34:24.093" v="5268" actId="122"/>
          <ac:spMkLst>
            <pc:docMk/>
            <pc:sldMk cId="2869547049" sldId="257"/>
            <ac:spMk id="5" creationId="{2771F4D6-180E-C045-BEF9-A42379FCB1F8}"/>
          </ac:spMkLst>
        </pc:spChg>
      </pc:sldChg>
      <pc:sldChg chg="addSp modSp add del mod addAnim">
        <pc:chgData name="Tai Ward (2311300)" userId="88760b17-56d8-4d19-a7ca-d20452f1c419" providerId="ADAL" clId="{D6E783B4-C1D4-477B-B94E-B6AFCB28A19C}" dt="2026-07-19T12:49:25.324" v="5583" actId="27696"/>
        <pc:sldMkLst>
          <pc:docMk/>
          <pc:sldMk cId="1339801721" sldId="258"/>
        </pc:sldMkLst>
        <pc:spChg chg="mod">
          <ac:chgData name="Tai Ward (2311300)" userId="88760b17-56d8-4d19-a7ca-d20452f1c419" providerId="ADAL" clId="{D6E783B4-C1D4-477B-B94E-B6AFCB28A19C}" dt="2026-07-19T12:46:18.826" v="5303" actId="27636"/>
          <ac:spMkLst>
            <pc:docMk/>
            <pc:sldMk cId="1339801721" sldId="258"/>
            <ac:spMk id="3" creationId="{FE81D14C-29CF-EFA5-A533-B793641FEBC7}"/>
          </ac:spMkLst>
        </pc:spChg>
        <pc:spChg chg="mod">
          <ac:chgData name="Tai Ward (2311300)" userId="88760b17-56d8-4d19-a7ca-d20452f1c419" providerId="ADAL" clId="{D6E783B4-C1D4-477B-B94E-B6AFCB28A19C}" dt="2026-07-19T12:46:26.461" v="5304" actId="1076"/>
          <ac:spMkLst>
            <pc:docMk/>
            <pc:sldMk cId="1339801721" sldId="258"/>
            <ac:spMk id="4" creationId="{E395EB41-B768-996B-8723-84F79A7C32E1}"/>
          </ac:spMkLst>
        </pc:spChg>
        <pc:spChg chg="add mod">
          <ac:chgData name="Tai Ward (2311300)" userId="88760b17-56d8-4d19-a7ca-d20452f1c419" providerId="ADAL" clId="{D6E783B4-C1D4-477B-B94E-B6AFCB28A19C}" dt="2026-07-19T12:40:57.693" v="5295" actId="688"/>
          <ac:spMkLst>
            <pc:docMk/>
            <pc:sldMk cId="1339801721" sldId="258"/>
            <ac:spMk id="6" creationId="{5C32E63D-5BC8-C35D-235C-D425E54769E6}"/>
          </ac:spMkLst>
        </pc:spChg>
        <pc:spChg chg="add mod">
          <ac:chgData name="Tai Ward (2311300)" userId="88760b17-56d8-4d19-a7ca-d20452f1c419" providerId="ADAL" clId="{D6E783B4-C1D4-477B-B94E-B6AFCB28A19C}" dt="2026-07-19T12:49:02.235" v="5581" actId="20577"/>
          <ac:spMkLst>
            <pc:docMk/>
            <pc:sldMk cId="1339801721" sldId="258"/>
            <ac:spMk id="7" creationId="{B5F6D303-2BC5-4408-AD90-A0829F7F3334}"/>
          </ac:spMkLst>
        </pc:spChg>
        <pc:picChg chg="add mod">
          <ac:chgData name="Tai Ward (2311300)" userId="88760b17-56d8-4d19-a7ca-d20452f1c419" providerId="ADAL" clId="{D6E783B4-C1D4-477B-B94E-B6AFCB28A19C}" dt="2026-07-19T12:46:28.290" v="5305" actId="1076"/>
          <ac:picMkLst>
            <pc:docMk/>
            <pc:sldMk cId="1339801721" sldId="258"/>
            <ac:picMk id="5" creationId="{0396C32C-2EB8-3F73-A031-874C308EA86C}"/>
          </ac:picMkLst>
        </pc:picChg>
      </pc:sldChg>
      <pc:sldChg chg="mod">
        <pc:chgData name="Tai Ward (2311300)" userId="88760b17-56d8-4d19-a7ca-d20452f1c419" providerId="ADAL" clId="{D6E783B4-C1D4-477B-B94E-B6AFCB28A19C}" dt="2026-07-19T12:01:26.372" v="3270" actId="13091"/>
        <pc:sldMkLst>
          <pc:docMk/>
          <pc:sldMk cId="2740398837" sldId="259"/>
        </pc:sldMkLst>
      </pc:sldChg>
      <pc:sldChg chg="modSp mod">
        <pc:chgData name="Tai Ward (2311300)" userId="88760b17-56d8-4d19-a7ca-d20452f1c419" providerId="ADAL" clId="{D6E783B4-C1D4-477B-B94E-B6AFCB28A19C}" dt="2026-07-19T12:01:26.372" v="3270" actId="13091"/>
        <pc:sldMkLst>
          <pc:docMk/>
          <pc:sldMk cId="849608630" sldId="260"/>
        </pc:sldMkLst>
        <pc:spChg chg="mod">
          <ac:chgData name="Tai Ward (2311300)" userId="88760b17-56d8-4d19-a7ca-d20452f1c419" providerId="ADAL" clId="{D6E783B4-C1D4-477B-B94E-B6AFCB28A19C}" dt="2026-07-19T11:15:41.404" v="11" actId="255"/>
          <ac:spMkLst>
            <pc:docMk/>
            <pc:sldMk cId="849608630" sldId="260"/>
            <ac:spMk id="3" creationId="{464AFCD7-4B30-29E0-79AD-800D90F2F441}"/>
          </ac:spMkLst>
        </pc:spChg>
        <pc:spChg chg="mod">
          <ac:chgData name="Tai Ward (2311300)" userId="88760b17-56d8-4d19-a7ca-d20452f1c419" providerId="ADAL" clId="{D6E783B4-C1D4-477B-B94E-B6AFCB28A19C}" dt="2026-07-19T11:15:52.100" v="12" actId="255"/>
          <ac:spMkLst>
            <pc:docMk/>
            <pc:sldMk cId="849608630" sldId="260"/>
            <ac:spMk id="6" creationId="{7A9A89A4-9458-7D07-27AF-B3D7C8568EC3}"/>
          </ac:spMkLst>
        </pc:spChg>
      </pc:sldChg>
      <pc:sldChg chg="mod">
        <pc:chgData name="Tai Ward (2311300)" userId="88760b17-56d8-4d19-a7ca-d20452f1c419" providerId="ADAL" clId="{D6E783B4-C1D4-477B-B94E-B6AFCB28A19C}" dt="2026-07-19T12:01:26.372" v="3270" actId="13091"/>
        <pc:sldMkLst>
          <pc:docMk/>
          <pc:sldMk cId="3898506849" sldId="261"/>
        </pc:sldMkLst>
      </pc:sldChg>
      <pc:sldChg chg="addSp modSp mod modClrScheme chgLayout">
        <pc:chgData name="Tai Ward (2311300)" userId="88760b17-56d8-4d19-a7ca-d20452f1c419" providerId="ADAL" clId="{D6E783B4-C1D4-477B-B94E-B6AFCB28A19C}" dt="2026-07-19T12:01:26.372" v="3270" actId="13091"/>
        <pc:sldMkLst>
          <pc:docMk/>
          <pc:sldMk cId="998422147" sldId="262"/>
        </pc:sldMkLst>
        <pc:spChg chg="mod ord">
          <ac:chgData name="Tai Ward (2311300)" userId="88760b17-56d8-4d19-a7ca-d20452f1c419" providerId="ADAL" clId="{D6E783B4-C1D4-477B-B94E-B6AFCB28A19C}" dt="2026-07-19T11:19:01.349" v="73" actId="700"/>
          <ac:spMkLst>
            <pc:docMk/>
            <pc:sldMk cId="998422147" sldId="262"/>
            <ac:spMk id="2" creationId="{A3A95694-DB4A-9A16-DC62-A0A36A659CAD}"/>
          </ac:spMkLst>
        </pc:spChg>
        <pc:spChg chg="mod ord">
          <ac:chgData name="Tai Ward (2311300)" userId="88760b17-56d8-4d19-a7ca-d20452f1c419" providerId="ADAL" clId="{D6E783B4-C1D4-477B-B94E-B6AFCB28A19C}" dt="2026-07-19T11:25:58.816" v="733" actId="25668"/>
          <ac:spMkLst>
            <pc:docMk/>
            <pc:sldMk cId="998422147" sldId="262"/>
            <ac:spMk id="3" creationId="{82E342B2-1963-715B-D66D-8BA6450DB9B3}"/>
          </ac:spMkLst>
        </pc:spChg>
        <pc:spChg chg="add mod ord">
          <ac:chgData name="Tai Ward (2311300)" userId="88760b17-56d8-4d19-a7ca-d20452f1c419" providerId="ADAL" clId="{D6E783B4-C1D4-477B-B94E-B6AFCB28A19C}" dt="2026-07-19T11:19:09.794" v="82" actId="20577"/>
          <ac:spMkLst>
            <pc:docMk/>
            <pc:sldMk cId="998422147" sldId="262"/>
            <ac:spMk id="4" creationId="{F7B236C2-C8FA-97BD-0DE8-49C8E5609EF0}"/>
          </ac:spMkLst>
        </pc:spChg>
        <pc:spChg chg="add mod ord">
          <ac:chgData name="Tai Ward (2311300)" userId="88760b17-56d8-4d19-a7ca-d20452f1c419" providerId="ADAL" clId="{D6E783B4-C1D4-477B-B94E-B6AFCB28A19C}" dt="2026-07-19T11:19:15.560" v="93" actId="20577"/>
          <ac:spMkLst>
            <pc:docMk/>
            <pc:sldMk cId="998422147" sldId="262"/>
            <ac:spMk id="5" creationId="{1D1AC415-AED3-B486-EFCB-6D944CCA96F0}"/>
          </ac:spMkLst>
        </pc:spChg>
        <pc:spChg chg="add mod ord">
          <ac:chgData name="Tai Ward (2311300)" userId="88760b17-56d8-4d19-a7ca-d20452f1c419" providerId="ADAL" clId="{D6E783B4-C1D4-477B-B94E-B6AFCB28A19C}" dt="2026-07-19T11:32:49.013" v="1300" actId="20577"/>
          <ac:spMkLst>
            <pc:docMk/>
            <pc:sldMk cId="998422147" sldId="262"/>
            <ac:spMk id="6" creationId="{5C787758-1CA3-BE55-3F2B-8EF662466235}"/>
          </ac:spMkLst>
        </pc:spChg>
        <pc:spChg chg="add mod">
          <ac:chgData name="Tai Ward (2311300)" userId="88760b17-56d8-4d19-a7ca-d20452f1c419" providerId="ADAL" clId="{D6E783B4-C1D4-477B-B94E-B6AFCB28A19C}" dt="2026-07-19T11:36:44.077" v="1694" actId="20577"/>
          <ac:spMkLst>
            <pc:docMk/>
            <pc:sldMk cId="998422147" sldId="262"/>
            <ac:spMk id="7" creationId="{A9A44E73-2685-BC97-3487-1E67F3D9E98E}"/>
          </ac:spMkLst>
        </pc:spChg>
      </pc:sldChg>
      <pc:sldChg chg="addSp delSp modSp mod">
        <pc:chgData name="Tai Ward (2311300)" userId="88760b17-56d8-4d19-a7ca-d20452f1c419" providerId="ADAL" clId="{D6E783B4-C1D4-477B-B94E-B6AFCB28A19C}" dt="2026-07-19T12:41:51.555" v="5300" actId="2165"/>
        <pc:sldMkLst>
          <pc:docMk/>
          <pc:sldMk cId="3969730819" sldId="263"/>
        </pc:sldMkLst>
        <pc:spChg chg="mod">
          <ac:chgData name="Tai Ward (2311300)" userId="88760b17-56d8-4d19-a7ca-d20452f1c419" providerId="ADAL" clId="{D6E783B4-C1D4-477B-B94E-B6AFCB28A19C}" dt="2026-07-19T11:38:44.093" v="1737" actId="20577"/>
          <ac:spMkLst>
            <pc:docMk/>
            <pc:sldMk cId="3969730819" sldId="263"/>
            <ac:spMk id="2" creationId="{F3CCE13B-CC12-315B-2514-16DFB82BE6E2}"/>
          </ac:spMkLst>
        </pc:spChg>
        <pc:spChg chg="del">
          <ac:chgData name="Tai Ward (2311300)" userId="88760b17-56d8-4d19-a7ca-d20452f1c419" providerId="ADAL" clId="{D6E783B4-C1D4-477B-B94E-B6AFCB28A19C}" dt="2026-07-19T11:38:55.015" v="1738" actId="3680"/>
          <ac:spMkLst>
            <pc:docMk/>
            <pc:sldMk cId="3969730819" sldId="263"/>
            <ac:spMk id="3" creationId="{62C76DEF-4852-A9CB-3897-1A1B4936F5B6}"/>
          </ac:spMkLst>
        </pc:spChg>
        <pc:spChg chg="add del mod">
          <ac:chgData name="Tai Ward (2311300)" userId="88760b17-56d8-4d19-a7ca-d20452f1c419" providerId="ADAL" clId="{D6E783B4-C1D4-477B-B94E-B6AFCB28A19C}" dt="2026-07-19T12:41:29.495" v="5299" actId="478"/>
          <ac:spMkLst>
            <pc:docMk/>
            <pc:sldMk cId="3969730819" sldId="263"/>
            <ac:spMk id="6" creationId="{FDB7363A-8890-C247-DD14-167035782958}"/>
          </ac:spMkLst>
        </pc:spChg>
        <pc:graphicFrameChg chg="add del mod ord modGraphic">
          <ac:chgData name="Tai Ward (2311300)" userId="88760b17-56d8-4d19-a7ca-d20452f1c419" providerId="ADAL" clId="{D6E783B4-C1D4-477B-B94E-B6AFCB28A19C}" dt="2026-07-19T12:41:51.555" v="5300" actId="2165"/>
          <ac:graphicFrameMkLst>
            <pc:docMk/>
            <pc:sldMk cId="3969730819" sldId="263"/>
            <ac:graphicFrameMk id="4" creationId="{B62CCBB4-1497-9844-0B8B-4E1A7E78913A}"/>
          </ac:graphicFrameMkLst>
        </pc:graphicFrameChg>
      </pc:sldChg>
      <pc:sldChg chg="addSp modSp mod setBg addAnim">
        <pc:chgData name="Tai Ward (2311300)" userId="88760b17-56d8-4d19-a7ca-d20452f1c419" providerId="ADAL" clId="{D6E783B4-C1D4-477B-B94E-B6AFCB28A19C}" dt="2026-07-19T12:33:07.933" v="5259" actId="20577"/>
        <pc:sldMkLst>
          <pc:docMk/>
          <pc:sldMk cId="2718427505" sldId="264"/>
        </pc:sldMkLst>
        <pc:spChg chg="mod">
          <ac:chgData name="Tai Ward (2311300)" userId="88760b17-56d8-4d19-a7ca-d20452f1c419" providerId="ADAL" clId="{D6E783B4-C1D4-477B-B94E-B6AFCB28A19C}" dt="2026-07-19T11:57:50.805" v="3033" actId="20577"/>
          <ac:spMkLst>
            <pc:docMk/>
            <pc:sldMk cId="2718427505" sldId="264"/>
            <ac:spMk id="2" creationId="{98218265-3738-E539-678D-10F2FC538772}"/>
          </ac:spMkLst>
        </pc:spChg>
        <pc:spChg chg="mod">
          <ac:chgData name="Tai Ward (2311300)" userId="88760b17-56d8-4d19-a7ca-d20452f1c419" providerId="ADAL" clId="{D6E783B4-C1D4-477B-B94E-B6AFCB28A19C}" dt="2026-07-19T12:04:18.851" v="3498" actId="255"/>
          <ac:spMkLst>
            <pc:docMk/>
            <pc:sldMk cId="2718427505" sldId="264"/>
            <ac:spMk id="3" creationId="{0ADAE896-2D61-BD1A-629A-507EE225514B}"/>
          </ac:spMkLst>
        </pc:spChg>
        <pc:spChg chg="add mod">
          <ac:chgData name="Tai Ward (2311300)" userId="88760b17-56d8-4d19-a7ca-d20452f1c419" providerId="ADAL" clId="{D6E783B4-C1D4-477B-B94E-B6AFCB28A19C}" dt="2026-07-19T12:04:23.916" v="3499" actId="1076"/>
          <ac:spMkLst>
            <pc:docMk/>
            <pc:sldMk cId="2718427505" sldId="264"/>
            <ac:spMk id="4" creationId="{436328E6-752B-13AC-AAD9-ACFF77F628F8}"/>
          </ac:spMkLst>
        </pc:spChg>
        <pc:spChg chg="add">
          <ac:chgData name="Tai Ward (2311300)" userId="88760b17-56d8-4d19-a7ca-d20452f1c419" providerId="ADAL" clId="{D6E783B4-C1D4-477B-B94E-B6AFCB28A19C}" dt="2026-07-19T12:27:53.029" v="4821" actId="139"/>
          <ac:spMkLst>
            <pc:docMk/>
            <pc:sldMk cId="2718427505" sldId="264"/>
            <ac:spMk id="5" creationId="{E359437A-6223-8CE7-A02D-254B574D8A8D}"/>
          </ac:spMkLst>
        </pc:spChg>
        <pc:spChg chg="add">
          <ac:chgData name="Tai Ward (2311300)" userId="88760b17-56d8-4d19-a7ca-d20452f1c419" providerId="ADAL" clId="{D6E783B4-C1D4-477B-B94E-B6AFCB28A19C}" dt="2026-07-19T12:27:54.003" v="4822" actId="139"/>
          <ac:spMkLst>
            <pc:docMk/>
            <pc:sldMk cId="2718427505" sldId="264"/>
            <ac:spMk id="6" creationId="{2B0AC2AD-2ACE-EA22-BD0B-62299AE16356}"/>
          </ac:spMkLst>
        </pc:spChg>
        <pc:spChg chg="add mod">
          <ac:chgData name="Tai Ward (2311300)" userId="88760b17-56d8-4d19-a7ca-d20452f1c419" providerId="ADAL" clId="{D6E783B4-C1D4-477B-B94E-B6AFCB28A19C}" dt="2026-07-19T12:29:23.083" v="4979" actId="14100"/>
          <ac:spMkLst>
            <pc:docMk/>
            <pc:sldMk cId="2718427505" sldId="264"/>
            <ac:spMk id="7" creationId="{09C0791D-D6B3-E24E-14A5-A5FD2A9D20F6}"/>
          </ac:spMkLst>
        </pc:spChg>
        <pc:spChg chg="add mod">
          <ac:chgData name="Tai Ward (2311300)" userId="88760b17-56d8-4d19-a7ca-d20452f1c419" providerId="ADAL" clId="{D6E783B4-C1D4-477B-B94E-B6AFCB28A19C}" dt="2026-07-19T12:31:10.356" v="5078" actId="1076"/>
          <ac:spMkLst>
            <pc:docMk/>
            <pc:sldMk cId="2718427505" sldId="264"/>
            <ac:spMk id="8" creationId="{F6A87D24-ACFD-D882-2656-D24611F14ADE}"/>
          </ac:spMkLst>
        </pc:spChg>
        <pc:spChg chg="add mod">
          <ac:chgData name="Tai Ward (2311300)" userId="88760b17-56d8-4d19-a7ca-d20452f1c419" providerId="ADAL" clId="{D6E783B4-C1D4-477B-B94E-B6AFCB28A19C}" dt="2026-07-19T12:33:07.933" v="5259" actId="20577"/>
          <ac:spMkLst>
            <pc:docMk/>
            <pc:sldMk cId="2718427505" sldId="264"/>
            <ac:spMk id="9" creationId="{DD3B19F3-6868-D88E-8E40-638F276417F6}"/>
          </ac:spMkLst>
        </pc:spChg>
      </pc:sldChg>
      <pc:sldChg chg="del mod">
        <pc:chgData name="Tai Ward (2311300)" userId="88760b17-56d8-4d19-a7ca-d20452f1c419" providerId="ADAL" clId="{D6E783B4-C1D4-477B-B94E-B6AFCB28A19C}" dt="2026-07-19T12:05:49.794" v="3503" actId="2696"/>
        <pc:sldMkLst>
          <pc:docMk/>
          <pc:sldMk cId="3571840139" sldId="265"/>
        </pc:sldMkLst>
      </pc:sldChg>
      <pc:sldChg chg="del mod">
        <pc:chgData name="Tai Ward (2311300)" userId="88760b17-56d8-4d19-a7ca-d20452f1c419" providerId="ADAL" clId="{D6E783B4-C1D4-477B-B94E-B6AFCB28A19C}" dt="2026-07-19T12:05:47.496" v="3502" actId="2696"/>
        <pc:sldMkLst>
          <pc:docMk/>
          <pc:sldMk cId="654334638" sldId="266"/>
        </pc:sldMkLst>
      </pc:sldChg>
      <pc:sldChg chg="modSp mod addAnim">
        <pc:chgData name="Tai Ward (2311300)" userId="88760b17-56d8-4d19-a7ca-d20452f1c419" providerId="ADAL" clId="{D6E783B4-C1D4-477B-B94E-B6AFCB28A19C}" dt="2026-07-19T12:33:32.428" v="5260" actId="27696"/>
        <pc:sldMkLst>
          <pc:docMk/>
          <pc:sldMk cId="1557515291" sldId="267"/>
        </pc:sldMkLst>
        <pc:spChg chg="mod">
          <ac:chgData name="Tai Ward (2311300)" userId="88760b17-56d8-4d19-a7ca-d20452f1c419" providerId="ADAL" clId="{D6E783B4-C1D4-477B-B94E-B6AFCB28A19C}" dt="2026-07-19T11:51:21.597" v="2779" actId="20577"/>
          <ac:spMkLst>
            <pc:docMk/>
            <pc:sldMk cId="1557515291" sldId="267"/>
            <ac:spMk id="2" creationId="{44013639-6C47-31FF-3773-6A1384F9C0A6}"/>
          </ac:spMkLst>
        </pc:spChg>
        <pc:spChg chg="mod">
          <ac:chgData name="Tai Ward (2311300)" userId="88760b17-56d8-4d19-a7ca-d20452f1c419" providerId="ADAL" clId="{D6E783B4-C1D4-477B-B94E-B6AFCB28A19C}" dt="2026-07-19T11:55:41.688" v="2998" actId="25668"/>
          <ac:spMkLst>
            <pc:docMk/>
            <pc:sldMk cId="1557515291" sldId="267"/>
            <ac:spMk id="3" creationId="{23D7D8D4-D819-AACB-64B9-47C8A7BD5A23}"/>
          </ac:spMkLst>
        </pc:spChg>
      </pc:sldChg>
      <pc:sldChg chg="addSp delSp modSp new mod ord addAnim">
        <pc:chgData name="Tai Ward (2311300)" userId="88760b17-56d8-4d19-a7ca-d20452f1c419" providerId="ADAL" clId="{D6E783B4-C1D4-477B-B94E-B6AFCB28A19C}" dt="2026-07-19T12:50:36.654" v="5585" actId="27696"/>
        <pc:sldMkLst>
          <pc:docMk/>
          <pc:sldMk cId="258097914" sldId="268"/>
        </pc:sldMkLst>
        <pc:spChg chg="add del mod">
          <ac:chgData name="Tai Ward (2311300)" userId="88760b17-56d8-4d19-a7ca-d20452f1c419" providerId="ADAL" clId="{D6E783B4-C1D4-477B-B94E-B6AFCB28A19C}" dt="2026-07-19T12:06:11.672" v="3518" actId="20577"/>
          <ac:spMkLst>
            <pc:docMk/>
            <pc:sldMk cId="258097914" sldId="268"/>
            <ac:spMk id="2" creationId="{FBFBEFB3-41F2-3981-0143-42AB97142635}"/>
          </ac:spMkLst>
        </pc:spChg>
        <pc:spChg chg="add del mod">
          <ac:chgData name="Tai Ward (2311300)" userId="88760b17-56d8-4d19-a7ca-d20452f1c419" providerId="ADAL" clId="{D6E783B4-C1D4-477B-B94E-B6AFCB28A19C}" dt="2026-07-19T12:27:26.102" v="4820" actId="20577"/>
          <ac:spMkLst>
            <pc:docMk/>
            <pc:sldMk cId="258097914" sldId="268"/>
            <ac:spMk id="3" creationId="{A3B4088B-DB09-7945-9DA9-36FE0FEE6C49}"/>
          </ac:spMkLst>
        </pc:spChg>
      </pc:sldChg>
      <pc:sldChg chg="del mod">
        <pc:chgData name="Tai Ward (2311300)" userId="88760b17-56d8-4d19-a7ca-d20452f1c419" providerId="ADAL" clId="{D6E783B4-C1D4-477B-B94E-B6AFCB28A19C}" dt="2026-07-19T12:05:54.209" v="3504" actId="2696"/>
        <pc:sldMkLst>
          <pc:docMk/>
          <pc:sldMk cId="4221170244" sldId="268"/>
        </pc:sldMkLst>
      </pc:sldChg>
      <pc:sldChg chg="new del">
        <pc:chgData name="Tai Ward (2311300)" userId="88760b17-56d8-4d19-a7ca-d20452f1c419" providerId="ADAL" clId="{D6E783B4-C1D4-477B-B94E-B6AFCB28A19C}" dt="2026-07-19T12:05:28.634" v="3501" actId="2696"/>
        <pc:sldMkLst>
          <pc:docMk/>
          <pc:sldMk cId="66251841" sldId="269"/>
        </pc:sldMkLst>
      </pc:sldChg>
      <pc:sldMasterChg chg="mod setBg modSldLayout">
        <pc:chgData name="Tai Ward (2311300)" userId="88760b17-56d8-4d19-a7ca-d20452f1c419" providerId="ADAL" clId="{D6E783B4-C1D4-477B-B94E-B6AFCB28A19C}" dt="2026-07-19T12:01:26.372" v="3270" actId="13091"/>
        <pc:sldMasterMkLst>
          <pc:docMk/>
          <pc:sldMasterMk cId="4266077057" sldId="2147483648"/>
        </pc:sldMasterMkLst>
        <pc:sldLayoutChg chg="mod">
          <pc:chgData name="Tai Ward (2311300)" userId="88760b17-56d8-4d19-a7ca-d20452f1c419" providerId="ADAL" clId="{D6E783B4-C1D4-477B-B94E-B6AFCB28A19C}" dt="2026-07-19T12:01:26.372" v="3270" actId="13091"/>
          <pc:sldLayoutMkLst>
            <pc:docMk/>
            <pc:sldMasterMk cId="4266077057" sldId="2147483648"/>
            <pc:sldLayoutMk cId="731201123" sldId="2147483649"/>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4180757140" sldId="2147483650"/>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2116553563" sldId="2147483651"/>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2297922861" sldId="2147483652"/>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2224601176" sldId="2147483653"/>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2079575659" sldId="2147483654"/>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827010587" sldId="2147483655"/>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3451515993" sldId="2147483656"/>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891476090" sldId="2147483657"/>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1607179592" sldId="2147483658"/>
          </pc:sldLayoutMkLst>
        </pc:sldLayoutChg>
        <pc:sldLayoutChg chg="mod">
          <pc:chgData name="Tai Ward (2311300)" userId="88760b17-56d8-4d19-a7ca-d20452f1c419" providerId="ADAL" clId="{D6E783B4-C1D4-477B-B94E-B6AFCB28A19C}" dt="2026-07-19T12:01:26.372" v="3270" actId="13091"/>
          <pc:sldLayoutMkLst>
            <pc:docMk/>
            <pc:sldMasterMk cId="4266077057" sldId="2147483648"/>
            <pc:sldLayoutMk cId="1822582404"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35999-B512-4C29-33A1-DAC78E8E3F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EC80DA0-A59E-6003-2D56-4362C4C234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0E364AB-A4A2-43BF-D68C-FB9F1D06B493}"/>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5" name="Footer Placeholder 4">
            <a:extLst>
              <a:ext uri="{FF2B5EF4-FFF2-40B4-BE49-F238E27FC236}">
                <a16:creationId xmlns:a16="http://schemas.microsoft.com/office/drawing/2014/main" id="{06848154-121B-863B-7FF0-113C5B2435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A1B5CB-9468-E7A5-C8CF-EFE292737AB1}"/>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731201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8F10-B6B9-82D4-B258-903E4F72079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D9BB63-1A65-9136-E0EB-6D40B9C23D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882121-2EA9-5DB2-5F4A-759DA9090ECE}"/>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5" name="Footer Placeholder 4">
            <a:extLst>
              <a:ext uri="{FF2B5EF4-FFF2-40B4-BE49-F238E27FC236}">
                <a16:creationId xmlns:a16="http://schemas.microsoft.com/office/drawing/2014/main" id="{E6A47287-01FD-AF27-260A-59CA91460B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411658-26F0-03C1-2287-1CB9F9E32B37}"/>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4180757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1D902-FEC6-F84D-A801-BE4CFF94F6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1DA8F3-0916-04EE-1FD7-EE82833873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079D44-D56D-CCC4-619D-A75BEFCC08DF}"/>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5" name="Footer Placeholder 4">
            <a:extLst>
              <a:ext uri="{FF2B5EF4-FFF2-40B4-BE49-F238E27FC236}">
                <a16:creationId xmlns:a16="http://schemas.microsoft.com/office/drawing/2014/main" id="{E4997B08-7FBE-A579-D7E1-DA7F42DD51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E3060-9161-C55F-6A03-3AB2EFA95B1C}"/>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2116553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B559A-3EF4-AA3E-622C-D0E22B6592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0ECC4B-AB84-D23B-EFC5-BB073E5972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B45D236-DA93-E5CB-3F36-50C0BA7B1E5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57D49E0-40E4-7668-1065-0D8D0D8BFBB5}"/>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6" name="Footer Placeholder 5">
            <a:extLst>
              <a:ext uri="{FF2B5EF4-FFF2-40B4-BE49-F238E27FC236}">
                <a16:creationId xmlns:a16="http://schemas.microsoft.com/office/drawing/2014/main" id="{6F3E09C4-B8B5-2747-D5AA-FD779FCB5F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367C82-85DE-6860-88AA-55D60E3AD46D}"/>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2297922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80274-A8BF-E151-46E1-9DC782158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5B4CD3-4B6D-0541-3BA5-A511956DFD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F330383-F666-AF24-9DB9-C43F302DDF9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E1F1AE-14F0-F4D3-808D-BF71271BC9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F8C27F-1A83-44B1-4746-50DB84C976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AF26BD6-D2B1-6951-7909-47847870AC1B}"/>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8" name="Footer Placeholder 7">
            <a:extLst>
              <a:ext uri="{FF2B5EF4-FFF2-40B4-BE49-F238E27FC236}">
                <a16:creationId xmlns:a16="http://schemas.microsoft.com/office/drawing/2014/main" id="{42A4D66E-1054-FC76-BF45-7C525DD9846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5CCD81-3C70-BC99-1D69-5BD804C8ED93}"/>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2224601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91A06-9752-F31E-8062-AFC907DE229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C50BD2-DF40-A3DA-78F6-13173E45EDB7}"/>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4" name="Footer Placeholder 3">
            <a:extLst>
              <a:ext uri="{FF2B5EF4-FFF2-40B4-BE49-F238E27FC236}">
                <a16:creationId xmlns:a16="http://schemas.microsoft.com/office/drawing/2014/main" id="{648DA0C6-644B-500E-D8BC-BA0CEA57C7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D562C8-2E2D-C1FD-3368-3B5CC16A5D28}"/>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2079575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6F43A2-AAF2-A19A-2289-3391997649F1}"/>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3" name="Footer Placeholder 2">
            <a:extLst>
              <a:ext uri="{FF2B5EF4-FFF2-40B4-BE49-F238E27FC236}">
                <a16:creationId xmlns:a16="http://schemas.microsoft.com/office/drawing/2014/main" id="{DC50A418-54C1-AD5B-50FE-BEF2392BA8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B48F0E-690D-0F5D-8343-801B574D321B}"/>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82701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0912A-8899-E4C4-BC78-714F5A71EF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9F329A3-7EF5-6C17-215F-874C168DA2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BDF9B5-B3A9-E47F-2A06-16BF0D0E9E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C3E0A6-1DDC-2218-7DB0-70EE9F1141AF}"/>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6" name="Footer Placeholder 5">
            <a:extLst>
              <a:ext uri="{FF2B5EF4-FFF2-40B4-BE49-F238E27FC236}">
                <a16:creationId xmlns:a16="http://schemas.microsoft.com/office/drawing/2014/main" id="{15A0D69F-E19E-E687-13BE-F0AF20CBFD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5A623-2666-CC8E-576A-6597B9FD0176}"/>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3451515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39FAA-9AB2-5BD4-FDA8-0687C16AFE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6E8A037-4B01-0371-9186-3FB07090C7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53A1A6-C9CF-0402-5283-23461A6053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50A108-F6F7-B30C-F90C-7A141923F256}"/>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6" name="Footer Placeholder 5">
            <a:extLst>
              <a:ext uri="{FF2B5EF4-FFF2-40B4-BE49-F238E27FC236}">
                <a16:creationId xmlns:a16="http://schemas.microsoft.com/office/drawing/2014/main" id="{8D0CA088-31CC-DF7F-15D9-FD729C2828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3920AB-059B-7EC5-DA70-AC6D011C5D28}"/>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891476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EF24E-EC21-57B8-10A4-70438B954A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CDEA95-752C-4589-8D8E-FC00A4D361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7649D2-1CE4-9401-9B00-8BEE5C545AFB}"/>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5" name="Footer Placeholder 4">
            <a:extLst>
              <a:ext uri="{FF2B5EF4-FFF2-40B4-BE49-F238E27FC236}">
                <a16:creationId xmlns:a16="http://schemas.microsoft.com/office/drawing/2014/main" id="{B1A003AA-D8E7-0F6D-5A98-C74EC8B270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A523F7-E300-2CCD-4F7E-FB54C871CC3B}"/>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1607179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C12308-42C1-15A2-5BBB-FBEDB8402E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79B99D-6DD1-9FCD-56CD-EE1A0C4FEE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080362-98AF-3D43-9E42-2D7A7912038D}"/>
              </a:ext>
            </a:extLst>
          </p:cNvPr>
          <p:cNvSpPr>
            <a:spLocks noGrp="1"/>
          </p:cNvSpPr>
          <p:nvPr>
            <p:ph type="dt" sz="half" idx="10"/>
          </p:nvPr>
        </p:nvSpPr>
        <p:spPr/>
        <p:txBody>
          <a:bodyPr/>
          <a:lstStyle/>
          <a:p>
            <a:fld id="{99CAA820-FDDB-B24B-86C7-3F5F2B456F9B}" type="datetimeFigureOut">
              <a:rPr lang="en-US" smtClean="0"/>
              <a:t>7/19/26</a:t>
            </a:fld>
            <a:endParaRPr lang="en-US"/>
          </a:p>
        </p:txBody>
      </p:sp>
      <p:sp>
        <p:nvSpPr>
          <p:cNvPr id="5" name="Footer Placeholder 4">
            <a:extLst>
              <a:ext uri="{FF2B5EF4-FFF2-40B4-BE49-F238E27FC236}">
                <a16:creationId xmlns:a16="http://schemas.microsoft.com/office/drawing/2014/main" id="{BC5EE829-C082-B696-C4E1-78C91DBD44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CD2C6-5E19-CDED-AFFB-BF0BA144E3E9}"/>
              </a:ext>
            </a:extLst>
          </p:cNvPr>
          <p:cNvSpPr>
            <a:spLocks noGrp="1"/>
          </p:cNvSpPr>
          <p:nvPr>
            <p:ph type="sldNum" sz="quarter" idx="12"/>
          </p:nvPr>
        </p:nvSpPr>
        <p:spPr/>
        <p:txBody>
          <a:bodyPr/>
          <a:lstStyle/>
          <a:p>
            <a:fld id="{0132B7BA-5935-0F4D-88DE-F35A72EAF674}" type="slidenum">
              <a:rPr lang="en-US" smtClean="0"/>
              <a:t>‹#›</a:t>
            </a:fld>
            <a:endParaRPr lang="en-US"/>
          </a:p>
        </p:txBody>
      </p:sp>
    </p:spTree>
    <p:extLst>
      <p:ext uri="{BB962C8B-B14F-4D97-AF65-F5344CB8AC3E}">
        <p14:creationId xmlns:p14="http://schemas.microsoft.com/office/powerpoint/2010/main" val="1822582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7F2C7"/>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4B6A97-14CD-7B26-FA34-A7220D506B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F5C9E5-DA2D-724E-8A03-D9119E8269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23172F-5282-3AB3-3C4A-1C6EE7964A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9CAA820-FDDB-B24B-86C7-3F5F2B456F9B}" type="datetimeFigureOut">
              <a:rPr lang="en-US" smtClean="0"/>
              <a:t>7/19/26</a:t>
            </a:fld>
            <a:endParaRPr lang="en-US"/>
          </a:p>
        </p:txBody>
      </p:sp>
      <p:sp>
        <p:nvSpPr>
          <p:cNvPr id="5" name="Footer Placeholder 4">
            <a:extLst>
              <a:ext uri="{FF2B5EF4-FFF2-40B4-BE49-F238E27FC236}">
                <a16:creationId xmlns:a16="http://schemas.microsoft.com/office/drawing/2014/main" id="{02826DAE-53E3-F5D4-DD1F-AC44E0C5D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13112E4-9BF4-B6ED-5650-351B44F28C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32B7BA-5935-0F4D-88DE-F35A72EAF674}" type="slidenum">
              <a:rPr lang="en-US" smtClean="0"/>
              <a:t>‹#›</a:t>
            </a:fld>
            <a:endParaRPr lang="en-US"/>
          </a:p>
        </p:txBody>
      </p:sp>
    </p:spTree>
    <p:extLst>
      <p:ext uri="{BB962C8B-B14F-4D97-AF65-F5344CB8AC3E}">
        <p14:creationId xmlns:p14="http://schemas.microsoft.com/office/powerpoint/2010/main" val="4266077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rpimaging.com.au/mri-what-to-expect/"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EFF23-954D-AB73-2D4C-CEE103CA52CA}"/>
              </a:ext>
            </a:extLst>
          </p:cNvPr>
          <p:cNvSpPr>
            <a:spLocks noGrp="1"/>
          </p:cNvSpPr>
          <p:nvPr>
            <p:ph type="ctrTitle"/>
          </p:nvPr>
        </p:nvSpPr>
        <p:spPr>
          <a:xfrm>
            <a:off x="5297762" y="640080"/>
            <a:ext cx="6251110" cy="3566160"/>
          </a:xfrm>
        </p:spPr>
        <p:txBody>
          <a:bodyPr anchor="b">
            <a:normAutofit/>
          </a:bodyPr>
          <a:lstStyle/>
          <a:p>
            <a:pPr algn="l"/>
            <a:r>
              <a:rPr lang="en-GB" sz="4200"/>
              <a:t>Artificial Intelligence (AI) Diagnostic Imaging in Radiology: A Critical Evaluation of Digital Transformation within the NHS</a:t>
            </a:r>
            <a:endParaRPr lang="en-US" sz="4200"/>
          </a:p>
        </p:txBody>
      </p:sp>
      <p:sp>
        <p:nvSpPr>
          <p:cNvPr id="3" name="Subtitle 2">
            <a:extLst>
              <a:ext uri="{FF2B5EF4-FFF2-40B4-BE49-F238E27FC236}">
                <a16:creationId xmlns:a16="http://schemas.microsoft.com/office/drawing/2014/main" id="{9F537A13-C4F3-C34F-B3A7-993C306CCD06}"/>
              </a:ext>
            </a:extLst>
          </p:cNvPr>
          <p:cNvSpPr>
            <a:spLocks noGrp="1"/>
          </p:cNvSpPr>
          <p:nvPr>
            <p:ph type="subTitle" idx="1"/>
          </p:nvPr>
        </p:nvSpPr>
        <p:spPr>
          <a:xfrm>
            <a:off x="5297760" y="4636008"/>
            <a:ext cx="6251111" cy="1572768"/>
          </a:xfrm>
        </p:spPr>
        <p:txBody>
          <a:bodyPr>
            <a:normAutofit/>
          </a:bodyPr>
          <a:lstStyle/>
          <a:p>
            <a:pPr algn="l"/>
            <a:r>
              <a:rPr lang="en-GB" sz="1300"/>
              <a:t>BMHP6026</a:t>
            </a:r>
          </a:p>
          <a:p>
            <a:pPr algn="l"/>
            <a:r>
              <a:rPr lang="en-GB" sz="1300"/>
              <a:t>Digital Transformation in the Health and Care Professions</a:t>
            </a:r>
          </a:p>
          <a:p>
            <a:pPr algn="l"/>
            <a:r>
              <a:rPr lang="en-GB" sz="1300"/>
              <a:t>Tai Ward</a:t>
            </a:r>
          </a:p>
          <a:p>
            <a:pPr algn="l"/>
            <a:r>
              <a:rPr lang="en-GB" sz="1300"/>
              <a:t>2311300</a:t>
            </a:r>
          </a:p>
          <a:p>
            <a:pPr algn="l"/>
            <a:r>
              <a:rPr lang="en-GB" sz="1300"/>
              <a:t>Zakiyyah Ahmed</a:t>
            </a:r>
            <a:endParaRPr lang="en-US" sz="1300"/>
          </a:p>
        </p:txBody>
      </p:sp>
      <p:pic>
        <p:nvPicPr>
          <p:cNvPr id="5" name="Picture 4" descr="Scan of a human brain in a neurology clinic">
            <a:extLst>
              <a:ext uri="{FF2B5EF4-FFF2-40B4-BE49-F238E27FC236}">
                <a16:creationId xmlns:a16="http://schemas.microsoft.com/office/drawing/2014/main" id="{C5BCDEFF-26CD-E1C9-910D-E4450ADB7982}"/>
              </a:ext>
            </a:extLst>
          </p:cNvPr>
          <p:cNvPicPr>
            <a:picLocks noChangeAspect="1"/>
          </p:cNvPicPr>
          <p:nvPr/>
        </p:nvPicPr>
        <p:blipFill>
          <a:blip r:embed="rId2"/>
          <a:srcRect l="49067"/>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7219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8EEB2-EA5A-8991-38C5-C31AD876588E}"/>
              </a:ext>
            </a:extLst>
          </p:cNvPr>
          <p:cNvSpPr>
            <a:spLocks noGrp="1"/>
          </p:cNvSpPr>
          <p:nvPr>
            <p:ph type="title"/>
          </p:nvPr>
        </p:nvSpPr>
        <p:spPr>
          <a:xfrm>
            <a:off x="311930" y="3460186"/>
            <a:ext cx="10515600" cy="1325563"/>
          </a:xfrm>
        </p:spPr>
        <p:txBody>
          <a:bodyPr/>
          <a:lstStyle/>
          <a:p>
            <a:pPr algn="ctr"/>
            <a:r>
              <a:rPr lang="en-GB" dirty="0"/>
              <a:t>Aim</a:t>
            </a:r>
            <a:endParaRPr lang="en-US" dirty="0"/>
          </a:p>
        </p:txBody>
      </p:sp>
      <p:sp>
        <p:nvSpPr>
          <p:cNvPr id="3" name="Content Placeholder 2">
            <a:extLst>
              <a:ext uri="{FF2B5EF4-FFF2-40B4-BE49-F238E27FC236}">
                <a16:creationId xmlns:a16="http://schemas.microsoft.com/office/drawing/2014/main" id="{C067DB35-6616-2CE7-115A-6A85BB4D239F}"/>
              </a:ext>
            </a:extLst>
          </p:cNvPr>
          <p:cNvSpPr>
            <a:spLocks noGrp="1"/>
          </p:cNvSpPr>
          <p:nvPr>
            <p:ph sz="half" idx="1"/>
          </p:nvPr>
        </p:nvSpPr>
        <p:spPr>
          <a:xfrm>
            <a:off x="311930" y="4785749"/>
            <a:ext cx="10729940" cy="2433805"/>
          </a:xfrm>
        </p:spPr>
        <p:txBody>
          <a:bodyPr>
            <a:normAutofit/>
          </a:bodyPr>
          <a:lstStyle/>
          <a:p>
            <a:pPr>
              <a:lnSpc>
                <a:spcPct val="150000"/>
              </a:lnSpc>
            </a:pPr>
            <a:r>
              <a:rPr lang="en-GB" sz="1600" dirty="0">
                <a:latin typeface="Calibri" panose="020F0502020204030204" pitchFamily="34" charset="0"/>
              </a:rPr>
              <a:t>To critically evaluate the implementation of Artificial Intelligence (AI) Diagnostic Imaging in Radiology.</a:t>
            </a:r>
          </a:p>
          <a:p>
            <a:pPr>
              <a:lnSpc>
                <a:spcPct val="150000"/>
              </a:lnSpc>
            </a:pPr>
            <a:r>
              <a:rPr lang="en-GB" sz="1600" dirty="0">
                <a:latin typeface="Calibri" panose="020F0502020204030204" pitchFamily="34" charset="0"/>
              </a:rPr>
              <a:t>To consider the impacts of AI on the workforce, service delivery &amp; patient experience.</a:t>
            </a:r>
          </a:p>
          <a:p>
            <a:pPr>
              <a:lnSpc>
                <a:spcPct val="150000"/>
              </a:lnSpc>
            </a:pPr>
            <a:r>
              <a:rPr lang="en-GB" sz="1600" dirty="0">
                <a:latin typeface="Calibri" panose="020F0502020204030204" pitchFamily="34" charset="0"/>
              </a:rPr>
              <a:t>To examine the ethical, professional and legal issues associated with the use of AI diagnostic imaging </a:t>
            </a:r>
            <a:endParaRPr lang="en-US" sz="1600" dirty="0">
              <a:latin typeface="Calibri" panose="020F0502020204030204" pitchFamily="34" charset="0"/>
            </a:endParaRPr>
          </a:p>
        </p:txBody>
      </p:sp>
      <p:sp>
        <p:nvSpPr>
          <p:cNvPr id="4" name="Content Placeholder 3">
            <a:extLst>
              <a:ext uri="{FF2B5EF4-FFF2-40B4-BE49-F238E27FC236}">
                <a16:creationId xmlns:a16="http://schemas.microsoft.com/office/drawing/2014/main" id="{8E3EFC5A-E791-54BA-285D-E4091D5EC780}"/>
              </a:ext>
            </a:extLst>
          </p:cNvPr>
          <p:cNvSpPr>
            <a:spLocks noGrp="1"/>
          </p:cNvSpPr>
          <p:nvPr>
            <p:ph sz="half" idx="2"/>
          </p:nvPr>
        </p:nvSpPr>
        <p:spPr>
          <a:xfrm>
            <a:off x="311930" y="1145073"/>
            <a:ext cx="10729940" cy="2498043"/>
          </a:xfrm>
        </p:spPr>
        <p:txBody>
          <a:bodyPr>
            <a:noAutofit/>
          </a:bodyPr>
          <a:lstStyle/>
          <a:p>
            <a:pPr>
              <a:lnSpc>
                <a:spcPct val="150000"/>
              </a:lnSpc>
            </a:pPr>
            <a:r>
              <a:rPr lang="en-GB" sz="1600" dirty="0">
                <a:latin typeface="Calibri" panose="020F0502020204030204" pitchFamily="34" charset="0"/>
              </a:rPr>
              <a:t>Artificial Intelligence (AI) is the ability of computer systems to perform tasks that usually require human intelligence e.g. analysis in data, recognising patterns &amp; supports clinical decision-making.</a:t>
            </a:r>
          </a:p>
          <a:p>
            <a:pPr>
              <a:lnSpc>
                <a:spcPct val="150000"/>
              </a:lnSpc>
            </a:pPr>
            <a:r>
              <a:rPr lang="en-GB" sz="1600" dirty="0">
                <a:latin typeface="Calibri" panose="020F0502020204030204" pitchFamily="34" charset="0"/>
              </a:rPr>
              <a:t>Diagnostic imaging involves the use of medical technology such as computed tomography (CT), magnetic resonance imaging (MRI), mammography &amp; x-rays to diagnose, monitor and treat disease.</a:t>
            </a:r>
          </a:p>
          <a:p>
            <a:pPr>
              <a:lnSpc>
                <a:spcPct val="150000"/>
              </a:lnSpc>
            </a:pPr>
            <a:r>
              <a:rPr lang="en-GB" sz="1600" dirty="0">
                <a:latin typeface="Calibri" panose="020F0502020204030204" pitchFamily="34" charset="0"/>
              </a:rPr>
              <a:t>The NHS introduced AI in Radiology in 2019 to address the demand for imaging services, to reduce the delays in reports,  improve the accuracy of diagnosis and support early diseases detection and alleviate workforce shortages.</a:t>
            </a:r>
            <a:endParaRPr lang="en-US" sz="1600" dirty="0">
              <a:latin typeface="Calibri" panose="020F0502020204030204" pitchFamily="34" charset="0"/>
            </a:endParaRPr>
          </a:p>
        </p:txBody>
      </p:sp>
      <p:sp>
        <p:nvSpPr>
          <p:cNvPr id="5" name="TextBox 4">
            <a:extLst>
              <a:ext uri="{FF2B5EF4-FFF2-40B4-BE49-F238E27FC236}">
                <a16:creationId xmlns:a16="http://schemas.microsoft.com/office/drawing/2014/main" id="{2771F4D6-180E-C045-BEF9-A42379FCB1F8}"/>
              </a:ext>
            </a:extLst>
          </p:cNvPr>
          <p:cNvSpPr txBox="1"/>
          <p:nvPr/>
        </p:nvSpPr>
        <p:spPr>
          <a:xfrm>
            <a:off x="4064000" y="0"/>
            <a:ext cx="3251200" cy="769441"/>
          </a:xfrm>
          <a:prstGeom prst="rect">
            <a:avLst/>
          </a:prstGeom>
          <a:noFill/>
        </p:spPr>
        <p:txBody>
          <a:bodyPr wrap="square" rtlCol="0">
            <a:spAutoFit/>
          </a:bodyPr>
          <a:lstStyle/>
          <a:p>
            <a:pPr algn="ctr"/>
            <a:r>
              <a:rPr lang="en-GB" sz="4400" dirty="0"/>
              <a:t>Introduction</a:t>
            </a:r>
            <a:endParaRPr lang="en-US" sz="4400" dirty="0"/>
          </a:p>
        </p:txBody>
      </p:sp>
    </p:spTree>
    <p:extLst>
      <p:ext uri="{BB962C8B-B14F-4D97-AF65-F5344CB8AC3E}">
        <p14:creationId xmlns:p14="http://schemas.microsoft.com/office/powerpoint/2010/main" val="2869547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wipe(down)">
                                      <p:cBhvr>
                                        <p:cTn id="30" dur="500"/>
                                        <p:tgtEl>
                                          <p:spTgt spid="2"/>
                                        </p:tgtEl>
                                      </p:cBhvr>
                                    </p:animEffect>
                                  </p:childTnLst>
                                </p:cTn>
                              </p:par>
                            </p:childTnLst>
                          </p:cTn>
                        </p:par>
                      </p:childTnLst>
                    </p:cTn>
                  </p:par>
                  <p:par>
                    <p:cTn id="31" fill="hold">
                      <p:stCondLst>
                        <p:cond delay="indefinite"/>
                      </p:stCondLst>
                      <p:childTnLst>
                        <p:par>
                          <p:cTn id="32" fill="hold">
                            <p:stCondLst>
                              <p:cond delay="0"/>
                            </p:stCondLst>
                            <p:childTnLst>
                              <p:par>
                                <p:cTn id="33" presetID="17" presetClass="entr" presetSubtype="1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 calcmode="lin" valueType="num">
                                      <p:cBhvr>
                                        <p:cTn id="3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17" presetClass="entr" presetSubtype="10" fill="hold" grpId="0" nodeType="click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 calcmode="lin" valueType="num">
                                      <p:cBhvr>
                                        <p:cTn id="4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17" presetClass="entr" presetSubtype="10" fill="hold" grpId="0"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 calcmode="lin" valueType="num">
                                      <p:cBhvr>
                                        <p:cTn id="4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0EEBA-8D9F-BFA1-F1AD-96B595D258E8}"/>
              </a:ext>
            </a:extLst>
          </p:cNvPr>
          <p:cNvSpPr>
            <a:spLocks noGrp="1"/>
          </p:cNvSpPr>
          <p:nvPr>
            <p:ph type="title"/>
          </p:nvPr>
        </p:nvSpPr>
        <p:spPr/>
        <p:txBody>
          <a:bodyPr/>
          <a:lstStyle/>
          <a:p>
            <a:r>
              <a:rPr lang="en-GB" dirty="0"/>
              <a:t>Background to the Digital Innovation </a:t>
            </a:r>
            <a:endParaRPr lang="en-US" dirty="0"/>
          </a:p>
        </p:txBody>
      </p:sp>
      <p:sp>
        <p:nvSpPr>
          <p:cNvPr id="3" name="Content Placeholder 2">
            <a:extLst>
              <a:ext uri="{FF2B5EF4-FFF2-40B4-BE49-F238E27FC236}">
                <a16:creationId xmlns:a16="http://schemas.microsoft.com/office/drawing/2014/main" id="{FE81D14C-29CF-EFA5-A533-B793641FEBC7}"/>
              </a:ext>
            </a:extLst>
          </p:cNvPr>
          <p:cNvSpPr>
            <a:spLocks noGrp="1"/>
          </p:cNvSpPr>
          <p:nvPr>
            <p:ph idx="1"/>
          </p:nvPr>
        </p:nvSpPr>
        <p:spPr>
          <a:xfrm>
            <a:off x="150679" y="1420678"/>
            <a:ext cx="5341214" cy="4603241"/>
          </a:xfrm>
        </p:spPr>
        <p:txBody>
          <a:bodyPr>
            <a:normAutofit/>
          </a:bodyPr>
          <a:lstStyle/>
          <a:p>
            <a:pPr marL="0" indent="0">
              <a:buNone/>
            </a:pPr>
            <a:r>
              <a:rPr lang="en-GB" sz="1200" dirty="0"/>
              <a:t>AI supports but does no replace clinical decision making as it assists radiologist to interpret images more quickly and accurately while ensuring that the final decision remains the responsibility of a qualified healthcare professional. </a:t>
            </a:r>
          </a:p>
          <a:p>
            <a:pPr marL="0" indent="0">
              <a:buNone/>
            </a:pPr>
            <a:r>
              <a:rPr lang="en-GB" sz="1200" dirty="0"/>
              <a:t>The NHS has experienced shortage of radiologists which resulted in increased workload, backlogs of reports and longer wait times for patients. </a:t>
            </a:r>
          </a:p>
          <a:p>
            <a:pPr marL="0" indent="0">
              <a:buNone/>
            </a:pPr>
            <a:r>
              <a:rPr lang="en-GB" sz="1200" dirty="0"/>
              <a:t>The demand for diagnostic imaging in the NHS has increased due to the ageing population significantly,  the rise in chronic diseases and greater reliance on medical imaging for diagnosis and treatment planning. </a:t>
            </a:r>
          </a:p>
          <a:p>
            <a:pPr marL="0" indent="0">
              <a:buNone/>
            </a:pPr>
            <a:r>
              <a:rPr lang="en-GB" sz="1200" dirty="0"/>
              <a:t>The NHS Long Term Plan (2019) identified artificial intelligence (AI) as a key digital innovation to improved diagnostic services, increase efficiency and support early detection of disease such as cancer.</a:t>
            </a:r>
          </a:p>
        </p:txBody>
      </p:sp>
      <p:sp>
        <p:nvSpPr>
          <p:cNvPr id="4" name="TextBox 3">
            <a:extLst>
              <a:ext uri="{FF2B5EF4-FFF2-40B4-BE49-F238E27FC236}">
                <a16:creationId xmlns:a16="http://schemas.microsoft.com/office/drawing/2014/main" id="{E395EB41-B768-996B-8723-84F79A7C32E1}"/>
              </a:ext>
            </a:extLst>
          </p:cNvPr>
          <p:cNvSpPr txBox="1"/>
          <p:nvPr/>
        </p:nvSpPr>
        <p:spPr>
          <a:xfrm>
            <a:off x="632451" y="3979192"/>
            <a:ext cx="3760707" cy="2862322"/>
          </a:xfrm>
          <a:prstGeom prst="rect">
            <a:avLst/>
          </a:prstGeom>
          <a:noFill/>
        </p:spPr>
        <p:txBody>
          <a:bodyPr wrap="square" rtlCol="0">
            <a:spAutoFit/>
          </a:bodyPr>
          <a:lstStyle/>
          <a:p>
            <a:pPr algn="l"/>
            <a:r>
              <a:rPr lang="en-GB" b="1" u="sng" dirty="0"/>
              <a:t>AI is now used to assist in analysing;</a:t>
            </a:r>
          </a:p>
          <a:p>
            <a:pPr marL="285750" indent="-285750" algn="l">
              <a:buFont typeface="Wingdings" pitchFamily="2" charset="2"/>
              <a:buChar char="q"/>
            </a:pPr>
            <a:r>
              <a:rPr lang="en-GB" dirty="0"/>
              <a:t>X-rays- fractures and lung disease </a:t>
            </a:r>
          </a:p>
          <a:p>
            <a:pPr marL="285750" indent="-285750" algn="l">
              <a:buFont typeface="Wingdings" pitchFamily="2" charset="2"/>
              <a:buChar char="q"/>
            </a:pPr>
            <a:r>
              <a:rPr lang="en-GB" dirty="0"/>
              <a:t>CT scans – for internal bleeding , strokes, cancer etc.</a:t>
            </a:r>
          </a:p>
          <a:p>
            <a:pPr marL="285750" indent="-285750" algn="l">
              <a:buFont typeface="Wingdings" pitchFamily="2" charset="2"/>
              <a:buChar char="q"/>
            </a:pPr>
            <a:r>
              <a:rPr lang="en-GB" dirty="0"/>
              <a:t>MRI scans – neurological and musculoskeletal conditions</a:t>
            </a:r>
          </a:p>
          <a:p>
            <a:pPr marL="285750" indent="-285750" algn="l">
              <a:buFont typeface="Wingdings" pitchFamily="2" charset="2"/>
              <a:buChar char="q"/>
            </a:pPr>
            <a:r>
              <a:rPr lang="en-GB" dirty="0"/>
              <a:t>Mammograms- breast cancer screening </a:t>
            </a:r>
            <a:endParaRPr lang="en-US" dirty="0"/>
          </a:p>
        </p:txBody>
      </p:sp>
      <p:pic>
        <p:nvPicPr>
          <p:cNvPr id="5" name="Picture 4">
            <a:extLst>
              <a:ext uri="{FF2B5EF4-FFF2-40B4-BE49-F238E27FC236}">
                <a16:creationId xmlns:a16="http://schemas.microsoft.com/office/drawing/2014/main" id="{0396C32C-2EB8-3F73-A031-874C308EA8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5144" y="4340979"/>
            <a:ext cx="2749251" cy="1992819"/>
          </a:xfrm>
          <a:prstGeom prst="rect">
            <a:avLst/>
          </a:prstGeom>
        </p:spPr>
      </p:pic>
      <p:sp>
        <p:nvSpPr>
          <p:cNvPr id="6" name="TextBox 5">
            <a:extLst>
              <a:ext uri="{FF2B5EF4-FFF2-40B4-BE49-F238E27FC236}">
                <a16:creationId xmlns:a16="http://schemas.microsoft.com/office/drawing/2014/main" id="{5C32E63D-5BC8-C35D-235C-D425E54769E6}"/>
              </a:ext>
            </a:extLst>
          </p:cNvPr>
          <p:cNvSpPr txBox="1"/>
          <p:nvPr/>
        </p:nvSpPr>
        <p:spPr>
          <a:xfrm>
            <a:off x="6107199" y="6333798"/>
            <a:ext cx="6075890" cy="369332"/>
          </a:xfrm>
          <a:prstGeom prst="rect">
            <a:avLst/>
          </a:prstGeom>
          <a:noFill/>
        </p:spPr>
        <p:txBody>
          <a:bodyPr wrap="square" rtlCol="0">
            <a:spAutoFit/>
          </a:bodyPr>
          <a:lstStyle/>
          <a:p>
            <a:pPr algn="l"/>
            <a:r>
              <a:rPr lang="en-US" dirty="0">
                <a:hlinkClick r:id="rId3"/>
              </a:rPr>
              <a:t>https://</a:t>
            </a:r>
            <a:r>
              <a:rPr lang="en-US" dirty="0" err="1">
                <a:hlinkClick r:id="rId3"/>
              </a:rPr>
              <a:t>www.prpimaging.com.au</a:t>
            </a:r>
            <a:r>
              <a:rPr lang="en-US" dirty="0">
                <a:hlinkClick r:id="rId3"/>
              </a:rPr>
              <a:t>/</a:t>
            </a:r>
            <a:r>
              <a:rPr lang="en-US" dirty="0" err="1">
                <a:hlinkClick r:id="rId3"/>
              </a:rPr>
              <a:t>mri-what-to-expect</a:t>
            </a:r>
            <a:r>
              <a:rPr lang="en-US" dirty="0">
                <a:hlinkClick r:id="rId3"/>
              </a:rPr>
              <a:t>/</a:t>
            </a:r>
            <a:r>
              <a:rPr lang="en-GB" dirty="0"/>
              <a:t> </a:t>
            </a:r>
            <a:endParaRPr lang="en-US" dirty="0"/>
          </a:p>
        </p:txBody>
      </p:sp>
      <p:sp>
        <p:nvSpPr>
          <p:cNvPr id="7" name="TextBox 6">
            <a:extLst>
              <a:ext uri="{FF2B5EF4-FFF2-40B4-BE49-F238E27FC236}">
                <a16:creationId xmlns:a16="http://schemas.microsoft.com/office/drawing/2014/main" id="{B5F6D303-2BC5-4408-AD90-A0829F7F3334}"/>
              </a:ext>
            </a:extLst>
          </p:cNvPr>
          <p:cNvSpPr txBox="1"/>
          <p:nvPr/>
        </p:nvSpPr>
        <p:spPr>
          <a:xfrm>
            <a:off x="6922105" y="1663323"/>
            <a:ext cx="3760707" cy="2308324"/>
          </a:xfrm>
          <a:prstGeom prst="rect">
            <a:avLst/>
          </a:prstGeom>
          <a:noFill/>
        </p:spPr>
        <p:txBody>
          <a:bodyPr wrap="square" rtlCol="0">
            <a:spAutoFit/>
          </a:bodyPr>
          <a:lstStyle/>
          <a:p>
            <a:pPr algn="l"/>
            <a:r>
              <a:rPr lang="en-GB" dirty="0"/>
              <a:t> According to the UK Government, AI-powered chest X-ray technology has already helped four million NHS patients receive faster diagnosis or all clear for lung cancer, demonstrating the significant impact of AI on improving diagnostic imaging within the Nhs</a:t>
            </a:r>
            <a:endParaRPr lang="en-US" dirty="0"/>
          </a:p>
        </p:txBody>
      </p:sp>
    </p:spTree>
    <p:extLst>
      <p:ext uri="{BB962C8B-B14F-4D97-AF65-F5344CB8AC3E}">
        <p14:creationId xmlns:p14="http://schemas.microsoft.com/office/powerpoint/2010/main" val="133980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9" presetClass="entr" presetSubtype="0" decel="10000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9" presetClass="entr" presetSubtype="0" decel="10000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9" presetClass="entr" presetSubtype="0" decel="10000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9" presetClass="entr" presetSubtype="0" decel="10000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39" dur="5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6" presetClass="entr" presetSubtype="0"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wipe(down)">
                                      <p:cBhvr>
                                        <p:cTn id="44" dur="580">
                                          <p:stCondLst>
                                            <p:cond delay="0"/>
                                          </p:stCondLst>
                                        </p:cTn>
                                        <p:tgtEl>
                                          <p:spTgt spid="4"/>
                                        </p:tgtEl>
                                      </p:cBhvr>
                                    </p:animEffect>
                                    <p:anim calcmode="lin" valueType="num">
                                      <p:cBhvr>
                                        <p:cTn id="4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50" dur="26">
                                          <p:stCondLst>
                                            <p:cond delay="650"/>
                                          </p:stCondLst>
                                        </p:cTn>
                                        <p:tgtEl>
                                          <p:spTgt spid="4"/>
                                        </p:tgtEl>
                                      </p:cBhvr>
                                      <p:to x="100000" y="60000"/>
                                    </p:animScale>
                                    <p:animScale>
                                      <p:cBhvr>
                                        <p:cTn id="51" dur="166" decel="50000">
                                          <p:stCondLst>
                                            <p:cond delay="676"/>
                                          </p:stCondLst>
                                        </p:cTn>
                                        <p:tgtEl>
                                          <p:spTgt spid="4"/>
                                        </p:tgtEl>
                                      </p:cBhvr>
                                      <p:to x="100000" y="100000"/>
                                    </p:animScale>
                                    <p:animScale>
                                      <p:cBhvr>
                                        <p:cTn id="52" dur="26">
                                          <p:stCondLst>
                                            <p:cond delay="1312"/>
                                          </p:stCondLst>
                                        </p:cTn>
                                        <p:tgtEl>
                                          <p:spTgt spid="4"/>
                                        </p:tgtEl>
                                      </p:cBhvr>
                                      <p:to x="100000" y="80000"/>
                                    </p:animScale>
                                    <p:animScale>
                                      <p:cBhvr>
                                        <p:cTn id="53" dur="166" decel="50000">
                                          <p:stCondLst>
                                            <p:cond delay="1338"/>
                                          </p:stCondLst>
                                        </p:cTn>
                                        <p:tgtEl>
                                          <p:spTgt spid="4"/>
                                        </p:tgtEl>
                                      </p:cBhvr>
                                      <p:to x="100000" y="100000"/>
                                    </p:animScale>
                                    <p:animScale>
                                      <p:cBhvr>
                                        <p:cTn id="54" dur="26">
                                          <p:stCondLst>
                                            <p:cond delay="1642"/>
                                          </p:stCondLst>
                                        </p:cTn>
                                        <p:tgtEl>
                                          <p:spTgt spid="4"/>
                                        </p:tgtEl>
                                      </p:cBhvr>
                                      <p:to x="100000" y="90000"/>
                                    </p:animScale>
                                    <p:animScale>
                                      <p:cBhvr>
                                        <p:cTn id="55" dur="166" decel="50000">
                                          <p:stCondLst>
                                            <p:cond delay="1668"/>
                                          </p:stCondLst>
                                        </p:cTn>
                                        <p:tgtEl>
                                          <p:spTgt spid="4"/>
                                        </p:tgtEl>
                                      </p:cBhvr>
                                      <p:to x="100000" y="100000"/>
                                    </p:animScale>
                                    <p:animScale>
                                      <p:cBhvr>
                                        <p:cTn id="56" dur="26">
                                          <p:stCondLst>
                                            <p:cond delay="1808"/>
                                          </p:stCondLst>
                                        </p:cTn>
                                        <p:tgtEl>
                                          <p:spTgt spid="4"/>
                                        </p:tgtEl>
                                      </p:cBhvr>
                                      <p:to x="100000" y="95000"/>
                                    </p:animScale>
                                    <p:animScale>
                                      <p:cBhvr>
                                        <p:cTn id="57" dur="166" decel="50000">
                                          <p:stCondLst>
                                            <p:cond delay="1834"/>
                                          </p:stCondLst>
                                        </p:cTn>
                                        <p:tgtEl>
                                          <p:spTgt spid="4"/>
                                        </p:tgtEl>
                                      </p:cBhvr>
                                      <p:to x="100000" y="100000"/>
                                    </p:animScale>
                                  </p:childTnLst>
                                </p:cTn>
                              </p:par>
                            </p:childTnLst>
                          </p:cTn>
                        </p:par>
                      </p:childTnLst>
                    </p:cTn>
                  </p:par>
                  <p:par>
                    <p:cTn id="58" fill="hold">
                      <p:stCondLst>
                        <p:cond delay="indefinite"/>
                      </p:stCondLst>
                      <p:childTnLst>
                        <p:par>
                          <p:cTn id="59" fill="hold">
                            <p:stCondLst>
                              <p:cond delay="0"/>
                            </p:stCondLst>
                            <p:childTnLst>
                              <p:par>
                                <p:cTn id="60" presetID="2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wedge">
                                      <p:cBhvr>
                                        <p:cTn id="62" dur="2000"/>
                                        <p:tgtEl>
                                          <p:spTgt spid="7"/>
                                        </p:tgtEl>
                                      </p:cBhvr>
                                    </p:animEffect>
                                  </p:childTnLst>
                                </p:cTn>
                              </p:par>
                            </p:childTnLst>
                          </p:cTn>
                        </p:par>
                      </p:childTnLst>
                    </p:cTn>
                  </p:par>
                  <p:par>
                    <p:cTn id="63" fill="hold">
                      <p:stCondLst>
                        <p:cond delay="indefinite"/>
                      </p:stCondLst>
                      <p:childTnLst>
                        <p:par>
                          <p:cTn id="64" fill="hold">
                            <p:stCondLst>
                              <p:cond delay="0"/>
                            </p:stCondLst>
                            <p:childTnLst>
                              <p:par>
                                <p:cTn id="65" presetID="31" presetClass="entr" presetSubtype="0" fill="hold" nodeType="clickEffect">
                                  <p:stCondLst>
                                    <p:cond delay="0"/>
                                  </p:stCondLst>
                                  <p:childTnLst>
                                    <p:set>
                                      <p:cBhvr>
                                        <p:cTn id="66" dur="1" fill="hold">
                                          <p:stCondLst>
                                            <p:cond delay="0"/>
                                          </p:stCondLst>
                                        </p:cTn>
                                        <p:tgtEl>
                                          <p:spTgt spid="5"/>
                                        </p:tgtEl>
                                        <p:attrNameLst>
                                          <p:attrName>style.visibility</p:attrName>
                                        </p:attrNameLst>
                                      </p:cBhvr>
                                      <p:to>
                                        <p:strVal val="visible"/>
                                      </p:to>
                                    </p:set>
                                    <p:anim calcmode="lin" valueType="num">
                                      <p:cBhvr>
                                        <p:cTn id="67" dur="1000" fill="hold"/>
                                        <p:tgtEl>
                                          <p:spTgt spid="5"/>
                                        </p:tgtEl>
                                        <p:attrNameLst>
                                          <p:attrName>ppt_w</p:attrName>
                                        </p:attrNameLst>
                                      </p:cBhvr>
                                      <p:tavLst>
                                        <p:tav tm="0">
                                          <p:val>
                                            <p:fltVal val="0"/>
                                          </p:val>
                                        </p:tav>
                                        <p:tav tm="100000">
                                          <p:val>
                                            <p:strVal val="#ppt_w"/>
                                          </p:val>
                                        </p:tav>
                                      </p:tavLst>
                                    </p:anim>
                                    <p:anim calcmode="lin" valueType="num">
                                      <p:cBhvr>
                                        <p:cTn id="68" dur="1000" fill="hold"/>
                                        <p:tgtEl>
                                          <p:spTgt spid="5"/>
                                        </p:tgtEl>
                                        <p:attrNameLst>
                                          <p:attrName>ppt_h</p:attrName>
                                        </p:attrNameLst>
                                      </p:cBhvr>
                                      <p:tavLst>
                                        <p:tav tm="0">
                                          <p:val>
                                            <p:fltVal val="0"/>
                                          </p:val>
                                        </p:tav>
                                        <p:tav tm="100000">
                                          <p:val>
                                            <p:strVal val="#ppt_h"/>
                                          </p:val>
                                        </p:tav>
                                      </p:tavLst>
                                    </p:anim>
                                    <p:anim calcmode="lin" valueType="num">
                                      <p:cBhvr>
                                        <p:cTn id="69" dur="1000" fill="hold"/>
                                        <p:tgtEl>
                                          <p:spTgt spid="5"/>
                                        </p:tgtEl>
                                        <p:attrNameLst>
                                          <p:attrName>style.rotation</p:attrName>
                                        </p:attrNameLst>
                                      </p:cBhvr>
                                      <p:tavLst>
                                        <p:tav tm="0">
                                          <p:val>
                                            <p:fltVal val="90"/>
                                          </p:val>
                                        </p:tav>
                                        <p:tav tm="100000">
                                          <p:val>
                                            <p:fltVal val="0"/>
                                          </p:val>
                                        </p:tav>
                                      </p:tavLst>
                                    </p:anim>
                                    <p:animEffect transition="in" filter="fade">
                                      <p:cBhvr>
                                        <p:cTn id="7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3739-1784-5935-EC17-C82C62CA9B1E}"/>
              </a:ext>
            </a:extLst>
          </p:cNvPr>
          <p:cNvSpPr>
            <a:spLocks noGrp="1"/>
          </p:cNvSpPr>
          <p:nvPr>
            <p:ph type="title"/>
          </p:nvPr>
        </p:nvSpPr>
        <p:spPr>
          <a:xfrm>
            <a:off x="378771" y="365126"/>
            <a:ext cx="12031579" cy="1316037"/>
          </a:xfrm>
        </p:spPr>
        <p:txBody>
          <a:bodyPr/>
          <a:lstStyle/>
          <a:p>
            <a:r>
              <a:rPr lang="en-GB" dirty="0"/>
              <a:t>Artificial Intelligence &amp; the Healthcare Workforce </a:t>
            </a:r>
            <a:endParaRPr lang="en-US" dirty="0"/>
          </a:p>
        </p:txBody>
      </p:sp>
      <p:sp>
        <p:nvSpPr>
          <p:cNvPr id="4" name="Text Placeholder 3">
            <a:extLst>
              <a:ext uri="{FF2B5EF4-FFF2-40B4-BE49-F238E27FC236}">
                <a16:creationId xmlns:a16="http://schemas.microsoft.com/office/drawing/2014/main" id="{DDD249E2-314F-01E1-A646-A11DF19C821F}"/>
              </a:ext>
            </a:extLst>
          </p:cNvPr>
          <p:cNvSpPr>
            <a:spLocks noGrp="1"/>
          </p:cNvSpPr>
          <p:nvPr>
            <p:ph type="body" idx="1"/>
          </p:nvPr>
        </p:nvSpPr>
        <p:spPr/>
        <p:txBody>
          <a:bodyPr/>
          <a:lstStyle/>
          <a:p>
            <a:r>
              <a:rPr lang="en-GB" dirty="0"/>
              <a:t>Positive  impacts </a:t>
            </a:r>
            <a:endParaRPr lang="en-US" dirty="0"/>
          </a:p>
        </p:txBody>
      </p:sp>
      <p:sp>
        <p:nvSpPr>
          <p:cNvPr id="3" name="Content Placeholder 2">
            <a:extLst>
              <a:ext uri="{FF2B5EF4-FFF2-40B4-BE49-F238E27FC236}">
                <a16:creationId xmlns:a16="http://schemas.microsoft.com/office/drawing/2014/main" id="{6373839C-9BF6-AB4A-36D1-C91583244EB0}"/>
              </a:ext>
            </a:extLst>
          </p:cNvPr>
          <p:cNvSpPr>
            <a:spLocks noGrp="1"/>
          </p:cNvSpPr>
          <p:nvPr>
            <p:ph sz="half" idx="2"/>
          </p:nvPr>
        </p:nvSpPr>
        <p:spPr>
          <a:xfrm>
            <a:off x="572420" y="2505075"/>
            <a:ext cx="5157787" cy="3974237"/>
          </a:xfrm>
        </p:spPr>
        <p:txBody>
          <a:bodyPr>
            <a:normAutofit fontScale="77500" lnSpcReduction="20000"/>
          </a:bodyPr>
          <a:lstStyle/>
          <a:p>
            <a:r>
              <a:rPr lang="en-GB" dirty="0"/>
              <a:t>Reduces the workload of radiologists by automating repetitive tasks. </a:t>
            </a:r>
          </a:p>
          <a:p>
            <a:r>
              <a:rPr lang="en-GB" dirty="0"/>
              <a:t>Prioritises urgent scans e.g. haemorrhages and suspected cancer.</a:t>
            </a:r>
          </a:p>
          <a:p>
            <a:r>
              <a:rPr lang="en-GB" dirty="0"/>
              <a:t>Improves productivity and reporting efficiency.</a:t>
            </a:r>
          </a:p>
          <a:p>
            <a:r>
              <a:rPr lang="en-GB" dirty="0"/>
              <a:t>Creates new roles such as: Digital Imaging Specialists and Healthcare Data Scientists</a:t>
            </a:r>
            <a:endParaRPr lang="en-US" dirty="0"/>
          </a:p>
        </p:txBody>
      </p:sp>
      <p:sp>
        <p:nvSpPr>
          <p:cNvPr id="5" name="Text Placeholder 4">
            <a:extLst>
              <a:ext uri="{FF2B5EF4-FFF2-40B4-BE49-F238E27FC236}">
                <a16:creationId xmlns:a16="http://schemas.microsoft.com/office/drawing/2014/main" id="{DDB8E77A-948B-02E2-3821-8E6729A4AE00}"/>
              </a:ext>
            </a:extLst>
          </p:cNvPr>
          <p:cNvSpPr>
            <a:spLocks noGrp="1"/>
          </p:cNvSpPr>
          <p:nvPr>
            <p:ph type="body" sz="quarter" idx="3"/>
          </p:nvPr>
        </p:nvSpPr>
        <p:spPr/>
        <p:txBody>
          <a:bodyPr/>
          <a:lstStyle/>
          <a:p>
            <a:r>
              <a:rPr lang="en-GB" dirty="0"/>
              <a:t>Challenges</a:t>
            </a:r>
            <a:endParaRPr lang="en-US" dirty="0"/>
          </a:p>
        </p:txBody>
      </p:sp>
      <p:sp>
        <p:nvSpPr>
          <p:cNvPr id="6" name="Content Placeholder 5">
            <a:extLst>
              <a:ext uri="{FF2B5EF4-FFF2-40B4-BE49-F238E27FC236}">
                <a16:creationId xmlns:a16="http://schemas.microsoft.com/office/drawing/2014/main" id="{53675D80-9E57-F62E-F3F8-50D76D44C10C}"/>
              </a:ext>
            </a:extLst>
          </p:cNvPr>
          <p:cNvSpPr>
            <a:spLocks noGrp="1"/>
          </p:cNvSpPr>
          <p:nvPr>
            <p:ph sz="quarter" idx="4"/>
          </p:nvPr>
        </p:nvSpPr>
        <p:spPr>
          <a:xfrm>
            <a:off x="6172200" y="2505075"/>
            <a:ext cx="6019800" cy="3684588"/>
          </a:xfrm>
        </p:spPr>
        <p:txBody>
          <a:bodyPr>
            <a:normAutofit fontScale="77500" lnSpcReduction="20000"/>
          </a:bodyPr>
          <a:lstStyle/>
          <a:p>
            <a:r>
              <a:rPr lang="en-GB" dirty="0"/>
              <a:t>Requires continuous development of digital competencies and continuous staff training.</a:t>
            </a:r>
          </a:p>
          <a:p>
            <a:r>
              <a:rPr lang="en-GB" dirty="0"/>
              <a:t>Concerns about job security and resistance to organisational change.</a:t>
            </a:r>
          </a:p>
          <a:p>
            <a:r>
              <a:rPr lang="en-GB" dirty="0"/>
              <a:t>Clinicians may rely too heavily on AI recommendations- risk of automation bias.</a:t>
            </a:r>
          </a:p>
          <a:p>
            <a:r>
              <a:rPr lang="en-GB" dirty="0"/>
              <a:t>High implementation and maintenance costs e.g. software, staff education and infrastructure.</a:t>
            </a:r>
          </a:p>
          <a:p>
            <a:r>
              <a:rPr lang="en-GB" dirty="0"/>
              <a:t>Accountability still remains with healthcare professionals despite the assistance of AI.</a:t>
            </a:r>
            <a:endParaRPr lang="en-US" dirty="0"/>
          </a:p>
        </p:txBody>
      </p:sp>
      <p:sp>
        <p:nvSpPr>
          <p:cNvPr id="7" name="TextBox 6">
            <a:extLst>
              <a:ext uri="{FF2B5EF4-FFF2-40B4-BE49-F238E27FC236}">
                <a16:creationId xmlns:a16="http://schemas.microsoft.com/office/drawing/2014/main" id="{9A28E1F1-DE36-DB48-8FAA-06710BE594A4}"/>
              </a:ext>
            </a:extLst>
          </p:cNvPr>
          <p:cNvSpPr txBox="1"/>
          <p:nvPr/>
        </p:nvSpPr>
        <p:spPr>
          <a:xfrm>
            <a:off x="649664" y="5727998"/>
            <a:ext cx="10161086" cy="923330"/>
          </a:xfrm>
          <a:prstGeom prst="rect">
            <a:avLst/>
          </a:prstGeom>
          <a:noFill/>
        </p:spPr>
        <p:txBody>
          <a:bodyPr wrap="square" rtlCol="0">
            <a:spAutoFit/>
          </a:bodyPr>
          <a:lstStyle/>
          <a:p>
            <a:pPr algn="l"/>
            <a:r>
              <a:rPr lang="en-GB" dirty="0"/>
              <a:t>AI should be viewed as assistive technology that enhances radiologists’ expertise rather than replacing them. The success of AI depends on effective governance, appropriate training and continued oversight of healthcare professionals. </a:t>
            </a:r>
            <a:endParaRPr lang="en-US" dirty="0"/>
          </a:p>
        </p:txBody>
      </p:sp>
    </p:spTree>
    <p:extLst>
      <p:ext uri="{BB962C8B-B14F-4D97-AF65-F5344CB8AC3E}">
        <p14:creationId xmlns:p14="http://schemas.microsoft.com/office/powerpoint/2010/main" val="2740398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73E6D-2FFE-A9E7-0499-9782358BA3AA}"/>
              </a:ext>
            </a:extLst>
          </p:cNvPr>
          <p:cNvSpPr>
            <a:spLocks noGrp="1"/>
          </p:cNvSpPr>
          <p:nvPr>
            <p:ph type="title"/>
          </p:nvPr>
        </p:nvSpPr>
        <p:spPr/>
        <p:txBody>
          <a:bodyPr/>
          <a:lstStyle/>
          <a:p>
            <a:r>
              <a:rPr lang="en-GB" dirty="0"/>
              <a:t>Artificial intelligence and service delivery</a:t>
            </a:r>
            <a:endParaRPr lang="en-US" dirty="0"/>
          </a:p>
        </p:txBody>
      </p:sp>
      <p:sp>
        <p:nvSpPr>
          <p:cNvPr id="4" name="Text Placeholder 3">
            <a:extLst>
              <a:ext uri="{FF2B5EF4-FFF2-40B4-BE49-F238E27FC236}">
                <a16:creationId xmlns:a16="http://schemas.microsoft.com/office/drawing/2014/main" id="{C89BA02B-A458-6071-557D-DDDEA4C3623A}"/>
              </a:ext>
            </a:extLst>
          </p:cNvPr>
          <p:cNvSpPr>
            <a:spLocks noGrp="1"/>
          </p:cNvSpPr>
          <p:nvPr>
            <p:ph type="body" idx="1"/>
          </p:nvPr>
        </p:nvSpPr>
        <p:spPr>
          <a:xfrm>
            <a:off x="862014" y="1161347"/>
            <a:ext cx="5157787" cy="823912"/>
          </a:xfrm>
        </p:spPr>
        <p:txBody>
          <a:bodyPr/>
          <a:lstStyle/>
          <a:p>
            <a:r>
              <a:rPr lang="en-GB" dirty="0"/>
              <a:t>Benefits </a:t>
            </a:r>
            <a:endParaRPr lang="en-US" dirty="0"/>
          </a:p>
        </p:txBody>
      </p:sp>
      <p:sp>
        <p:nvSpPr>
          <p:cNvPr id="3" name="Content Placeholder 2">
            <a:extLst>
              <a:ext uri="{FF2B5EF4-FFF2-40B4-BE49-F238E27FC236}">
                <a16:creationId xmlns:a16="http://schemas.microsoft.com/office/drawing/2014/main" id="{464AFCD7-4B30-29E0-79AD-800D90F2F441}"/>
              </a:ext>
            </a:extLst>
          </p:cNvPr>
          <p:cNvSpPr>
            <a:spLocks noGrp="1"/>
          </p:cNvSpPr>
          <p:nvPr>
            <p:ph sz="half" idx="2"/>
          </p:nvPr>
        </p:nvSpPr>
        <p:spPr>
          <a:xfrm>
            <a:off x="839788" y="1985259"/>
            <a:ext cx="5157787" cy="4204404"/>
          </a:xfrm>
        </p:spPr>
        <p:txBody>
          <a:bodyPr>
            <a:normAutofit/>
          </a:bodyPr>
          <a:lstStyle/>
          <a:p>
            <a:r>
              <a:rPr lang="en-GB" sz="1800" dirty="0"/>
              <a:t>AI analyses medical images rapidly- enables earlier detection to disease/conditions.</a:t>
            </a:r>
          </a:p>
          <a:p>
            <a:r>
              <a:rPr lang="en-GB" sz="1800" dirty="0"/>
              <a:t>Reduced waiting times- by prioritising urgent scans it will decrease the backlog of reports. </a:t>
            </a:r>
          </a:p>
          <a:p>
            <a:r>
              <a:rPr lang="en-GB" sz="1800" dirty="0"/>
              <a:t>Supports NHS waiting time target.</a:t>
            </a:r>
          </a:p>
          <a:p>
            <a:r>
              <a:rPr lang="en-GB" sz="1800" dirty="0"/>
              <a:t>AI automates repetitive image analysis that allows radiologists to focus on complex cases and multi-disciplinary decision-making. </a:t>
            </a:r>
          </a:p>
          <a:p>
            <a:r>
              <a:rPr lang="en-GB" sz="1800" dirty="0"/>
              <a:t>Faster reporting reduces delays across emergency departments, outpatient clinics and inpatient services that improves the flow of patients.</a:t>
            </a:r>
            <a:endParaRPr lang="en-US" sz="1800" dirty="0"/>
          </a:p>
        </p:txBody>
      </p:sp>
      <p:sp>
        <p:nvSpPr>
          <p:cNvPr id="5" name="Text Placeholder 4">
            <a:extLst>
              <a:ext uri="{FF2B5EF4-FFF2-40B4-BE49-F238E27FC236}">
                <a16:creationId xmlns:a16="http://schemas.microsoft.com/office/drawing/2014/main" id="{71AC1E22-D9E8-24C7-C25C-7FB6E3DF8CC0}"/>
              </a:ext>
            </a:extLst>
          </p:cNvPr>
          <p:cNvSpPr>
            <a:spLocks noGrp="1"/>
          </p:cNvSpPr>
          <p:nvPr>
            <p:ph type="body" sz="quarter" idx="3"/>
          </p:nvPr>
        </p:nvSpPr>
        <p:spPr>
          <a:xfrm>
            <a:off x="6042027" y="1153939"/>
            <a:ext cx="5183188" cy="823912"/>
          </a:xfrm>
        </p:spPr>
        <p:txBody>
          <a:bodyPr/>
          <a:lstStyle/>
          <a:p>
            <a:r>
              <a:rPr lang="en-GB" dirty="0"/>
              <a:t> Challenges</a:t>
            </a:r>
            <a:endParaRPr lang="en-US" dirty="0"/>
          </a:p>
        </p:txBody>
      </p:sp>
      <p:sp>
        <p:nvSpPr>
          <p:cNvPr id="6" name="Content Placeholder 5">
            <a:extLst>
              <a:ext uri="{FF2B5EF4-FFF2-40B4-BE49-F238E27FC236}">
                <a16:creationId xmlns:a16="http://schemas.microsoft.com/office/drawing/2014/main" id="{7A9A89A4-9458-7D07-27AF-B3D7C8568EC3}"/>
              </a:ext>
            </a:extLst>
          </p:cNvPr>
          <p:cNvSpPr>
            <a:spLocks noGrp="1"/>
          </p:cNvSpPr>
          <p:nvPr>
            <p:ph sz="quarter" idx="4"/>
          </p:nvPr>
        </p:nvSpPr>
        <p:spPr>
          <a:xfrm>
            <a:off x="6172200" y="1977852"/>
            <a:ext cx="5183188" cy="4800952"/>
          </a:xfrm>
        </p:spPr>
        <p:txBody>
          <a:bodyPr>
            <a:noAutofit/>
          </a:bodyPr>
          <a:lstStyle/>
          <a:p>
            <a:r>
              <a:rPr lang="en-GB" sz="1800" dirty="0"/>
              <a:t>High implementation costs- requires significant investment in hardware, software, maintenance and staff training. </a:t>
            </a:r>
          </a:p>
          <a:p>
            <a:r>
              <a:rPr lang="en-GB" sz="1800" dirty="0"/>
              <a:t>IT integration difficulties-  AI must integrate effectively with existing NHS systems such as Radiology Information Systems (RIS) and Electronic Patient Records (EPRs)- can be complex.</a:t>
            </a:r>
          </a:p>
          <a:p>
            <a:r>
              <a:rPr lang="en-GB" sz="1800" dirty="0"/>
              <a:t>Inaccurate AI input may delay diagnoses or require more human review if technical failures such as software errors are present.</a:t>
            </a:r>
          </a:p>
          <a:p>
            <a:r>
              <a:rPr lang="en-GB" sz="1800" dirty="0"/>
              <a:t>Cybersecurity risks- AI systems rely on large volumes of sensitive patient data. Increases the importance of compliance with the UK GDPR and the Data Protection Act 2018</a:t>
            </a:r>
            <a:endParaRPr lang="en-US" sz="1800" dirty="0"/>
          </a:p>
        </p:txBody>
      </p:sp>
      <p:sp>
        <p:nvSpPr>
          <p:cNvPr id="11" name="TextBox 10">
            <a:extLst>
              <a:ext uri="{FF2B5EF4-FFF2-40B4-BE49-F238E27FC236}">
                <a16:creationId xmlns:a16="http://schemas.microsoft.com/office/drawing/2014/main" id="{BF98F4D5-5FBF-D85C-E5DD-2A7C0257E349}"/>
              </a:ext>
            </a:extLst>
          </p:cNvPr>
          <p:cNvSpPr txBox="1"/>
          <p:nvPr/>
        </p:nvSpPr>
        <p:spPr>
          <a:xfrm>
            <a:off x="654050" y="5855474"/>
            <a:ext cx="10687050" cy="923330"/>
          </a:xfrm>
          <a:prstGeom prst="rect">
            <a:avLst/>
          </a:prstGeom>
          <a:noFill/>
        </p:spPr>
        <p:txBody>
          <a:bodyPr wrap="square" rtlCol="0">
            <a:spAutoFit/>
          </a:bodyPr>
          <a:lstStyle/>
          <a:p>
            <a:pPr algn="l"/>
            <a:r>
              <a:rPr lang="en-GB" dirty="0"/>
              <a:t>Although AI has improved the speed and efficiency of radiology services the effectiveness depends on continuous staff , safe implementation and reliable digital  infrastructure. AI should enhance healthcare delivery rather than replace the judgement of healthcare professionals.</a:t>
            </a:r>
            <a:endParaRPr lang="en-US" dirty="0"/>
          </a:p>
        </p:txBody>
      </p:sp>
    </p:spTree>
    <p:extLst>
      <p:ext uri="{BB962C8B-B14F-4D97-AF65-F5344CB8AC3E}">
        <p14:creationId xmlns:p14="http://schemas.microsoft.com/office/powerpoint/2010/main" val="849608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56405-8B16-EED6-82B3-62F48FCD1D0E}"/>
              </a:ext>
            </a:extLst>
          </p:cNvPr>
          <p:cNvSpPr>
            <a:spLocks noGrp="1"/>
          </p:cNvSpPr>
          <p:nvPr>
            <p:ph type="title"/>
          </p:nvPr>
        </p:nvSpPr>
        <p:spPr/>
        <p:txBody>
          <a:bodyPr/>
          <a:lstStyle/>
          <a:p>
            <a:r>
              <a:rPr lang="en-GB" dirty="0"/>
              <a:t>Artificial intelligence and the patient experience</a:t>
            </a:r>
            <a:endParaRPr lang="en-US" dirty="0"/>
          </a:p>
        </p:txBody>
      </p:sp>
      <p:sp>
        <p:nvSpPr>
          <p:cNvPr id="4" name="Text Placeholder 3">
            <a:extLst>
              <a:ext uri="{FF2B5EF4-FFF2-40B4-BE49-F238E27FC236}">
                <a16:creationId xmlns:a16="http://schemas.microsoft.com/office/drawing/2014/main" id="{23B3CD70-CD28-7460-BD58-952E54F9C9CC}"/>
              </a:ext>
            </a:extLst>
          </p:cNvPr>
          <p:cNvSpPr>
            <a:spLocks noGrp="1"/>
          </p:cNvSpPr>
          <p:nvPr>
            <p:ph type="body" idx="1"/>
          </p:nvPr>
        </p:nvSpPr>
        <p:spPr/>
        <p:txBody>
          <a:bodyPr/>
          <a:lstStyle/>
          <a:p>
            <a:r>
              <a:rPr lang="en-GB" dirty="0"/>
              <a:t>Benefits </a:t>
            </a:r>
            <a:endParaRPr lang="en-US" dirty="0"/>
          </a:p>
        </p:txBody>
      </p:sp>
      <p:sp>
        <p:nvSpPr>
          <p:cNvPr id="3" name="Content Placeholder 2">
            <a:extLst>
              <a:ext uri="{FF2B5EF4-FFF2-40B4-BE49-F238E27FC236}">
                <a16:creationId xmlns:a16="http://schemas.microsoft.com/office/drawing/2014/main" id="{EAFF4582-22BD-0C61-5D82-E4CCDFECBE6C}"/>
              </a:ext>
            </a:extLst>
          </p:cNvPr>
          <p:cNvSpPr>
            <a:spLocks noGrp="1"/>
          </p:cNvSpPr>
          <p:nvPr>
            <p:ph sz="half" idx="2"/>
          </p:nvPr>
        </p:nvSpPr>
        <p:spPr/>
        <p:txBody>
          <a:bodyPr>
            <a:normAutofit fontScale="62500" lnSpcReduction="20000"/>
          </a:bodyPr>
          <a:lstStyle/>
          <a:p>
            <a:r>
              <a:rPr lang="en-GB" dirty="0"/>
              <a:t>Earlier diagnosis- by detecting abnormalities more quickly, early diagnosis will help healthcare professionals form a treatment plan efficiently.</a:t>
            </a:r>
          </a:p>
          <a:p>
            <a:r>
              <a:rPr lang="en-GB" dirty="0"/>
              <a:t>Faster reporting of imaging can reduce the stress and uncertainty of waiting for a diagnosis- reduces stress.</a:t>
            </a:r>
          </a:p>
          <a:p>
            <a:r>
              <a:rPr lang="en-GB" dirty="0"/>
              <a:t>Improved health outcomes- improves survival rate, enhances the quality of life and reduces complications.</a:t>
            </a:r>
          </a:p>
          <a:p>
            <a:r>
              <a:rPr lang="en-GB" dirty="0"/>
              <a:t>Ai supports healthcare professionals by providing detailed image analysis that can inform tailored treatment decisions.</a:t>
            </a:r>
            <a:endParaRPr lang="en-US" dirty="0"/>
          </a:p>
        </p:txBody>
      </p:sp>
      <p:sp>
        <p:nvSpPr>
          <p:cNvPr id="5" name="Text Placeholder 4">
            <a:extLst>
              <a:ext uri="{FF2B5EF4-FFF2-40B4-BE49-F238E27FC236}">
                <a16:creationId xmlns:a16="http://schemas.microsoft.com/office/drawing/2014/main" id="{52A36708-3764-3486-ED34-98D5A71E9E6D}"/>
              </a:ext>
            </a:extLst>
          </p:cNvPr>
          <p:cNvSpPr>
            <a:spLocks noGrp="1"/>
          </p:cNvSpPr>
          <p:nvPr>
            <p:ph type="body" sz="quarter" idx="3"/>
          </p:nvPr>
        </p:nvSpPr>
        <p:spPr/>
        <p:txBody>
          <a:bodyPr/>
          <a:lstStyle/>
          <a:p>
            <a:r>
              <a:rPr lang="en-GB" dirty="0"/>
              <a:t>Challenges</a:t>
            </a:r>
            <a:endParaRPr lang="en-US" dirty="0"/>
          </a:p>
        </p:txBody>
      </p:sp>
      <p:sp>
        <p:nvSpPr>
          <p:cNvPr id="6" name="Content Placeholder 5">
            <a:extLst>
              <a:ext uri="{FF2B5EF4-FFF2-40B4-BE49-F238E27FC236}">
                <a16:creationId xmlns:a16="http://schemas.microsoft.com/office/drawing/2014/main" id="{29AC126B-495C-9D88-61A3-792A253ED011}"/>
              </a:ext>
            </a:extLst>
          </p:cNvPr>
          <p:cNvSpPr>
            <a:spLocks noGrp="1"/>
          </p:cNvSpPr>
          <p:nvPr>
            <p:ph sz="quarter" idx="4"/>
          </p:nvPr>
        </p:nvSpPr>
        <p:spPr/>
        <p:txBody>
          <a:bodyPr>
            <a:normAutofit fontScale="62500" lnSpcReduction="20000"/>
          </a:bodyPr>
          <a:lstStyle/>
          <a:p>
            <a:r>
              <a:rPr lang="en-GB" dirty="0"/>
              <a:t>Some patients prefer human judgement rather than putting trust in AI.</a:t>
            </a:r>
          </a:p>
          <a:p>
            <a:r>
              <a:rPr lang="en-GB" dirty="0"/>
              <a:t>Data privacy concerns- AI systems require the access to mass volumes f patient data , some may have concerns for the security of their data and it raises concerns about confidentiality.</a:t>
            </a:r>
          </a:p>
          <a:p>
            <a:r>
              <a:rPr lang="en-GB" dirty="0"/>
              <a:t>Bias in algorithms- systems may perform less accurately for certain ethnic groups, ages and genders- potentially contributing to inequalities in health.</a:t>
            </a:r>
          </a:p>
          <a:p>
            <a:r>
              <a:rPr lang="en-GB" dirty="0"/>
              <a:t>As the reliance of technology becomes increased some patients may feel that the care provision is less personal as there is a reduction of human interaction.</a:t>
            </a:r>
            <a:endParaRPr lang="en-US" dirty="0"/>
          </a:p>
        </p:txBody>
      </p:sp>
      <p:sp>
        <p:nvSpPr>
          <p:cNvPr id="7" name="TextBox 6">
            <a:extLst>
              <a:ext uri="{FF2B5EF4-FFF2-40B4-BE49-F238E27FC236}">
                <a16:creationId xmlns:a16="http://schemas.microsoft.com/office/drawing/2014/main" id="{D4FD9F84-91E0-3D2B-DC7B-77BBAA0012CA}"/>
              </a:ext>
            </a:extLst>
          </p:cNvPr>
          <p:cNvSpPr txBox="1"/>
          <p:nvPr/>
        </p:nvSpPr>
        <p:spPr>
          <a:xfrm>
            <a:off x="0" y="5678486"/>
            <a:ext cx="12192000" cy="923330"/>
          </a:xfrm>
          <a:prstGeom prst="rect">
            <a:avLst/>
          </a:prstGeom>
          <a:noFill/>
        </p:spPr>
        <p:txBody>
          <a:bodyPr wrap="square" rtlCol="0">
            <a:spAutoFit/>
          </a:bodyPr>
          <a:lstStyle/>
          <a:p>
            <a:pPr algn="l"/>
            <a:r>
              <a:rPr lang="en-GB" dirty="0"/>
              <a:t>Artificial Intelligence  has the potential to improve patient outcomes with earlier diagnosis . However maintaining protecting personal data, maintaining patient trust and ensuring that AI complements rather than replacing clinical-patient communication which is essential when delivering safe, patient-centered healthcare.</a:t>
            </a:r>
            <a:endParaRPr lang="en-US" dirty="0"/>
          </a:p>
        </p:txBody>
      </p:sp>
    </p:spTree>
    <p:extLst>
      <p:ext uri="{BB962C8B-B14F-4D97-AF65-F5344CB8AC3E}">
        <p14:creationId xmlns:p14="http://schemas.microsoft.com/office/powerpoint/2010/main" val="3898506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95694-DB4A-9A16-DC62-A0A36A659CAD}"/>
              </a:ext>
            </a:extLst>
          </p:cNvPr>
          <p:cNvSpPr>
            <a:spLocks noGrp="1"/>
          </p:cNvSpPr>
          <p:nvPr>
            <p:ph type="title"/>
          </p:nvPr>
        </p:nvSpPr>
        <p:spPr/>
        <p:txBody>
          <a:bodyPr/>
          <a:lstStyle/>
          <a:p>
            <a:r>
              <a:rPr lang="en-GB" dirty="0"/>
              <a:t>Artificial  Intelligence and the Wider Community</a:t>
            </a:r>
            <a:endParaRPr lang="en-US" dirty="0"/>
          </a:p>
        </p:txBody>
      </p:sp>
      <p:sp>
        <p:nvSpPr>
          <p:cNvPr id="4" name="Text Placeholder 3">
            <a:extLst>
              <a:ext uri="{FF2B5EF4-FFF2-40B4-BE49-F238E27FC236}">
                <a16:creationId xmlns:a16="http://schemas.microsoft.com/office/drawing/2014/main" id="{F7B236C2-C8FA-97BD-0DE8-49C8E5609EF0}"/>
              </a:ext>
            </a:extLst>
          </p:cNvPr>
          <p:cNvSpPr>
            <a:spLocks noGrp="1"/>
          </p:cNvSpPr>
          <p:nvPr>
            <p:ph type="body" idx="1"/>
          </p:nvPr>
        </p:nvSpPr>
        <p:spPr/>
        <p:txBody>
          <a:bodyPr/>
          <a:lstStyle/>
          <a:p>
            <a:r>
              <a:rPr lang="en-GB" dirty="0"/>
              <a:t>Benefits </a:t>
            </a:r>
            <a:endParaRPr lang="en-US" dirty="0"/>
          </a:p>
        </p:txBody>
      </p:sp>
      <p:sp>
        <p:nvSpPr>
          <p:cNvPr id="3" name="Content Placeholder 2">
            <a:extLst>
              <a:ext uri="{FF2B5EF4-FFF2-40B4-BE49-F238E27FC236}">
                <a16:creationId xmlns:a16="http://schemas.microsoft.com/office/drawing/2014/main" id="{82E342B2-1963-715B-D66D-8BA6450DB9B3}"/>
              </a:ext>
            </a:extLst>
          </p:cNvPr>
          <p:cNvSpPr>
            <a:spLocks noGrp="1"/>
          </p:cNvSpPr>
          <p:nvPr>
            <p:ph sz="half" idx="2"/>
          </p:nvPr>
        </p:nvSpPr>
        <p:spPr/>
        <p:txBody>
          <a:bodyPr>
            <a:normAutofit fontScale="55000" lnSpcReduction="20000"/>
          </a:bodyPr>
          <a:lstStyle/>
          <a:p>
            <a:r>
              <a:rPr lang="en-GB" dirty="0"/>
              <a:t>Enables faster imaging reports in rural and underserved areas through remote image analysis and tele-radiology.</a:t>
            </a:r>
          </a:p>
          <a:p>
            <a:r>
              <a:rPr lang="en-GB" dirty="0"/>
              <a:t>Patients can avoid making unnecessary journeys to specialist hospitals as scans can be remotely interpreted by radiologists with the support of AI</a:t>
            </a:r>
          </a:p>
          <a:p>
            <a:r>
              <a:rPr lang="en-GB" dirty="0"/>
              <a:t>Improve screening programmes and contributes to better  population health outcomes – supports public health.</a:t>
            </a:r>
          </a:p>
          <a:p>
            <a:r>
              <a:rPr lang="en-GB" dirty="0"/>
              <a:t>With the help of AI early detection can reduce the progression of disease and improve survival rate.</a:t>
            </a:r>
          </a:p>
          <a:p>
            <a:r>
              <a:rPr lang="en-GB" dirty="0"/>
              <a:t>Efficient use of the NHS  resources- by reducing delays of reporting it will optimise staff time and healthcare resources  </a:t>
            </a:r>
            <a:endParaRPr lang="en-US" dirty="0"/>
          </a:p>
        </p:txBody>
      </p:sp>
      <p:sp>
        <p:nvSpPr>
          <p:cNvPr id="5" name="Text Placeholder 4">
            <a:extLst>
              <a:ext uri="{FF2B5EF4-FFF2-40B4-BE49-F238E27FC236}">
                <a16:creationId xmlns:a16="http://schemas.microsoft.com/office/drawing/2014/main" id="{1D1AC415-AED3-B486-EFCB-6D944CCA96F0}"/>
              </a:ext>
            </a:extLst>
          </p:cNvPr>
          <p:cNvSpPr>
            <a:spLocks noGrp="1"/>
          </p:cNvSpPr>
          <p:nvPr>
            <p:ph type="body" sz="quarter" idx="3"/>
          </p:nvPr>
        </p:nvSpPr>
        <p:spPr/>
        <p:txBody>
          <a:bodyPr/>
          <a:lstStyle/>
          <a:p>
            <a:r>
              <a:rPr lang="en-GB" dirty="0"/>
              <a:t>Challenges </a:t>
            </a:r>
            <a:endParaRPr lang="en-US" dirty="0"/>
          </a:p>
        </p:txBody>
      </p:sp>
      <p:sp>
        <p:nvSpPr>
          <p:cNvPr id="6" name="Content Placeholder 5">
            <a:extLst>
              <a:ext uri="{FF2B5EF4-FFF2-40B4-BE49-F238E27FC236}">
                <a16:creationId xmlns:a16="http://schemas.microsoft.com/office/drawing/2014/main" id="{5C787758-1CA3-BE55-3F2B-8EF662466235}"/>
              </a:ext>
            </a:extLst>
          </p:cNvPr>
          <p:cNvSpPr>
            <a:spLocks noGrp="1"/>
          </p:cNvSpPr>
          <p:nvPr>
            <p:ph sz="quarter" idx="4"/>
          </p:nvPr>
        </p:nvSpPr>
        <p:spPr/>
        <p:txBody>
          <a:bodyPr>
            <a:normAutofit fontScale="55000" lnSpcReduction="20000"/>
          </a:bodyPr>
          <a:lstStyle/>
          <a:p>
            <a:r>
              <a:rPr lang="en-GB" dirty="0"/>
              <a:t>Not al NHS trusts have equal access to AI, creating differences in the  quality and speed of diagnostic services.</a:t>
            </a:r>
          </a:p>
          <a:p>
            <a:r>
              <a:rPr lang="en-GB" dirty="0"/>
              <a:t>Variation in implementation- differences in digital infrastructure, funding and staff training mean that  AI  varies across the UK.</a:t>
            </a:r>
          </a:p>
          <a:p>
            <a:r>
              <a:rPr lang="en-GB" dirty="0"/>
              <a:t>Some members of the public may lack confidence and trust in AI due to limited awareness of how it can support clinical decisions.</a:t>
            </a:r>
          </a:p>
          <a:p>
            <a:r>
              <a:rPr lang="en-GB" dirty="0"/>
              <a:t>Data sharing and privacy concerns-  relies on large amounts of patient data , making secure data management and public confidence essential.</a:t>
            </a:r>
            <a:endParaRPr lang="en-US" dirty="0"/>
          </a:p>
        </p:txBody>
      </p:sp>
      <p:sp>
        <p:nvSpPr>
          <p:cNvPr id="7" name="TextBox 6">
            <a:extLst>
              <a:ext uri="{FF2B5EF4-FFF2-40B4-BE49-F238E27FC236}">
                <a16:creationId xmlns:a16="http://schemas.microsoft.com/office/drawing/2014/main" id="{A9A44E73-2685-BC97-3487-1E67F3D9E98E}"/>
              </a:ext>
            </a:extLst>
          </p:cNvPr>
          <p:cNvSpPr txBox="1"/>
          <p:nvPr/>
        </p:nvSpPr>
        <p:spPr>
          <a:xfrm>
            <a:off x="665163" y="5275263"/>
            <a:ext cx="11044668" cy="1200329"/>
          </a:xfrm>
          <a:prstGeom prst="rect">
            <a:avLst/>
          </a:prstGeom>
          <a:noFill/>
        </p:spPr>
        <p:txBody>
          <a:bodyPr wrap="square" rtlCol="0">
            <a:spAutoFit/>
          </a:bodyPr>
          <a:lstStyle/>
          <a:p>
            <a:pPr algn="l"/>
            <a:r>
              <a:rPr lang="en-GB" dirty="0"/>
              <a:t>Ai has the potential to improve the equity of healthcare with the increase of access to high-quality diagnostic services. However , unless the implementation is consistent throughout the nhs and supported by strong information governance and public engagement, there is a risk that instead of reducing the existing health inequalities it will widen.</a:t>
            </a:r>
            <a:endParaRPr lang="en-US" dirty="0"/>
          </a:p>
        </p:txBody>
      </p:sp>
    </p:spTree>
    <p:extLst>
      <p:ext uri="{BB962C8B-B14F-4D97-AF65-F5344CB8AC3E}">
        <p14:creationId xmlns:p14="http://schemas.microsoft.com/office/powerpoint/2010/main" val="998422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E13B-CC12-315B-2514-16DFB82BE6E2}"/>
              </a:ext>
            </a:extLst>
          </p:cNvPr>
          <p:cNvSpPr>
            <a:spLocks noGrp="1"/>
          </p:cNvSpPr>
          <p:nvPr>
            <p:ph type="title"/>
          </p:nvPr>
        </p:nvSpPr>
        <p:spPr/>
        <p:txBody>
          <a:bodyPr/>
          <a:lstStyle/>
          <a:p>
            <a:r>
              <a:rPr lang="en-GB" dirty="0"/>
              <a:t>Ethical, legal and professional issues </a:t>
            </a:r>
            <a:endParaRPr lang="en-US" dirty="0"/>
          </a:p>
        </p:txBody>
      </p:sp>
      <p:graphicFrame>
        <p:nvGraphicFramePr>
          <p:cNvPr id="4" name="Content Placeholder 3">
            <a:extLst>
              <a:ext uri="{FF2B5EF4-FFF2-40B4-BE49-F238E27FC236}">
                <a16:creationId xmlns:a16="http://schemas.microsoft.com/office/drawing/2014/main" id="{B62CCBB4-1497-9844-0B8B-4E1A7E78913A}"/>
              </a:ext>
            </a:extLst>
          </p:cNvPr>
          <p:cNvGraphicFramePr>
            <a:graphicFrameLocks noGrp="1"/>
          </p:cNvGraphicFramePr>
          <p:nvPr>
            <p:ph idx="1"/>
            <p:extLst>
              <p:ext uri="{D42A27DB-BD31-4B8C-83A1-F6EECF244321}">
                <p14:modId xmlns:p14="http://schemas.microsoft.com/office/powerpoint/2010/main" val="2851911996"/>
              </p:ext>
            </p:extLst>
          </p:nvPr>
        </p:nvGraphicFramePr>
        <p:xfrm>
          <a:off x="838200" y="1825625"/>
          <a:ext cx="10515597" cy="44653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3260427822"/>
                    </a:ext>
                  </a:extLst>
                </a:gridCol>
                <a:gridCol w="3505199">
                  <a:extLst>
                    <a:ext uri="{9D8B030D-6E8A-4147-A177-3AD203B41FA5}">
                      <a16:colId xmlns:a16="http://schemas.microsoft.com/office/drawing/2014/main" val="4217453721"/>
                    </a:ext>
                  </a:extLst>
                </a:gridCol>
                <a:gridCol w="3505199">
                  <a:extLst>
                    <a:ext uri="{9D8B030D-6E8A-4147-A177-3AD203B41FA5}">
                      <a16:colId xmlns:a16="http://schemas.microsoft.com/office/drawing/2014/main" val="719749115"/>
                    </a:ext>
                  </a:extLst>
                </a:gridCol>
              </a:tblGrid>
              <a:tr h="624840">
                <a:tc>
                  <a:txBody>
                    <a:bodyPr/>
                    <a:lstStyle/>
                    <a:p>
                      <a:r>
                        <a:rPr lang="en-GB" dirty="0"/>
                        <a:t>Ethical issues </a:t>
                      </a:r>
                      <a:endParaRPr lang="en-US" dirty="0"/>
                    </a:p>
                  </a:txBody>
                  <a:tcPr/>
                </a:tc>
                <a:tc>
                  <a:txBody>
                    <a:bodyPr/>
                    <a:lstStyle/>
                    <a:p>
                      <a:r>
                        <a:rPr lang="en-GB" dirty="0"/>
                        <a:t>Legal issues </a:t>
                      </a:r>
                      <a:endParaRPr lang="en-US" dirty="0"/>
                    </a:p>
                  </a:txBody>
                  <a:tcPr/>
                </a:tc>
                <a:tc>
                  <a:txBody>
                    <a:bodyPr/>
                    <a:lstStyle/>
                    <a:p>
                      <a:r>
                        <a:rPr lang="en-GB" dirty="0"/>
                        <a:t>Professional issues</a:t>
                      </a:r>
                      <a:endParaRPr lang="en-US" dirty="0"/>
                    </a:p>
                  </a:txBody>
                  <a:tcPr/>
                </a:tc>
                <a:extLst>
                  <a:ext uri="{0D108BD9-81ED-4DB2-BD59-A6C34878D82A}">
                    <a16:rowId xmlns:a16="http://schemas.microsoft.com/office/drawing/2014/main" val="2664046737"/>
                  </a:ext>
                </a:extLst>
              </a:tr>
              <a:tr h="624840">
                <a:tc>
                  <a:txBody>
                    <a:bodyPr/>
                    <a:lstStyle/>
                    <a:p>
                      <a:r>
                        <a:rPr lang="en-GB" dirty="0"/>
                        <a:t>Bias in algorithms- ai produces less accurate results if trained on non-diverse datasets.</a:t>
                      </a:r>
                      <a:endParaRPr lang="en-US" dirty="0"/>
                    </a:p>
                  </a:txBody>
                  <a:tcPr/>
                </a:tc>
                <a:tc>
                  <a:txBody>
                    <a:bodyPr/>
                    <a:lstStyle/>
                    <a:p>
                      <a:r>
                        <a:rPr lang="en-GB" dirty="0"/>
                        <a:t>UK GDPR- patient data must be processed lawfully, securely and transparently</a:t>
                      </a:r>
                      <a:endParaRPr lang="en-US" dirty="0"/>
                    </a:p>
                  </a:txBody>
                  <a:tcPr/>
                </a:tc>
                <a:tc>
                  <a:txBody>
                    <a:bodyPr/>
                    <a:lstStyle/>
                    <a:p>
                      <a:r>
                        <a:rPr lang="en-GB" dirty="0"/>
                        <a:t>Accountability – radiologists are responsible for the final diagnosis</a:t>
                      </a:r>
                      <a:endParaRPr lang="en-US" dirty="0"/>
                    </a:p>
                  </a:txBody>
                  <a:tcPr/>
                </a:tc>
                <a:extLst>
                  <a:ext uri="{0D108BD9-81ED-4DB2-BD59-A6C34878D82A}">
                    <a16:rowId xmlns:a16="http://schemas.microsoft.com/office/drawing/2014/main" val="697040223"/>
                  </a:ext>
                </a:extLst>
              </a:tr>
              <a:tr h="624840">
                <a:tc>
                  <a:txBody>
                    <a:bodyPr/>
                    <a:lstStyle/>
                    <a:p>
                      <a:r>
                        <a:rPr lang="en-GB" dirty="0"/>
                        <a:t>Transparency-  AI systems can be difficult for healthcare professionals and patients to understand how decisions are made as it often operates as a “black box”</a:t>
                      </a:r>
                      <a:endParaRPr lang="en-US" dirty="0"/>
                    </a:p>
                  </a:txBody>
                  <a:tcPr/>
                </a:tc>
                <a:tc>
                  <a:txBody>
                    <a:bodyPr/>
                    <a:lstStyle/>
                    <a:p>
                      <a:r>
                        <a:rPr lang="en-GB" dirty="0"/>
                        <a:t>Data  Protection Act 2018- protects personal health information &amp; regulates  how the NHS organisations collect, store and share patient data.</a:t>
                      </a:r>
                      <a:endParaRPr lang="en-US" dirty="0"/>
                    </a:p>
                  </a:txBody>
                  <a:tcPr/>
                </a:tc>
                <a:tc>
                  <a:txBody>
                    <a:bodyPr/>
                    <a:lstStyle/>
                    <a:p>
                      <a:r>
                        <a:rPr lang="en-GB" dirty="0"/>
                        <a:t>Governance- NHS organisations must enter AI systems are safe, accurate and regulatory monitored before and after implementation </a:t>
                      </a:r>
                      <a:endParaRPr lang="en-US" dirty="0"/>
                    </a:p>
                  </a:txBody>
                  <a:tcPr/>
                </a:tc>
                <a:extLst>
                  <a:ext uri="{0D108BD9-81ED-4DB2-BD59-A6C34878D82A}">
                    <a16:rowId xmlns:a16="http://schemas.microsoft.com/office/drawing/2014/main" val="1861707478"/>
                  </a:ext>
                </a:extLst>
              </a:tr>
              <a:tr h="624840">
                <a:tc>
                  <a:txBody>
                    <a:bodyPr/>
                    <a:lstStyle/>
                    <a:p>
                      <a:r>
                        <a:rPr lang="en-GB" dirty="0"/>
                        <a:t>Autonomy- patients should be informed when AI contributes to their care and supported to make informed decisions </a:t>
                      </a:r>
                      <a:endParaRPr lang="en-US" dirty="0"/>
                    </a:p>
                  </a:txBody>
                  <a:tcPr/>
                </a:tc>
                <a:tc>
                  <a:txBody>
                    <a:bodyPr/>
                    <a:lstStyle/>
                    <a:p>
                      <a:r>
                        <a:rPr lang="en-GB" dirty="0"/>
                        <a:t>Patient confidentiality- imaging data must remain confidential and only accessed by authorised healthcare professionals.</a:t>
                      </a:r>
                      <a:endParaRPr lang="en-US" dirty="0"/>
                    </a:p>
                  </a:txBody>
                  <a:tcPr/>
                </a:tc>
                <a:tc>
                  <a:txBody>
                    <a:bodyPr/>
                    <a:lstStyle/>
                    <a:p>
                      <a:endParaRPr lang="en-US" dirty="0"/>
                    </a:p>
                  </a:txBody>
                  <a:tcPr/>
                </a:tc>
                <a:extLst>
                  <a:ext uri="{0D108BD9-81ED-4DB2-BD59-A6C34878D82A}">
                    <a16:rowId xmlns:a16="http://schemas.microsoft.com/office/drawing/2014/main" val="4093002626"/>
                  </a:ext>
                </a:extLst>
              </a:tr>
            </a:tbl>
          </a:graphicData>
        </a:graphic>
      </p:graphicFrame>
    </p:spTree>
    <p:extLst>
      <p:ext uri="{BB962C8B-B14F-4D97-AF65-F5344CB8AC3E}">
        <p14:creationId xmlns:p14="http://schemas.microsoft.com/office/powerpoint/2010/main" val="3969730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18265-3738-E539-678D-10F2FC538772}"/>
              </a:ext>
            </a:extLst>
          </p:cNvPr>
          <p:cNvSpPr>
            <a:spLocks noGrp="1"/>
          </p:cNvSpPr>
          <p:nvPr>
            <p:ph type="title"/>
          </p:nvPr>
        </p:nvSpPr>
        <p:spPr/>
        <p:txBody>
          <a:bodyPr/>
          <a:lstStyle/>
          <a:p>
            <a:r>
              <a:rPr lang="en-GB" dirty="0"/>
              <a:t>Recommendations for future practice</a:t>
            </a:r>
            <a:endParaRPr lang="en-US" dirty="0"/>
          </a:p>
        </p:txBody>
      </p:sp>
      <p:sp>
        <p:nvSpPr>
          <p:cNvPr id="3" name="Content Placeholder 2">
            <a:extLst>
              <a:ext uri="{FF2B5EF4-FFF2-40B4-BE49-F238E27FC236}">
                <a16:creationId xmlns:a16="http://schemas.microsoft.com/office/drawing/2014/main" id="{0ADAE896-2D61-BD1A-629A-507EE225514B}"/>
              </a:ext>
            </a:extLst>
          </p:cNvPr>
          <p:cNvSpPr>
            <a:spLocks noGrp="1"/>
          </p:cNvSpPr>
          <p:nvPr>
            <p:ph idx="1"/>
          </p:nvPr>
        </p:nvSpPr>
        <p:spPr>
          <a:xfrm>
            <a:off x="437148" y="1690688"/>
            <a:ext cx="2615308" cy="4351338"/>
          </a:xfrm>
        </p:spPr>
        <p:txBody>
          <a:bodyPr>
            <a:normAutofit/>
          </a:bodyPr>
          <a:lstStyle/>
          <a:p>
            <a:pPr marL="0" indent="0">
              <a:buNone/>
            </a:pPr>
            <a:r>
              <a:rPr lang="en-GB" sz="1800" dirty="0"/>
              <a:t>Standardise AI implementation across all NHS Trusts to reduce regional inequalities &amp; ensure equal access to high-quality diagnostic services.</a:t>
            </a:r>
            <a:endParaRPr lang="en-US" sz="1800" dirty="0"/>
          </a:p>
        </p:txBody>
      </p:sp>
      <p:sp>
        <p:nvSpPr>
          <p:cNvPr id="4" name="TextBox 3">
            <a:extLst>
              <a:ext uri="{FF2B5EF4-FFF2-40B4-BE49-F238E27FC236}">
                <a16:creationId xmlns:a16="http://schemas.microsoft.com/office/drawing/2014/main" id="{436328E6-752B-13AC-AAD9-ACFF77F628F8}"/>
              </a:ext>
            </a:extLst>
          </p:cNvPr>
          <p:cNvSpPr txBox="1"/>
          <p:nvPr/>
        </p:nvSpPr>
        <p:spPr>
          <a:xfrm>
            <a:off x="3052456" y="2799556"/>
            <a:ext cx="1828800" cy="3693319"/>
          </a:xfrm>
          <a:prstGeom prst="rect">
            <a:avLst/>
          </a:prstGeom>
          <a:noFill/>
        </p:spPr>
        <p:txBody>
          <a:bodyPr wrap="square" rtlCol="0">
            <a:spAutoFit/>
          </a:bodyPr>
          <a:lstStyle/>
          <a:p>
            <a:pPr algn="l"/>
            <a:r>
              <a:rPr lang="en-GB" dirty="0"/>
              <a:t>By educating patients about the supporting role of AI rather than replacing clinicians making decisions for treatment. This will ultimately Increase public awareness and engagement.</a:t>
            </a:r>
            <a:endParaRPr lang="en-US" dirty="0"/>
          </a:p>
        </p:txBody>
      </p:sp>
      <p:sp>
        <p:nvSpPr>
          <p:cNvPr id="5" name="TextBox 4">
            <a:extLst>
              <a:ext uri="{FF2B5EF4-FFF2-40B4-BE49-F238E27FC236}">
                <a16:creationId xmlns:a16="http://schemas.microsoft.com/office/drawing/2014/main" id="{E359437A-6223-8CE7-A02D-254B574D8A8D}"/>
              </a:ext>
            </a:extLst>
          </p:cNvPr>
          <p:cNvSpPr txBox="1"/>
          <p:nvPr/>
        </p:nvSpPr>
        <p:spPr>
          <a:xfrm>
            <a:off x="5179372" y="2516828"/>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2B0AC2AD-2ACE-EA22-BD0B-62299AE16356}"/>
              </a:ext>
            </a:extLst>
          </p:cNvPr>
          <p:cNvSpPr txBox="1"/>
          <p:nvPr/>
        </p:nvSpPr>
        <p:spPr>
          <a:xfrm>
            <a:off x="5179372" y="2516828"/>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09C0791D-D6B3-E24E-14A5-A5FD2A9D20F6}"/>
              </a:ext>
            </a:extLst>
          </p:cNvPr>
          <p:cNvSpPr txBox="1"/>
          <p:nvPr/>
        </p:nvSpPr>
        <p:spPr>
          <a:xfrm>
            <a:off x="4881256" y="1524201"/>
            <a:ext cx="1828800" cy="3416320"/>
          </a:xfrm>
          <a:prstGeom prst="rect">
            <a:avLst/>
          </a:prstGeom>
          <a:noFill/>
        </p:spPr>
        <p:txBody>
          <a:bodyPr wrap="square" rtlCol="0">
            <a:spAutoFit/>
          </a:bodyPr>
          <a:lstStyle/>
          <a:p>
            <a:pPr algn="l"/>
            <a:r>
              <a:rPr lang="en-GB" dirty="0"/>
              <a:t>By investing in workforce training- to improve AI literacy and ensure healthcare professionals can safely interpret AI-generated outputs </a:t>
            </a:r>
            <a:endParaRPr lang="en-US" dirty="0"/>
          </a:p>
        </p:txBody>
      </p:sp>
      <p:sp>
        <p:nvSpPr>
          <p:cNvPr id="8" name="TextBox 7">
            <a:extLst>
              <a:ext uri="{FF2B5EF4-FFF2-40B4-BE49-F238E27FC236}">
                <a16:creationId xmlns:a16="http://schemas.microsoft.com/office/drawing/2014/main" id="{F6A87D24-ACFD-D882-2656-D24611F14ADE}"/>
              </a:ext>
            </a:extLst>
          </p:cNvPr>
          <p:cNvSpPr txBox="1"/>
          <p:nvPr/>
        </p:nvSpPr>
        <p:spPr>
          <a:xfrm>
            <a:off x="6900333" y="3232361"/>
            <a:ext cx="2023979" cy="2585323"/>
          </a:xfrm>
          <a:prstGeom prst="rect">
            <a:avLst/>
          </a:prstGeom>
          <a:noFill/>
        </p:spPr>
        <p:txBody>
          <a:bodyPr wrap="square" rtlCol="0">
            <a:spAutoFit/>
          </a:bodyPr>
          <a:lstStyle/>
          <a:p>
            <a:pPr algn="l"/>
            <a:r>
              <a:rPr lang="en-GB" dirty="0"/>
              <a:t>Strengthen governance and regulation by regularly  monitoring validation and compliance with ethical and legal standards.</a:t>
            </a:r>
            <a:endParaRPr lang="en-US" dirty="0"/>
          </a:p>
        </p:txBody>
      </p:sp>
      <p:sp>
        <p:nvSpPr>
          <p:cNvPr id="9" name="TextBox 8">
            <a:extLst>
              <a:ext uri="{FF2B5EF4-FFF2-40B4-BE49-F238E27FC236}">
                <a16:creationId xmlns:a16="http://schemas.microsoft.com/office/drawing/2014/main" id="{DD3B19F3-6868-D88E-8E40-638F276417F6}"/>
              </a:ext>
            </a:extLst>
          </p:cNvPr>
          <p:cNvSpPr txBox="1"/>
          <p:nvPr/>
        </p:nvSpPr>
        <p:spPr>
          <a:xfrm>
            <a:off x="9017000" y="2096587"/>
            <a:ext cx="1828800" cy="3416320"/>
          </a:xfrm>
          <a:prstGeom prst="rect">
            <a:avLst/>
          </a:prstGeom>
          <a:noFill/>
        </p:spPr>
        <p:txBody>
          <a:bodyPr wrap="square" rtlCol="0">
            <a:spAutoFit/>
          </a:bodyPr>
          <a:lstStyle/>
          <a:p>
            <a:pPr algn="l"/>
            <a:r>
              <a:rPr lang="en-GB" dirty="0"/>
              <a:t>By regularly evaluating the algorithms - this will improve accuracy, minimise bias and ensure that there is effective  algorithms across diverse patient populations.</a:t>
            </a:r>
            <a:endParaRPr lang="en-US" dirty="0"/>
          </a:p>
        </p:txBody>
      </p:sp>
    </p:spTree>
    <p:extLst>
      <p:ext uri="{BB962C8B-B14F-4D97-AF65-F5344CB8AC3E}">
        <p14:creationId xmlns:p14="http://schemas.microsoft.com/office/powerpoint/2010/main" val="271842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edge">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strips(downLeft)">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arn(inVertical)">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EFB3-41F2-3981-0143-42AB97142635}"/>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A3B4088B-DB09-7945-9DA9-36FE0FEE6C49}"/>
              </a:ext>
            </a:extLst>
          </p:cNvPr>
          <p:cNvSpPr>
            <a:spLocks noGrp="1"/>
          </p:cNvSpPr>
          <p:nvPr>
            <p:ph idx="1"/>
          </p:nvPr>
        </p:nvSpPr>
        <p:spPr/>
        <p:txBody>
          <a:bodyPr>
            <a:normAutofit fontScale="85000" lnSpcReduction="20000"/>
          </a:bodyPr>
          <a:lstStyle/>
          <a:p>
            <a:pPr marL="0" indent="0">
              <a:buNone/>
            </a:pPr>
            <a:r>
              <a:rPr lang="en-GB" dirty="0"/>
              <a:t>In conclusion, AI diagnostic imaging represents one of the most significant digital innovations introduced into the NHS radiology over the past decade. It has improved diagnostic efficiency, enhanced accuracy and supported healthcare professionals in managing increasing service demands.</a:t>
            </a:r>
          </a:p>
          <a:p>
            <a:pPr marL="0" indent="0">
              <a:buNone/>
            </a:pPr>
            <a:r>
              <a:rPr lang="en-GB" dirty="0"/>
              <a:t>AI has also contributed to earlier diagnosis and treatment  specially for diseases such as cancer- improving patients outcome and support more service delivery efficiently. However there are still many challenges such as: ethical concerns, data protection, workforce training, implementation costs and unequal access of NHS organisations must be addressed. </a:t>
            </a:r>
          </a:p>
          <a:p>
            <a:pPr marL="0" indent="0">
              <a:buNone/>
            </a:pPr>
            <a:r>
              <a:rPr lang="en-GB" dirty="0"/>
              <a:t>Overall the evidence suggest that AI should be not viewed as a replacement for radiologists. It should be identified as a powerful  clinical decision-support tool that enhances the expertise of healthcare professionals. Ai has the potential to play a vital role in delivering safer, more efficient and more equitable healthcare across the NHS. </a:t>
            </a:r>
            <a:endParaRPr lang="en-US" dirty="0"/>
          </a:p>
        </p:txBody>
      </p:sp>
    </p:spTree>
    <p:extLst>
      <p:ext uri="{BB962C8B-B14F-4D97-AF65-F5344CB8AC3E}">
        <p14:creationId xmlns:p14="http://schemas.microsoft.com/office/powerpoint/2010/main" val="25809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3639-6C47-31FF-3773-6A1384F9C0A6}"/>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23D7D8D4-D819-AACB-64B9-47C8A7BD5A23}"/>
              </a:ext>
            </a:extLst>
          </p:cNvPr>
          <p:cNvSpPr>
            <a:spLocks noGrp="1"/>
          </p:cNvSpPr>
          <p:nvPr>
            <p:ph idx="1"/>
          </p:nvPr>
        </p:nvSpPr>
        <p:spPr/>
        <p:txBody>
          <a:bodyPr>
            <a:noAutofit/>
          </a:bodyPr>
          <a:lstStyle/>
          <a:p>
            <a:r>
              <a:rPr lang="en-GB" sz="1200" dirty="0">
                <a:latin typeface="Calibri" panose="020F0502020204030204" pitchFamily="34" charset="0"/>
              </a:rPr>
              <a:t>Department of Health and Social Care (2019) </a:t>
            </a:r>
            <a:r>
              <a:rPr lang="en-GB" sz="1200" i="1" dirty="0">
                <a:latin typeface="Calibri" panose="020F0502020204030204" pitchFamily="34" charset="0"/>
              </a:rPr>
              <a:t>The future of healthcare:our vision for digital, data and technology in health and care. </a:t>
            </a:r>
            <a:r>
              <a:rPr lang="en-GB" sz="1200" dirty="0">
                <a:latin typeface="Calibri" panose="020F0502020204030204" pitchFamily="34" charset="0"/>
              </a:rPr>
              <a:t>London: DHSC</a:t>
            </a:r>
          </a:p>
          <a:p>
            <a:r>
              <a:rPr lang="en-GB" sz="1200" dirty="0">
                <a:latin typeface="Calibri" panose="020F0502020204030204" pitchFamily="34" charset="0"/>
              </a:rPr>
              <a:t>Davenport, T. and </a:t>
            </a:r>
            <a:r>
              <a:rPr lang="en-GB" sz="1200" dirty="0" err="1">
                <a:latin typeface="Calibri" panose="020F0502020204030204" pitchFamily="34" charset="0"/>
              </a:rPr>
              <a:t>Kalakota</a:t>
            </a:r>
            <a:r>
              <a:rPr lang="en-GB" sz="1200" dirty="0">
                <a:latin typeface="Calibri" panose="020F0502020204030204" pitchFamily="34" charset="0"/>
              </a:rPr>
              <a:t>, R. (2019) ‘The potential for artificial intelligence in healthcare’, </a:t>
            </a:r>
            <a:r>
              <a:rPr lang="en-GB" sz="1200" i="1" dirty="0">
                <a:latin typeface="Calibri" panose="020F0502020204030204" pitchFamily="34" charset="0"/>
              </a:rPr>
              <a:t>Future Healthcare Journal</a:t>
            </a:r>
            <a:r>
              <a:rPr lang="en-GB" sz="1200" dirty="0">
                <a:latin typeface="Calibri" panose="020F0502020204030204" pitchFamily="34" charset="0"/>
              </a:rPr>
              <a:t>, 6(2), pp. 94–98. </a:t>
            </a:r>
          </a:p>
          <a:p>
            <a:r>
              <a:rPr lang="en-GB" sz="1200" dirty="0" err="1">
                <a:latin typeface="Calibri" panose="020F0502020204030204" pitchFamily="34" charset="0"/>
              </a:rPr>
              <a:t>Esteva</a:t>
            </a:r>
            <a:r>
              <a:rPr lang="en-GB" sz="1200" dirty="0">
                <a:latin typeface="Calibri" panose="020F0502020204030204" pitchFamily="34" charset="0"/>
              </a:rPr>
              <a:t>, A., </a:t>
            </a:r>
            <a:r>
              <a:rPr lang="en-GB" sz="1200" dirty="0" err="1">
                <a:latin typeface="Calibri" panose="020F0502020204030204" pitchFamily="34" charset="0"/>
              </a:rPr>
              <a:t>Robicquet</a:t>
            </a:r>
            <a:r>
              <a:rPr lang="en-GB" sz="1200" dirty="0">
                <a:latin typeface="Calibri" panose="020F0502020204030204" pitchFamily="34" charset="0"/>
              </a:rPr>
              <a:t>, A., </a:t>
            </a:r>
            <a:r>
              <a:rPr lang="en-GB" sz="1200" dirty="0" err="1">
                <a:latin typeface="Calibri" panose="020F0502020204030204" pitchFamily="34" charset="0"/>
              </a:rPr>
              <a:t>Ramsundar</a:t>
            </a:r>
            <a:r>
              <a:rPr lang="en-GB" sz="1200" dirty="0">
                <a:latin typeface="Calibri" panose="020F0502020204030204" pitchFamily="34" charset="0"/>
              </a:rPr>
              <a:t>, B., </a:t>
            </a:r>
            <a:r>
              <a:rPr lang="en-GB" sz="1200" dirty="0" err="1">
                <a:latin typeface="Calibri" panose="020F0502020204030204" pitchFamily="34" charset="0"/>
              </a:rPr>
              <a:t>Kuleshov</a:t>
            </a:r>
            <a:r>
              <a:rPr lang="en-GB" sz="1200" dirty="0">
                <a:latin typeface="Calibri" panose="020F0502020204030204" pitchFamily="34" charset="0"/>
              </a:rPr>
              <a:t>, V., </a:t>
            </a:r>
            <a:r>
              <a:rPr lang="en-GB" sz="1200" dirty="0" err="1">
                <a:latin typeface="Calibri" panose="020F0502020204030204" pitchFamily="34" charset="0"/>
              </a:rPr>
              <a:t>DePristo</a:t>
            </a:r>
            <a:r>
              <a:rPr lang="en-GB" sz="1200" dirty="0">
                <a:latin typeface="Calibri" panose="020F0502020204030204" pitchFamily="34" charset="0"/>
              </a:rPr>
              <a:t>, M., Chou, K., </a:t>
            </a:r>
            <a:r>
              <a:rPr lang="en-GB" sz="1200" dirty="0" err="1">
                <a:latin typeface="Calibri" panose="020F0502020204030204" pitchFamily="34" charset="0"/>
              </a:rPr>
              <a:t>Cui</a:t>
            </a:r>
            <a:r>
              <a:rPr lang="en-GB" sz="1200" dirty="0">
                <a:latin typeface="Calibri" panose="020F0502020204030204" pitchFamily="34" charset="0"/>
              </a:rPr>
              <a:t>, C., </a:t>
            </a:r>
            <a:r>
              <a:rPr lang="en-GB" sz="1200" dirty="0" err="1">
                <a:latin typeface="Calibri" panose="020F0502020204030204" pitchFamily="34" charset="0"/>
              </a:rPr>
              <a:t>Corrado</a:t>
            </a:r>
            <a:r>
              <a:rPr lang="en-GB" sz="1200" dirty="0">
                <a:latin typeface="Calibri" panose="020F0502020204030204" pitchFamily="34" charset="0"/>
              </a:rPr>
              <a:t>, G., </a:t>
            </a:r>
            <a:r>
              <a:rPr lang="en-GB" sz="1200" dirty="0" err="1">
                <a:latin typeface="Calibri" panose="020F0502020204030204" pitchFamily="34" charset="0"/>
              </a:rPr>
              <a:t>Thrun</a:t>
            </a:r>
            <a:r>
              <a:rPr lang="en-GB" sz="1200" dirty="0">
                <a:latin typeface="Calibri" panose="020F0502020204030204" pitchFamily="34" charset="0"/>
              </a:rPr>
              <a:t>, S. and Dean, J. (2019) ‘A guide to deep learning in healthcare’, </a:t>
            </a:r>
            <a:r>
              <a:rPr lang="en-GB" sz="1200" i="1" dirty="0">
                <a:latin typeface="Calibri" panose="020F0502020204030204" pitchFamily="34" charset="0"/>
              </a:rPr>
              <a:t>Nature Medicine</a:t>
            </a:r>
            <a:r>
              <a:rPr lang="en-GB" sz="1200" dirty="0">
                <a:latin typeface="Calibri" panose="020F0502020204030204" pitchFamily="34" charset="0"/>
              </a:rPr>
              <a:t>, 25(1), pp. 24–29. </a:t>
            </a:r>
          </a:p>
          <a:p>
            <a:r>
              <a:rPr lang="en-GB" sz="1200" dirty="0">
                <a:latin typeface="Calibri" panose="020F0502020204030204" pitchFamily="34" charset="0"/>
              </a:rPr>
              <a:t>Health Education England (2019) </a:t>
            </a:r>
            <a:r>
              <a:rPr lang="en-GB" sz="1200" i="1" dirty="0">
                <a:latin typeface="Calibri" panose="020F0502020204030204" pitchFamily="34" charset="0"/>
              </a:rPr>
              <a:t>The </a:t>
            </a:r>
            <a:r>
              <a:rPr lang="en-GB" sz="1200" i="1" dirty="0" err="1">
                <a:latin typeface="Calibri" panose="020F0502020204030204" pitchFamily="34" charset="0"/>
              </a:rPr>
              <a:t>Topol</a:t>
            </a:r>
            <a:r>
              <a:rPr lang="en-GB" sz="1200" i="1" dirty="0">
                <a:latin typeface="Calibri" panose="020F0502020204030204" pitchFamily="34" charset="0"/>
              </a:rPr>
              <a:t> Review: Preparing the healthcare workforce to deliver the digital future</a:t>
            </a:r>
            <a:r>
              <a:rPr lang="en-GB" sz="1200" dirty="0">
                <a:latin typeface="Calibri" panose="020F0502020204030204" pitchFamily="34" charset="0"/>
              </a:rPr>
              <a:t>. London: Health Education England. </a:t>
            </a:r>
          </a:p>
          <a:p>
            <a:r>
              <a:rPr lang="en-GB" sz="1200" dirty="0">
                <a:latin typeface="Calibri" panose="020F0502020204030204" pitchFamily="34" charset="0"/>
              </a:rPr>
              <a:t>McKinney, S.M., </a:t>
            </a:r>
            <a:r>
              <a:rPr lang="en-GB" sz="1200" dirty="0" err="1">
                <a:latin typeface="Calibri" panose="020F0502020204030204" pitchFamily="34" charset="0"/>
              </a:rPr>
              <a:t>Sieniek</a:t>
            </a:r>
            <a:r>
              <a:rPr lang="en-GB" sz="1200" dirty="0">
                <a:latin typeface="Calibri" panose="020F0502020204030204" pitchFamily="34" charset="0"/>
              </a:rPr>
              <a:t>, M., </a:t>
            </a:r>
            <a:r>
              <a:rPr lang="en-GB" sz="1200" dirty="0" err="1">
                <a:latin typeface="Calibri" panose="020F0502020204030204" pitchFamily="34" charset="0"/>
              </a:rPr>
              <a:t>Godbole</a:t>
            </a:r>
            <a:r>
              <a:rPr lang="en-GB" sz="1200" dirty="0">
                <a:latin typeface="Calibri" panose="020F0502020204030204" pitchFamily="34" charset="0"/>
              </a:rPr>
              <a:t>, V., Godwin, J., </a:t>
            </a:r>
            <a:r>
              <a:rPr lang="en-GB" sz="1200" dirty="0" err="1">
                <a:latin typeface="Calibri" panose="020F0502020204030204" pitchFamily="34" charset="0"/>
              </a:rPr>
              <a:t>Antropova</a:t>
            </a:r>
            <a:r>
              <a:rPr lang="en-GB" sz="1200" dirty="0">
                <a:latin typeface="Calibri" panose="020F0502020204030204" pitchFamily="34" charset="0"/>
              </a:rPr>
              <a:t>, N., </a:t>
            </a:r>
            <a:r>
              <a:rPr lang="en-GB" sz="1200" dirty="0" err="1">
                <a:latin typeface="Calibri" panose="020F0502020204030204" pitchFamily="34" charset="0"/>
              </a:rPr>
              <a:t>Ashrafian</a:t>
            </a:r>
            <a:r>
              <a:rPr lang="en-GB" sz="1200" dirty="0">
                <a:latin typeface="Calibri" panose="020F0502020204030204" pitchFamily="34" charset="0"/>
              </a:rPr>
              <a:t>, H., Back, T., </a:t>
            </a:r>
            <a:r>
              <a:rPr lang="en-GB" sz="1200" dirty="0" err="1">
                <a:latin typeface="Calibri" panose="020F0502020204030204" pitchFamily="34" charset="0"/>
              </a:rPr>
              <a:t>Chesus</a:t>
            </a:r>
            <a:r>
              <a:rPr lang="en-GB" sz="1200" dirty="0">
                <a:latin typeface="Calibri" panose="020F0502020204030204" pitchFamily="34" charset="0"/>
              </a:rPr>
              <a:t>, M., </a:t>
            </a:r>
            <a:r>
              <a:rPr lang="en-GB" sz="1200" dirty="0" err="1">
                <a:latin typeface="Calibri" panose="020F0502020204030204" pitchFamily="34" charset="0"/>
              </a:rPr>
              <a:t>Corrado</a:t>
            </a:r>
            <a:r>
              <a:rPr lang="en-GB" sz="1200" dirty="0">
                <a:latin typeface="Calibri" panose="020F0502020204030204" pitchFamily="34" charset="0"/>
              </a:rPr>
              <a:t>, G.S. and </a:t>
            </a:r>
            <a:r>
              <a:rPr lang="en-GB" sz="1200" dirty="0" err="1">
                <a:latin typeface="Calibri" panose="020F0502020204030204" pitchFamily="34" charset="0"/>
              </a:rPr>
              <a:t>Darzi</a:t>
            </a:r>
            <a:r>
              <a:rPr lang="en-GB" sz="1200" dirty="0">
                <a:latin typeface="Calibri" panose="020F0502020204030204" pitchFamily="34" charset="0"/>
              </a:rPr>
              <a:t>, A. et al. (2020) ‘International evaluation of an artificial intelligence system for breast cancer screening’, </a:t>
            </a:r>
            <a:r>
              <a:rPr lang="en-GB" sz="1200" i="1" dirty="0">
                <a:latin typeface="Calibri" panose="020F0502020204030204" pitchFamily="34" charset="0"/>
              </a:rPr>
              <a:t>Nature</a:t>
            </a:r>
            <a:r>
              <a:rPr lang="en-GB" sz="1200" dirty="0">
                <a:latin typeface="Calibri" panose="020F0502020204030204" pitchFamily="34" charset="0"/>
              </a:rPr>
              <a:t>, 577(7788), pp. 89–94. </a:t>
            </a:r>
          </a:p>
          <a:p>
            <a:r>
              <a:rPr lang="en-GB" sz="1200" dirty="0">
                <a:latin typeface="Calibri" panose="020F0502020204030204" pitchFamily="34" charset="0"/>
              </a:rPr>
              <a:t>National Institute for Health and Care Excellence (2022) </a:t>
            </a:r>
            <a:r>
              <a:rPr lang="en-GB" sz="1200" i="1" dirty="0">
                <a:latin typeface="Calibri" panose="020F0502020204030204" pitchFamily="34" charset="0"/>
              </a:rPr>
              <a:t>Evidence standards framework for digital health technologies</a:t>
            </a:r>
            <a:r>
              <a:rPr lang="en-GB" sz="1200" dirty="0">
                <a:latin typeface="Calibri" panose="020F0502020204030204" pitchFamily="34" charset="0"/>
              </a:rPr>
              <a:t>. London: NICE. </a:t>
            </a:r>
          </a:p>
          <a:p>
            <a:r>
              <a:rPr lang="en-GB" sz="1200" dirty="0">
                <a:latin typeface="Calibri" panose="020F0502020204030204" pitchFamily="34" charset="0"/>
              </a:rPr>
              <a:t>NHS England (2019) </a:t>
            </a:r>
            <a:r>
              <a:rPr lang="en-GB" sz="1200" i="1" dirty="0">
                <a:latin typeface="Calibri" panose="020F0502020204030204" pitchFamily="34" charset="0"/>
              </a:rPr>
              <a:t>The NHS Long Term Plan</a:t>
            </a:r>
            <a:r>
              <a:rPr lang="en-GB" sz="1200" dirty="0">
                <a:latin typeface="Calibri" panose="020F0502020204030204" pitchFamily="34" charset="0"/>
              </a:rPr>
              <a:t>. London: NHS England. </a:t>
            </a:r>
          </a:p>
          <a:p>
            <a:r>
              <a:rPr lang="en-GB" sz="1200" dirty="0">
                <a:latin typeface="Calibri" panose="020F0502020204030204" pitchFamily="34" charset="0"/>
              </a:rPr>
              <a:t>NHS England (2022) </a:t>
            </a:r>
            <a:r>
              <a:rPr lang="en-GB" sz="1200" i="1" dirty="0">
                <a:latin typeface="Calibri" panose="020F0502020204030204" pitchFamily="34" charset="0"/>
              </a:rPr>
              <a:t>A plan for digital health and social care</a:t>
            </a:r>
            <a:r>
              <a:rPr lang="en-GB" sz="1200" dirty="0">
                <a:latin typeface="Calibri" panose="020F0502020204030204" pitchFamily="34" charset="0"/>
              </a:rPr>
              <a:t>. London: NHS England. </a:t>
            </a:r>
          </a:p>
          <a:p>
            <a:r>
              <a:rPr lang="en-GB" sz="1200" dirty="0">
                <a:latin typeface="Calibri" panose="020F0502020204030204" pitchFamily="34" charset="0"/>
              </a:rPr>
              <a:t>Royal College of Radiologists (2022) </a:t>
            </a:r>
            <a:r>
              <a:rPr lang="en-GB" sz="1200" i="1" dirty="0">
                <a:latin typeface="Calibri" panose="020F0502020204030204" pitchFamily="34" charset="0"/>
              </a:rPr>
              <a:t>Artificial Intelligence in Clinical Radiology</a:t>
            </a:r>
            <a:r>
              <a:rPr lang="en-GB" sz="1200" dirty="0">
                <a:latin typeface="Calibri" panose="020F0502020204030204" pitchFamily="34" charset="0"/>
              </a:rPr>
              <a:t>. London: The Royal College of Radiologists. </a:t>
            </a:r>
          </a:p>
          <a:p>
            <a:r>
              <a:rPr lang="en-GB" sz="1200" dirty="0">
                <a:latin typeface="Calibri" panose="020F0502020204030204" pitchFamily="34" charset="0"/>
              </a:rPr>
              <a:t>Royal College of Radiologists (2024) </a:t>
            </a:r>
            <a:r>
              <a:rPr lang="en-GB" sz="1200" i="1" dirty="0">
                <a:latin typeface="Calibri" panose="020F0502020204030204" pitchFamily="34" charset="0"/>
              </a:rPr>
              <a:t>Clinical Radiology UK Workforce Census 2023 Report</a:t>
            </a:r>
            <a:r>
              <a:rPr lang="en-GB" sz="1200" dirty="0">
                <a:latin typeface="Calibri" panose="020F0502020204030204" pitchFamily="34" charset="0"/>
              </a:rPr>
              <a:t>. London: The Royal College of Radiologists. </a:t>
            </a:r>
          </a:p>
          <a:p>
            <a:r>
              <a:rPr lang="en-GB" sz="1200" dirty="0" err="1">
                <a:latin typeface="Calibri" panose="020F0502020204030204" pitchFamily="34" charset="0"/>
              </a:rPr>
              <a:t>Topol</a:t>
            </a:r>
            <a:r>
              <a:rPr lang="en-GB" sz="1200" dirty="0">
                <a:latin typeface="Calibri" panose="020F0502020204030204" pitchFamily="34" charset="0"/>
              </a:rPr>
              <a:t>, E. (2019) </a:t>
            </a:r>
            <a:r>
              <a:rPr lang="en-GB" sz="1200" i="1" dirty="0">
                <a:latin typeface="Calibri" panose="020F0502020204030204" pitchFamily="34" charset="0"/>
              </a:rPr>
              <a:t>The </a:t>
            </a:r>
            <a:r>
              <a:rPr lang="en-GB" sz="1200" i="1" dirty="0" err="1">
                <a:latin typeface="Calibri" panose="020F0502020204030204" pitchFamily="34" charset="0"/>
              </a:rPr>
              <a:t>Topol</a:t>
            </a:r>
            <a:r>
              <a:rPr lang="en-GB" sz="1200" i="1" dirty="0">
                <a:latin typeface="Calibri" panose="020F0502020204030204" pitchFamily="34" charset="0"/>
              </a:rPr>
              <a:t> Review: Preparing the healthcare workforce to deliver the digital future</a:t>
            </a:r>
            <a:r>
              <a:rPr lang="en-GB" sz="1200" dirty="0">
                <a:latin typeface="Calibri" panose="020F0502020204030204" pitchFamily="34" charset="0"/>
              </a:rPr>
              <a:t>. London: Health Education England. </a:t>
            </a:r>
          </a:p>
          <a:p>
            <a:r>
              <a:rPr lang="en-GB" sz="1200" dirty="0">
                <a:latin typeface="Calibri" panose="020F0502020204030204" pitchFamily="34" charset="0"/>
              </a:rPr>
              <a:t>World Health Organisation (2021) </a:t>
            </a:r>
            <a:r>
              <a:rPr lang="en-GB" sz="1200" i="1" dirty="0">
                <a:latin typeface="Calibri" panose="020F0502020204030204" pitchFamily="34" charset="0"/>
              </a:rPr>
              <a:t>Ethics and governance of artificial intelligence for health</a:t>
            </a:r>
            <a:r>
              <a:rPr lang="en-GB" sz="1200" dirty="0">
                <a:latin typeface="Calibri" panose="020F0502020204030204" pitchFamily="34" charset="0"/>
              </a:rPr>
              <a:t>. Geneva: World Health Organisation. </a:t>
            </a:r>
          </a:p>
          <a:p>
            <a:r>
              <a:rPr lang="en-GB" sz="1200" dirty="0">
                <a:latin typeface="Calibri" panose="020F0502020204030204" pitchFamily="34" charset="0"/>
              </a:rPr>
              <a:t>World Health Organisation (2021) </a:t>
            </a:r>
            <a:r>
              <a:rPr lang="en-GB" sz="1200" i="1" dirty="0">
                <a:latin typeface="Calibri" panose="020F0502020204030204" pitchFamily="34" charset="0"/>
              </a:rPr>
              <a:t>Global strategy on digital health 2020–2025</a:t>
            </a:r>
            <a:r>
              <a:rPr lang="en-GB" sz="1200" dirty="0">
                <a:latin typeface="Calibri" panose="020F0502020204030204" pitchFamily="34" charset="0"/>
              </a:rPr>
              <a:t>. Geneva: World Health Organisation. </a:t>
            </a:r>
          </a:p>
          <a:p>
            <a:pPr marL="0" indent="0">
              <a:buNone/>
            </a:pPr>
            <a:endParaRPr lang="en-US" sz="1200" dirty="0">
              <a:latin typeface="Calibri" panose="020F0502020204030204" pitchFamily="34" charset="0"/>
            </a:endParaRPr>
          </a:p>
        </p:txBody>
      </p:sp>
    </p:spTree>
    <p:extLst>
      <p:ext uri="{BB962C8B-B14F-4D97-AF65-F5344CB8AC3E}">
        <p14:creationId xmlns:p14="http://schemas.microsoft.com/office/powerpoint/2010/main" val="155751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2" end="12"/>
                                            </p:txEl>
                                          </p:spTgt>
                                        </p:tgtEl>
                                        <p:attrNameLst>
                                          <p:attrName>style.visibility</p:attrName>
                                        </p:attrNameLst>
                                      </p:cBhvr>
                                      <p:to>
                                        <p:strVal val="visible"/>
                                      </p:to>
                                    </p:set>
                                    <p:anim calcmode="lin" valueType="num">
                                      <p:cBhvr additive="base">
                                        <p:cTn id="7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Artificial Intelligence (AI) Diagnostic Imaging in Radiology: A Critical Evaluation of Digital Transformation within the NHS</vt:lpstr>
      <vt:lpstr>Aim</vt:lpstr>
      <vt:lpstr>Background to the Digital Innovation </vt:lpstr>
      <vt:lpstr>Artificial Intelligence &amp; the Healthcare Workforce </vt:lpstr>
      <vt:lpstr>Artificial intelligence and service delivery</vt:lpstr>
      <vt:lpstr>Artificial intelligence and the patient experience</vt:lpstr>
      <vt:lpstr>Artificial  Intelligence and the Wider Community</vt:lpstr>
      <vt:lpstr>Ethical, legal and professional issues </vt:lpstr>
      <vt:lpstr>Recommendations for future practice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(AI) Diagnostic Imaging in Radiology: A Critical Evaluation of Digital Transformation within the NHS</dc:title>
  <dc:creator>Tai Ward (2311300)</dc:creator>
  <cp:lastModifiedBy>Tai Ward (2311300)</cp:lastModifiedBy>
  <cp:revision>1</cp:revision>
  <dcterms:created xsi:type="dcterms:W3CDTF">2026-07-19T02:46:14Z</dcterms:created>
  <dcterms:modified xsi:type="dcterms:W3CDTF">2026-07-19T12:50:46Z</dcterms:modified>
</cp:coreProperties>
</file>