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2"/>
  </p:notesMasterIdLst>
  <p:sldIdLst>
    <p:sldId id="258" r:id="rId2"/>
    <p:sldId id="397" r:id="rId3"/>
    <p:sldId id="615" r:id="rId4"/>
    <p:sldId id="616" r:id="rId5"/>
    <p:sldId id="368" r:id="rId6"/>
    <p:sldId id="277" r:id="rId7"/>
    <p:sldId id="296" r:id="rId8"/>
    <p:sldId id="358" r:id="rId9"/>
    <p:sldId id="359" r:id="rId10"/>
    <p:sldId id="297" r:id="rId11"/>
    <p:sldId id="280" r:id="rId12"/>
    <p:sldId id="375" r:id="rId13"/>
    <p:sldId id="284" r:id="rId14"/>
    <p:sldId id="285" r:id="rId15"/>
    <p:sldId id="286" r:id="rId16"/>
    <p:sldId id="287" r:id="rId17"/>
    <p:sldId id="288" r:id="rId18"/>
    <p:sldId id="289" r:id="rId19"/>
    <p:sldId id="295" r:id="rId20"/>
    <p:sldId id="290" r:id="rId21"/>
    <p:sldId id="291" r:id="rId22"/>
    <p:sldId id="292" r:id="rId23"/>
    <p:sldId id="293" r:id="rId24"/>
    <p:sldId id="294" r:id="rId25"/>
    <p:sldId id="351" r:id="rId26"/>
    <p:sldId id="373" r:id="rId27"/>
    <p:sldId id="374" r:id="rId28"/>
    <p:sldId id="367" r:id="rId29"/>
    <p:sldId id="377" r:id="rId30"/>
    <p:sldId id="370" r:id="rId31"/>
    <p:sldId id="342" r:id="rId32"/>
    <p:sldId id="343" r:id="rId33"/>
    <p:sldId id="369" r:id="rId34"/>
    <p:sldId id="266" r:id="rId35"/>
    <p:sldId id="267" r:id="rId36"/>
    <p:sldId id="268" r:id="rId37"/>
    <p:sldId id="269" r:id="rId38"/>
    <p:sldId id="271" r:id="rId39"/>
    <p:sldId id="272" r:id="rId40"/>
    <p:sldId id="273" r:id="rId41"/>
    <p:sldId id="275" r:id="rId42"/>
    <p:sldId id="276" r:id="rId43"/>
    <p:sldId id="617" r:id="rId44"/>
    <p:sldId id="279" r:id="rId45"/>
    <p:sldId id="278" r:id="rId46"/>
    <p:sldId id="618" r:id="rId47"/>
    <p:sldId id="281" r:id="rId48"/>
    <p:sldId id="282" r:id="rId49"/>
    <p:sldId id="283" r:id="rId50"/>
    <p:sldId id="622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AD66C-3A82-4136-BA61-A6BD1E60D1B5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284C38-C6D1-4708-AC4B-62F3E758B2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7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>
            <a:extLst>
              <a:ext uri="{FF2B5EF4-FFF2-40B4-BE49-F238E27FC236}">
                <a16:creationId xmlns:a16="http://schemas.microsoft.com/office/drawing/2014/main" id="{418A287E-581A-4889-8FF0-78452D5C37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060AE39-B52A-4821-8E31-C7FDB87D26EC}" type="slidenum">
              <a:rPr lang="en-GB" altLang="en-US" sz="1200" b="0">
                <a:latin typeface="Times New Roman" panose="02020603050405020304" pitchFamily="18" charset="0"/>
              </a:rPr>
              <a:pPr/>
              <a:t>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2403" name="Rectangle 2">
            <a:extLst>
              <a:ext uri="{FF2B5EF4-FFF2-40B4-BE49-F238E27FC236}">
                <a16:creationId xmlns:a16="http://schemas.microsoft.com/office/drawing/2014/main" id="{50FCBF90-B221-4C05-B594-76B939C14C7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>
            <a:extLst>
              <a:ext uri="{FF2B5EF4-FFF2-40B4-BE49-F238E27FC236}">
                <a16:creationId xmlns:a16="http://schemas.microsoft.com/office/drawing/2014/main" id="{D323382D-1915-4744-AF40-14B98292A5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7">
            <a:extLst>
              <a:ext uri="{FF2B5EF4-FFF2-40B4-BE49-F238E27FC236}">
                <a16:creationId xmlns:a16="http://schemas.microsoft.com/office/drawing/2014/main" id="{D9609DE3-4DC6-4227-B78C-2F38FF6D0B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5142F0-DF8B-49FB-8445-E4373DE21595}" type="slidenum">
              <a:rPr lang="en-GB" altLang="en-US" sz="1200" b="0">
                <a:latin typeface="Times New Roman" panose="02020603050405020304" pitchFamily="18" charset="0"/>
              </a:rPr>
              <a:pPr/>
              <a:t>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3427" name="Rectangle 2">
            <a:extLst>
              <a:ext uri="{FF2B5EF4-FFF2-40B4-BE49-F238E27FC236}">
                <a16:creationId xmlns:a16="http://schemas.microsoft.com/office/drawing/2014/main" id="{2731DA38-0667-44D2-A79C-94EEBA1C60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8" name="Rectangle 3">
            <a:extLst>
              <a:ext uri="{FF2B5EF4-FFF2-40B4-BE49-F238E27FC236}">
                <a16:creationId xmlns:a16="http://schemas.microsoft.com/office/drawing/2014/main" id="{DA11F9C9-EF50-4ACA-98C4-2049495823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>
            <a:extLst>
              <a:ext uri="{FF2B5EF4-FFF2-40B4-BE49-F238E27FC236}">
                <a16:creationId xmlns:a16="http://schemas.microsoft.com/office/drawing/2014/main" id="{13DDF03E-07C7-47F4-9110-C7BA0581ED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53BF2A0-07D6-43E9-AD87-9F8A78E0BAB8}" type="slidenum">
              <a:rPr lang="en-GB" altLang="en-US" sz="1200" b="0">
                <a:latin typeface="Times New Roman" panose="02020603050405020304" pitchFamily="18" charset="0"/>
              </a:rPr>
              <a:pPr/>
              <a:t>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4451" name="Rectangle 2">
            <a:extLst>
              <a:ext uri="{FF2B5EF4-FFF2-40B4-BE49-F238E27FC236}">
                <a16:creationId xmlns:a16="http://schemas.microsoft.com/office/drawing/2014/main" id="{62C14B26-8393-464A-BD15-D4C39B73D3E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>
            <a:extLst>
              <a:ext uri="{FF2B5EF4-FFF2-40B4-BE49-F238E27FC236}">
                <a16:creationId xmlns:a16="http://schemas.microsoft.com/office/drawing/2014/main" id="{292DFAB7-DE6C-4E03-8C7F-FCA3ACABDF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>
            <a:extLst>
              <a:ext uri="{FF2B5EF4-FFF2-40B4-BE49-F238E27FC236}">
                <a16:creationId xmlns:a16="http://schemas.microsoft.com/office/drawing/2014/main" id="{53A496C6-C240-43ED-8285-4AE64D02A2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E0E9545-921F-4575-B559-EEBD1EBF5D6D}" type="slidenum">
              <a:rPr lang="en-GB" altLang="en-US" sz="1200" b="0">
                <a:latin typeface="Times New Roman" panose="02020603050405020304" pitchFamily="18" charset="0"/>
              </a:rPr>
              <a:pPr/>
              <a:t>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5475" name="Rectangle 2">
            <a:extLst>
              <a:ext uri="{FF2B5EF4-FFF2-40B4-BE49-F238E27FC236}">
                <a16:creationId xmlns:a16="http://schemas.microsoft.com/office/drawing/2014/main" id="{8559D594-AD4D-4DD1-A59E-7400F1F747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>
            <a:extLst>
              <a:ext uri="{FF2B5EF4-FFF2-40B4-BE49-F238E27FC236}">
                <a16:creationId xmlns:a16="http://schemas.microsoft.com/office/drawing/2014/main" id="{341FA5AA-7490-45BE-9D24-D00140E08E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The strategic plan is about setting a direction for the organisation, devising goals and objectives and identifying a range of strategies to pursue so that the organisation might achieve its goals.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>
            <a:extLst>
              <a:ext uri="{FF2B5EF4-FFF2-40B4-BE49-F238E27FC236}">
                <a16:creationId xmlns:a16="http://schemas.microsoft.com/office/drawing/2014/main" id="{98D7DF2A-BCCF-4E11-8D54-F0B7FE8E90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C6A1241-CD8C-4D81-A4B1-312D2DE917D8}" type="slidenum">
              <a:rPr lang="en-GB" altLang="en-US" sz="1200" b="0">
                <a:latin typeface="Times New Roman" panose="02020603050405020304" pitchFamily="18" charset="0"/>
              </a:rPr>
              <a:pPr/>
              <a:t>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6499" name="Rectangle 2">
            <a:extLst>
              <a:ext uri="{FF2B5EF4-FFF2-40B4-BE49-F238E27FC236}">
                <a16:creationId xmlns:a16="http://schemas.microsoft.com/office/drawing/2014/main" id="{1DB3D931-94FE-4BC7-B229-0B00D80311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500" name="Rectangle 3">
            <a:extLst>
              <a:ext uri="{FF2B5EF4-FFF2-40B4-BE49-F238E27FC236}">
                <a16:creationId xmlns:a16="http://schemas.microsoft.com/office/drawing/2014/main" id="{744BA40B-B01E-4456-861A-EC9FA9FE61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>
            <a:extLst>
              <a:ext uri="{FF2B5EF4-FFF2-40B4-BE49-F238E27FC236}">
                <a16:creationId xmlns:a16="http://schemas.microsoft.com/office/drawing/2014/main" id="{BB471A08-CAE4-4A93-9C0F-1EB4C962EF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FE290A8-CB5A-4049-86BE-C7624769FD33}" type="slidenum">
              <a:rPr lang="en-GB" altLang="en-US" sz="1200" b="0">
                <a:latin typeface="Times New Roman" panose="02020603050405020304" pitchFamily="18" charset="0"/>
              </a:rPr>
              <a:pPr/>
              <a:t>10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7523" name="Rectangle 2">
            <a:extLst>
              <a:ext uri="{FF2B5EF4-FFF2-40B4-BE49-F238E27FC236}">
                <a16:creationId xmlns:a16="http://schemas.microsoft.com/office/drawing/2014/main" id="{1531D77D-43DC-4EDD-9B3B-AFA7F5D10F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4" name="Rectangle 3">
            <a:extLst>
              <a:ext uri="{FF2B5EF4-FFF2-40B4-BE49-F238E27FC236}">
                <a16:creationId xmlns:a16="http://schemas.microsoft.com/office/drawing/2014/main" id="{C5DB353C-1646-446C-84DE-0B7EF035E6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The strategic plan is about setting a direction for the organisation, devising goals and objectives and identifying a range of strategies to pursue so that the organisation might achieve its goals.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:a16="http://schemas.microsoft.com/office/drawing/2014/main" id="{C25CA4D3-15A7-404D-8A93-65C98A6621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3AB2143-2481-49AB-9895-B9EED4BE48F8}" type="slidenum">
              <a:rPr lang="en-GB" altLang="en-US" sz="1200" b="0">
                <a:latin typeface="Times New Roman" panose="02020603050405020304" pitchFamily="18" charset="0"/>
              </a:rPr>
              <a:pPr/>
              <a:t>11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A53B8D0A-68F5-440E-9B23-35FD761645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>
            <a:extLst>
              <a:ext uri="{FF2B5EF4-FFF2-40B4-BE49-F238E27FC236}">
                <a16:creationId xmlns:a16="http://schemas.microsoft.com/office/drawing/2014/main" id="{632C202D-8945-4583-9958-2D569F3B4B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>
            <a:extLst>
              <a:ext uri="{FF2B5EF4-FFF2-40B4-BE49-F238E27FC236}">
                <a16:creationId xmlns:a16="http://schemas.microsoft.com/office/drawing/2014/main" id="{F5D673A0-7AAB-4426-AF6D-A158936C33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C528316-8682-4CA5-A627-160DB0CEB373}" type="slidenum">
              <a:rPr lang="en-GB" altLang="en-US" sz="1200" b="0">
                <a:latin typeface="Times New Roman" panose="02020603050405020304" pitchFamily="18" charset="0"/>
              </a:rPr>
              <a:pPr/>
              <a:t>12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CCDA3426-064B-47FD-AC44-C34E2F2275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23965B99-A875-44D6-B306-6CF98191E5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75060E6A-C35E-4A5B-A1DD-D1D38956BF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CDC63C-9C9A-4C03-BBDB-CBD7BD7F817F}" type="slidenum">
              <a:rPr lang="en-GB" altLang="en-US" sz="1200" b="0">
                <a:latin typeface="Times New Roman" panose="02020603050405020304" pitchFamily="18" charset="0"/>
              </a:rPr>
              <a:pPr/>
              <a:t>13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AFE3D7BC-6355-4275-BEC3-31186DBCBE3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8A71A755-0E26-491E-A924-F84FDFD8A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7">
            <a:extLst>
              <a:ext uri="{FF2B5EF4-FFF2-40B4-BE49-F238E27FC236}">
                <a16:creationId xmlns:a16="http://schemas.microsoft.com/office/drawing/2014/main" id="{45E98A9E-47D2-4EF7-B68A-E5D409D0F8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2CCF61-25EF-4064-A70B-5DDE98F89DA9}" type="slidenum">
              <a:rPr lang="en-GB" altLang="en-US" sz="1200" b="0">
                <a:latin typeface="Times New Roman" panose="02020603050405020304" pitchFamily="18" charset="0"/>
              </a:rPr>
              <a:pPr/>
              <a:t>14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1619" name="Rectangle 2">
            <a:extLst>
              <a:ext uri="{FF2B5EF4-FFF2-40B4-BE49-F238E27FC236}">
                <a16:creationId xmlns:a16="http://schemas.microsoft.com/office/drawing/2014/main" id="{6C50CD35-ECEB-469A-9FCC-C418DAA5A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20" name="Rectangle 3">
            <a:extLst>
              <a:ext uri="{FF2B5EF4-FFF2-40B4-BE49-F238E27FC236}">
                <a16:creationId xmlns:a16="http://schemas.microsoft.com/office/drawing/2014/main" id="{5BC76BD8-C358-44C1-B1FD-E4C85C8233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>
            <a:extLst>
              <a:ext uri="{FF2B5EF4-FFF2-40B4-BE49-F238E27FC236}">
                <a16:creationId xmlns:a16="http://schemas.microsoft.com/office/drawing/2014/main" id="{DE327D08-A118-4E98-9A29-29D41E6000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760CDC5-A39D-49AC-BFD3-492E9E230768}" type="slidenum">
              <a:rPr lang="en-GB" altLang="en-US" sz="1200" b="0">
                <a:latin typeface="Times New Roman" panose="02020603050405020304" pitchFamily="18" charset="0"/>
              </a:rPr>
              <a:pPr/>
              <a:t>15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2643" name="Rectangle 2">
            <a:extLst>
              <a:ext uri="{FF2B5EF4-FFF2-40B4-BE49-F238E27FC236}">
                <a16:creationId xmlns:a16="http://schemas.microsoft.com/office/drawing/2014/main" id="{494D8271-74D1-4DEC-84A2-4B5897B0E9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>
            <a:extLst>
              <a:ext uri="{FF2B5EF4-FFF2-40B4-BE49-F238E27FC236}">
                <a16:creationId xmlns:a16="http://schemas.microsoft.com/office/drawing/2014/main" id="{50BDCA50-5B32-43B7-B91E-4A78233CD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7">
            <a:extLst>
              <a:ext uri="{FF2B5EF4-FFF2-40B4-BE49-F238E27FC236}">
                <a16:creationId xmlns:a16="http://schemas.microsoft.com/office/drawing/2014/main" id="{0BDA2AB0-1FBF-44E0-917D-137633433B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DD103A0-F3AF-4FB7-B2DC-245A8E73DA57}" type="slidenum">
              <a:rPr lang="en-GB" altLang="en-US" sz="1200" b="0">
                <a:latin typeface="Times New Roman" panose="02020603050405020304" pitchFamily="18" charset="0"/>
              </a:rPr>
              <a:pPr/>
              <a:t>16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3667" name="Rectangle 2">
            <a:extLst>
              <a:ext uri="{FF2B5EF4-FFF2-40B4-BE49-F238E27FC236}">
                <a16:creationId xmlns:a16="http://schemas.microsoft.com/office/drawing/2014/main" id="{D1FB20EC-69B3-453A-92A2-EABAE210F8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8" name="Rectangle 3">
            <a:extLst>
              <a:ext uri="{FF2B5EF4-FFF2-40B4-BE49-F238E27FC236}">
                <a16:creationId xmlns:a16="http://schemas.microsoft.com/office/drawing/2014/main" id="{7C28F11D-C182-4E2B-A2DB-BB78710BBE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>
            <a:extLst>
              <a:ext uri="{FF2B5EF4-FFF2-40B4-BE49-F238E27FC236}">
                <a16:creationId xmlns:a16="http://schemas.microsoft.com/office/drawing/2014/main" id="{708CCAE5-2B53-46E6-AC62-27804B75B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EF1E4F-035A-4D2C-81F3-8B1E482270A9}" type="slidenum">
              <a:rPr lang="en-GB" altLang="en-US" sz="1200" b="0">
                <a:latin typeface="Times New Roman" panose="02020603050405020304" pitchFamily="18" charset="0"/>
              </a:rPr>
              <a:pPr/>
              <a:t>17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4691" name="Rectangle 2">
            <a:extLst>
              <a:ext uri="{FF2B5EF4-FFF2-40B4-BE49-F238E27FC236}">
                <a16:creationId xmlns:a16="http://schemas.microsoft.com/office/drawing/2014/main" id="{27E6A5F0-5CB9-4701-B53D-7E9D4F9F98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>
            <a:extLst>
              <a:ext uri="{FF2B5EF4-FFF2-40B4-BE49-F238E27FC236}">
                <a16:creationId xmlns:a16="http://schemas.microsoft.com/office/drawing/2014/main" id="{43FD8865-F263-432A-AF98-9ED6B6CB24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/>
              <a:t>breakdown of a product into its required components. The purpose of this breakdown is to provide a visual representation of a products components and the relationship between those components.</a:t>
            </a:r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>
            <a:extLst>
              <a:ext uri="{FF2B5EF4-FFF2-40B4-BE49-F238E27FC236}">
                <a16:creationId xmlns:a16="http://schemas.microsoft.com/office/drawing/2014/main" id="{E3D6F7A4-0B76-4381-8A12-9297B4C321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227BC0-FD44-4C24-B72D-3DF43DCC1355}" type="slidenum">
              <a:rPr lang="en-GB" altLang="en-US" sz="1200" b="0">
                <a:latin typeface="Times New Roman" panose="02020603050405020304" pitchFamily="18" charset="0"/>
              </a:rPr>
              <a:pPr/>
              <a:t>18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5715" name="Rectangle 2">
            <a:extLst>
              <a:ext uri="{FF2B5EF4-FFF2-40B4-BE49-F238E27FC236}">
                <a16:creationId xmlns:a16="http://schemas.microsoft.com/office/drawing/2014/main" id="{23DDAFEC-1BF5-4BF9-880E-5078DFBDA3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6" name="Rectangle 3">
            <a:extLst>
              <a:ext uri="{FF2B5EF4-FFF2-40B4-BE49-F238E27FC236}">
                <a16:creationId xmlns:a16="http://schemas.microsoft.com/office/drawing/2014/main" id="{CAD7CAF2-843B-438B-B7BF-B63A76857F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>
            <a:extLst>
              <a:ext uri="{FF2B5EF4-FFF2-40B4-BE49-F238E27FC236}">
                <a16:creationId xmlns:a16="http://schemas.microsoft.com/office/drawing/2014/main" id="{5B86FBDF-5BC3-49B9-ACE9-838C2F05B3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7B3672-C7E9-4989-8FA8-729C1492DAFD}" type="slidenum">
              <a:rPr lang="en-GB" altLang="en-US" sz="1200" b="0">
                <a:latin typeface="Times New Roman" panose="02020603050405020304" pitchFamily="18" charset="0"/>
              </a:rPr>
              <a:pPr/>
              <a:t>19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6739" name="Rectangle 2">
            <a:extLst>
              <a:ext uri="{FF2B5EF4-FFF2-40B4-BE49-F238E27FC236}">
                <a16:creationId xmlns:a16="http://schemas.microsoft.com/office/drawing/2014/main" id="{9513487A-387E-41BE-ACD2-5A193D86A0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40" name="Rectangle 3">
            <a:extLst>
              <a:ext uri="{FF2B5EF4-FFF2-40B4-BE49-F238E27FC236}">
                <a16:creationId xmlns:a16="http://schemas.microsoft.com/office/drawing/2014/main" id="{9F6CB843-1BA4-415D-A009-2CB5CCB1C8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>
            <a:extLst>
              <a:ext uri="{FF2B5EF4-FFF2-40B4-BE49-F238E27FC236}">
                <a16:creationId xmlns:a16="http://schemas.microsoft.com/office/drawing/2014/main" id="{293E838A-FC8E-48D6-8F6E-D289523AC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B86245-E2AC-4C6C-9353-F151E7B1F3FC}" type="slidenum">
              <a:rPr lang="en-GB" altLang="en-US" sz="1200" b="0">
                <a:latin typeface="Times New Roman" panose="02020603050405020304" pitchFamily="18" charset="0"/>
              </a:rPr>
              <a:pPr/>
              <a:t>20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79BE75DF-17A5-4E28-B3D9-D283B840AA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4" name="Rectangle 3">
            <a:extLst>
              <a:ext uri="{FF2B5EF4-FFF2-40B4-BE49-F238E27FC236}">
                <a16:creationId xmlns:a16="http://schemas.microsoft.com/office/drawing/2014/main" id="{3295400C-61C3-45A1-8265-F18BB795B0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>
            <a:extLst>
              <a:ext uri="{FF2B5EF4-FFF2-40B4-BE49-F238E27FC236}">
                <a16:creationId xmlns:a16="http://schemas.microsoft.com/office/drawing/2014/main" id="{5845A742-7633-4AFA-8320-6F6C4217B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23CA74E-F81B-42C7-9FE2-7E419AD6C03A}" type="slidenum">
              <a:rPr lang="en-GB" altLang="en-US" sz="1200" b="0">
                <a:latin typeface="Times New Roman" panose="02020603050405020304" pitchFamily="18" charset="0"/>
              </a:rPr>
              <a:pPr/>
              <a:t>21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8787" name="Rectangle 2">
            <a:extLst>
              <a:ext uri="{FF2B5EF4-FFF2-40B4-BE49-F238E27FC236}">
                <a16:creationId xmlns:a16="http://schemas.microsoft.com/office/drawing/2014/main" id="{7D5483D0-790E-4D65-AC3C-8DE11B7F7B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>
            <a:extLst>
              <a:ext uri="{FF2B5EF4-FFF2-40B4-BE49-F238E27FC236}">
                <a16:creationId xmlns:a16="http://schemas.microsoft.com/office/drawing/2014/main" id="{D75394C6-D5CA-42F0-9DAA-FA644FC462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:a16="http://schemas.microsoft.com/office/drawing/2014/main" id="{BA231FCB-0344-43EF-B3EA-9E43CFBB69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0157C2-CAD9-434F-A986-4A9D2ADACFE0}" type="slidenum">
              <a:rPr lang="en-GB" altLang="en-US" sz="1200" b="0">
                <a:latin typeface="Times New Roman" panose="02020603050405020304" pitchFamily="18" charset="0"/>
              </a:rPr>
              <a:pPr/>
              <a:t>22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19811" name="Rectangle 2">
            <a:extLst>
              <a:ext uri="{FF2B5EF4-FFF2-40B4-BE49-F238E27FC236}">
                <a16:creationId xmlns:a16="http://schemas.microsoft.com/office/drawing/2014/main" id="{FFF1B440-C47F-4D80-8659-2EC8AA0035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9812" name="Rectangle 3">
            <a:extLst>
              <a:ext uri="{FF2B5EF4-FFF2-40B4-BE49-F238E27FC236}">
                <a16:creationId xmlns:a16="http://schemas.microsoft.com/office/drawing/2014/main" id="{A6FB44F8-1EE2-4882-ABF0-06C3CACC95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7">
            <a:extLst>
              <a:ext uri="{FF2B5EF4-FFF2-40B4-BE49-F238E27FC236}">
                <a16:creationId xmlns:a16="http://schemas.microsoft.com/office/drawing/2014/main" id="{76C6FBF6-8099-477E-A0E5-9505ABB056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D2CF0C-2270-4BCD-A255-0AFD165DBBD8}" type="slidenum">
              <a:rPr lang="en-GB" altLang="en-US" sz="1200" b="0">
                <a:latin typeface="Times New Roman" panose="02020603050405020304" pitchFamily="18" charset="0"/>
              </a:rPr>
              <a:pPr/>
              <a:t>23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0835" name="Rectangle 2">
            <a:extLst>
              <a:ext uri="{FF2B5EF4-FFF2-40B4-BE49-F238E27FC236}">
                <a16:creationId xmlns:a16="http://schemas.microsoft.com/office/drawing/2014/main" id="{4892D9A5-1E4C-4202-BF6E-BE05C100DA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6" name="Rectangle 3">
            <a:extLst>
              <a:ext uri="{FF2B5EF4-FFF2-40B4-BE49-F238E27FC236}">
                <a16:creationId xmlns:a16="http://schemas.microsoft.com/office/drawing/2014/main" id="{A2F711BF-366F-4F56-AE67-61D2DEB3CF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>
            <a:extLst>
              <a:ext uri="{FF2B5EF4-FFF2-40B4-BE49-F238E27FC236}">
                <a16:creationId xmlns:a16="http://schemas.microsoft.com/office/drawing/2014/main" id="{D73EEEEF-32E5-4F9C-9FBC-E54BB157F7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F543893-0DDD-4496-A2A5-2BC39B59803A}" type="slidenum">
              <a:rPr lang="en-GB" altLang="en-US" sz="1200" b="0">
                <a:latin typeface="Times New Roman" panose="02020603050405020304" pitchFamily="18" charset="0"/>
              </a:rPr>
              <a:pPr/>
              <a:t>24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1859" name="Rectangle 2">
            <a:extLst>
              <a:ext uri="{FF2B5EF4-FFF2-40B4-BE49-F238E27FC236}">
                <a16:creationId xmlns:a16="http://schemas.microsoft.com/office/drawing/2014/main" id="{DDB634AF-3161-4F89-A70C-B81212B6B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>
            <a:extLst>
              <a:ext uri="{FF2B5EF4-FFF2-40B4-BE49-F238E27FC236}">
                <a16:creationId xmlns:a16="http://schemas.microsoft.com/office/drawing/2014/main" id="{187DD90D-A84A-4A03-9781-A01A62D9F1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>
            <a:extLst>
              <a:ext uri="{FF2B5EF4-FFF2-40B4-BE49-F238E27FC236}">
                <a16:creationId xmlns:a16="http://schemas.microsoft.com/office/drawing/2014/main" id="{C263ACA0-D38A-47C7-A447-276D80A78A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8D8979B-605B-475A-B94D-9E87B1E3C60E}" type="slidenum">
              <a:rPr lang="en-GB" altLang="en-US" sz="1200" b="0">
                <a:latin typeface="Times New Roman" panose="02020603050405020304" pitchFamily="18" charset="0"/>
              </a:rPr>
              <a:pPr/>
              <a:t>25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2883" name="Rectangle 2">
            <a:extLst>
              <a:ext uri="{FF2B5EF4-FFF2-40B4-BE49-F238E27FC236}">
                <a16:creationId xmlns:a16="http://schemas.microsoft.com/office/drawing/2014/main" id="{6A954349-8683-40CC-BA38-CB00CABACC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>
            <a:extLst>
              <a:ext uri="{FF2B5EF4-FFF2-40B4-BE49-F238E27FC236}">
                <a16:creationId xmlns:a16="http://schemas.microsoft.com/office/drawing/2014/main" id="{98F7BD78-9E93-49A0-A902-C0263F7D56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>
            <a:extLst>
              <a:ext uri="{FF2B5EF4-FFF2-40B4-BE49-F238E27FC236}">
                <a16:creationId xmlns:a16="http://schemas.microsoft.com/office/drawing/2014/main" id="{5E50FF84-39BE-47B5-A0DE-249912ECD5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36953BB-3595-4C9B-A544-634405A40F40}" type="slidenum">
              <a:rPr lang="en-GB" altLang="en-US" sz="1200" b="0">
                <a:latin typeface="Times New Roman" panose="02020603050405020304" pitchFamily="18" charset="0"/>
              </a:rPr>
              <a:pPr/>
              <a:t>26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3907" name="Rectangle 2">
            <a:extLst>
              <a:ext uri="{FF2B5EF4-FFF2-40B4-BE49-F238E27FC236}">
                <a16:creationId xmlns:a16="http://schemas.microsoft.com/office/drawing/2014/main" id="{F5BD326B-26E9-47EC-A7A4-305CA0A05A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908" name="Rectangle 3">
            <a:extLst>
              <a:ext uri="{FF2B5EF4-FFF2-40B4-BE49-F238E27FC236}">
                <a16:creationId xmlns:a16="http://schemas.microsoft.com/office/drawing/2014/main" id="{185D09F2-9B80-4F0E-87D6-B78BC14102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>
            <a:extLst>
              <a:ext uri="{FF2B5EF4-FFF2-40B4-BE49-F238E27FC236}">
                <a16:creationId xmlns:a16="http://schemas.microsoft.com/office/drawing/2014/main" id="{04E5E125-DCD5-47F5-B015-D599833962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390A610-F119-4D14-B66B-F8FC5D2E73AD}" type="slidenum">
              <a:rPr lang="en-GB" altLang="en-US" sz="1200" b="0">
                <a:latin typeface="Times New Roman" panose="02020603050405020304" pitchFamily="18" charset="0"/>
              </a:rPr>
              <a:pPr/>
              <a:t>28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4931" name="Rectangle 2">
            <a:extLst>
              <a:ext uri="{FF2B5EF4-FFF2-40B4-BE49-F238E27FC236}">
                <a16:creationId xmlns:a16="http://schemas.microsoft.com/office/drawing/2014/main" id="{3B97D5AC-114D-4E9B-87F9-FF2F3196DA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>
            <a:extLst>
              <a:ext uri="{FF2B5EF4-FFF2-40B4-BE49-F238E27FC236}">
                <a16:creationId xmlns:a16="http://schemas.microsoft.com/office/drawing/2014/main" id="{A9C82F3E-6C8F-469A-959B-5F8AE2B30C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>
            <a:extLst>
              <a:ext uri="{FF2B5EF4-FFF2-40B4-BE49-F238E27FC236}">
                <a16:creationId xmlns:a16="http://schemas.microsoft.com/office/drawing/2014/main" id="{F15FEA6C-DC43-4BFE-9896-41E29E4C883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3D7E317-3F28-49FA-9FEB-892F5CBC3E25}" type="slidenum">
              <a:rPr lang="en-GB" altLang="en-US" sz="1200" b="0">
                <a:latin typeface="Times New Roman" panose="02020603050405020304" pitchFamily="18" charset="0"/>
              </a:rPr>
              <a:pPr/>
              <a:t>29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5955" name="Rectangle 2">
            <a:extLst>
              <a:ext uri="{FF2B5EF4-FFF2-40B4-BE49-F238E27FC236}">
                <a16:creationId xmlns:a16="http://schemas.microsoft.com/office/drawing/2014/main" id="{82567585-FAFD-47F0-A779-B60F1610AC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>
            <a:extLst>
              <a:ext uri="{FF2B5EF4-FFF2-40B4-BE49-F238E27FC236}">
                <a16:creationId xmlns:a16="http://schemas.microsoft.com/office/drawing/2014/main" id="{69831013-26EA-4F0D-8F81-2C71CCCA62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>
            <a:extLst>
              <a:ext uri="{FF2B5EF4-FFF2-40B4-BE49-F238E27FC236}">
                <a16:creationId xmlns:a16="http://schemas.microsoft.com/office/drawing/2014/main" id="{9707FB23-09C2-49EA-A9B1-23EDA316BC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3EBC949-BCB2-42BB-A0DA-9BEFEA448724}" type="slidenum">
              <a:rPr lang="en-GB" altLang="en-US" sz="1200" b="0">
                <a:latin typeface="Times New Roman" panose="02020603050405020304" pitchFamily="18" charset="0"/>
              </a:rPr>
              <a:pPr/>
              <a:t>30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6979" name="Rectangle 2">
            <a:extLst>
              <a:ext uri="{FF2B5EF4-FFF2-40B4-BE49-F238E27FC236}">
                <a16:creationId xmlns:a16="http://schemas.microsoft.com/office/drawing/2014/main" id="{9052F7BA-DEEC-4121-AC7A-B893FB67CF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>
            <a:extLst>
              <a:ext uri="{FF2B5EF4-FFF2-40B4-BE49-F238E27FC236}">
                <a16:creationId xmlns:a16="http://schemas.microsoft.com/office/drawing/2014/main" id="{F94C7BB4-3DEB-4F3E-A3CB-EBA58B58D2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>
            <a:extLst>
              <a:ext uri="{FF2B5EF4-FFF2-40B4-BE49-F238E27FC236}">
                <a16:creationId xmlns:a16="http://schemas.microsoft.com/office/drawing/2014/main" id="{CB3A4DCD-4F73-401E-861F-3DCA952E0B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679A186-C41F-42A6-89C4-D4AF052B6983}" type="slidenum">
              <a:rPr lang="en-GB" altLang="en-US" sz="1200" b="0">
                <a:latin typeface="Times New Roman" panose="02020603050405020304" pitchFamily="18" charset="0"/>
              </a:rPr>
              <a:pPr/>
              <a:t>31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8003" name="Rectangle 2">
            <a:extLst>
              <a:ext uri="{FF2B5EF4-FFF2-40B4-BE49-F238E27FC236}">
                <a16:creationId xmlns:a16="http://schemas.microsoft.com/office/drawing/2014/main" id="{7AF63EED-874C-4BCC-98D9-1D6F00DB3F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4" name="Rectangle 3">
            <a:extLst>
              <a:ext uri="{FF2B5EF4-FFF2-40B4-BE49-F238E27FC236}">
                <a16:creationId xmlns:a16="http://schemas.microsoft.com/office/drawing/2014/main" id="{F1BA7803-25C3-40C5-A089-8CA8A022DB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>
            <a:extLst>
              <a:ext uri="{FF2B5EF4-FFF2-40B4-BE49-F238E27FC236}">
                <a16:creationId xmlns:a16="http://schemas.microsoft.com/office/drawing/2014/main" id="{D228062A-9ADA-49E3-B799-4EA33F77C7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1655CEB-33E2-469A-B9C1-F73DE7D71D76}" type="slidenum">
              <a:rPr lang="en-GB" altLang="en-US" sz="1200" b="0">
                <a:latin typeface="Times New Roman" panose="02020603050405020304" pitchFamily="18" charset="0"/>
              </a:rPr>
              <a:pPr/>
              <a:t>32</a:t>
            </a:fld>
            <a:endParaRPr lang="en-GB" altLang="en-US" sz="1200" b="0">
              <a:latin typeface="Times New Roman" panose="02020603050405020304" pitchFamily="18" charset="0"/>
            </a:endParaRPr>
          </a:p>
        </p:txBody>
      </p:sp>
      <p:sp>
        <p:nvSpPr>
          <p:cNvPr id="129027" name="Rectangle 2">
            <a:extLst>
              <a:ext uri="{FF2B5EF4-FFF2-40B4-BE49-F238E27FC236}">
                <a16:creationId xmlns:a16="http://schemas.microsoft.com/office/drawing/2014/main" id="{51056B9E-AC56-40A4-B1D3-C7C8EB13CC7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>
            <a:extLst>
              <a:ext uri="{FF2B5EF4-FFF2-40B4-BE49-F238E27FC236}">
                <a16:creationId xmlns:a16="http://schemas.microsoft.com/office/drawing/2014/main" id="{BBA2E616-A3F8-4A41-9E7C-38346957D8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232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8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0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2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448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71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737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52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57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924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600" y="762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524000"/>
            <a:ext cx="5080000" cy="4724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648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627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wmf"/><Relationship Id="rId4" Type="http://schemas.openxmlformats.org/officeDocument/2006/relationships/oleObject" Target="../embeddings/oleObject2.bin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3.bin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4.bin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5.bin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9.wmf"/><Relationship Id="rId4" Type="http://schemas.openxmlformats.org/officeDocument/2006/relationships/oleObject" Target="../embeddings/oleObject6.bin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10.wmf"/><Relationship Id="rId4" Type="http://schemas.openxmlformats.org/officeDocument/2006/relationships/oleObject" Target="../embeddings/oleObject7.bin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665667" y="3323228"/>
            <a:ext cx="8860665" cy="1256627"/>
          </a:xfrm>
        </p:spPr>
        <p:txBody>
          <a:bodyPr rtlCol="0" anchor="t">
            <a:normAutofit fontScale="90000"/>
          </a:bodyPr>
          <a:lstStyle/>
          <a:p>
            <a:pPr>
              <a:lnSpc>
                <a:spcPct val="120000"/>
              </a:lnSpc>
              <a:defRPr/>
            </a:pPr>
            <a:r>
              <a:rPr lang="en-US" altLang="en-US" sz="4000" b="1">
                <a:highlight>
                  <a:srgbClr val="FFFF00"/>
                </a:highlight>
              </a:rPr>
              <a:t>Week </a:t>
            </a:r>
            <a:r>
              <a:rPr lang="en-US" altLang="en-US" sz="4000" b="1" dirty="0">
                <a:highlight>
                  <a:srgbClr val="FFFF00"/>
                </a:highlight>
              </a:rPr>
              <a:t>2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Project Scope and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5667" y="1296325"/>
            <a:ext cx="8860665" cy="109833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Project Management </a:t>
            </a:r>
          </a:p>
          <a:p>
            <a:r>
              <a:rPr lang="en-GB" b="1" dirty="0">
                <a:solidFill>
                  <a:srgbClr val="FF0000"/>
                </a:solidFill>
              </a:rPr>
              <a:t>BALM 5003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7812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1772186" y="672337"/>
            <a:ext cx="8647610" cy="279352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After completion of this session you should be able to: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 the concept of project management scope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 how to develop work breakdown structure (WBS)</a:t>
            </a:r>
          </a:p>
          <a:p>
            <a:pPr marL="342900" indent="-342900">
              <a:lnSpc>
                <a:spcPct val="150000"/>
              </a:lnSpc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Understand how to plan a project resource time and cost</a:t>
            </a: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7297B-2013-4244-B01A-B6B497D71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145" y="676870"/>
            <a:ext cx="8849710" cy="100562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Arial" panose="020B0604020202020204" pitchFamily="34" charset="0"/>
              </a:rPr>
              <a:t>Scope refers to all the work involved in creating the products of the project and the processes used to create them</a:t>
            </a:r>
          </a:p>
          <a:p>
            <a:pPr eaLnBrk="1" hangingPunct="1">
              <a:buClr>
                <a:srgbClr val="FF0000"/>
              </a:buClr>
              <a:buSzPct val="60000"/>
              <a:buFont typeface="Wingdings" panose="05000000000000000000" pitchFamily="2" charset="2"/>
              <a:buChar char="Ø"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1145" y="81886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Project Scope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FBA3D8-3AFA-4B8B-AC9E-E0E002167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618" y="1594886"/>
            <a:ext cx="6742786" cy="4586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996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F577AA-322E-47EA-9CD2-FF6CDE914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8DF63EE-F5CB-40CE-BB06-18947272F4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1145" y="81886"/>
            <a:ext cx="8869680" cy="594985"/>
          </a:xfrm>
        </p:spPr>
        <p:txBody>
          <a:bodyPr anchor="t">
            <a:noAutofit/>
          </a:bodyPr>
          <a:lstStyle/>
          <a:p>
            <a:r>
              <a:rPr lang="en-US" altLang="en-US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Scope Management Process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9430042-E2BF-4522-809C-6B45C7609E39}"/>
              </a:ext>
            </a:extLst>
          </p:cNvPr>
          <p:cNvGraphicFramePr>
            <a:graphicFrameLocks noGrp="1"/>
          </p:cNvGraphicFramePr>
          <p:nvPr/>
        </p:nvGraphicFramePr>
        <p:xfrm>
          <a:off x="2133600" y="676870"/>
          <a:ext cx="8077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Process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Integration Management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/>
                        <a:t>Major </a:t>
                      </a:r>
                    </a:p>
                    <a:p>
                      <a:pPr algn="ctr"/>
                      <a:r>
                        <a:rPr lang="en-US" sz="1800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4470">
                <a:tc rowSpan="4"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Planning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P1: Plan Scope Management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Scope Management </a:t>
                      </a:r>
                      <a:r>
                        <a:rPr lang="en-US" sz="1800" baseline="0" dirty="0"/>
                        <a:t>Plan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aseline="0" dirty="0"/>
                        <a:t>Requirement Mgt. Plan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61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P2: Collect Requirements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Req.</a:t>
                      </a:r>
                      <a:r>
                        <a:rPr lang="en-US" sz="1800" baseline="0" dirty="0"/>
                        <a:t> </a:t>
                      </a:r>
                      <a:r>
                        <a:rPr lang="en-US" sz="1800" dirty="0"/>
                        <a:t>Documentation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Req</a:t>
                      </a:r>
                      <a:r>
                        <a:rPr lang="en-US" sz="1800" baseline="0" dirty="0"/>
                        <a:t>. Traceability Matrix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11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P3: Define</a:t>
                      </a:r>
                      <a:r>
                        <a:rPr lang="en-US" sz="1800" baseline="0" dirty="0"/>
                        <a:t> Scope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Project Scope</a:t>
                      </a:r>
                      <a:r>
                        <a:rPr lang="en-US" sz="1800" baseline="0" dirty="0"/>
                        <a:t> Statement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aseline="0" dirty="0"/>
                        <a:t>Project Docs Update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447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P4: Create WBS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Scope Baseline</a:t>
                      </a:r>
                    </a:p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Project Docs</a:t>
                      </a:r>
                      <a:r>
                        <a:rPr lang="en-US" sz="1800" baseline="0" dirty="0"/>
                        <a:t> Update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6100">
                <a:tc rowSpan="2">
                  <a:txBody>
                    <a:bodyPr/>
                    <a:lstStyle/>
                    <a:p>
                      <a:pPr algn="ctr"/>
                      <a:r>
                        <a:rPr lang="en-US" sz="1800" b="1" dirty="0"/>
                        <a:t>Monitoring and Controlling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MC1: Validate</a:t>
                      </a:r>
                      <a:r>
                        <a:rPr lang="en-US" sz="1800" baseline="0" dirty="0"/>
                        <a:t> Scope</a:t>
                      </a:r>
                      <a:endParaRPr lang="en-US" sz="1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Accept</a:t>
                      </a:r>
                      <a:r>
                        <a:rPr lang="en-US" sz="1800" baseline="0" dirty="0"/>
                        <a:t> Deliverables</a:t>
                      </a:r>
                    </a:p>
                    <a:p>
                      <a:r>
                        <a:rPr lang="en-US" sz="1800" baseline="0" dirty="0"/>
                        <a:t>Change Requests</a:t>
                      </a:r>
                    </a:p>
                    <a:p>
                      <a:r>
                        <a:rPr lang="en-US" sz="1800" baseline="0" dirty="0"/>
                        <a:t>Work Performance Info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610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MC2: Control Scope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Change Requests</a:t>
                      </a:r>
                    </a:p>
                    <a:p>
                      <a:r>
                        <a:rPr lang="en-US" sz="1800" dirty="0"/>
                        <a:t>Project Mgt. </a:t>
                      </a:r>
                      <a:r>
                        <a:rPr lang="en-US" sz="1800" baseline="0" dirty="0"/>
                        <a:t>Plan Updates</a:t>
                      </a:r>
                    </a:p>
                    <a:p>
                      <a:r>
                        <a:rPr lang="en-US" sz="1800" baseline="0" dirty="0"/>
                        <a:t>Org, Process Asset Updates</a:t>
                      </a:r>
                      <a:endParaRPr lang="en-US" sz="1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68857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11380C0F-1BAC-4ED0-AC29-D67B6CC127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>
                <a:latin typeface="Verdana" panose="020B0604030504040204" pitchFamily="34" charset="0"/>
              </a:rPr>
              <a:t>Project Life Cycle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353EBD6-4677-4659-96F1-A56D340464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46314" y="2384426"/>
            <a:ext cx="8421687" cy="2644775"/>
          </a:xfrm>
        </p:spPr>
        <p:txBody>
          <a:bodyPr/>
          <a:lstStyle/>
          <a:p>
            <a:r>
              <a:rPr lang="en-GB" altLang="en-US">
                <a:solidFill>
                  <a:schemeClr val="bg1"/>
                </a:solidFill>
                <a:latin typeface="Verdana" panose="020B0604030504040204" pitchFamily="34" charset="0"/>
              </a:rPr>
              <a:t>Picture of project life cycle</a:t>
            </a: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D679119B-3C74-4AB7-8963-03903940DD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3733800"/>
            <a:ext cx="1066800" cy="7747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Initial </a:t>
            </a:r>
            <a:r>
              <a:rPr lang="en-GB" altLang="en-US" sz="2000">
                <a:latin typeface="Arial" panose="020B0604020202020204" pitchFamily="34" charset="0"/>
              </a:rPr>
              <a:t>review</a:t>
            </a:r>
          </a:p>
        </p:txBody>
      </p:sp>
      <p:sp>
        <p:nvSpPr>
          <p:cNvPr id="5125" name="Text Box 5">
            <a:extLst>
              <a:ext uri="{FF2B5EF4-FFF2-40B4-BE49-F238E27FC236}">
                <a16:creationId xmlns:a16="http://schemas.microsoft.com/office/drawing/2014/main" id="{34357D76-F102-4302-82D1-16C00B4848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1" y="3733800"/>
            <a:ext cx="1470025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Appraisal</a:t>
            </a: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C2A50CB2-8630-4693-92F0-97C060A0EE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8600" y="3733800"/>
            <a:ext cx="19050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Preparation</a:t>
            </a:r>
          </a:p>
        </p:txBody>
      </p:sp>
      <p:sp>
        <p:nvSpPr>
          <p:cNvPr id="5127" name="Text Box 7">
            <a:extLst>
              <a:ext uri="{FF2B5EF4-FFF2-40B4-BE49-F238E27FC236}">
                <a16:creationId xmlns:a16="http://schemas.microsoft.com/office/drawing/2014/main" id="{EA52C04F-C9ED-4A3A-A132-E62428394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3733800"/>
            <a:ext cx="1689100" cy="469900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Execution</a:t>
            </a:r>
          </a:p>
        </p:txBody>
      </p:sp>
      <p:sp>
        <p:nvSpPr>
          <p:cNvPr id="5128" name="Text Box 8">
            <a:extLst>
              <a:ext uri="{FF2B5EF4-FFF2-40B4-BE49-F238E27FC236}">
                <a16:creationId xmlns:a16="http://schemas.microsoft.com/office/drawing/2014/main" id="{B4B31BF7-6613-4448-A91A-EA9CDCC231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3733801"/>
            <a:ext cx="12192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Run-Up</a:t>
            </a:r>
          </a:p>
        </p:txBody>
      </p:sp>
      <p:sp>
        <p:nvSpPr>
          <p:cNvPr id="5129" name="Text Box 9">
            <a:extLst>
              <a:ext uri="{FF2B5EF4-FFF2-40B4-BE49-F238E27FC236}">
                <a16:creationId xmlns:a16="http://schemas.microsoft.com/office/drawing/2014/main" id="{E232F5C4-9FC1-49B0-A2C1-DEF82DE83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15400" y="3733801"/>
            <a:ext cx="1752600" cy="83502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Full 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0" name="Text Box 10">
            <a:extLst>
              <a:ext uri="{FF2B5EF4-FFF2-40B4-BE49-F238E27FC236}">
                <a16:creationId xmlns:a16="http://schemas.microsoft.com/office/drawing/2014/main" id="{6C6F3813-EA19-4B85-91EA-6862B5910B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2963864"/>
            <a:ext cx="25146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Feasibility</a:t>
            </a:r>
          </a:p>
        </p:txBody>
      </p:sp>
      <p:sp>
        <p:nvSpPr>
          <p:cNvPr id="5131" name="Text Box 11">
            <a:extLst>
              <a:ext uri="{FF2B5EF4-FFF2-40B4-BE49-F238E27FC236}">
                <a16:creationId xmlns:a16="http://schemas.microsoft.com/office/drawing/2014/main" id="{0EA5D074-4D85-49CD-997B-A4807C24C6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1938" y="2963864"/>
            <a:ext cx="3624262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Realisation</a:t>
            </a:r>
          </a:p>
        </p:txBody>
      </p:sp>
      <p:sp>
        <p:nvSpPr>
          <p:cNvPr id="5132" name="Text Box 12">
            <a:extLst>
              <a:ext uri="{FF2B5EF4-FFF2-40B4-BE49-F238E27FC236}">
                <a16:creationId xmlns:a16="http://schemas.microsoft.com/office/drawing/2014/main" id="{43EFCE7D-9533-45C6-9853-94CD79D7FD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6200" y="2963864"/>
            <a:ext cx="2971800" cy="409575"/>
          </a:xfrm>
          <a:prstGeom prst="rect">
            <a:avLst/>
          </a:prstGeom>
          <a:noFill/>
          <a:ln w="127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Operation</a:t>
            </a:r>
          </a:p>
        </p:txBody>
      </p:sp>
      <p:sp>
        <p:nvSpPr>
          <p:cNvPr id="5133" name="Line 13">
            <a:extLst>
              <a:ext uri="{FF2B5EF4-FFF2-40B4-BE49-F238E27FC236}">
                <a16:creationId xmlns:a16="http://schemas.microsoft.com/office/drawing/2014/main" id="{850ED4E0-0758-438A-BC7B-30F51272F3D4}"/>
              </a:ext>
            </a:extLst>
          </p:cNvPr>
          <p:cNvSpPr>
            <a:spLocks noChangeShapeType="1"/>
          </p:cNvSpPr>
          <p:nvPr/>
        </p:nvSpPr>
        <p:spPr bwMode="auto">
          <a:xfrm>
            <a:off x="4071939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4" name="Line 14">
            <a:extLst>
              <a:ext uri="{FF2B5EF4-FFF2-40B4-BE49-F238E27FC236}">
                <a16:creationId xmlns:a16="http://schemas.microsoft.com/office/drawing/2014/main" id="{0B27DFB4-82C3-452C-AA7D-3258B79CBCFC}"/>
              </a:ext>
            </a:extLst>
          </p:cNvPr>
          <p:cNvSpPr>
            <a:spLocks noChangeShapeType="1"/>
          </p:cNvSpPr>
          <p:nvPr/>
        </p:nvSpPr>
        <p:spPr bwMode="auto">
          <a:xfrm>
            <a:off x="7694614" y="1295400"/>
            <a:ext cx="1587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5" name="Line 15">
            <a:extLst>
              <a:ext uri="{FF2B5EF4-FFF2-40B4-BE49-F238E27FC236}">
                <a16:creationId xmlns:a16="http://schemas.microsoft.com/office/drawing/2014/main" id="{AD586244-0354-44AC-8F4E-D0044B8D0E6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645775" y="1295400"/>
            <a:ext cx="1588" cy="3733800"/>
          </a:xfrm>
          <a:prstGeom prst="line">
            <a:avLst/>
          </a:prstGeom>
          <a:noFill/>
          <a:ln w="28575">
            <a:solidFill>
              <a:srgbClr val="0000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5136" name="AutoShape 16">
            <a:extLst>
              <a:ext uri="{FF2B5EF4-FFF2-40B4-BE49-F238E27FC236}">
                <a16:creationId xmlns:a16="http://schemas.microsoft.com/office/drawing/2014/main" id="{70FB67C4-277C-4E2B-A763-AABA006B68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1" y="5080000"/>
            <a:ext cx="2987675" cy="1219200"/>
          </a:xfrm>
          <a:prstGeom prst="wedgeEllipseCallout">
            <a:avLst>
              <a:gd name="adj1" fmla="val -11574"/>
              <a:gd name="adj2" fmla="val -13138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appraise</a:t>
            </a:r>
          </a:p>
        </p:txBody>
      </p:sp>
      <p:sp>
        <p:nvSpPr>
          <p:cNvPr id="5137" name="AutoShape 17">
            <a:extLst>
              <a:ext uri="{FF2B5EF4-FFF2-40B4-BE49-F238E27FC236}">
                <a16:creationId xmlns:a16="http://schemas.microsoft.com/office/drawing/2014/main" id="{7D9ACE21-BDA7-4009-9C68-2CAF2EA67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24400" y="5181600"/>
            <a:ext cx="3124200" cy="1143000"/>
          </a:xfrm>
          <a:prstGeom prst="wedgeEllipseCallout">
            <a:avLst>
              <a:gd name="adj1" fmla="val -10671"/>
              <a:gd name="adj2" fmla="val -134167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Authorisation to proceed</a:t>
            </a:r>
          </a:p>
        </p:txBody>
      </p:sp>
      <p:sp>
        <p:nvSpPr>
          <p:cNvPr id="5138" name="AutoShape 18">
            <a:extLst>
              <a:ext uri="{FF2B5EF4-FFF2-40B4-BE49-F238E27FC236}">
                <a16:creationId xmlns:a16="http://schemas.microsoft.com/office/drawing/2014/main" id="{92AF784B-F9C8-4D2F-828B-217D8BA7E3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5800" y="5029200"/>
            <a:ext cx="2362200" cy="1600200"/>
          </a:xfrm>
          <a:prstGeom prst="wedgeEllipseCallout">
            <a:avLst>
              <a:gd name="adj1" fmla="val -23255"/>
              <a:gd name="adj2" fmla="val -9861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Start of Full Operation</a:t>
            </a:r>
          </a:p>
        </p:txBody>
      </p:sp>
      <p:sp>
        <p:nvSpPr>
          <p:cNvPr id="5139" name="AutoShape 19">
            <a:extLst>
              <a:ext uri="{FF2B5EF4-FFF2-40B4-BE49-F238E27FC236}">
                <a16:creationId xmlns:a16="http://schemas.microsoft.com/office/drawing/2014/main" id="{808175A8-7FEB-42A4-AB1F-EB841E0C8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1" y="4240214"/>
            <a:ext cx="3152775" cy="941387"/>
          </a:xfrm>
          <a:prstGeom prst="wedgeEllipseCallout">
            <a:avLst>
              <a:gd name="adj1" fmla="val -65657"/>
              <a:gd name="adj2" fmla="val -46796"/>
            </a:avLst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We Are Here!</a:t>
            </a:r>
          </a:p>
        </p:txBody>
      </p:sp>
      <p:sp>
        <p:nvSpPr>
          <p:cNvPr id="5140" name="AutoShape 20">
            <a:extLst>
              <a:ext uri="{FF2B5EF4-FFF2-40B4-BE49-F238E27FC236}">
                <a16:creationId xmlns:a16="http://schemas.microsoft.com/office/drawing/2014/main" id="{EF7C3C28-317B-4FBE-9007-A3143C0970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9526" y="5322888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1" name="AutoShape 21">
            <a:extLst>
              <a:ext uri="{FF2B5EF4-FFF2-40B4-BE49-F238E27FC236}">
                <a16:creationId xmlns:a16="http://schemas.microsoft.com/office/drawing/2014/main" id="{5D968FAD-4834-4D19-A416-37D06E8DF4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8626" y="5378451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2" name="AutoShape 22">
            <a:extLst>
              <a:ext uri="{FF2B5EF4-FFF2-40B4-BE49-F238E27FC236}">
                <a16:creationId xmlns:a16="http://schemas.microsoft.com/office/drawing/2014/main" id="{4AEF40D8-10B9-43F6-91EB-745B3B9F13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43939" y="5248276"/>
            <a:ext cx="320675" cy="442913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3" name="AutoShape 23">
            <a:extLst>
              <a:ext uri="{FF2B5EF4-FFF2-40B4-BE49-F238E27FC236}">
                <a16:creationId xmlns:a16="http://schemas.microsoft.com/office/drawing/2014/main" id="{DE305D32-047A-4B25-BD7F-04723624B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4014" y="1320801"/>
            <a:ext cx="2816225" cy="1001713"/>
          </a:xfrm>
          <a:prstGeom prst="wedgeEllipseCallout">
            <a:avLst>
              <a:gd name="adj1" fmla="val -51014"/>
              <a:gd name="adj2" fmla="val 109431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Authorisation</a:t>
            </a:r>
          </a:p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 to implement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4" name="AutoShape 24">
            <a:extLst>
              <a:ext uri="{FF2B5EF4-FFF2-40B4-BE49-F238E27FC236}">
                <a16:creationId xmlns:a16="http://schemas.microsoft.com/office/drawing/2014/main" id="{AD7298A8-1D64-41B9-836C-6BA0B08359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0226" y="1627189"/>
            <a:ext cx="1801813" cy="636587"/>
          </a:xfrm>
          <a:prstGeom prst="wedgeEllipseCallout">
            <a:avLst>
              <a:gd name="adj1" fmla="val -62597"/>
              <a:gd name="adj2" fmla="val 142519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Initiation</a:t>
            </a:r>
            <a:endParaRPr lang="en-US" altLang="en-US" sz="2000">
              <a:latin typeface="Arial" panose="020B0604020202020204" pitchFamily="34" charset="0"/>
            </a:endParaRPr>
          </a:p>
        </p:txBody>
      </p:sp>
      <p:sp>
        <p:nvSpPr>
          <p:cNvPr id="5145" name="AutoShape 26">
            <a:extLst>
              <a:ext uri="{FF2B5EF4-FFF2-40B4-BE49-F238E27FC236}">
                <a16:creationId xmlns:a16="http://schemas.microsoft.com/office/drawing/2014/main" id="{13C3567D-D166-44EA-B516-013E4BDDD3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3541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5146" name="AutoShape 27">
            <a:extLst>
              <a:ext uri="{FF2B5EF4-FFF2-40B4-BE49-F238E27FC236}">
                <a16:creationId xmlns:a16="http://schemas.microsoft.com/office/drawing/2014/main" id="{3C9CA9BD-7B61-4694-9EBC-B0F161A19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5889" y="1552576"/>
            <a:ext cx="2263775" cy="538163"/>
          </a:xfrm>
          <a:prstGeom prst="wedgeEllipseCallout">
            <a:avLst>
              <a:gd name="adj1" fmla="val -52736"/>
              <a:gd name="adj2" fmla="val 210176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000">
                <a:latin typeface="Arial" panose="020B0604020202020204" pitchFamily="34" charset="0"/>
              </a:rPr>
              <a:t>Hand-Over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endParaRPr lang="en-US" altLang="en-US" sz="2400">
              <a:latin typeface="Arial" panose="020B0604020202020204" pitchFamily="34" charset="0"/>
            </a:endParaRPr>
          </a:p>
        </p:txBody>
      </p:sp>
      <p:sp>
        <p:nvSpPr>
          <p:cNvPr id="5147" name="AutoShape 28">
            <a:extLst>
              <a:ext uri="{FF2B5EF4-FFF2-40B4-BE49-F238E27FC236}">
                <a16:creationId xmlns:a16="http://schemas.microsoft.com/office/drawing/2014/main" id="{B086EE31-0562-4171-9B0F-EC516BF30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5864" y="1484313"/>
            <a:ext cx="320675" cy="442912"/>
          </a:xfrm>
          <a:prstGeom prst="diamond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24CD4604-9944-4025-8762-1CBC580C95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Project Planning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Tools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0E1811F-E7DF-4AA5-B502-B626BBFC61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Work Breakdown Structures </a:t>
            </a:r>
          </a:p>
          <a:p>
            <a:r>
              <a:rPr lang="en-GB" altLang="en-US">
                <a:latin typeface="Verdana" panose="020B0604030504040204" pitchFamily="34" charset="0"/>
              </a:rPr>
              <a:t>Responsibility Matrixes </a:t>
            </a:r>
          </a:p>
          <a:p>
            <a:r>
              <a:rPr lang="en-GB" altLang="en-US">
                <a:latin typeface="Verdana" panose="020B0604030504040204" pitchFamily="34" charset="0"/>
              </a:rPr>
              <a:t>Cost Accounts </a:t>
            </a:r>
          </a:p>
          <a:p>
            <a:r>
              <a:rPr lang="en-GB" altLang="en-US">
                <a:latin typeface="Verdana" panose="020B0604030504040204" pitchFamily="34" charset="0"/>
              </a:rPr>
              <a:t>Dependency Charts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1B33823C-FE65-4237-A5A6-C83419413F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Project Planning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E12D55B-3D54-4F66-B472-27C0668CBA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The purpose of planning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To find out what needs to be done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To establish who is going to do it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To determine how much work is involved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To find out how much it will cost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To sort out the sequence of activities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E332EF82-9836-4ADC-BD53-538EED595A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Project Planning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4824398D-3C99-41AF-A7CD-80E018B310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03388" y="1412875"/>
            <a:ext cx="8640762" cy="4724400"/>
          </a:xfrm>
        </p:spPr>
        <p:txBody>
          <a:bodyPr>
            <a:normAutofit fontScale="92500"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Why Plan?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To understand what needs to be done, and when, and by whom, and for how much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To understand the requirement of resources needed to deliver the project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To monitor progress as the project happens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To compare actual progress with planned progress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To take corrective action to get back on plan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E41615DC-5D3D-45C3-8CBF-6DECAB70DC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Project Planning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35181EC-69FC-4569-AC31-6590625F2D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Why Plan as a team?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To aid communication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To get commitment</a:t>
            </a:r>
          </a:p>
          <a:p>
            <a:pPr lvl="1"/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5FE62534-6E4E-4706-8626-5BAADAD047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Project Planning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Levels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318FB759-EE14-4E5A-9EE8-0A68620DDA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Strategic </a:t>
            </a:r>
          </a:p>
          <a:p>
            <a:pPr lvl="1"/>
            <a:r>
              <a:rPr lang="en-GB" altLang="en-US" sz="2400">
                <a:latin typeface="Verdana" panose="020B0604030504040204" pitchFamily="34" charset="0"/>
              </a:rPr>
              <a:t>For senior managers, champions, steering groups</a:t>
            </a:r>
          </a:p>
          <a:p>
            <a:pPr lvl="1"/>
            <a:r>
              <a:rPr lang="en-GB" altLang="en-US" sz="2400">
                <a:latin typeface="Verdana" panose="020B0604030504040204" pitchFamily="34" charset="0"/>
              </a:rPr>
              <a:t>At high level</a:t>
            </a:r>
          </a:p>
          <a:p>
            <a:r>
              <a:rPr lang="en-GB" altLang="en-US">
                <a:latin typeface="Verdana" panose="020B0604030504040204" pitchFamily="34" charset="0"/>
              </a:rPr>
              <a:t>Operational</a:t>
            </a:r>
          </a:p>
          <a:p>
            <a:pPr lvl="1"/>
            <a:r>
              <a:rPr lang="en-GB" altLang="en-US" sz="2400">
                <a:latin typeface="Verdana" panose="020B0604030504040204" pitchFamily="34" charset="0"/>
              </a:rPr>
              <a:t>For middle managers</a:t>
            </a:r>
          </a:p>
          <a:p>
            <a:pPr lvl="1"/>
            <a:r>
              <a:rPr lang="en-GB" altLang="en-US" sz="2400">
                <a:latin typeface="Verdana" panose="020B0604030504040204" pitchFamily="34" charset="0"/>
              </a:rPr>
              <a:t>Intermediate level of detail</a:t>
            </a:r>
          </a:p>
          <a:p>
            <a:r>
              <a:rPr lang="en-GB" altLang="en-US">
                <a:latin typeface="Verdana" panose="020B0604030504040204" pitchFamily="34" charset="0"/>
              </a:rPr>
              <a:t>Detailed</a:t>
            </a:r>
          </a:p>
          <a:p>
            <a:pPr lvl="1"/>
            <a:r>
              <a:rPr lang="en-GB" altLang="en-US" sz="2400">
                <a:latin typeface="Verdana" panose="020B0604030504040204" pitchFamily="34" charset="0"/>
              </a:rPr>
              <a:t>For day to day control</a:t>
            </a:r>
          </a:p>
          <a:p>
            <a:pPr lvl="1"/>
            <a:r>
              <a:rPr lang="en-GB" altLang="en-US" sz="2400">
                <a:latin typeface="Verdana" panose="020B0604030504040204" pitchFamily="34" charset="0"/>
              </a:rPr>
              <a:t>May be more than 1 plan</a:t>
            </a:r>
          </a:p>
          <a:p>
            <a:pPr lvl="1"/>
            <a:r>
              <a:rPr lang="en-GB" altLang="en-US" sz="2400">
                <a:latin typeface="Verdana" panose="020B0604030504040204" pitchFamily="34" charset="0"/>
              </a:rPr>
              <a:t>In most detail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257DDE2-3F2D-4118-94DF-DD46065215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F688014-0515-4B04-A978-5FECE2B847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>
                <a:latin typeface="Verdana" panose="020B0604030504040204" pitchFamily="34" charset="0"/>
              </a:rPr>
              <a:t>PBS: Product Breakdown Structure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A hierarchy of products</a:t>
            </a:r>
          </a:p>
          <a:p>
            <a:r>
              <a:rPr lang="en-GB" altLang="en-US">
                <a:latin typeface="Verdana" panose="020B0604030504040204" pitchFamily="34" charset="0"/>
              </a:rPr>
              <a:t>WBS: Work Breakdown Structure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A hierarchy of work</a:t>
            </a:r>
          </a:p>
          <a:p>
            <a:r>
              <a:rPr lang="en-GB" altLang="en-US">
                <a:latin typeface="Verdana" panose="020B0604030504040204" pitchFamily="34" charset="0"/>
              </a:rPr>
              <a:t>CBS: Cost Breakdown Structure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Budgets – allocating expenditure</a:t>
            </a:r>
          </a:p>
          <a:p>
            <a:r>
              <a:rPr lang="en-GB" altLang="en-US">
                <a:latin typeface="Verdana" panose="020B0604030504040204" pitchFamily="34" charset="0"/>
              </a:rPr>
              <a:t>OBS: Organisation Breakdown Structure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 More than an organisation chart (Lecture 12)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79508E7-4F17-4C6C-A3FA-4FAA593CA2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A5C35F6-1567-4206-86E7-C36FEBFB4D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 project can be broken into work packages</a:t>
            </a:r>
          </a:p>
          <a:p>
            <a:r>
              <a:rPr lang="en-GB" altLang="en-US">
                <a:latin typeface="Verdana" panose="020B0604030504040204" pitchFamily="34" charset="0"/>
              </a:rPr>
              <a:t>This is not to confused with the phases of a project – although they may be the same!</a:t>
            </a:r>
          </a:p>
          <a:p>
            <a:r>
              <a:rPr lang="en-GB" altLang="en-US">
                <a:latin typeface="Verdana" panose="020B0604030504040204" pitchFamily="34" charset="0"/>
              </a:rPr>
              <a:t>Before we start – are the objectives clear?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C32A26C-CBB5-4DCD-B213-0128E7D537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3315" name="Object 5">
            <a:extLst>
              <a:ext uri="{FF2B5EF4-FFF2-40B4-BE49-F238E27FC236}">
                <a16:creationId xmlns:a16="http://schemas.microsoft.com/office/drawing/2014/main" id="{27B0918F-25EA-42B0-A046-130654899D8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828800" y="2238375"/>
          <a:ext cx="8516938" cy="2243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MS Org Chart" r:id="rId4" imgW="6089400" imgH="622080" progId="OrgPlusWOPX.4">
                  <p:embed followColorScheme="full"/>
                </p:oleObj>
              </mc:Choice>
              <mc:Fallback>
                <p:oleObj name="MS Org Chart" r:id="rId4" imgW="6089400" imgH="622080" progId="OrgPlusWOPX.4">
                  <p:embed followColorScheme="full"/>
                  <p:pic>
                    <p:nvPicPr>
                      <p:cNvPr id="13315" name="Object 5">
                        <a:extLst>
                          <a:ext uri="{FF2B5EF4-FFF2-40B4-BE49-F238E27FC236}">
                            <a16:creationId xmlns:a16="http://schemas.microsoft.com/office/drawing/2014/main" id="{27B0918F-25EA-42B0-A046-130654899D8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238375"/>
                        <a:ext cx="8516938" cy="2243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Text Box 6">
            <a:extLst>
              <a:ext uri="{FF2B5EF4-FFF2-40B4-BE49-F238E27FC236}">
                <a16:creationId xmlns:a16="http://schemas.microsoft.com/office/drawing/2014/main" id="{FA588FFE-6F21-40BF-B559-AB4038D75B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1738" y="5561013"/>
            <a:ext cx="791210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>
                <a:latin typeface="Arial" panose="020B0604020202020204" pitchFamily="34" charset="0"/>
              </a:rPr>
              <a:t> Second level of WBS based on 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>
                <a:latin typeface="Arial" panose="020B0604020202020204" pitchFamily="34" charset="0"/>
              </a:rPr>
              <a:t> This may be enough detail for the strategic plan</a:t>
            </a:r>
          </a:p>
        </p:txBody>
      </p:sp>
      <p:sp>
        <p:nvSpPr>
          <p:cNvPr id="13317" name="Rectangle 9">
            <a:extLst>
              <a:ext uri="{FF2B5EF4-FFF2-40B4-BE49-F238E27FC236}">
                <a16:creationId xmlns:a16="http://schemas.microsoft.com/office/drawing/2014/main" id="{4855D92C-99A8-463E-BC80-4BD80952B2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3600" y="1219200"/>
            <a:ext cx="7772400" cy="4724400"/>
          </a:xfrm>
        </p:spPr>
        <p:txBody>
          <a:bodyPr/>
          <a:lstStyle/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Second level of WBS based on phases</a:t>
            </a:r>
          </a:p>
          <a:p>
            <a:pPr>
              <a:spcBef>
                <a:spcPct val="0"/>
              </a:spcBef>
              <a:buSzTx/>
            </a:pPr>
            <a:r>
              <a:rPr lang="en-GB" altLang="en-US" sz="2800">
                <a:solidFill>
                  <a:schemeClr val="bg1"/>
                </a:solidFill>
                <a:latin typeface="Arial" panose="020B0604020202020204" pitchFamily="34" charset="0"/>
              </a:rPr>
              <a:t> This may be enough detail for the strategic plan</a:t>
            </a:r>
            <a:endParaRPr lang="en-GB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387DD259-4899-4DBC-9156-4D61B3C0FD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DA714AD-24B2-4898-B2AC-124864AAF6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Another way of breaking down the project, is by organisational department</a:t>
            </a:r>
          </a:p>
          <a:p>
            <a:r>
              <a:rPr lang="en-GB" altLang="en-US">
                <a:latin typeface="Verdana" panose="020B0604030504040204" pitchFamily="34" charset="0"/>
              </a:rPr>
              <a:t>This is particularly useful for functionally based organisations</a:t>
            </a:r>
          </a:p>
          <a:p>
            <a:r>
              <a:rPr lang="en-GB" altLang="en-US">
                <a:latin typeface="Verdana" panose="020B0604030504040204" pitchFamily="34" charset="0"/>
              </a:rPr>
              <a:t>The same project could be broken down as: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BE4D3899-81D6-4627-9F67-0FA6F9BE45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5363" name="Object 3">
            <a:extLst>
              <a:ext uri="{FF2B5EF4-FFF2-40B4-BE49-F238E27FC236}">
                <a16:creationId xmlns:a16="http://schemas.microsoft.com/office/drawing/2014/main" id="{80FF48E1-2D51-4DDE-815F-96005A5EB2D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828800" y="2216150"/>
          <a:ext cx="8516938" cy="2287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MS Org Chart" r:id="rId4" imgW="6077119" imgH="647363" progId="OrgPlusWOPX.4">
                  <p:embed followColorScheme="full"/>
                </p:oleObj>
              </mc:Choice>
              <mc:Fallback>
                <p:oleObj name="MS Org Chart" r:id="rId4" imgW="6077119" imgH="647363" progId="OrgPlusWOPX.4">
                  <p:embed followColorScheme="full"/>
                  <p:pic>
                    <p:nvPicPr>
                      <p:cNvPr id="15363" name="Object 3">
                        <a:extLst>
                          <a:ext uri="{FF2B5EF4-FFF2-40B4-BE49-F238E27FC236}">
                            <a16:creationId xmlns:a16="http://schemas.microsoft.com/office/drawing/2014/main" id="{80FF48E1-2D51-4DDE-815F-96005A5EB2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216150"/>
                        <a:ext cx="8516938" cy="2287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4" name="Text Box 4">
            <a:extLst>
              <a:ext uri="{FF2B5EF4-FFF2-40B4-BE49-F238E27FC236}">
                <a16:creationId xmlns:a16="http://schemas.microsoft.com/office/drawing/2014/main" id="{72E860D8-6B57-4722-A7F5-E33ADDD8B0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1739" y="5561013"/>
            <a:ext cx="73929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>
                <a:latin typeface="Arial" panose="020B0604020202020204" pitchFamily="34" charset="0"/>
              </a:rPr>
              <a:t> Second level of WBS based on departments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3D9914A-0C12-43D0-BD8A-D8ECF25A9A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EA10B14E-3246-4059-A9B2-026A6E392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 third way of representing the same project, would be to break it into its constituent products</a:t>
            </a:r>
          </a:p>
          <a:p>
            <a:r>
              <a:rPr lang="en-GB" altLang="en-US">
                <a:latin typeface="Verdana" panose="020B0604030504040204" pitchFamily="34" charset="0"/>
              </a:rPr>
              <a:t>This is particularly useful for complex or modular projects</a:t>
            </a:r>
          </a:p>
          <a:p>
            <a:r>
              <a:rPr lang="en-GB" altLang="en-US">
                <a:latin typeface="Verdana" panose="020B0604030504040204" pitchFamily="34" charset="0"/>
              </a:rPr>
              <a:t>The same project could be broken down as: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FF48E32-510F-4D6A-8539-C5AF35B695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17411" name="Object 3">
            <a:extLst>
              <a:ext uri="{FF2B5EF4-FFF2-40B4-BE49-F238E27FC236}">
                <a16:creationId xmlns:a16="http://schemas.microsoft.com/office/drawing/2014/main" id="{58C0147A-F421-4B8E-A738-FABE80E604B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25614" y="2327275"/>
          <a:ext cx="8802687" cy="2622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MS Org Chart" r:id="rId4" imgW="5327640" imgH="583920" progId="OrgPlusWOPX.4">
                  <p:embed followColorScheme="full"/>
                </p:oleObj>
              </mc:Choice>
              <mc:Fallback>
                <p:oleObj name="MS Org Chart" r:id="rId4" imgW="5327640" imgH="583920" progId="OrgPlusWOPX.4">
                  <p:embed followColorScheme="full"/>
                  <p:pic>
                    <p:nvPicPr>
                      <p:cNvPr id="17411" name="Object 3">
                        <a:extLst>
                          <a:ext uri="{FF2B5EF4-FFF2-40B4-BE49-F238E27FC236}">
                            <a16:creationId xmlns:a16="http://schemas.microsoft.com/office/drawing/2014/main" id="{58C0147A-F421-4B8E-A738-FABE80E604B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25614" y="2327275"/>
                        <a:ext cx="8802687" cy="2622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2" name="Text Box 4">
            <a:extLst>
              <a:ext uri="{FF2B5EF4-FFF2-40B4-BE49-F238E27FC236}">
                <a16:creationId xmlns:a16="http://schemas.microsoft.com/office/drawing/2014/main" id="{EBA39D5C-1F66-474E-BC73-1DFDBFD5C6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1739" y="5561013"/>
            <a:ext cx="67786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</a:pPr>
            <a:r>
              <a:rPr lang="en-GB" altLang="en-US" sz="2800">
                <a:latin typeface="Arial" panose="020B0604020202020204" pitchFamily="34" charset="0"/>
              </a:rPr>
              <a:t> Second level of WBS based on products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437A4AA0-F282-4FA5-9648-D2B8A2056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6CC073D-FE08-477F-9099-18A06A5CFA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Any combination of these three methods can be used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Phase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Organisation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Product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Any combination of the above 3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B06369D-528E-4179-BD0A-37F35FC7C7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BA836DBA-9786-407E-9F13-06C2E4F877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Whichever method is used, the work packages can then be broken into activities.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A081D48-E887-45C5-A175-C61CDA89A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20483" name="Object 3">
            <a:extLst>
              <a:ext uri="{FF2B5EF4-FFF2-40B4-BE49-F238E27FC236}">
                <a16:creationId xmlns:a16="http://schemas.microsoft.com/office/drawing/2014/main" id="{3E56F215-7E4C-49A9-882C-5EFB8583B48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79588" y="2238375"/>
          <a:ext cx="8666162" cy="2978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5" name="MS Org Chart" r:id="rId4" imgW="3726241" imgH="634932" progId="OrgPlusWOPX.4">
                  <p:embed followColorScheme="full"/>
                </p:oleObj>
              </mc:Choice>
              <mc:Fallback>
                <p:oleObj name="MS Org Chart" r:id="rId4" imgW="3726241" imgH="634932" progId="OrgPlusWOPX.4">
                  <p:embed followColorScheme="full"/>
                  <p:pic>
                    <p:nvPicPr>
                      <p:cNvPr id="20483" name="Object 3">
                        <a:extLst>
                          <a:ext uri="{FF2B5EF4-FFF2-40B4-BE49-F238E27FC236}">
                            <a16:creationId xmlns:a16="http://schemas.microsoft.com/office/drawing/2014/main" id="{3E56F215-7E4C-49A9-882C-5EFB8583B48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9588" y="2238375"/>
                        <a:ext cx="8666162" cy="2978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4">
            <a:extLst>
              <a:ext uri="{FF2B5EF4-FFF2-40B4-BE49-F238E27FC236}">
                <a16:creationId xmlns:a16="http://schemas.microsoft.com/office/drawing/2014/main" id="{4336AE55-C5A2-4344-9619-DF1579758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5663" y="5627688"/>
            <a:ext cx="81089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This may be enough detail for the operational plan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0EBD77E8-9FCF-4D74-B8F9-81492E5F15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AF05D7C-B63A-4F9C-9360-4FC45B121E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Activities can then be broken into tasks.</a:t>
            </a:r>
          </a:p>
          <a:p>
            <a:r>
              <a:rPr lang="en-GB" altLang="en-US">
                <a:latin typeface="Verdana" panose="020B0604030504040204" pitchFamily="34" charset="0"/>
              </a:rPr>
              <a:t>If possible make these a ‘verb-noun’ composition</a:t>
            </a:r>
          </a:p>
          <a:p>
            <a:pPr lvl="1"/>
            <a:r>
              <a:rPr lang="en-GB" altLang="en-US">
                <a:solidFill>
                  <a:schemeClr val="hlink"/>
                </a:solidFill>
                <a:latin typeface="Verdana" panose="020B0604030504040204" pitchFamily="34" charset="0"/>
              </a:rPr>
              <a:t>Create</a:t>
            </a:r>
            <a:r>
              <a:rPr lang="en-GB" altLang="en-US">
                <a:latin typeface="Verdana" panose="020B0604030504040204" pitchFamily="34" charset="0"/>
              </a:rPr>
              <a:t> Detailed Chassis </a:t>
            </a:r>
            <a:r>
              <a:rPr lang="en-GB" altLang="en-US">
                <a:solidFill>
                  <a:schemeClr val="hlink"/>
                </a:solidFill>
                <a:latin typeface="Verdana" panose="020B0604030504040204" pitchFamily="34" charset="0"/>
              </a:rPr>
              <a:t>Drawing</a:t>
            </a:r>
          </a:p>
          <a:p>
            <a:pPr lvl="1"/>
            <a:r>
              <a:rPr lang="en-GB" altLang="en-US">
                <a:solidFill>
                  <a:schemeClr val="hlink"/>
                </a:solidFill>
                <a:latin typeface="Verdana" panose="020B0604030504040204" pitchFamily="34" charset="0"/>
              </a:rPr>
              <a:t>Establish</a:t>
            </a:r>
            <a:r>
              <a:rPr lang="en-GB" altLang="en-US">
                <a:latin typeface="Verdana" panose="020B0604030504040204" pitchFamily="34" charset="0"/>
              </a:rPr>
              <a:t> Component </a:t>
            </a:r>
            <a:r>
              <a:rPr lang="en-GB" altLang="en-US">
                <a:solidFill>
                  <a:schemeClr val="hlink"/>
                </a:solidFill>
                <a:latin typeface="Verdana" panose="020B0604030504040204" pitchFamily="34" charset="0"/>
              </a:rPr>
              <a:t>Costs</a:t>
            </a:r>
          </a:p>
          <a:p>
            <a:pPr lvl="1"/>
            <a:r>
              <a:rPr lang="en-GB" altLang="en-US">
                <a:solidFill>
                  <a:schemeClr val="hlink"/>
                </a:solidFill>
                <a:latin typeface="Verdana" panose="020B0604030504040204" pitchFamily="34" charset="0"/>
              </a:rPr>
              <a:t>Test</a:t>
            </a:r>
            <a:r>
              <a:rPr lang="en-GB" altLang="en-US">
                <a:latin typeface="Verdana" panose="020B0604030504040204" pitchFamily="34" charset="0"/>
              </a:rPr>
              <a:t> Suspension </a:t>
            </a:r>
            <a:r>
              <a:rPr lang="en-GB" altLang="en-US">
                <a:solidFill>
                  <a:schemeClr val="hlink"/>
                </a:solidFill>
                <a:latin typeface="Verdana" panose="020B0604030504040204" pitchFamily="34" charset="0"/>
              </a:rPr>
              <a:t>Components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7AC8805-7780-4C1E-9D94-86B0099300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graphicFrame>
        <p:nvGraphicFramePr>
          <p:cNvPr id="22531" name="Object 3">
            <a:extLst>
              <a:ext uri="{FF2B5EF4-FFF2-40B4-BE49-F238E27FC236}">
                <a16:creationId xmlns:a16="http://schemas.microsoft.com/office/drawing/2014/main" id="{3D4B72D2-54EE-4CB8-B8BD-E152869BAE5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141664" y="1663701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MS Org Chart" r:id="rId4" imgW="2527200" imgH="634680" progId="OrgPlusWOPX.4">
                  <p:embed followColorScheme="full"/>
                </p:oleObj>
              </mc:Choice>
              <mc:Fallback>
                <p:oleObj name="MS Org Chart" r:id="rId4" imgW="2527200" imgH="634680" progId="OrgPlusWOPX.4">
                  <p:embed followColorScheme="full"/>
                  <p:pic>
                    <p:nvPicPr>
                      <p:cNvPr id="22531" name="Object 3">
                        <a:extLst>
                          <a:ext uri="{FF2B5EF4-FFF2-40B4-BE49-F238E27FC236}">
                            <a16:creationId xmlns:a16="http://schemas.microsoft.com/office/drawing/2014/main" id="{3D4B72D2-54EE-4CB8-B8BD-E152869BAE5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1664" y="1663701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2" name="Rectangle 8">
            <a:extLst>
              <a:ext uri="{FF2B5EF4-FFF2-40B4-BE49-F238E27FC236}">
                <a16:creationId xmlns:a16="http://schemas.microsoft.com/office/drawing/2014/main" id="{09E8F467-8530-4341-A70D-3200D6E9B5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44700" y="5842001"/>
            <a:ext cx="8623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This needs to detailed enough for the day-to-day plan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BA2CF2-813E-44E3-BCEF-31FE557FB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BEA288EB-8348-4D7C-AB7F-38A57F9B37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This would make for 4 levels in the WBS</a:t>
            </a:r>
          </a:p>
          <a:p>
            <a:r>
              <a:rPr lang="en-GB" altLang="en-US">
                <a:latin typeface="Verdana" panose="020B0604030504040204" pitchFamily="34" charset="0"/>
              </a:rPr>
              <a:t>The WBS needs to as detailed as the project requires</a:t>
            </a:r>
          </a:p>
          <a:p>
            <a:r>
              <a:rPr lang="en-GB" altLang="en-US">
                <a:latin typeface="Verdana" panose="020B0604030504040204" pitchFamily="34" charset="0"/>
              </a:rPr>
              <a:t>Big projects – more detail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78" name="Object 8">
            <a:extLst>
              <a:ext uri="{FF2B5EF4-FFF2-40B4-BE49-F238E27FC236}">
                <a16:creationId xmlns:a16="http://schemas.microsoft.com/office/drawing/2014/main" id="{EE6BC6A3-0EE9-4F5E-B677-E15FD68BE47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132014" y="1663701"/>
          <a:ext cx="9686925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3" name="MS Org Chart" r:id="rId4" imgW="2451302" imgH="633790" progId="OrgPlusWOPX.4">
                  <p:embed followColorScheme="full"/>
                </p:oleObj>
              </mc:Choice>
              <mc:Fallback>
                <p:oleObj name="MS Org Chart" r:id="rId4" imgW="2451302" imgH="633790" progId="OrgPlusWOPX.4">
                  <p:embed followColorScheme="full"/>
                  <p:pic>
                    <p:nvPicPr>
                      <p:cNvPr id="24578" name="Object 8">
                        <a:extLst>
                          <a:ext uri="{FF2B5EF4-FFF2-40B4-BE49-F238E27FC236}">
                            <a16:creationId xmlns:a16="http://schemas.microsoft.com/office/drawing/2014/main" id="{EE6BC6A3-0EE9-4F5E-B677-E15FD68BE47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2014" y="1663701"/>
                        <a:ext cx="9686925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79" name="Rectangle 2">
            <a:extLst>
              <a:ext uri="{FF2B5EF4-FFF2-40B4-BE49-F238E27FC236}">
                <a16:creationId xmlns:a16="http://schemas.microsoft.com/office/drawing/2014/main" id="{00218E3D-CB07-4588-8C59-0E8BD5D2A4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24580" name="AutoShape 4">
            <a:extLst>
              <a:ext uri="{FF2B5EF4-FFF2-40B4-BE49-F238E27FC236}">
                <a16:creationId xmlns:a16="http://schemas.microsoft.com/office/drawing/2014/main" id="{60D38B56-F787-44B1-816E-BB798EDCA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12926" y="1327150"/>
            <a:ext cx="3135313" cy="1379538"/>
          </a:xfrm>
          <a:prstGeom prst="wedgeEllipseCallout">
            <a:avLst>
              <a:gd name="adj1" fmla="val 94403"/>
              <a:gd name="adj2" fmla="val 8227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1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project title</a:t>
            </a:r>
          </a:p>
        </p:txBody>
      </p:sp>
      <p:sp>
        <p:nvSpPr>
          <p:cNvPr id="24581" name="AutoShape 5">
            <a:extLst>
              <a:ext uri="{FF2B5EF4-FFF2-40B4-BE49-F238E27FC236}">
                <a16:creationId xmlns:a16="http://schemas.microsoft.com/office/drawing/2014/main" id="{9B6B8E2A-C902-4F04-A8EC-47234550C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6664" y="3344864"/>
            <a:ext cx="3081337" cy="1379537"/>
          </a:xfrm>
          <a:prstGeom prst="wedgeEllipseCallout">
            <a:avLst>
              <a:gd name="adj1" fmla="val -72102"/>
              <a:gd name="adj2" fmla="val -76352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2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work packages</a:t>
            </a:r>
          </a:p>
        </p:txBody>
      </p:sp>
      <p:sp>
        <p:nvSpPr>
          <p:cNvPr id="24582" name="AutoShape 6">
            <a:extLst>
              <a:ext uri="{FF2B5EF4-FFF2-40B4-BE49-F238E27FC236}">
                <a16:creationId xmlns:a16="http://schemas.microsoft.com/office/drawing/2014/main" id="{387A94C9-6469-4861-85BE-EA39469940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4525" y="4786314"/>
            <a:ext cx="3081338" cy="1074737"/>
          </a:xfrm>
          <a:prstGeom prst="wedgeEllipseCallout">
            <a:avLst>
              <a:gd name="adj1" fmla="val -106157"/>
              <a:gd name="adj2" fmla="val -125333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3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activities</a:t>
            </a:r>
          </a:p>
        </p:txBody>
      </p:sp>
      <p:sp>
        <p:nvSpPr>
          <p:cNvPr id="24583" name="AutoShape 7">
            <a:extLst>
              <a:ext uri="{FF2B5EF4-FFF2-40B4-BE49-F238E27FC236}">
                <a16:creationId xmlns:a16="http://schemas.microsoft.com/office/drawing/2014/main" id="{919A4C60-1155-4E3A-BB1B-4DEC44C3E9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1589" y="5529264"/>
            <a:ext cx="3081337" cy="1074737"/>
          </a:xfrm>
          <a:prstGeom prst="wedgeEllipseCallout">
            <a:avLst>
              <a:gd name="adj1" fmla="val -2602"/>
              <a:gd name="adj2" fmla="val -108495"/>
            </a:avLst>
          </a:prstGeom>
          <a:solidFill>
            <a:srgbClr val="76E8E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Level 4 </a:t>
            </a:r>
          </a:p>
          <a:p>
            <a:pPr algn="ctr">
              <a:spcBef>
                <a:spcPct val="0"/>
              </a:spcBef>
              <a:buSzTx/>
              <a:buFontTx/>
              <a:buNone/>
            </a:pPr>
            <a:r>
              <a:rPr lang="en-GB" altLang="en-US" sz="2400">
                <a:latin typeface="Arial" panose="020B0604020202020204" pitchFamily="34" charset="0"/>
              </a:rPr>
              <a:t>the tasks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Object 2">
            <a:extLst>
              <a:ext uri="{FF2B5EF4-FFF2-40B4-BE49-F238E27FC236}">
                <a16:creationId xmlns:a16="http://schemas.microsoft.com/office/drawing/2014/main" id="{70AB4DCA-AC11-43C8-85B3-DAB2B90C214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148014" y="1663701"/>
          <a:ext cx="7653337" cy="3940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7" name="MS Org Chart" r:id="rId4" imgW="2006280" imgH="634680" progId="OrgPlusWOPX.4">
                  <p:embed followColorScheme="full"/>
                </p:oleObj>
              </mc:Choice>
              <mc:Fallback>
                <p:oleObj name="MS Org Chart" r:id="rId4" imgW="2006280" imgH="634680" progId="OrgPlusWOPX.4">
                  <p:embed followColorScheme="full"/>
                  <p:pic>
                    <p:nvPicPr>
                      <p:cNvPr id="25602" name="Object 2">
                        <a:extLst>
                          <a:ext uri="{FF2B5EF4-FFF2-40B4-BE49-F238E27FC236}">
                            <a16:creationId xmlns:a16="http://schemas.microsoft.com/office/drawing/2014/main" id="{70AB4DCA-AC11-43C8-85B3-DAB2B90C214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8014" y="1663701"/>
                        <a:ext cx="7653337" cy="394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3" name="Rectangle 3">
            <a:extLst>
              <a:ext uri="{FF2B5EF4-FFF2-40B4-BE49-F238E27FC236}">
                <a16:creationId xmlns:a16="http://schemas.microsoft.com/office/drawing/2014/main" id="{34A9D0C7-3D73-4E4B-97F8-119725E9ED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519567C-B2D6-4E82-B0A7-418430BB85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/>
          <a:lstStyle/>
          <a:p>
            <a:r>
              <a:rPr lang="en-GB" altLang="en-US" sz="4000">
                <a:latin typeface="Verdana" panose="020B0604030504040204" pitchFamily="34" charset="0"/>
              </a:rPr>
              <a:t>Milestones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4C81D91E-3B58-4953-B8A6-E1F325EDC2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Milestones are activities with Zero (or very short) duration.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They are important events in the project.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Completion of Deliverables</a:t>
            </a:r>
          </a:p>
          <a:p>
            <a:pPr lvl="3"/>
            <a:r>
              <a:rPr lang="en-GB" altLang="en-US">
                <a:latin typeface="Verdana" panose="020B0604030504040204" pitchFamily="34" charset="0"/>
              </a:rPr>
              <a:t>One way of creating them is to use the end of the WBS work packages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Key Decision Points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Can be used as communication tools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>
            <a:extLst>
              <a:ext uri="{FF2B5EF4-FFF2-40B4-BE49-F238E27FC236}">
                <a16:creationId xmlns:a16="http://schemas.microsoft.com/office/drawing/2014/main" id="{6FDD7FE0-6AD3-4F76-B9E6-D255BF6BF6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7942" y="412861"/>
            <a:ext cx="2292350" cy="3693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New Product Project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27651" name="Text Box 3">
            <a:extLst>
              <a:ext uri="{FF2B5EF4-FFF2-40B4-BE49-F238E27FC236}">
                <a16:creationId xmlns:a16="http://schemas.microsoft.com/office/drawing/2014/main" id="{EBEBDE45-AA76-4D7F-A51D-3ED78DAF22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6771" y="2384205"/>
            <a:ext cx="2297566" cy="369332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Market Research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27652" name="Text Box 9">
            <a:extLst>
              <a:ext uri="{FF2B5EF4-FFF2-40B4-BE49-F238E27FC236}">
                <a16:creationId xmlns:a16="http://schemas.microsoft.com/office/drawing/2014/main" id="{DAF96F36-6B82-4026-9CDA-57EFFF00AC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1590" y="3206918"/>
            <a:ext cx="3200400" cy="1385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Prepare PEST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 dirty="0">
                <a:latin typeface="Arial" panose="020B0604020202020204" pitchFamily="34" charset="0"/>
              </a:rPr>
              <a:t>- Consider Social Trends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cxnSp>
        <p:nvCxnSpPr>
          <p:cNvPr id="27653" name="AutoShape 21">
            <a:extLst>
              <a:ext uri="{FF2B5EF4-FFF2-40B4-BE49-F238E27FC236}">
                <a16:creationId xmlns:a16="http://schemas.microsoft.com/office/drawing/2014/main" id="{D9AE8919-4710-4484-8C2C-1662E0AAD8EE}"/>
              </a:ext>
            </a:extLst>
          </p:cNvPr>
          <p:cNvCxnSpPr>
            <a:cxnSpLocks noChangeShapeType="1"/>
          </p:cNvCxnSpPr>
          <p:nvPr/>
        </p:nvCxnSpPr>
        <p:spPr bwMode="auto">
          <a:xfrm rot="10800000" flipV="1">
            <a:off x="3321844" y="782194"/>
            <a:ext cx="3046073" cy="1602011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654" name="Straight Connector 5">
            <a:extLst>
              <a:ext uri="{FF2B5EF4-FFF2-40B4-BE49-F238E27FC236}">
                <a16:creationId xmlns:a16="http://schemas.microsoft.com/office/drawing/2014/main" id="{49A4BF6F-2270-4EFB-B58B-626DD5554F5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390775" y="2753537"/>
            <a:ext cx="16669" cy="2307193"/>
          </a:xfrm>
          <a:prstGeom prst="line">
            <a:avLst/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7655" name="Diamond 6">
            <a:extLst>
              <a:ext uri="{FF2B5EF4-FFF2-40B4-BE49-F238E27FC236}">
                <a16:creationId xmlns:a16="http://schemas.microsoft.com/office/drawing/2014/main" id="{5B8BE6E6-4961-4F1E-9577-A3C86A6A9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0750" y="5659438"/>
            <a:ext cx="433388" cy="611386"/>
          </a:xfrm>
          <a:prstGeom prst="diamond">
            <a:avLst/>
          </a:prstGeom>
          <a:solidFill>
            <a:schemeClr val="tx1"/>
          </a:solidFill>
          <a:ln w="28575" algn="ctr">
            <a:solidFill>
              <a:schemeClr val="tx1"/>
            </a:solidFill>
            <a:round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27656" name="Text Box 9">
            <a:extLst>
              <a:ext uri="{FF2B5EF4-FFF2-40B4-BE49-F238E27FC236}">
                <a16:creationId xmlns:a16="http://schemas.microsoft.com/office/drawing/2014/main" id="{6B170845-15A6-4EF1-98AF-B3F5EBB001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24138" y="5784851"/>
            <a:ext cx="32004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 Research Completed</a:t>
            </a:r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1B5BD10E-2971-4DC3-83FF-0F84F2CDC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C8A3084C-82D7-4FBC-93A6-386369CA24E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524001"/>
            <a:ext cx="7989888" cy="2409825"/>
          </a:xfrm>
        </p:spPr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Benefits of using a WBS: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Focus on Planning in the early phases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Focus on evaluation and review in the later phases</a:t>
            </a:r>
          </a:p>
        </p:txBody>
      </p:sp>
      <p:sp>
        <p:nvSpPr>
          <p:cNvPr id="28676" name="Rectangle 7">
            <a:extLst>
              <a:ext uri="{FF2B5EF4-FFF2-40B4-BE49-F238E27FC236}">
                <a16:creationId xmlns:a16="http://schemas.microsoft.com/office/drawing/2014/main" id="{9CB26DA3-D926-42C8-96AA-665BAF79D4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1946" y="3887321"/>
            <a:ext cx="1641796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Project X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8677" name="Rectangle 8">
            <a:extLst>
              <a:ext uri="{FF2B5EF4-FFF2-40B4-BE49-F238E27FC236}">
                <a16:creationId xmlns:a16="http://schemas.microsoft.com/office/drawing/2014/main" id="{A9FC8DA7-B51C-4899-BCC8-B0162E2E56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6424" y="5184309"/>
            <a:ext cx="2045752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Preparation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8678" name="Rectangle 9">
            <a:extLst>
              <a:ext uri="{FF2B5EF4-FFF2-40B4-BE49-F238E27FC236}">
                <a16:creationId xmlns:a16="http://schemas.microsoft.com/office/drawing/2014/main" id="{5702B3EC-C6ED-4C5D-99F3-97DE34AFFB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0238" y="5184309"/>
            <a:ext cx="1763624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Execution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8679" name="Rectangle 10">
            <a:extLst>
              <a:ext uri="{FF2B5EF4-FFF2-40B4-BE49-F238E27FC236}">
                <a16:creationId xmlns:a16="http://schemas.microsoft.com/office/drawing/2014/main" id="{B8D6D553-8176-49E0-9BA0-19FD26DCEA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2494" y="5184309"/>
            <a:ext cx="1864613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Evaluation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cxnSp>
        <p:nvCxnSpPr>
          <p:cNvPr id="28680" name="AutoShape 12">
            <a:extLst>
              <a:ext uri="{FF2B5EF4-FFF2-40B4-BE49-F238E27FC236}">
                <a16:creationId xmlns:a16="http://schemas.microsoft.com/office/drawing/2014/main" id="{551877BC-0514-4B10-B484-0E2B372FCA8B}"/>
              </a:ext>
            </a:extLst>
          </p:cNvPr>
          <p:cNvCxnSpPr>
            <a:cxnSpLocks noChangeShapeType="1"/>
            <a:stCxn id="28677" idx="0"/>
            <a:endCxn id="28676" idx="2"/>
          </p:cNvCxnSpPr>
          <p:nvPr/>
        </p:nvCxnSpPr>
        <p:spPr bwMode="auto">
          <a:xfrm rot="5400000" flipH="1" flipV="1">
            <a:off x="4379188" y="3320653"/>
            <a:ext cx="773768" cy="295354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681" name="AutoShape 13">
            <a:extLst>
              <a:ext uri="{FF2B5EF4-FFF2-40B4-BE49-F238E27FC236}">
                <a16:creationId xmlns:a16="http://schemas.microsoft.com/office/drawing/2014/main" id="{D4CC41CF-4EBF-4AD6-AAE9-A53509672D55}"/>
              </a:ext>
            </a:extLst>
          </p:cNvPr>
          <p:cNvCxnSpPr>
            <a:cxnSpLocks noChangeShapeType="1"/>
            <a:stCxn id="28676" idx="2"/>
            <a:endCxn id="28678" idx="0"/>
          </p:cNvCxnSpPr>
          <p:nvPr/>
        </p:nvCxnSpPr>
        <p:spPr bwMode="auto">
          <a:xfrm rot="5400000">
            <a:off x="5855563" y="4797028"/>
            <a:ext cx="773768" cy="794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682" name="AutoShape 15">
            <a:extLst>
              <a:ext uri="{FF2B5EF4-FFF2-40B4-BE49-F238E27FC236}">
                <a16:creationId xmlns:a16="http://schemas.microsoft.com/office/drawing/2014/main" id="{137DA19E-DB30-431C-83C5-7B18BF26CBA2}"/>
              </a:ext>
            </a:extLst>
          </p:cNvPr>
          <p:cNvCxnSpPr>
            <a:cxnSpLocks noChangeShapeType="1"/>
            <a:stCxn id="28676" idx="2"/>
            <a:endCxn id="28679" idx="0"/>
          </p:cNvCxnSpPr>
          <p:nvPr/>
        </p:nvCxnSpPr>
        <p:spPr bwMode="auto">
          <a:xfrm rot="16200000" flipH="1">
            <a:off x="7331938" y="3321447"/>
            <a:ext cx="773768" cy="2951956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22C6D725-39BD-45FB-B604-A3956BD86C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Work Breakdown Structures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98344C54-EFCF-4AE7-A8FF-E8538AD9713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3377" y="4259962"/>
            <a:ext cx="8640762" cy="1432159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>
                <a:latin typeface="Verdana" panose="020B0604030504040204" pitchFamily="34" charset="0"/>
              </a:rPr>
              <a:t>Don’t forget: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Communication &amp; Reporting Tasks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Project Management Tasks</a:t>
            </a:r>
          </a:p>
          <a:p>
            <a:pPr lvl="2"/>
            <a:r>
              <a:rPr lang="en-GB" altLang="en-US" dirty="0">
                <a:latin typeface="Verdana" panose="020B0604030504040204" pitchFamily="34" charset="0"/>
              </a:rPr>
              <a:t>Quality Management - Reviews, Checks, Tests</a:t>
            </a:r>
          </a:p>
        </p:txBody>
      </p:sp>
      <p:sp>
        <p:nvSpPr>
          <p:cNvPr id="29700" name="Rectangle 7">
            <a:extLst>
              <a:ext uri="{FF2B5EF4-FFF2-40B4-BE49-F238E27FC236}">
                <a16:creationId xmlns:a16="http://schemas.microsoft.com/office/drawing/2014/main" id="{74CBC846-E4CB-4700-A56C-8DC923A08F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1946" y="1046257"/>
            <a:ext cx="1641796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 dirty="0">
                <a:latin typeface="Arial" panose="020B0604020202020204" pitchFamily="34" charset="0"/>
              </a:rPr>
              <a:t>Project X</a:t>
            </a:r>
            <a:endParaRPr lang="en-US" altLang="en-US" sz="2800" dirty="0">
              <a:latin typeface="Arial" panose="020B0604020202020204" pitchFamily="34" charset="0"/>
            </a:endParaRPr>
          </a:p>
        </p:txBody>
      </p:sp>
      <p:sp>
        <p:nvSpPr>
          <p:cNvPr id="29701" name="Rectangle 8">
            <a:extLst>
              <a:ext uri="{FF2B5EF4-FFF2-40B4-BE49-F238E27FC236}">
                <a16:creationId xmlns:a16="http://schemas.microsoft.com/office/drawing/2014/main" id="{7A8F27A1-4343-43C7-9FA7-1CE61E8BC4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3788" y="2363788"/>
            <a:ext cx="2045752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Preparation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2" name="Rectangle 9">
            <a:extLst>
              <a:ext uri="{FF2B5EF4-FFF2-40B4-BE49-F238E27FC236}">
                <a16:creationId xmlns:a16="http://schemas.microsoft.com/office/drawing/2014/main" id="{E6120EC4-99AD-47C2-9B95-03857E1434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1946" y="2363788"/>
            <a:ext cx="1763624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Execution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sp>
        <p:nvSpPr>
          <p:cNvPr id="29703" name="Rectangle 10">
            <a:extLst>
              <a:ext uri="{FF2B5EF4-FFF2-40B4-BE49-F238E27FC236}">
                <a16:creationId xmlns:a16="http://schemas.microsoft.com/office/drawing/2014/main" id="{430B1C67-0B00-47DB-B747-EFBC8BA638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2494" y="2363788"/>
            <a:ext cx="1864613" cy="52322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SzTx/>
              <a:buFontTx/>
              <a:buNone/>
            </a:pPr>
            <a:r>
              <a:rPr lang="en-GB" altLang="en-US" sz="2800">
                <a:latin typeface="Arial" panose="020B0604020202020204" pitchFamily="34" charset="0"/>
              </a:rPr>
              <a:t>Evaluation</a:t>
            </a:r>
            <a:endParaRPr lang="en-US" altLang="en-US" sz="2800">
              <a:latin typeface="Arial" panose="020B0604020202020204" pitchFamily="34" charset="0"/>
            </a:endParaRPr>
          </a:p>
        </p:txBody>
      </p:sp>
      <p:cxnSp>
        <p:nvCxnSpPr>
          <p:cNvPr id="29704" name="AutoShape 12">
            <a:extLst>
              <a:ext uri="{FF2B5EF4-FFF2-40B4-BE49-F238E27FC236}">
                <a16:creationId xmlns:a16="http://schemas.microsoft.com/office/drawing/2014/main" id="{E10B9045-CABC-4188-9AA4-FEBC3BAB01C8}"/>
              </a:ext>
            </a:extLst>
          </p:cNvPr>
          <p:cNvCxnSpPr>
            <a:cxnSpLocks noChangeShapeType="1"/>
          </p:cNvCxnSpPr>
          <p:nvPr/>
        </p:nvCxnSpPr>
        <p:spPr bwMode="auto">
          <a:xfrm rot="5400000" flipH="1" flipV="1">
            <a:off x="4422015" y="473235"/>
            <a:ext cx="794311" cy="2856180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5" name="AutoShape 13">
            <a:extLst>
              <a:ext uri="{FF2B5EF4-FFF2-40B4-BE49-F238E27FC236}">
                <a16:creationId xmlns:a16="http://schemas.microsoft.com/office/drawing/2014/main" id="{F6E1A4B6-780B-466B-B12B-446BAA6DB33B}"/>
              </a:ext>
            </a:extLst>
          </p:cNvPr>
          <p:cNvCxnSpPr>
            <a:cxnSpLocks noChangeShapeType="1"/>
          </p:cNvCxnSpPr>
          <p:nvPr/>
        </p:nvCxnSpPr>
        <p:spPr bwMode="auto">
          <a:xfrm rot="16200000" flipH="1">
            <a:off x="5795444" y="1985370"/>
            <a:ext cx="912466" cy="8832"/>
          </a:xfrm>
          <a:prstGeom prst="bentConnector3">
            <a:avLst>
              <a:gd name="adj1" fmla="val 50000"/>
            </a:avLst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706" name="AutoShape 15">
            <a:extLst>
              <a:ext uri="{FF2B5EF4-FFF2-40B4-BE49-F238E27FC236}">
                <a16:creationId xmlns:a16="http://schemas.microsoft.com/office/drawing/2014/main" id="{73EC676A-04B4-49D5-BDDE-DFD3E0706B13}"/>
              </a:ext>
            </a:extLst>
          </p:cNvPr>
          <p:cNvCxnSpPr>
            <a:cxnSpLocks noChangeShapeType="1"/>
            <a:endCxn id="29703" idx="0"/>
          </p:cNvCxnSpPr>
          <p:nvPr/>
        </p:nvCxnSpPr>
        <p:spPr bwMode="auto">
          <a:xfrm>
            <a:off x="6303758" y="1896744"/>
            <a:ext cx="2891043" cy="467044"/>
          </a:xfrm>
          <a:prstGeom prst="bentConnector2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9707" name="Text Box 9">
            <a:extLst>
              <a:ext uri="{FF2B5EF4-FFF2-40B4-BE49-F238E27FC236}">
                <a16:creationId xmlns:a16="http://schemas.microsoft.com/office/drawing/2014/main" id="{238E7E6C-5EE3-4232-87EC-2726EA8DC2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55851" y="3004919"/>
            <a:ext cx="3200400" cy="738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Team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Write Project Charter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Identify Stakeholders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8" name="Text Box 9">
            <a:extLst>
              <a:ext uri="{FF2B5EF4-FFF2-40B4-BE49-F238E27FC236}">
                <a16:creationId xmlns:a16="http://schemas.microsoft.com/office/drawing/2014/main" id="{42EB4D8C-3977-4D6F-AFEF-8AED1EA815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1946" y="2952315"/>
            <a:ext cx="32004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Reviews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Meetings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Communication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Tests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Audits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Inspections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29709" name="Text Box 9">
            <a:extLst>
              <a:ext uri="{FF2B5EF4-FFF2-40B4-BE49-F238E27FC236}">
                <a16:creationId xmlns:a16="http://schemas.microsoft.com/office/drawing/2014/main" id="{12D49982-B758-4E73-875A-73C72355B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62494" y="2952315"/>
            <a:ext cx="3200400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Review Project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Clean-Up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Get Paid</a:t>
            </a:r>
          </a:p>
          <a:p>
            <a:pPr eaLnBrk="1" hangingPunct="1">
              <a:spcBef>
                <a:spcPct val="0"/>
              </a:spcBef>
              <a:buSzTx/>
              <a:buFontTx/>
              <a:buChar char="-"/>
            </a:pPr>
            <a:r>
              <a:rPr lang="en-GB" altLang="en-US" sz="1400" dirty="0">
                <a:latin typeface="Arial" panose="020B0604020202020204" pitchFamily="34" charset="0"/>
              </a:rPr>
              <a:t>Hold Party</a:t>
            </a:r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A0BADD-7203-4B06-8801-DC9E02FFB8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46350" y="76200"/>
            <a:ext cx="812165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Work Breakdown </a:t>
            </a:r>
            <a:br>
              <a:rPr lang="en-GB" altLang="en-US" sz="4000">
                <a:latin typeface="Verdana" panose="020B0604030504040204" pitchFamily="34" charset="0"/>
              </a:rPr>
            </a:br>
            <a:r>
              <a:rPr lang="en-GB" altLang="en-US" sz="4000">
                <a:latin typeface="Verdana" panose="020B0604030504040204" pitchFamily="34" charset="0"/>
              </a:rPr>
              <a:t>Structures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8203208D-65D0-4C8D-8076-97DD446DF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Benefits of using a WBS:</a:t>
            </a:r>
          </a:p>
          <a:p>
            <a:pPr lvl="1"/>
            <a:r>
              <a:rPr lang="en-GB" altLang="en-US">
                <a:latin typeface="Verdana" panose="020B0604030504040204" pitchFamily="34" charset="0"/>
              </a:rPr>
              <a:t>Tasks are: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Definable – easily understood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Independent – minimum interfaces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Estimate able – time and cost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Measurable – progress easily captured</a:t>
            </a:r>
          </a:p>
          <a:p>
            <a:pPr lvl="2"/>
            <a:r>
              <a:rPr lang="en-GB" altLang="en-US">
                <a:latin typeface="Verdana" panose="020B0604030504040204" pitchFamily="34" charset="0"/>
              </a:rPr>
              <a:t>Adaptable – can be eliminated or added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1026" descr="PIC00003">
            <a:extLst>
              <a:ext uri="{FF2B5EF4-FFF2-40B4-BE49-F238E27FC236}">
                <a16:creationId xmlns:a16="http://schemas.microsoft.com/office/drawing/2014/main" id="{BBE53895-F90D-4D0C-BC18-00AB2ABD1B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Rectangle 1027">
            <a:extLst>
              <a:ext uri="{FF2B5EF4-FFF2-40B4-BE49-F238E27FC236}">
                <a16:creationId xmlns:a16="http://schemas.microsoft.com/office/drawing/2014/main" id="{3746F273-B2FD-490E-9CA0-6B6AF4391D2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286000" y="-1143000"/>
            <a:ext cx="7772400" cy="1143000"/>
          </a:xfrm>
        </p:spPr>
        <p:txBody>
          <a:bodyPr/>
          <a:lstStyle/>
          <a:p>
            <a:r>
              <a:rPr lang="en-GB" altLang="en-US"/>
              <a:t>Picture of team exercise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PIC00008">
            <a:extLst>
              <a:ext uri="{FF2B5EF4-FFF2-40B4-BE49-F238E27FC236}">
                <a16:creationId xmlns:a16="http://schemas.microsoft.com/office/drawing/2014/main" id="{01780777-2318-4DC7-A398-A4ED642A8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0B265DC0-75AA-4E4E-8772-DD0E6C4ED42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438400" y="-1143000"/>
            <a:ext cx="7772400" cy="1143000"/>
          </a:xfrm>
        </p:spPr>
        <p:txBody>
          <a:bodyPr/>
          <a:lstStyle/>
          <a:p>
            <a:r>
              <a:rPr lang="en-GB" altLang="en-US"/>
              <a:t>Picture of team exercise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>
            <a:extLst>
              <a:ext uri="{FF2B5EF4-FFF2-40B4-BE49-F238E27FC236}">
                <a16:creationId xmlns:a16="http://schemas.microsoft.com/office/drawing/2014/main" id="{E72F441E-8509-424D-B96B-5C0FA34958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9001" y="260350"/>
            <a:ext cx="2765425" cy="376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318 Group Project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33795" name="Text Box 3">
            <a:extLst>
              <a:ext uri="{FF2B5EF4-FFF2-40B4-BE49-F238E27FC236}">
                <a16:creationId xmlns:a16="http://schemas.microsoft.com/office/drawing/2014/main" id="{B1289B86-7C90-401A-9EA9-2BA1DD265B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1792288"/>
            <a:ext cx="10668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 Research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6" name="Text Box 4">
            <a:extLst>
              <a:ext uri="{FF2B5EF4-FFF2-40B4-BE49-F238E27FC236}">
                <a16:creationId xmlns:a16="http://schemas.microsoft.com/office/drawing/2014/main" id="{6C588E82-4349-451A-B499-ACBCE2E2B8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1792289"/>
            <a:ext cx="7620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Design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7" name="Text Box 5">
            <a:extLst>
              <a:ext uri="{FF2B5EF4-FFF2-40B4-BE49-F238E27FC236}">
                <a16:creationId xmlns:a16="http://schemas.microsoft.com/office/drawing/2014/main" id="{03A219A9-FB3D-4AF6-AC2D-3AEBF8639A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90064" y="1792289"/>
            <a:ext cx="1042987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Marketing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8" name="Text Box 6">
            <a:extLst>
              <a:ext uri="{FF2B5EF4-FFF2-40B4-BE49-F238E27FC236}">
                <a16:creationId xmlns:a16="http://schemas.microsoft.com/office/drawing/2014/main" id="{045FF143-BA52-4E26-8751-F98A48AF80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1" y="1792289"/>
            <a:ext cx="1376363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Manufacturing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0A3BE7F4-0D72-426A-91B1-BE507FC6DC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4" y="1792289"/>
            <a:ext cx="120332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Advertising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0" name="Text Box 8">
            <a:extLst>
              <a:ext uri="{FF2B5EF4-FFF2-40B4-BE49-F238E27FC236}">
                <a16:creationId xmlns:a16="http://schemas.microsoft.com/office/drawing/2014/main" id="{93BF21EF-C4E8-48D4-B7A3-A127C6876E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0" y="4292600"/>
            <a:ext cx="9906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Company Structure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1" name="Text Box 9">
            <a:extLst>
              <a:ext uri="{FF2B5EF4-FFF2-40B4-BE49-F238E27FC236}">
                <a16:creationId xmlns:a16="http://schemas.microsoft.com/office/drawing/2014/main" id="{F4B228E9-B115-424E-9E6F-AC3DEA8EE4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2420939"/>
            <a:ext cx="145415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Questionnaire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Market Size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PEST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SWOT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Competitor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Social Trends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2" name="Text Box 10">
            <a:extLst>
              <a:ext uri="{FF2B5EF4-FFF2-40B4-BE49-F238E27FC236}">
                <a16:creationId xmlns:a16="http://schemas.microsoft.com/office/drawing/2014/main" id="{C33CE698-C057-4D5F-9125-12818269D0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5" y="2420939"/>
            <a:ext cx="13716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Basic Features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Bill of Material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Drawings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Whole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Component parts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 - Mechanisms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Component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Design Packaging &amp; Instruction Manuals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3" name="Text Box 11">
            <a:extLst>
              <a:ext uri="{FF2B5EF4-FFF2-40B4-BE49-F238E27FC236}">
                <a16:creationId xmlns:a16="http://schemas.microsoft.com/office/drawing/2014/main" id="{4764D45C-8518-41CC-925C-A1AE5EA72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1792288"/>
            <a:ext cx="838200" cy="527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Product Idea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04" name="Text Box 12">
            <a:extLst>
              <a:ext uri="{FF2B5EF4-FFF2-40B4-BE49-F238E27FC236}">
                <a16:creationId xmlns:a16="http://schemas.microsoft.com/office/drawing/2014/main" id="{95421175-F674-4D4D-B3EE-2EB4E4F302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46463" y="2420939"/>
            <a:ext cx="1219200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Hold a Brainstorm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Discuss Ideas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Final Product Decision 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Invent Product Name &amp; Logo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Perform Product Value Analysis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Create Design Specification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5" name="Text Box 13">
            <a:extLst>
              <a:ext uri="{FF2B5EF4-FFF2-40B4-BE49-F238E27FC236}">
                <a16:creationId xmlns:a16="http://schemas.microsoft.com/office/drawing/2014/main" id="{0C9A3424-BBCE-4DEA-9001-427A74EEC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78926" y="2636839"/>
            <a:ext cx="14890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Find Target Customer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Price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Promotion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Investigate Product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Sales Routes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Distribution Methods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Sales Forecasts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6" name="Text Box 14">
            <a:extLst>
              <a:ext uri="{FF2B5EF4-FFF2-40B4-BE49-F238E27FC236}">
                <a16:creationId xmlns:a16="http://schemas.microsoft.com/office/drawing/2014/main" id="{07EB96B5-57E7-4BDF-9CEB-3C78633478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61100" y="2420939"/>
            <a:ext cx="14478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Suppliers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Set Factory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Factory Layout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Number of Employees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Decide on Manufacturing &amp; Packaging Processes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Make or Buy decision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Logistics &amp; Distribution Methods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7" name="Text Box 15">
            <a:extLst>
              <a:ext uri="{FF2B5EF4-FFF2-40B4-BE49-F238E27FC236}">
                <a16:creationId xmlns:a16="http://schemas.microsoft.com/office/drawing/2014/main" id="{A2B2E285-4A91-46BE-BE45-48FBBAA0B5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2263" y="2420939"/>
            <a:ext cx="1447800" cy="85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Promotion Campaigns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 Costs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Advertising Channels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8" name="Text Box 16">
            <a:extLst>
              <a:ext uri="{FF2B5EF4-FFF2-40B4-BE49-F238E27FC236}">
                <a16:creationId xmlns:a16="http://schemas.microsoft.com/office/drawing/2014/main" id="{AAE07A6C-8315-45A8-A200-E232E0051A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1451" y="4927601"/>
            <a:ext cx="1930337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the Company Name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Company Strategy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Define the Company Structure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Prepare Mission Statement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Company Location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Economic Conditions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09" name="Text Box 17">
            <a:extLst>
              <a:ext uri="{FF2B5EF4-FFF2-40B4-BE49-F238E27FC236}">
                <a16:creationId xmlns:a16="http://schemas.microsoft.com/office/drawing/2014/main" id="{7D79D90D-069A-42BF-B79D-ED3B4EB907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59375" y="4508501"/>
            <a:ext cx="1600200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Finances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0" name="Text Box 18">
            <a:extLst>
              <a:ext uri="{FF2B5EF4-FFF2-40B4-BE49-F238E27FC236}">
                <a16:creationId xmlns:a16="http://schemas.microsoft.com/office/drawing/2014/main" id="{DDBEF804-8632-442D-A07E-2DCB9A41E0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4927600"/>
            <a:ext cx="2303836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Choose Source Of Finance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Estimate: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Expenditure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Machinery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Material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Cost Of Advertising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Salary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Packaging Costs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Calculate Profit and Loss For 3 Years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3 Year Turnover Figures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 Company Taxation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endParaRPr lang="en-US" altLang="en-US" sz="1000">
              <a:latin typeface="Arial" panose="020B0604020202020204" pitchFamily="34" charset="0"/>
            </a:endParaRPr>
          </a:p>
        </p:txBody>
      </p:sp>
      <p:sp>
        <p:nvSpPr>
          <p:cNvPr id="33811" name="Text Box 19">
            <a:extLst>
              <a:ext uri="{FF2B5EF4-FFF2-40B4-BE49-F238E27FC236}">
                <a16:creationId xmlns:a16="http://schemas.microsoft.com/office/drawing/2014/main" id="{7FA02B71-794C-47F2-AF7F-F56E631B51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6" y="4292601"/>
            <a:ext cx="790575" cy="314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SzTx/>
              <a:buFontTx/>
              <a:buNone/>
            </a:pPr>
            <a:r>
              <a:rPr lang="en-GB" altLang="en-US" sz="1400">
                <a:latin typeface="Arial" panose="020B0604020202020204" pitchFamily="34" charset="0"/>
              </a:rPr>
              <a:t>HRM</a:t>
            </a:r>
            <a:endParaRPr lang="en-US" altLang="en-US" sz="1400">
              <a:latin typeface="Arial" panose="020B0604020202020204" pitchFamily="34" charset="0"/>
            </a:endParaRPr>
          </a:p>
        </p:txBody>
      </p:sp>
      <p:sp>
        <p:nvSpPr>
          <p:cNvPr id="33812" name="Text Box 20">
            <a:extLst>
              <a:ext uri="{FF2B5EF4-FFF2-40B4-BE49-F238E27FC236}">
                <a16:creationId xmlns:a16="http://schemas.microsoft.com/office/drawing/2014/main" id="{346CE866-CF68-4C8D-A3B4-5DCA60705D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4275" y="4927601"/>
            <a:ext cx="1828800" cy="176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100000"/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SzPct val="100000"/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SzPct val="100000"/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SzPct val="100000"/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SzPct val="100000"/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Determine Personnel Requirements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Provide Operator Training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Salaries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Write Job Descriptions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Establish Internal Communication Channels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Consider: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Employment law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Health and Safety &amp;</a:t>
            </a:r>
          </a:p>
          <a:p>
            <a:pPr eaLnBrk="1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000">
                <a:latin typeface="Arial" panose="020B0604020202020204" pitchFamily="34" charset="0"/>
              </a:rPr>
              <a:t> - Quality Control Issues</a:t>
            </a:r>
            <a:endParaRPr lang="en-US" altLang="en-US" sz="1000">
              <a:latin typeface="Arial" panose="020B0604020202020204" pitchFamily="34" charset="0"/>
            </a:endParaRPr>
          </a:p>
        </p:txBody>
      </p:sp>
      <p:cxnSp>
        <p:nvCxnSpPr>
          <p:cNvPr id="33813" name="AutoShape 21">
            <a:extLst>
              <a:ext uri="{FF2B5EF4-FFF2-40B4-BE49-F238E27FC236}">
                <a16:creationId xmlns:a16="http://schemas.microsoft.com/office/drawing/2014/main" id="{6D53FAAA-204C-467E-A5ED-99983388555D}"/>
              </a:ext>
            </a:extLst>
          </p:cNvPr>
          <p:cNvCxnSpPr>
            <a:cxnSpLocks noChangeShapeType="1"/>
            <a:stCxn id="33794" idx="2"/>
            <a:endCxn id="33795" idx="0"/>
          </p:cNvCxnSpPr>
          <p:nvPr/>
        </p:nvCxnSpPr>
        <p:spPr bwMode="auto">
          <a:xfrm rot="5400000">
            <a:off x="3652838" y="-636587"/>
            <a:ext cx="1155700" cy="37020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4" name="AutoShape 22">
            <a:extLst>
              <a:ext uri="{FF2B5EF4-FFF2-40B4-BE49-F238E27FC236}">
                <a16:creationId xmlns:a16="http://schemas.microsoft.com/office/drawing/2014/main" id="{FF4B557A-F289-471C-95CF-80F7788DDBCD}"/>
              </a:ext>
            </a:extLst>
          </p:cNvPr>
          <p:cNvCxnSpPr>
            <a:cxnSpLocks noChangeShapeType="1"/>
            <a:stCxn id="33794" idx="2"/>
            <a:endCxn id="33803" idx="0"/>
          </p:cNvCxnSpPr>
          <p:nvPr/>
        </p:nvCxnSpPr>
        <p:spPr bwMode="auto">
          <a:xfrm rot="5400000">
            <a:off x="4395788" y="106363"/>
            <a:ext cx="1155700" cy="2216150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5" name="AutoShape 23">
            <a:extLst>
              <a:ext uri="{FF2B5EF4-FFF2-40B4-BE49-F238E27FC236}">
                <a16:creationId xmlns:a16="http://schemas.microsoft.com/office/drawing/2014/main" id="{26C4237F-AC89-43A7-8E82-9214717D88D6}"/>
              </a:ext>
            </a:extLst>
          </p:cNvPr>
          <p:cNvCxnSpPr>
            <a:cxnSpLocks noChangeShapeType="1"/>
            <a:stCxn id="33794" idx="2"/>
            <a:endCxn id="33796" idx="0"/>
          </p:cNvCxnSpPr>
          <p:nvPr/>
        </p:nvCxnSpPr>
        <p:spPr bwMode="auto">
          <a:xfrm rot="5400000">
            <a:off x="5017294" y="727869"/>
            <a:ext cx="1155700" cy="973138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6" name="AutoShape 24">
            <a:extLst>
              <a:ext uri="{FF2B5EF4-FFF2-40B4-BE49-F238E27FC236}">
                <a16:creationId xmlns:a16="http://schemas.microsoft.com/office/drawing/2014/main" id="{4CCC0C05-0510-4096-A849-561DC14A2B33}"/>
              </a:ext>
            </a:extLst>
          </p:cNvPr>
          <p:cNvCxnSpPr>
            <a:cxnSpLocks noChangeShapeType="1"/>
            <a:stCxn id="33794" idx="2"/>
            <a:endCxn id="33798" idx="0"/>
          </p:cNvCxnSpPr>
          <p:nvPr/>
        </p:nvCxnSpPr>
        <p:spPr bwMode="auto">
          <a:xfrm rot="16200000" flipH="1">
            <a:off x="5938044" y="780257"/>
            <a:ext cx="1155700" cy="86836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7" name="AutoShape 25">
            <a:extLst>
              <a:ext uri="{FF2B5EF4-FFF2-40B4-BE49-F238E27FC236}">
                <a16:creationId xmlns:a16="http://schemas.microsoft.com/office/drawing/2014/main" id="{33534136-0AFE-4882-BC78-BC477F700849}"/>
              </a:ext>
            </a:extLst>
          </p:cNvPr>
          <p:cNvCxnSpPr>
            <a:cxnSpLocks noChangeShapeType="1"/>
            <a:stCxn id="33794" idx="2"/>
            <a:endCxn id="33799" idx="0"/>
          </p:cNvCxnSpPr>
          <p:nvPr/>
        </p:nvCxnSpPr>
        <p:spPr bwMode="auto">
          <a:xfrm rot="16200000" flipH="1">
            <a:off x="6734969" y="-16668"/>
            <a:ext cx="1155700" cy="2462212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8" name="AutoShape 26">
            <a:extLst>
              <a:ext uri="{FF2B5EF4-FFF2-40B4-BE49-F238E27FC236}">
                <a16:creationId xmlns:a16="http://schemas.microsoft.com/office/drawing/2014/main" id="{5382C4A5-F03C-4137-8B70-84F5C10F96C4}"/>
              </a:ext>
            </a:extLst>
          </p:cNvPr>
          <p:cNvCxnSpPr>
            <a:cxnSpLocks noChangeShapeType="1"/>
            <a:stCxn id="33794" idx="2"/>
            <a:endCxn id="33797" idx="0"/>
          </p:cNvCxnSpPr>
          <p:nvPr/>
        </p:nvCxnSpPr>
        <p:spPr bwMode="auto">
          <a:xfrm rot="16200000" flipH="1">
            <a:off x="7419182" y="-700881"/>
            <a:ext cx="1155700" cy="3830637"/>
          </a:xfrm>
          <a:prstGeom prst="bentConnector3">
            <a:avLst>
              <a:gd name="adj1" fmla="val 4986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19" name="AutoShape 27">
            <a:extLst>
              <a:ext uri="{FF2B5EF4-FFF2-40B4-BE49-F238E27FC236}">
                <a16:creationId xmlns:a16="http://schemas.microsoft.com/office/drawing/2014/main" id="{04AFB757-895C-4D12-9C43-652F8540B03E}"/>
              </a:ext>
            </a:extLst>
          </p:cNvPr>
          <p:cNvCxnSpPr>
            <a:cxnSpLocks noChangeShapeType="1"/>
            <a:stCxn id="33794" idx="2"/>
            <a:endCxn id="33800" idx="0"/>
          </p:cNvCxnSpPr>
          <p:nvPr/>
        </p:nvCxnSpPr>
        <p:spPr bwMode="auto">
          <a:xfrm rot="5400000">
            <a:off x="2816226" y="1027113"/>
            <a:ext cx="3656012" cy="2874963"/>
          </a:xfrm>
          <a:prstGeom prst="bentConnector3">
            <a:avLst>
              <a:gd name="adj1" fmla="val 1419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0" name="AutoShape 28">
            <a:extLst>
              <a:ext uri="{FF2B5EF4-FFF2-40B4-BE49-F238E27FC236}">
                <a16:creationId xmlns:a16="http://schemas.microsoft.com/office/drawing/2014/main" id="{73E49AB6-466B-42FC-8BA7-99A4C1A2F9E8}"/>
              </a:ext>
            </a:extLst>
          </p:cNvPr>
          <p:cNvCxnSpPr>
            <a:cxnSpLocks noChangeShapeType="1"/>
            <a:stCxn id="33794" idx="2"/>
            <a:endCxn id="33809" idx="0"/>
          </p:cNvCxnSpPr>
          <p:nvPr/>
        </p:nvCxnSpPr>
        <p:spPr bwMode="auto">
          <a:xfrm rot="5400000">
            <a:off x="4084638" y="2511425"/>
            <a:ext cx="3871912" cy="122238"/>
          </a:xfrm>
          <a:prstGeom prst="bentConnector3">
            <a:avLst>
              <a:gd name="adj1" fmla="val 49981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3821" name="AutoShape 29">
            <a:extLst>
              <a:ext uri="{FF2B5EF4-FFF2-40B4-BE49-F238E27FC236}">
                <a16:creationId xmlns:a16="http://schemas.microsoft.com/office/drawing/2014/main" id="{373B4F09-EB82-4758-9E80-9C38A3A4F93E}"/>
              </a:ext>
            </a:extLst>
          </p:cNvPr>
          <p:cNvCxnSpPr>
            <a:cxnSpLocks noChangeShapeType="1"/>
            <a:stCxn id="33794" idx="2"/>
            <a:endCxn id="33811" idx="0"/>
          </p:cNvCxnSpPr>
          <p:nvPr/>
        </p:nvCxnSpPr>
        <p:spPr bwMode="auto">
          <a:xfrm rot="16200000" flipH="1">
            <a:off x="5812632" y="905669"/>
            <a:ext cx="3656012" cy="3117850"/>
          </a:xfrm>
          <a:prstGeom prst="bentConnector3">
            <a:avLst>
              <a:gd name="adj1" fmla="val 1537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Session 3: Planning within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400" b="1" dirty="0"/>
              <a:t>Time planning</a:t>
            </a:r>
            <a:endParaRPr lang="en-GB" sz="2400" b="1" dirty="0"/>
          </a:p>
          <a:p>
            <a:pPr marL="0" indent="0">
              <a:buNone/>
            </a:pPr>
            <a:endParaRPr lang="en-GB" sz="1400" dirty="0"/>
          </a:p>
          <a:p>
            <a:r>
              <a:rPr lang="en-US" altLang="zh-TW" sz="2400" dirty="0"/>
              <a:t>This may follow from the analysis that provided  the work breakdown structure</a:t>
            </a:r>
            <a:endParaRPr lang="en-GB" altLang="zh-TW" sz="2400" dirty="0"/>
          </a:p>
          <a:p>
            <a:r>
              <a:rPr lang="en-GB" sz="2400" i="1" dirty="0"/>
              <a:t>… it may not</a:t>
            </a:r>
          </a:p>
          <a:p>
            <a:r>
              <a:rPr lang="en-GB" sz="2400" dirty="0"/>
              <a:t>Working forwards </a:t>
            </a:r>
            <a:r>
              <a:rPr lang="en-GB" sz="2400" i="1" dirty="0"/>
              <a:t>(we don’t know how long the project will take) </a:t>
            </a:r>
            <a:r>
              <a:rPr lang="en-GB" sz="2400" dirty="0"/>
              <a:t>or working backwards </a:t>
            </a:r>
            <a:r>
              <a:rPr lang="en-GB" sz="2400" i="1" dirty="0"/>
              <a:t>(there is a deadline)</a:t>
            </a:r>
          </a:p>
          <a:p>
            <a:r>
              <a:rPr lang="en-GB" sz="2400" i="1" dirty="0"/>
              <a:t>… or both of these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1764314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2800" b="1" dirty="0"/>
              <a:t>Time planning: estimation </a:t>
            </a:r>
            <a:br>
              <a:rPr lang="en-GB" sz="1800" b="1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309578"/>
            <a:ext cx="10629900" cy="39782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2000" dirty="0"/>
              <a:t>If done before, we have information to help in similar scenarios (‘analogous estimates’</a:t>
            </a:r>
            <a:r>
              <a:rPr lang="en-US" altLang="zh-TW" sz="2000" dirty="0"/>
              <a:t>)</a:t>
            </a:r>
            <a:endParaRPr lang="en-GB" sz="2000" dirty="0"/>
          </a:p>
          <a:p>
            <a:r>
              <a:rPr lang="en-US" altLang="zh-TW" sz="2000" dirty="0"/>
              <a:t>If </a:t>
            </a:r>
            <a:r>
              <a:rPr lang="en-GB" sz="2000" dirty="0"/>
              <a:t>not, well this is one of the challenges of project management; for some, it is the provides the greatest difficulty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869" y="3234502"/>
            <a:ext cx="5176365" cy="2185438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23900" y="5432503"/>
            <a:ext cx="3783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/>
              <a:t>Reproduced from </a:t>
            </a:r>
            <a:r>
              <a:rPr lang="en-GB" sz="1000" i="1" dirty="0"/>
              <a:t>Understanding Project Management </a:t>
            </a:r>
            <a:r>
              <a:rPr lang="en-GB" sz="100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30221849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2800" b="1" dirty="0"/>
              <a:t>Time planning: estimation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If we have little information, then we may need to use an analytical approach</a:t>
            </a:r>
          </a:p>
          <a:p>
            <a:r>
              <a:rPr lang="en-GB" sz="2400" dirty="0"/>
              <a:t>We could be optimistic</a:t>
            </a:r>
          </a:p>
          <a:p>
            <a:r>
              <a:rPr lang="en-GB" sz="2400" dirty="0"/>
              <a:t>We could be pessimistic</a:t>
            </a:r>
          </a:p>
          <a:p>
            <a:r>
              <a:rPr lang="en-GB" sz="2400" dirty="0"/>
              <a:t>However these are labelled, they are estimates</a:t>
            </a:r>
          </a:p>
          <a:p>
            <a:r>
              <a:rPr lang="en-GB" sz="2400" dirty="0"/>
              <a:t>Beware that they will get quoted</a:t>
            </a:r>
          </a:p>
          <a:p>
            <a:r>
              <a:rPr lang="en-GB" sz="2400" dirty="0"/>
              <a:t>Our approach may reflect our character style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66359482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2800" b="1" dirty="0"/>
              <a:t>Time planning: estimation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400" i="1" dirty="0"/>
              <a:t>We could base the estimates on (unsophisticated) un-weighted averages …</a:t>
            </a:r>
          </a:p>
          <a:p>
            <a:pPr marL="0" indent="0">
              <a:buNone/>
            </a:pPr>
            <a:r>
              <a:rPr lang="en-GB" sz="2200" i="1" dirty="0"/>
              <a:t>	</a:t>
            </a:r>
            <a:r>
              <a:rPr lang="en-GB" sz="2200" dirty="0"/>
              <a:t>New service – determine candidate market		2</a:t>
            </a:r>
          </a:p>
          <a:p>
            <a:pPr marL="0" indent="0">
              <a:buNone/>
            </a:pPr>
            <a:r>
              <a:rPr lang="en-GB" sz="2200" dirty="0"/>
              <a:t>	Instigate secondary market research		2</a:t>
            </a:r>
          </a:p>
          <a:p>
            <a:pPr marL="0" indent="0">
              <a:buNone/>
            </a:pPr>
            <a:r>
              <a:rPr lang="en-GB" sz="2200" dirty="0"/>
              <a:t>	Undertake primary market research		6</a:t>
            </a:r>
          </a:p>
          <a:p>
            <a:pPr marL="0" indent="0">
              <a:buNone/>
            </a:pPr>
            <a:r>
              <a:rPr lang="en-GB" sz="2200" dirty="0"/>
              <a:t>	Review service capability				7</a:t>
            </a:r>
          </a:p>
          <a:p>
            <a:pPr marL="0" indent="0">
              <a:buNone/>
            </a:pPr>
            <a:r>
              <a:rPr lang="en-GB" sz="2200" dirty="0"/>
              <a:t>	Evaluate secondary market research	 	2</a:t>
            </a:r>
          </a:p>
          <a:p>
            <a:pPr marL="0" indent="0">
              <a:buNone/>
            </a:pPr>
            <a:r>
              <a:rPr lang="en-GB" sz="2200" dirty="0"/>
              <a:t>	Evaluate primary market research			1</a:t>
            </a:r>
          </a:p>
          <a:p>
            <a:pPr marL="0" indent="0">
              <a:buNone/>
            </a:pPr>
            <a:r>
              <a:rPr lang="en-GB" sz="2200" dirty="0"/>
              <a:t>	Determine outline options for new service capability	4</a:t>
            </a:r>
          </a:p>
          <a:p>
            <a:pPr marL="0" indent="0">
              <a:buNone/>
            </a:pPr>
            <a:r>
              <a:rPr lang="en-GB" sz="2200" dirty="0"/>
              <a:t>	Propose new service/market platform		2</a:t>
            </a:r>
          </a:p>
          <a:p>
            <a:pPr marL="0" indent="0">
              <a:buNone/>
            </a:pPr>
            <a:endParaRPr lang="en-GB" sz="2400" i="1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3725795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US" altLang="zh-TW" sz="2800" b="1" dirty="0"/>
              <a:t>Time planning: Gantt charts example</a:t>
            </a:r>
            <a:br>
              <a:rPr lang="en-GB" sz="2800" b="1" dirty="0"/>
            </a:br>
            <a:br>
              <a:rPr lang="en-GB" sz="16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489" y="1627548"/>
            <a:ext cx="109728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2397698"/>
            <a:ext cx="6654297" cy="301194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55489" y="5298359"/>
            <a:ext cx="3783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/>
              <a:t>Reproduced from </a:t>
            </a:r>
            <a:r>
              <a:rPr lang="en-GB" sz="1000" i="1" dirty="0"/>
              <a:t>Understanding Project Management </a:t>
            </a:r>
            <a:r>
              <a:rPr lang="en-GB" sz="100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126664620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2800" b="1" dirty="0"/>
              <a:t>Time planning: reflection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400" b="1" dirty="0"/>
              <a:t>		</a:t>
            </a:r>
            <a:endParaRPr lang="en-GB" sz="16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Recognise there are limits to the use of these tools</a:t>
            </a:r>
          </a:p>
          <a:p>
            <a:r>
              <a:rPr lang="en-GB" sz="2400" dirty="0"/>
              <a:t>The analysis requires advanced knowledge of logic, estimates and dependencies; these may be completely unknown</a:t>
            </a:r>
          </a:p>
          <a:p>
            <a:r>
              <a:rPr lang="en-GB" sz="2400" dirty="0"/>
              <a:t>Using project planning software can be very helpful, but can also magnify a problem</a:t>
            </a:r>
          </a:p>
          <a:p>
            <a:r>
              <a:rPr lang="en-GB" sz="2400" dirty="0"/>
              <a:t>Can </a:t>
            </a:r>
            <a:r>
              <a:rPr lang="en-GB" sz="2400" i="1" dirty="0"/>
              <a:t>project</a:t>
            </a:r>
            <a:r>
              <a:rPr lang="en-GB" sz="2400" dirty="0"/>
              <a:t> a form of certainty onto something highly uncertain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1335954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Session 3: Planning within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400" b="1" dirty="0"/>
              <a:t>Resource planning </a:t>
            </a:r>
            <a:r>
              <a:rPr lang="en-US" altLang="zh-TW" sz="1600" b="1" dirty="0"/>
              <a:t>(I)</a:t>
            </a:r>
            <a:endParaRPr lang="en-GB" sz="1600" b="1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Important to reflect the resources required in the planning</a:t>
            </a:r>
          </a:p>
          <a:p>
            <a:r>
              <a:rPr lang="en-GB" sz="2400" dirty="0"/>
              <a:t>Need to know what these constitute</a:t>
            </a:r>
          </a:p>
          <a:p>
            <a:r>
              <a:rPr lang="en-GB" sz="2400" dirty="0"/>
              <a:t>Resources could mean people, physical or intangible items</a:t>
            </a:r>
          </a:p>
          <a:p>
            <a:r>
              <a:rPr lang="en-GB" sz="2400" i="1" dirty="0"/>
              <a:t>They all have a cost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561158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sz="2800" b="1" dirty="0"/>
              <a:t>Cost planning </a:t>
            </a:r>
            <a:br>
              <a:rPr lang="en-GB" sz="1800" b="1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850" y="2368024"/>
            <a:ext cx="8691327" cy="2893476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51850" y="5138389"/>
            <a:ext cx="3783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/>
              <a:t>Reproduced from </a:t>
            </a:r>
            <a:r>
              <a:rPr lang="en-GB" sz="1000" i="1" dirty="0"/>
              <a:t>Understanding Project Management </a:t>
            </a:r>
            <a:r>
              <a:rPr lang="en-GB" sz="100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16537035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800" b="1" dirty="0"/>
              <a:t>Cost planning </a:t>
            </a:r>
            <a:endParaRPr lang="en-GB" sz="1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400" i="1" dirty="0"/>
              <a:t>Typical items could include</a:t>
            </a:r>
          </a:p>
          <a:p>
            <a:pPr marL="0" indent="0">
              <a:buNone/>
            </a:pPr>
            <a:endParaRPr lang="en-GB" sz="1400" i="1" dirty="0"/>
          </a:p>
          <a:p>
            <a:r>
              <a:rPr lang="en-GB" sz="2400" dirty="0"/>
              <a:t>People</a:t>
            </a:r>
          </a:p>
          <a:p>
            <a:r>
              <a:rPr lang="en-GB" sz="2400" dirty="0"/>
              <a:t>Equipment</a:t>
            </a:r>
          </a:p>
          <a:p>
            <a:r>
              <a:rPr lang="en-GB" sz="2400" dirty="0"/>
              <a:t>Specialist knowledge or delivery expertise</a:t>
            </a:r>
          </a:p>
          <a:p>
            <a:r>
              <a:rPr lang="en-GB" sz="2400" dirty="0"/>
              <a:t>Other items or other services</a:t>
            </a:r>
          </a:p>
          <a:p>
            <a:r>
              <a:rPr lang="en-GB" sz="2400" dirty="0"/>
              <a:t>Unidentified or unknown items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8439657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800" b="1" dirty="0"/>
              <a:t>Cost planning: estimation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Challenges presented by cost estimation</a:t>
            </a:r>
          </a:p>
          <a:p>
            <a:r>
              <a:rPr lang="en-GB" sz="2400" dirty="0"/>
              <a:t>Some items may be well understood (for example, the hiring of people if to be permanent members of organisations)</a:t>
            </a:r>
          </a:p>
          <a:p>
            <a:r>
              <a:rPr lang="en-GB" sz="2400" dirty="0"/>
              <a:t>Others may be difficult to ascertain</a:t>
            </a:r>
          </a:p>
          <a:p>
            <a:r>
              <a:rPr lang="en-GB" sz="2400" dirty="0"/>
              <a:t>Can contribute to the budget being too low; may also reflect optimism</a:t>
            </a:r>
          </a:p>
          <a:p>
            <a:r>
              <a:rPr lang="en-GB" sz="2400" dirty="0"/>
              <a:t>Worthwhile deploying analytical approaches or engaging specialist analytical support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5390610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Session 3: Planning within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400" b="1" dirty="0"/>
              <a:t>Cost planning: establish project budget</a:t>
            </a:r>
            <a:endParaRPr lang="en-GB" sz="2400" b="1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Based on the work already undertaken</a:t>
            </a:r>
          </a:p>
          <a:p>
            <a:r>
              <a:rPr lang="en-GB" sz="2400" dirty="0"/>
              <a:t>Established ‘bottom-up’ or ‘top-down’</a:t>
            </a:r>
          </a:p>
          <a:p>
            <a:r>
              <a:rPr lang="en-GB" sz="2400" dirty="0"/>
              <a:t>Others somewhere between the two scenarios</a:t>
            </a:r>
          </a:p>
          <a:p>
            <a:r>
              <a:rPr lang="en-GB" sz="2400" dirty="0"/>
              <a:t>Worthwhile considering the </a:t>
            </a:r>
            <a:r>
              <a:rPr lang="en-GB" sz="2400" i="1" dirty="0"/>
              <a:t>unidentified</a:t>
            </a:r>
            <a:r>
              <a:rPr lang="en-GB" sz="2400" dirty="0"/>
              <a:t> or </a:t>
            </a:r>
            <a:r>
              <a:rPr lang="en-GB" sz="2400" i="1" dirty="0"/>
              <a:t>unknown</a:t>
            </a:r>
            <a:r>
              <a:rPr lang="en-GB" sz="2400" dirty="0"/>
              <a:t> items here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40252159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800" b="1" dirty="0"/>
              <a:t>Cost planning: procurement and contracts … some basics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Procurement planning, rationale &amp; preparatory work</a:t>
            </a:r>
          </a:p>
          <a:p>
            <a:r>
              <a:rPr lang="en-GB" sz="2400" dirty="0"/>
              <a:t>Planning the solicitation process</a:t>
            </a:r>
          </a:p>
          <a:p>
            <a:r>
              <a:rPr lang="en-GB" sz="2400" dirty="0"/>
              <a:t>Solicitation (of bids)</a:t>
            </a:r>
          </a:p>
          <a:p>
            <a:r>
              <a:rPr lang="en-GB" sz="2400" dirty="0"/>
              <a:t>Sources selection (of preferred bidder/ bid)</a:t>
            </a:r>
          </a:p>
          <a:p>
            <a:r>
              <a:rPr lang="en-GB" sz="2400" dirty="0"/>
              <a:t>Contract administration</a:t>
            </a:r>
          </a:p>
          <a:p>
            <a:r>
              <a:rPr lang="en-GB" sz="2400" dirty="0"/>
              <a:t>Contract close-out                              			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27595675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Can be a more difficult concept to elaborate in some project environments</a:t>
            </a:r>
          </a:p>
          <a:p>
            <a:r>
              <a:rPr lang="en-GB" sz="2400" dirty="0"/>
              <a:t>Depends on type and context of project</a:t>
            </a:r>
          </a:p>
          <a:p>
            <a:r>
              <a:rPr lang="en-GB" sz="2400" dirty="0"/>
              <a:t>Conformance: </a:t>
            </a:r>
            <a:r>
              <a:rPr lang="en-GB" sz="2400" i="1" dirty="0"/>
              <a:t>set of stated requirements to which projects delivery must conform</a:t>
            </a:r>
          </a:p>
          <a:p>
            <a:r>
              <a:rPr lang="en-GB" sz="2400" dirty="0"/>
              <a:t>Performance: </a:t>
            </a:r>
            <a:r>
              <a:rPr lang="en-GB" sz="2400" i="1" dirty="0"/>
              <a:t>onus is to deliver to stakeholder expectation</a:t>
            </a:r>
          </a:p>
          <a:p>
            <a:r>
              <a:rPr lang="en-GB" sz="2400" i="1" dirty="0"/>
              <a:t>… or both                 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6AC25F8-A7BF-444D-B7C6-8A8569259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sz="4400" b="1" dirty="0"/>
              <a:t>Quality planning</a:t>
            </a:r>
            <a:br>
              <a:rPr lang="en-GB" sz="44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68901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TW" sz="2400" b="1" dirty="0"/>
              <a:t>Quality planning: stakeholder drivers</a:t>
            </a:r>
            <a:endParaRPr lang="en-GB" sz="2400" b="1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400" i="1" dirty="0"/>
              <a:t>Service expectations and perceptions</a:t>
            </a:r>
            <a:r>
              <a:rPr lang="en-GB" sz="2400" dirty="0"/>
              <a:t>			</a:t>
            </a:r>
            <a:endParaRPr lang="en-GB" sz="1600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What is important to the stakeholder?</a:t>
            </a:r>
          </a:p>
          <a:p>
            <a:r>
              <a:rPr lang="en-GB" sz="2400" dirty="0"/>
              <a:t>How do we manage their expectations?</a:t>
            </a:r>
          </a:p>
          <a:p>
            <a:r>
              <a:rPr lang="en-GB" sz="2400" dirty="0"/>
              <a:t>This presents a variety of risks to the project</a:t>
            </a:r>
          </a:p>
          <a:p>
            <a:pPr marL="0" indent="0">
              <a:buNone/>
            </a:pPr>
            <a:r>
              <a:rPr lang="en-GB" sz="2400" i="1" dirty="0"/>
              <a:t>For example, in relation to a new energy generation scheme</a:t>
            </a:r>
          </a:p>
          <a:p>
            <a:r>
              <a:rPr lang="en-GB" sz="2400" dirty="0"/>
              <a:t>Disproportionate changes over time between the aspects of </a:t>
            </a:r>
            <a:r>
              <a:rPr lang="en-GB" sz="2400" i="1" dirty="0"/>
              <a:t>conformance</a:t>
            </a:r>
            <a:r>
              <a:rPr lang="en-GB" sz="2400" dirty="0"/>
              <a:t> (e.g. engineering) and </a:t>
            </a:r>
            <a:r>
              <a:rPr lang="en-GB" sz="2400" i="1" dirty="0"/>
              <a:t>performance</a:t>
            </a:r>
            <a:r>
              <a:rPr lang="en-GB" sz="2400" dirty="0"/>
              <a:t> (stakeholder expectations)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16164970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Project management organisation: roles and responsibilities</a:t>
            </a:r>
            <a:endParaRPr lang="en-GB" sz="2400" b="1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Resource planning may have informed need for roles (and responsibilities)</a:t>
            </a:r>
          </a:p>
          <a:p>
            <a:r>
              <a:rPr lang="en-GB" sz="2400" dirty="0"/>
              <a:t>There is a corresponding need for organisation and also the identification of crucial support roles</a:t>
            </a:r>
          </a:p>
          <a:p>
            <a:r>
              <a:rPr lang="en-GB" sz="2400" dirty="0"/>
              <a:t>Can look for guidance from </a:t>
            </a:r>
            <a:r>
              <a:rPr lang="en-GB" sz="2400" dirty="0" err="1"/>
              <a:t>BoK</a:t>
            </a:r>
            <a:r>
              <a:rPr lang="en-GB" sz="2400" dirty="0"/>
              <a:t> or build this from the ‘bottom-up’ </a:t>
            </a:r>
            <a:r>
              <a:rPr lang="en-GB" sz="1600" dirty="0"/>
              <a:t>[guided by the following…]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390728540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370894"/>
            <a:ext cx="10629900" cy="3978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Project management organisation: dedicated project structure</a:t>
            </a:r>
            <a:endParaRPr lang="en-GB" sz="2400" b="1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400" i="1" dirty="0"/>
              <a:t>Project-based structures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2542548"/>
            <a:ext cx="4798714" cy="2885969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55489" y="5428517"/>
            <a:ext cx="3783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/>
              <a:t>Reproduced from </a:t>
            </a:r>
            <a:r>
              <a:rPr lang="en-GB" sz="1000" i="1" dirty="0"/>
              <a:t>Understanding Project Management </a:t>
            </a:r>
            <a:r>
              <a:rPr lang="en-GB" sz="1000" dirty="0"/>
              <a:t>(Kogan Page)</a:t>
            </a:r>
          </a:p>
        </p:txBody>
      </p:sp>
    </p:spTree>
    <p:extLst>
      <p:ext uri="{BB962C8B-B14F-4D97-AF65-F5344CB8AC3E}">
        <p14:creationId xmlns:p14="http://schemas.microsoft.com/office/powerpoint/2010/main" val="23637939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Planning: some reflection</a:t>
            </a:r>
            <a:endParaRPr lang="en-GB" b="1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2600" dirty="0"/>
              <a:t>Planning so far largely discussed in relation to time, cost, quality; there are likely to  be  other important dimensions</a:t>
            </a:r>
          </a:p>
          <a:p>
            <a:r>
              <a:rPr lang="en-GB" sz="2600" dirty="0"/>
              <a:t>Some of these are easier to formulate and visualize but difficult to estimate and present with confidence</a:t>
            </a:r>
          </a:p>
          <a:p>
            <a:r>
              <a:rPr lang="en-GB" sz="2600" dirty="0"/>
              <a:t>Two key problems: </a:t>
            </a:r>
            <a:r>
              <a:rPr lang="en-GB" sz="2600" dirty="0" err="1"/>
              <a:t>i</a:t>
            </a:r>
            <a:r>
              <a:rPr lang="en-GB" sz="2600" dirty="0"/>
              <a:t>) estimation, ii) psychological</a:t>
            </a:r>
          </a:p>
          <a:p>
            <a:r>
              <a:rPr lang="en-GB" sz="2600" dirty="0"/>
              <a:t>Likely to use comparative or analogous approach; undertake analysis where necessary &amp; value-adding; work bottom-up or top-down, based on approaches discussed</a:t>
            </a:r>
          </a:p>
          <a:p>
            <a:r>
              <a:rPr lang="en-GB" sz="2600" dirty="0"/>
              <a:t>Be prepared to present, adjust, negotiate and defend your planning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0030671" y="6069596"/>
            <a:ext cx="156773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prstClr val="white"/>
                </a:solidFill>
                <a:latin typeface="Calibri Light" panose="020F0302020204030204"/>
                <a:cs typeface="Arial" panose="020B0604020202020204" pitchFamily="34" charset="0"/>
              </a:rPr>
              <a:t>© 2015 Gary Straw</a:t>
            </a:r>
          </a:p>
        </p:txBody>
      </p:sp>
    </p:spTree>
    <p:extLst>
      <p:ext uri="{BB962C8B-B14F-4D97-AF65-F5344CB8AC3E}">
        <p14:creationId xmlns:p14="http://schemas.microsoft.com/office/powerpoint/2010/main" val="228843541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2185</Words>
  <Application>Microsoft Office PowerPoint</Application>
  <PresentationFormat>Widescreen</PresentationFormat>
  <Paragraphs>446</Paragraphs>
  <Slides>50</Slides>
  <Notes>28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9" baseType="lpstr">
      <vt:lpstr>Arial</vt:lpstr>
      <vt:lpstr>Calibri</vt:lpstr>
      <vt:lpstr>Calibri Light</vt:lpstr>
      <vt:lpstr>Myriad Pro</vt:lpstr>
      <vt:lpstr>Times New Roman</vt:lpstr>
      <vt:lpstr>Verdana</vt:lpstr>
      <vt:lpstr>Wingdings</vt:lpstr>
      <vt:lpstr>20140311PresentationUWTSDTemplate</vt:lpstr>
      <vt:lpstr>MS Org Chart</vt:lpstr>
      <vt:lpstr>Week 2 Project Scope and Planning</vt:lpstr>
      <vt:lpstr>Learning Objectives:</vt:lpstr>
      <vt:lpstr>What is Project Scope Management</vt:lpstr>
      <vt:lpstr>Project Scope Management Process</vt:lpstr>
      <vt:lpstr>Project Life Cycle</vt:lpstr>
      <vt:lpstr>Project Planning  Tools</vt:lpstr>
      <vt:lpstr>Project Planning</vt:lpstr>
      <vt:lpstr>Project Planning</vt:lpstr>
      <vt:lpstr>Project Planning</vt:lpstr>
      <vt:lpstr>Project Planning  Levels</vt:lpstr>
      <vt:lpstr>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Work Breakdown  Structures</vt:lpstr>
      <vt:lpstr>Milestones</vt:lpstr>
      <vt:lpstr>PowerPoint Presentation</vt:lpstr>
      <vt:lpstr>Work Breakdown Structures</vt:lpstr>
      <vt:lpstr>Work Breakdown Structures</vt:lpstr>
      <vt:lpstr>Work Breakdown  Structures</vt:lpstr>
      <vt:lpstr>Picture of team exercise</vt:lpstr>
      <vt:lpstr>Picture of team exercise</vt:lpstr>
      <vt:lpstr>PowerPoint Presentation</vt:lpstr>
      <vt:lpstr>Session 3: Planning within projects</vt:lpstr>
      <vt:lpstr>Time planning: estimation  </vt:lpstr>
      <vt:lpstr>Time planning: estimation</vt:lpstr>
      <vt:lpstr>Time planning: estimation</vt:lpstr>
      <vt:lpstr>Time planning: Gantt charts example  </vt:lpstr>
      <vt:lpstr>Time planning: reflection</vt:lpstr>
      <vt:lpstr>Session 3: Planning within projects</vt:lpstr>
      <vt:lpstr>Cost planning  </vt:lpstr>
      <vt:lpstr>Cost planning </vt:lpstr>
      <vt:lpstr>Cost planning: estimation</vt:lpstr>
      <vt:lpstr>Session 3: Planning within projects</vt:lpstr>
      <vt:lpstr>Cost planning: procurement and contracts … some basics</vt:lpstr>
      <vt:lpstr>Quality planning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LCBB5005   WEEK 2 Gathering Requirements and the Business Case</dc:title>
  <dc:creator>Tarila</dc:creator>
  <cp:lastModifiedBy>Pepple, Dennis G. (Dr.)</cp:lastModifiedBy>
  <cp:revision>9</cp:revision>
  <dcterms:created xsi:type="dcterms:W3CDTF">2021-09-06T09:45:12Z</dcterms:created>
  <dcterms:modified xsi:type="dcterms:W3CDTF">2024-01-03T12:29:13Z</dcterms:modified>
</cp:coreProperties>
</file>