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notesMasterIdLst>
    <p:notesMasterId r:id="rId30"/>
  </p:notesMasterIdLst>
  <p:sldIdLst>
    <p:sldId id="272" r:id="rId2"/>
    <p:sldId id="274" r:id="rId3"/>
    <p:sldId id="275" r:id="rId4"/>
    <p:sldId id="277" r:id="rId5"/>
    <p:sldId id="278" r:id="rId6"/>
    <p:sldId id="294" r:id="rId7"/>
    <p:sldId id="295" r:id="rId8"/>
    <p:sldId id="296" r:id="rId9"/>
    <p:sldId id="297" r:id="rId10"/>
    <p:sldId id="298" r:id="rId11"/>
    <p:sldId id="299" r:id="rId12"/>
    <p:sldId id="300" r:id="rId13"/>
    <p:sldId id="301" r:id="rId14"/>
    <p:sldId id="303" r:id="rId15"/>
    <p:sldId id="304" r:id="rId16"/>
    <p:sldId id="305" r:id="rId17"/>
    <p:sldId id="306" r:id="rId18"/>
    <p:sldId id="307" r:id="rId19"/>
    <p:sldId id="280" r:id="rId20"/>
    <p:sldId id="281" r:id="rId21"/>
    <p:sldId id="282" r:id="rId22"/>
    <p:sldId id="283" r:id="rId23"/>
    <p:sldId id="285" r:id="rId24"/>
    <p:sldId id="287" r:id="rId25"/>
    <p:sldId id="289" r:id="rId26"/>
    <p:sldId id="290" r:id="rId27"/>
    <p:sldId id="292" r:id="rId28"/>
    <p:sldId id="308" r:id="rId29"/>
  </p:sldIdLst>
  <p:sldSz cx="9144000" cy="6858000" type="screen4x3"/>
  <p:notesSz cx="6724650" cy="977423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6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8413" y="0"/>
            <a:ext cx="2914650" cy="490538"/>
          </a:xfrm>
          <a:prstGeom prst="rect">
            <a:avLst/>
          </a:prstGeom>
        </p:spPr>
        <p:txBody>
          <a:bodyPr vert="horz" lIns="91440" tIns="45720" rIns="91440" bIns="45720" rtlCol="0"/>
          <a:lstStyle>
            <a:lvl1pPr algn="r">
              <a:defRPr sz="1200"/>
            </a:lvl1pPr>
          </a:lstStyle>
          <a:p>
            <a:fld id="{6E53C50F-205C-4DCC-B6AA-3452DB8C0B52}" type="datetimeFigureOut">
              <a:rPr lang="en-GB" smtClean="0"/>
              <a:t>27/10/2019</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100" y="4703763"/>
            <a:ext cx="5378450" cy="384810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700"/>
            <a:ext cx="2914650" cy="49053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8413" y="9283700"/>
            <a:ext cx="2914650" cy="490538"/>
          </a:xfrm>
          <a:prstGeom prst="rect">
            <a:avLst/>
          </a:prstGeom>
        </p:spPr>
        <p:txBody>
          <a:bodyPr vert="horz" lIns="91440" tIns="45720" rIns="91440" bIns="45720" rtlCol="0" anchor="b"/>
          <a:lstStyle>
            <a:lvl1pPr algn="r">
              <a:defRPr sz="1200"/>
            </a:lvl1pPr>
          </a:lstStyle>
          <a:p>
            <a:fld id="{4B904A4D-8AC6-497F-91AF-8E071900E55E}" type="slidenum">
              <a:rPr lang="en-GB" smtClean="0"/>
              <a:t>‹#›</a:t>
            </a:fld>
            <a:endParaRPr lang="en-GB"/>
          </a:p>
        </p:txBody>
      </p:sp>
    </p:spTree>
    <p:extLst>
      <p:ext uri="{BB962C8B-B14F-4D97-AF65-F5344CB8AC3E}">
        <p14:creationId xmlns:p14="http://schemas.microsoft.com/office/powerpoint/2010/main" val="3240081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6</a:t>
            </a:fld>
            <a:endParaRPr lang="en-GB"/>
          </a:p>
        </p:txBody>
      </p:sp>
    </p:spTree>
    <p:extLst>
      <p:ext uri="{BB962C8B-B14F-4D97-AF65-F5344CB8AC3E}">
        <p14:creationId xmlns:p14="http://schemas.microsoft.com/office/powerpoint/2010/main" val="3274773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9</a:t>
            </a:fld>
            <a:endParaRPr lang="en-GB"/>
          </a:p>
        </p:txBody>
      </p:sp>
    </p:spTree>
    <p:extLst>
      <p:ext uri="{BB962C8B-B14F-4D97-AF65-F5344CB8AC3E}">
        <p14:creationId xmlns:p14="http://schemas.microsoft.com/office/powerpoint/2010/main" val="764939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13</a:t>
            </a:fld>
            <a:endParaRPr lang="en-GB"/>
          </a:p>
        </p:txBody>
      </p:sp>
    </p:spTree>
    <p:extLst>
      <p:ext uri="{BB962C8B-B14F-4D97-AF65-F5344CB8AC3E}">
        <p14:creationId xmlns:p14="http://schemas.microsoft.com/office/powerpoint/2010/main" val="3581057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14</a:t>
            </a:fld>
            <a:endParaRPr lang="en-GB"/>
          </a:p>
        </p:txBody>
      </p:sp>
    </p:spTree>
    <p:extLst>
      <p:ext uri="{BB962C8B-B14F-4D97-AF65-F5344CB8AC3E}">
        <p14:creationId xmlns:p14="http://schemas.microsoft.com/office/powerpoint/2010/main" val="3819529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15</a:t>
            </a:fld>
            <a:endParaRPr lang="en-GB"/>
          </a:p>
        </p:txBody>
      </p:sp>
    </p:spTree>
    <p:extLst>
      <p:ext uri="{BB962C8B-B14F-4D97-AF65-F5344CB8AC3E}">
        <p14:creationId xmlns:p14="http://schemas.microsoft.com/office/powerpoint/2010/main" val="2669230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a:latin typeface="Arial" charset="0"/>
              </a:endParaRPr>
            </a:p>
          </p:txBody>
        </p:sp>
      </p:grpSp>
      <p:sp>
        <p:nvSpPr>
          <p:cNvPr id="81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81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a:lvl1pPr>
          </a:lstStyle>
          <a:p>
            <a:pPr>
              <a:defRPr/>
            </a:pPr>
            <a:endParaRPr lang="en-GB"/>
          </a:p>
        </p:txBody>
      </p:sp>
      <p:sp>
        <p:nvSpPr>
          <p:cNvPr id="9" name="Rectangle 9"/>
          <p:cNvSpPr>
            <a:spLocks noGrp="1" noChangeArrowheads="1"/>
          </p:cNvSpPr>
          <p:nvPr>
            <p:ph type="ftr" sz="quarter" idx="11"/>
          </p:nvPr>
        </p:nvSpPr>
        <p:spPr/>
        <p:txBody>
          <a:bodyPr/>
          <a:lstStyle>
            <a:lvl1pPr>
              <a:defRPr/>
            </a:lvl1pPr>
          </a:lstStyle>
          <a:p>
            <a:pPr>
              <a:defRPr/>
            </a:pPr>
            <a:endParaRPr lang="en-GB"/>
          </a:p>
        </p:txBody>
      </p:sp>
      <p:sp>
        <p:nvSpPr>
          <p:cNvPr id="10" name="Rectangle 10"/>
          <p:cNvSpPr>
            <a:spLocks noGrp="1" noChangeArrowheads="1"/>
          </p:cNvSpPr>
          <p:nvPr>
            <p:ph type="sldNum" sz="quarter" idx="12"/>
          </p:nvPr>
        </p:nvSpPr>
        <p:spPr/>
        <p:txBody>
          <a:bodyPr/>
          <a:lstStyle>
            <a:lvl1pPr>
              <a:defRPr/>
            </a:lvl1pPr>
          </a:lstStyle>
          <a:p>
            <a:pPr>
              <a:defRPr/>
            </a:pPr>
            <a:fld id="{1249FA2D-ADB3-400B-85D2-1516F0F5E73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18EB2E1F-6E2F-4924-8077-C15F691325B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B2A7555A-1284-4A7A-A2A1-AB7A70D875E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9F2A0F66-7859-4CBE-B75E-4F1E20347A0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80ACA81C-5019-44AA-85F5-D484682F1DF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9D5B0BB0-960A-4A27-9C1B-856D52F6681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7D9971BA-0D5F-48BA-A717-2C973190B09B}"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614BA3E7-D7E5-4DC0-B310-2D432C65E117}"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8826A447-462D-4859-9B3D-7710BD7F91AA}"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797ABD2D-2D30-4719-A1C3-A669A8C1767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5485E18C-63C7-4C87-AF52-769B4B0EC8D8}"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3238500" y="0"/>
            <a:ext cx="11925300" cy="3810000"/>
            <a:chOff x="-2040" y="0"/>
            <a:chExt cx="7512" cy="2400"/>
          </a:xfrm>
        </p:grpSpPr>
        <p:sp>
          <p:nvSpPr>
            <p:cNvPr id="717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17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a:latin typeface="Arial" charset="0"/>
              </a:endParaRPr>
            </a:p>
          </p:txBody>
        </p:sp>
        <p:sp>
          <p:nvSpPr>
            <p:cNvPr id="717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pPr>
                <a:defRPr/>
              </a:pPr>
              <a:endParaRPr lang="en-GB"/>
            </a:p>
          </p:txBody>
        </p:sp>
      </p:grpSp>
      <p:sp>
        <p:nvSpPr>
          <p:cNvPr id="1027"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28"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71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71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en-GB"/>
          </a:p>
        </p:txBody>
      </p:sp>
      <p:sp>
        <p:nvSpPr>
          <p:cNvPr id="71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45881D6B-0D4F-4DD9-AD44-B46A92C0941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2" r:id="rId2"/>
    <p:sldLayoutId id="2147483661" r:id="rId3"/>
    <p:sldLayoutId id="2147483660" r:id="rId4"/>
    <p:sldLayoutId id="2147483659" r:id="rId5"/>
    <p:sldLayoutId id="2147483658" r:id="rId6"/>
    <p:sldLayoutId id="2147483657" r:id="rId7"/>
    <p:sldLayoutId id="2147483656" r:id="rId8"/>
    <p:sldLayoutId id="2147483655" r:id="rId9"/>
    <p:sldLayoutId id="2147483654" r:id="rId10"/>
    <p:sldLayoutId id="2147483653" r:id="rId11"/>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ctrTitle"/>
          </p:nvPr>
        </p:nvSpPr>
        <p:spPr/>
        <p:txBody>
          <a:bodyPr/>
          <a:lstStyle/>
          <a:p>
            <a:pPr eaLnBrk="1" hangingPunct="1"/>
            <a:r>
              <a:rPr lang="en-GB" sz="3200" b="1" dirty="0"/>
              <a:t>Journal Reviews, Critical Thinking, and Responding </a:t>
            </a:r>
            <a:r>
              <a:rPr lang="en-GB" sz="3200" b="1" dirty="0" smtClean="0"/>
              <a:t>Critically</a:t>
            </a:r>
            <a:endParaRPr lang="cy-GB" sz="3200" b="1"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pPr eaLnBrk="1" hangingPunct="1"/>
            <a:r>
              <a:rPr lang="en-GB" sz="3200" b="1" dirty="0" smtClean="0"/>
              <a:t>What is a journal review</a:t>
            </a:r>
            <a:endParaRPr lang="cy-GB" sz="3200" b="1" dirty="0" smtClean="0"/>
          </a:p>
        </p:txBody>
      </p:sp>
      <p:sp>
        <p:nvSpPr>
          <p:cNvPr id="15362" name="Content Placeholder 2"/>
          <p:cNvSpPr>
            <a:spLocks noGrp="1"/>
          </p:cNvSpPr>
          <p:nvPr>
            <p:ph idx="1"/>
          </p:nvPr>
        </p:nvSpPr>
        <p:spPr/>
        <p:txBody>
          <a:bodyPr/>
          <a:lstStyle/>
          <a:p>
            <a:pPr eaLnBrk="1" hangingPunct="1"/>
            <a:r>
              <a:rPr lang="en-GB" sz="2000" dirty="0" smtClean="0"/>
              <a:t>A review is a written task that asks you to summarise and evaluate a text.</a:t>
            </a:r>
          </a:p>
          <a:p>
            <a:pPr eaLnBrk="1" hangingPunct="1"/>
            <a:endParaRPr lang="en-GB" sz="2000" dirty="0" smtClean="0"/>
          </a:p>
          <a:p>
            <a:pPr eaLnBrk="1" hangingPunct="1"/>
            <a:r>
              <a:rPr lang="en-GB" sz="2000" dirty="0" smtClean="0"/>
              <a:t>It requires you to read the selected text in detail so that you can present a fair and reasonable evaluation of the selected text.</a:t>
            </a:r>
          </a:p>
          <a:p>
            <a:pPr eaLnBrk="1" hangingPunct="1"/>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pPr eaLnBrk="1" hangingPunct="1"/>
            <a:r>
              <a:rPr lang="en-GB" sz="3200" b="1" dirty="0"/>
              <a:t>Reviewing Journals</a:t>
            </a:r>
            <a:endParaRPr lang="cy-GB" sz="3200" b="1" dirty="0" smtClean="0"/>
          </a:p>
        </p:txBody>
      </p:sp>
      <p:sp>
        <p:nvSpPr>
          <p:cNvPr id="16386" name="Content Placeholder 2"/>
          <p:cNvSpPr>
            <a:spLocks noGrp="1"/>
          </p:cNvSpPr>
          <p:nvPr>
            <p:ph idx="1"/>
          </p:nvPr>
        </p:nvSpPr>
        <p:spPr/>
        <p:txBody>
          <a:bodyPr/>
          <a:lstStyle/>
          <a:p>
            <a:pPr eaLnBrk="1" hangingPunct="1"/>
            <a:r>
              <a:rPr lang="en-GB" sz="2000" dirty="0" smtClean="0"/>
              <a:t>It means thinking and writing critically.</a:t>
            </a:r>
          </a:p>
          <a:p>
            <a:pPr eaLnBrk="1" hangingPunct="1"/>
            <a:r>
              <a:rPr lang="en-GB" sz="2000" dirty="0" smtClean="0"/>
              <a:t>Being critical does not mean to criticise in a negative manner.</a:t>
            </a:r>
          </a:p>
          <a:p>
            <a:pPr eaLnBrk="1" hangingPunct="1"/>
            <a:r>
              <a:rPr lang="en-GB" sz="2000" dirty="0" smtClean="0"/>
              <a:t>Rather it requires you to </a:t>
            </a:r>
            <a:r>
              <a:rPr lang="en-GB" sz="2000" u="sng" dirty="0" smtClean="0"/>
              <a:t>question</a:t>
            </a:r>
            <a:r>
              <a:rPr lang="en-GB" sz="2000" dirty="0" smtClean="0"/>
              <a:t> the information and opinions in a text and present your </a:t>
            </a:r>
            <a:r>
              <a:rPr lang="en-GB" sz="2000" u="sng" dirty="0" smtClean="0"/>
              <a:t>evaluation or judgement </a:t>
            </a:r>
            <a:r>
              <a:rPr lang="en-GB" sz="2000" dirty="0" smtClean="0"/>
              <a:t>of the text.</a:t>
            </a:r>
          </a:p>
          <a:p>
            <a:pPr eaLnBrk="1" hangingPunct="1"/>
            <a:r>
              <a:rPr lang="en-GB" sz="2000" dirty="0"/>
              <a:t>To do this well, you should attempt to understand the topic from different perspectives, theories, approaches and frameworks.</a:t>
            </a:r>
          </a:p>
          <a:p>
            <a:pPr eaLnBrk="1" hangingPunct="1"/>
            <a:r>
              <a:rPr lang="en-GB" sz="2000" dirty="0"/>
              <a:t>Your experiences and practice may inform your opinions and perspectives.</a:t>
            </a:r>
          </a:p>
          <a:p>
            <a:pPr eaLnBrk="1" hangingPunct="1"/>
            <a:r>
              <a:rPr lang="en-GB" sz="2000" dirty="0" smtClean="0"/>
              <a:t>2 </a:t>
            </a:r>
            <a:r>
              <a:rPr lang="en-GB" sz="2000" dirty="0"/>
              <a:t>Reviews </a:t>
            </a:r>
            <a:r>
              <a:rPr lang="en-GB" sz="2000" dirty="0" smtClean="0"/>
              <a:t>= 2 </a:t>
            </a:r>
            <a:r>
              <a:rPr lang="en-GB" sz="2000" dirty="0"/>
              <a:t>different perspectives.</a:t>
            </a:r>
          </a:p>
          <a:p>
            <a:pPr eaLnBrk="1" hangingPunct="1"/>
            <a:endParaRPr lang="en-GB" sz="20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pPr eaLnBrk="1" hangingPunct="1"/>
            <a:r>
              <a:rPr lang="en-GB" b="1" dirty="0" smtClean="0"/>
              <a:t>What is a journal?  </a:t>
            </a:r>
            <a:endParaRPr lang="cy-GB" b="1" dirty="0" smtClean="0"/>
          </a:p>
        </p:txBody>
      </p:sp>
      <p:sp>
        <p:nvSpPr>
          <p:cNvPr id="18434" name="Content Placeholder 2"/>
          <p:cNvSpPr>
            <a:spLocks noGrp="1"/>
          </p:cNvSpPr>
          <p:nvPr>
            <p:ph idx="1"/>
          </p:nvPr>
        </p:nvSpPr>
        <p:spPr/>
        <p:txBody>
          <a:bodyPr/>
          <a:lstStyle/>
          <a:p>
            <a:pPr eaLnBrk="1" hangingPunct="1">
              <a:lnSpc>
                <a:spcPct val="90000"/>
              </a:lnSpc>
            </a:pPr>
            <a:r>
              <a:rPr lang="en-GB" sz="2000" dirty="0" smtClean="0"/>
              <a:t>What is a Journal?</a:t>
            </a:r>
          </a:p>
          <a:p>
            <a:pPr lvl="1" eaLnBrk="1" hangingPunct="1">
              <a:lnSpc>
                <a:spcPct val="90000"/>
              </a:lnSpc>
            </a:pPr>
            <a:r>
              <a:rPr lang="en-GB" sz="1800" dirty="0" smtClean="0"/>
              <a:t>Periodicals in which researchers publish articles of their work.</a:t>
            </a:r>
          </a:p>
          <a:p>
            <a:pPr lvl="2" eaLnBrk="1" hangingPunct="1">
              <a:lnSpc>
                <a:spcPct val="90000"/>
              </a:lnSpc>
            </a:pPr>
            <a:r>
              <a:rPr lang="en-GB" sz="1600" dirty="0" smtClean="0"/>
              <a:t>Reports of Research</a:t>
            </a:r>
          </a:p>
          <a:p>
            <a:pPr lvl="2" eaLnBrk="1" hangingPunct="1">
              <a:lnSpc>
                <a:spcPct val="90000"/>
              </a:lnSpc>
            </a:pPr>
            <a:r>
              <a:rPr lang="en-GB" sz="1600" dirty="0" smtClean="0"/>
              <a:t>Theoretical Discussion/Arguments</a:t>
            </a:r>
          </a:p>
          <a:p>
            <a:pPr lvl="2" eaLnBrk="1" hangingPunct="1">
              <a:lnSpc>
                <a:spcPct val="90000"/>
              </a:lnSpc>
            </a:pPr>
            <a:r>
              <a:rPr lang="en-GB" sz="1600" dirty="0" smtClean="0"/>
              <a:t>Review of Literature </a:t>
            </a:r>
          </a:p>
          <a:p>
            <a:pPr lvl="2" eaLnBrk="1" hangingPunct="1">
              <a:lnSpc>
                <a:spcPct val="90000"/>
              </a:lnSpc>
            </a:pPr>
            <a:r>
              <a:rPr lang="en-GB" sz="1600" dirty="0" smtClean="0"/>
              <a:t>Review of another Study  </a:t>
            </a:r>
          </a:p>
          <a:p>
            <a:pPr lvl="1" eaLnBrk="1" hangingPunct="1">
              <a:lnSpc>
                <a:spcPct val="90000"/>
              </a:lnSpc>
            </a:pPr>
            <a:r>
              <a:rPr lang="en-GB" sz="1800" dirty="0" smtClean="0"/>
              <a:t>Peer Reviewed.</a:t>
            </a:r>
          </a:p>
          <a:p>
            <a:pPr lvl="1" eaLnBrk="1" hangingPunct="1">
              <a:lnSpc>
                <a:spcPct val="90000"/>
              </a:lnSpc>
            </a:pPr>
            <a:r>
              <a:rPr lang="en-GB" sz="1800" dirty="0" smtClean="0"/>
              <a:t>Considered the “Strongest” Sources. </a:t>
            </a:r>
          </a:p>
          <a:p>
            <a:pPr lvl="2" eaLnBrk="1" hangingPunct="1">
              <a:lnSpc>
                <a:spcPct val="90000"/>
              </a:lnSpc>
            </a:pPr>
            <a:r>
              <a:rPr lang="en-GB" sz="1600" dirty="0" smtClean="0"/>
              <a:t>Not all articles without criticism. </a:t>
            </a:r>
          </a:p>
          <a:p>
            <a:pPr eaLnBrk="1" hangingPunct="1"/>
            <a:endParaRPr lang="en-GB"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r>
              <a:rPr lang="en-GB" b="1" dirty="0" smtClean="0"/>
              <a:t>What is in a Journal</a:t>
            </a:r>
            <a:endParaRPr lang="cy-GB" b="1" dirty="0" smtClean="0"/>
          </a:p>
        </p:txBody>
      </p:sp>
      <p:sp>
        <p:nvSpPr>
          <p:cNvPr id="19458" name="Content Placeholder 2"/>
          <p:cNvSpPr>
            <a:spLocks noGrp="1"/>
          </p:cNvSpPr>
          <p:nvPr>
            <p:ph sz="half" idx="1"/>
          </p:nvPr>
        </p:nvSpPr>
        <p:spPr>
          <a:xfrm>
            <a:off x="1370013" y="1827212"/>
            <a:ext cx="3579812" cy="4986163"/>
          </a:xfrm>
        </p:spPr>
        <p:txBody>
          <a:bodyPr/>
          <a:lstStyle/>
          <a:p>
            <a:pPr eaLnBrk="1" hangingPunct="1"/>
            <a:r>
              <a:rPr lang="en-GB" sz="1800" dirty="0" smtClean="0"/>
              <a:t>Title</a:t>
            </a:r>
          </a:p>
          <a:p>
            <a:pPr lvl="1" eaLnBrk="1" hangingPunct="1"/>
            <a:r>
              <a:rPr lang="en-GB" sz="1600" dirty="0" smtClean="0"/>
              <a:t>What the article is about / What the article aimed to achieved. </a:t>
            </a:r>
          </a:p>
          <a:p>
            <a:pPr eaLnBrk="1" hangingPunct="1"/>
            <a:r>
              <a:rPr lang="en-GB" sz="1800" dirty="0" smtClean="0"/>
              <a:t>Author/s</a:t>
            </a:r>
          </a:p>
          <a:p>
            <a:pPr lvl="1" eaLnBrk="1" hangingPunct="1"/>
            <a:r>
              <a:rPr lang="en-GB" sz="1600" dirty="0" smtClean="0"/>
              <a:t>Who wrote the article.  </a:t>
            </a:r>
          </a:p>
          <a:p>
            <a:pPr eaLnBrk="1" hangingPunct="1"/>
            <a:r>
              <a:rPr lang="en-GB" sz="1800" dirty="0" smtClean="0"/>
              <a:t>Abstract / Summary</a:t>
            </a:r>
          </a:p>
          <a:p>
            <a:pPr lvl="1" eaLnBrk="1" hangingPunct="1"/>
            <a:r>
              <a:rPr lang="en-GB" sz="1600" dirty="0" smtClean="0"/>
              <a:t>Very briefly summarises the whole article. </a:t>
            </a:r>
          </a:p>
          <a:p>
            <a:pPr lvl="0" eaLnBrk="1" hangingPunct="1">
              <a:lnSpc>
                <a:spcPct val="80000"/>
              </a:lnSpc>
              <a:buClr>
                <a:srgbClr val="006666"/>
              </a:buClr>
            </a:pPr>
            <a:r>
              <a:rPr lang="en-GB" sz="1800" dirty="0">
                <a:solidFill>
                  <a:srgbClr val="000000"/>
                </a:solidFill>
              </a:rPr>
              <a:t>Results and Analysis</a:t>
            </a:r>
          </a:p>
          <a:p>
            <a:pPr lvl="1" eaLnBrk="1" hangingPunct="1">
              <a:lnSpc>
                <a:spcPct val="80000"/>
              </a:lnSpc>
              <a:buClr>
                <a:srgbClr val="99CCCC"/>
              </a:buClr>
            </a:pPr>
            <a:r>
              <a:rPr lang="en-GB" sz="1600" dirty="0">
                <a:solidFill>
                  <a:srgbClr val="000000"/>
                </a:solidFill>
              </a:rPr>
              <a:t>What were the findings?</a:t>
            </a:r>
          </a:p>
          <a:p>
            <a:pPr lvl="1" eaLnBrk="1" hangingPunct="1">
              <a:lnSpc>
                <a:spcPct val="80000"/>
              </a:lnSpc>
              <a:buClr>
                <a:srgbClr val="99CCCC"/>
              </a:buClr>
            </a:pPr>
            <a:r>
              <a:rPr lang="en-GB" sz="1600" dirty="0">
                <a:solidFill>
                  <a:srgbClr val="000000"/>
                </a:solidFill>
              </a:rPr>
              <a:t>Tables and Graphs</a:t>
            </a:r>
          </a:p>
          <a:p>
            <a:pPr lvl="1" eaLnBrk="1" hangingPunct="1">
              <a:lnSpc>
                <a:spcPct val="80000"/>
              </a:lnSpc>
              <a:buClr>
                <a:srgbClr val="99CCCC"/>
              </a:buClr>
            </a:pPr>
            <a:r>
              <a:rPr lang="en-GB" sz="1600" dirty="0">
                <a:solidFill>
                  <a:srgbClr val="000000"/>
                </a:solidFill>
              </a:rPr>
              <a:t>Were Findings Significant? </a:t>
            </a:r>
          </a:p>
          <a:p>
            <a:pPr eaLnBrk="1" hangingPunct="1"/>
            <a:endParaRPr lang="en-GB" dirty="0" smtClean="0"/>
          </a:p>
        </p:txBody>
      </p:sp>
      <p:sp>
        <p:nvSpPr>
          <p:cNvPr id="2" name="Content Placeholder 1"/>
          <p:cNvSpPr>
            <a:spLocks noGrp="1"/>
          </p:cNvSpPr>
          <p:nvPr>
            <p:ph sz="half" idx="2"/>
          </p:nvPr>
        </p:nvSpPr>
        <p:spPr/>
        <p:txBody>
          <a:bodyPr/>
          <a:lstStyle/>
          <a:p>
            <a:pPr lvl="0" eaLnBrk="1" hangingPunct="1">
              <a:lnSpc>
                <a:spcPct val="80000"/>
              </a:lnSpc>
              <a:buClr>
                <a:srgbClr val="006666"/>
              </a:buClr>
            </a:pPr>
            <a:r>
              <a:rPr lang="en-GB" sz="1800" dirty="0">
                <a:solidFill>
                  <a:srgbClr val="000000"/>
                </a:solidFill>
              </a:rPr>
              <a:t>Discussion </a:t>
            </a:r>
          </a:p>
          <a:p>
            <a:pPr lvl="1" eaLnBrk="1" hangingPunct="1">
              <a:lnSpc>
                <a:spcPct val="80000"/>
              </a:lnSpc>
              <a:buClr>
                <a:srgbClr val="99CCCC"/>
              </a:buClr>
            </a:pPr>
            <a:r>
              <a:rPr lang="en-GB" sz="1600" dirty="0">
                <a:solidFill>
                  <a:srgbClr val="000000"/>
                </a:solidFill>
              </a:rPr>
              <a:t>What the results mean</a:t>
            </a:r>
          </a:p>
          <a:p>
            <a:pPr lvl="1" eaLnBrk="1" hangingPunct="1">
              <a:lnSpc>
                <a:spcPct val="80000"/>
              </a:lnSpc>
              <a:buClr>
                <a:srgbClr val="99CCCC"/>
              </a:buClr>
            </a:pPr>
            <a:r>
              <a:rPr lang="en-GB" sz="1600" dirty="0">
                <a:solidFill>
                  <a:srgbClr val="000000"/>
                </a:solidFill>
              </a:rPr>
              <a:t>How does the findings contribute to knowledge</a:t>
            </a:r>
          </a:p>
          <a:p>
            <a:pPr lvl="1" eaLnBrk="1" hangingPunct="1">
              <a:lnSpc>
                <a:spcPct val="80000"/>
              </a:lnSpc>
              <a:buClr>
                <a:srgbClr val="99CCCC"/>
              </a:buClr>
            </a:pPr>
            <a:r>
              <a:rPr lang="en-GB" sz="1600" dirty="0">
                <a:solidFill>
                  <a:srgbClr val="000000"/>
                </a:solidFill>
              </a:rPr>
              <a:t>Are Hypotheses supported or rejected?</a:t>
            </a:r>
          </a:p>
          <a:p>
            <a:pPr lvl="1" eaLnBrk="1" hangingPunct="1">
              <a:lnSpc>
                <a:spcPct val="80000"/>
              </a:lnSpc>
              <a:buClr>
                <a:srgbClr val="99CCCC"/>
              </a:buClr>
            </a:pPr>
            <a:r>
              <a:rPr lang="en-GB" sz="1600" dirty="0">
                <a:solidFill>
                  <a:srgbClr val="000000"/>
                </a:solidFill>
              </a:rPr>
              <a:t>Problems with Study</a:t>
            </a:r>
          </a:p>
          <a:p>
            <a:pPr lvl="0" eaLnBrk="1" hangingPunct="1">
              <a:lnSpc>
                <a:spcPct val="80000"/>
              </a:lnSpc>
              <a:buClr>
                <a:srgbClr val="006666"/>
              </a:buClr>
            </a:pPr>
            <a:r>
              <a:rPr lang="en-GB" sz="1800" dirty="0">
                <a:solidFill>
                  <a:srgbClr val="000000"/>
                </a:solidFill>
              </a:rPr>
              <a:t>Conclusion</a:t>
            </a:r>
          </a:p>
          <a:p>
            <a:pPr lvl="1" eaLnBrk="1" hangingPunct="1">
              <a:lnSpc>
                <a:spcPct val="80000"/>
              </a:lnSpc>
              <a:buClr>
                <a:srgbClr val="99CCCC"/>
              </a:buClr>
            </a:pPr>
            <a:r>
              <a:rPr lang="en-GB" sz="1600" dirty="0">
                <a:solidFill>
                  <a:srgbClr val="000000"/>
                </a:solidFill>
              </a:rPr>
              <a:t>Importance of research</a:t>
            </a:r>
          </a:p>
          <a:p>
            <a:pPr lvl="1" eaLnBrk="1" hangingPunct="1">
              <a:lnSpc>
                <a:spcPct val="80000"/>
              </a:lnSpc>
              <a:buClr>
                <a:srgbClr val="99CCCC"/>
              </a:buClr>
            </a:pPr>
            <a:r>
              <a:rPr lang="en-GB" sz="1600" dirty="0">
                <a:solidFill>
                  <a:srgbClr val="000000"/>
                </a:solidFill>
              </a:rPr>
              <a:t>Future research</a:t>
            </a:r>
          </a:p>
          <a:p>
            <a:pPr lvl="0" eaLnBrk="1" hangingPunct="1">
              <a:lnSpc>
                <a:spcPct val="80000"/>
              </a:lnSpc>
              <a:buClr>
                <a:srgbClr val="006666"/>
              </a:buClr>
            </a:pPr>
            <a:r>
              <a:rPr lang="en-GB" sz="1800" dirty="0">
                <a:solidFill>
                  <a:srgbClr val="000000"/>
                </a:solidFill>
              </a:rPr>
              <a:t>References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critical thinking?</a:t>
            </a:r>
            <a:endParaRPr lang="en-GB" b="1" dirty="0"/>
          </a:p>
        </p:txBody>
      </p:sp>
      <p:sp>
        <p:nvSpPr>
          <p:cNvPr id="3" name="Content Placeholder 2"/>
          <p:cNvSpPr>
            <a:spLocks noGrp="1"/>
          </p:cNvSpPr>
          <p:nvPr>
            <p:ph idx="1"/>
          </p:nvPr>
        </p:nvSpPr>
        <p:spPr>
          <a:xfrm>
            <a:off x="1043607" y="1772529"/>
            <a:ext cx="7488873" cy="4824823"/>
          </a:xfrm>
        </p:spPr>
        <p:txBody>
          <a:bodyPr>
            <a:normAutofit/>
          </a:bodyPr>
          <a:lstStyle/>
          <a:p>
            <a:pPr algn="just"/>
            <a:r>
              <a:rPr lang="en-GB" sz="2400" dirty="0" smtClean="0"/>
              <a:t>‘Critical thinking means weighing up the arguments and evidence </a:t>
            </a:r>
            <a:r>
              <a:rPr lang="en-GB" sz="2400" i="1" dirty="0" smtClean="0"/>
              <a:t>for</a:t>
            </a:r>
            <a:r>
              <a:rPr lang="en-GB" sz="2400" dirty="0" smtClean="0"/>
              <a:t> and </a:t>
            </a:r>
            <a:r>
              <a:rPr lang="en-GB" sz="2400" i="1" dirty="0" smtClean="0"/>
              <a:t>against</a:t>
            </a:r>
            <a:r>
              <a:rPr lang="en-GB" sz="2400" dirty="0" smtClean="0"/>
              <a:t>’ (Cottrell, 2008, p. 275).</a:t>
            </a:r>
          </a:p>
          <a:p>
            <a:pPr algn="just"/>
            <a:r>
              <a:rPr lang="en-GB" sz="2400" dirty="0" smtClean="0"/>
              <a:t>Glaser (1951 </a:t>
            </a:r>
            <a:r>
              <a:rPr lang="en-GB" sz="2400" i="1" dirty="0" smtClean="0"/>
              <a:t>cited in</a:t>
            </a:r>
            <a:r>
              <a:rPr lang="en-GB" sz="2400" dirty="0" smtClean="0"/>
              <a:t> Cottrell, 2008, p. 275) defines critical thinking as follows:</a:t>
            </a:r>
          </a:p>
          <a:p>
            <a:pPr marL="0" indent="0">
              <a:buNone/>
            </a:pPr>
            <a:endParaRPr lang="en-GB" dirty="0"/>
          </a:p>
          <a:p>
            <a:pPr marL="0" indent="0">
              <a:lnSpc>
                <a:spcPct val="100000"/>
              </a:lnSpc>
              <a:buNone/>
            </a:pPr>
            <a:r>
              <a:rPr lang="en-GB" dirty="0" smtClean="0"/>
              <a:t>	</a:t>
            </a:r>
          </a:p>
          <a:p>
            <a:pPr marL="0" indent="0">
              <a:buNone/>
            </a:pPr>
            <a:endParaRPr lang="en-GB" dirty="0"/>
          </a:p>
        </p:txBody>
      </p:sp>
      <p:sp>
        <p:nvSpPr>
          <p:cNvPr id="5" name="TextBox 4"/>
          <p:cNvSpPr txBox="1"/>
          <p:nvPr/>
        </p:nvSpPr>
        <p:spPr>
          <a:xfrm>
            <a:off x="1930475" y="3573016"/>
            <a:ext cx="6192688" cy="1569660"/>
          </a:xfrm>
          <a:prstGeom prst="rect">
            <a:avLst/>
          </a:prstGeom>
          <a:noFill/>
        </p:spPr>
        <p:txBody>
          <a:bodyPr wrap="square" rtlCol="0">
            <a:spAutoFit/>
          </a:bodyPr>
          <a:lstStyle/>
          <a:p>
            <a:pPr algn="just"/>
            <a:endParaRPr lang="en-GB" sz="2400" dirty="0" smtClean="0"/>
          </a:p>
          <a:p>
            <a:pPr algn="just"/>
            <a:r>
              <a:rPr lang="en-GB" dirty="0" smtClean="0"/>
              <a:t>Critical </a:t>
            </a:r>
            <a:r>
              <a:rPr lang="en-GB" dirty="0"/>
              <a:t>thinking calls for a persistent effort to examine any belief or supposed form of knowledge in the light of the evidence that supports it and the further </a:t>
            </a:r>
            <a:r>
              <a:rPr lang="en-GB" dirty="0" smtClean="0"/>
              <a:t>conclusions </a:t>
            </a:r>
            <a:r>
              <a:rPr lang="en-GB" dirty="0"/>
              <a:t>to which it tends.</a:t>
            </a:r>
          </a:p>
        </p:txBody>
      </p:sp>
      <p:sp>
        <p:nvSpPr>
          <p:cNvPr id="7" name="TextBox 6"/>
          <p:cNvSpPr txBox="1"/>
          <p:nvPr/>
        </p:nvSpPr>
        <p:spPr>
          <a:xfrm>
            <a:off x="2987824" y="5239747"/>
            <a:ext cx="6012595" cy="400110"/>
          </a:xfrm>
          <a:prstGeom prst="rect">
            <a:avLst/>
          </a:prstGeom>
          <a:noFill/>
        </p:spPr>
        <p:txBody>
          <a:bodyPr wrap="square" rtlCol="0">
            <a:spAutoFit/>
          </a:bodyPr>
          <a:lstStyle/>
          <a:p>
            <a:r>
              <a:rPr lang="en-GB" sz="2000" dirty="0" smtClean="0"/>
              <a:t>(Glaser, 1951 </a:t>
            </a:r>
            <a:r>
              <a:rPr lang="en-GB" sz="2000" i="1" dirty="0" smtClean="0"/>
              <a:t>cited in </a:t>
            </a:r>
            <a:r>
              <a:rPr lang="en-GB" sz="2000" dirty="0" smtClean="0"/>
              <a:t>Cottrell, 2008, p. 275)</a:t>
            </a:r>
            <a:endParaRPr lang="en-GB" sz="2000" dirty="0"/>
          </a:p>
        </p:txBody>
      </p:sp>
    </p:spTree>
    <p:extLst>
      <p:ext uri="{BB962C8B-B14F-4D97-AF65-F5344CB8AC3E}">
        <p14:creationId xmlns:p14="http://schemas.microsoft.com/office/powerpoint/2010/main" val="1134437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critical thinking?</a:t>
            </a:r>
            <a:endParaRPr lang="en-GB" dirty="0"/>
          </a:p>
        </p:txBody>
      </p:sp>
      <p:sp>
        <p:nvSpPr>
          <p:cNvPr id="4" name="Content Placeholder 3"/>
          <p:cNvSpPr txBox="1">
            <a:spLocks noGrp="1"/>
          </p:cNvSpPr>
          <p:nvPr>
            <p:ph idx="1"/>
          </p:nvPr>
        </p:nvSpPr>
        <p:spPr>
          <a:xfrm>
            <a:off x="971600" y="1772816"/>
            <a:ext cx="7526660" cy="3724096"/>
          </a:xfrm>
          <a:prstGeom prst="rect">
            <a:avLst/>
          </a:prstGeom>
          <a:noFill/>
        </p:spPr>
        <p:txBody>
          <a:bodyPr wrap="square" rtlCol="0">
            <a:spAutoFit/>
          </a:bodyPr>
          <a:lstStyle/>
          <a:p>
            <a:pPr marL="0" indent="0" algn="just">
              <a:buNone/>
            </a:pPr>
            <a:r>
              <a:rPr lang="en-GB" sz="2000" dirty="0" smtClean="0"/>
              <a:t>In other words:</a:t>
            </a:r>
          </a:p>
          <a:p>
            <a:pPr marL="742950" lvl="1" indent="-285750" algn="just">
              <a:buFont typeface="Arial" panose="020B0604020202020204" pitchFamily="34" charset="0"/>
              <a:buChar char="•"/>
            </a:pPr>
            <a:r>
              <a:rPr lang="en-GB" sz="2000" dirty="0" smtClean="0"/>
              <a:t>Be  persistent – consider an issue carefully, and more than once</a:t>
            </a:r>
          </a:p>
          <a:p>
            <a:pPr marL="742950" lvl="1" indent="-285750" algn="just">
              <a:buFont typeface="Arial" panose="020B0604020202020204" pitchFamily="34" charset="0"/>
              <a:buChar char="•"/>
            </a:pPr>
            <a:r>
              <a:rPr lang="en-GB" sz="2000" dirty="0" smtClean="0"/>
              <a:t>Consider the evidence – evaluate the evidence which has been put forward in support of the belief or viewpoint</a:t>
            </a:r>
          </a:p>
          <a:p>
            <a:pPr marL="742950" lvl="1" indent="-285750" algn="just">
              <a:buFont typeface="Arial" panose="020B0604020202020204" pitchFamily="34" charset="0"/>
              <a:buChar char="•"/>
            </a:pPr>
            <a:r>
              <a:rPr lang="en-GB" sz="2000" dirty="0" smtClean="0"/>
              <a:t>Think of the implications – take time to consider where the belief or viewpoint leads.  Are the conclusions suitable and rational?  If they are not, should the belief or viewpoint be reconsidered?</a:t>
            </a:r>
          </a:p>
          <a:p>
            <a:pPr marL="342900" lvl="1" indent="0" algn="r">
              <a:buNone/>
            </a:pPr>
            <a:r>
              <a:rPr lang="en-GB" sz="2000" dirty="0" smtClean="0"/>
              <a:t>(Cottrell, 2008, p. 275)</a:t>
            </a:r>
          </a:p>
        </p:txBody>
      </p:sp>
    </p:spTree>
    <p:extLst>
      <p:ext uri="{BB962C8B-B14F-4D97-AF65-F5344CB8AC3E}">
        <p14:creationId xmlns:p14="http://schemas.microsoft.com/office/powerpoint/2010/main" val="19860486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Analytical Thinking?</a:t>
            </a:r>
            <a:endParaRPr lang="en-GB" dirty="0"/>
          </a:p>
        </p:txBody>
      </p:sp>
      <p:sp>
        <p:nvSpPr>
          <p:cNvPr id="3" name="Content Placeholder 2"/>
          <p:cNvSpPr>
            <a:spLocks noGrp="1"/>
          </p:cNvSpPr>
          <p:nvPr>
            <p:ph idx="1"/>
          </p:nvPr>
        </p:nvSpPr>
        <p:spPr/>
        <p:txBody>
          <a:bodyPr>
            <a:normAutofit fontScale="85000" lnSpcReduction="20000"/>
          </a:bodyPr>
          <a:lstStyle/>
          <a:p>
            <a:r>
              <a:rPr lang="en-GB" sz="2800" dirty="0"/>
              <a:t>This involves additional processes…</a:t>
            </a:r>
          </a:p>
          <a:p>
            <a:pPr marL="0" indent="0">
              <a:buNone/>
            </a:pPr>
            <a:endParaRPr lang="en-GB" sz="2800" dirty="0"/>
          </a:p>
          <a:p>
            <a:pPr lvl="1"/>
            <a:r>
              <a:rPr lang="en-GB" sz="2400" dirty="0"/>
              <a:t>Standing back from the information given</a:t>
            </a:r>
          </a:p>
          <a:p>
            <a:pPr lvl="1"/>
            <a:r>
              <a:rPr lang="en-GB" sz="2400" dirty="0"/>
              <a:t>Examining it from many different angles</a:t>
            </a:r>
          </a:p>
          <a:p>
            <a:pPr lvl="1"/>
            <a:r>
              <a:rPr lang="en-GB" sz="2400" dirty="0"/>
              <a:t>Checking closely for accuracy</a:t>
            </a:r>
          </a:p>
          <a:p>
            <a:pPr lvl="1"/>
            <a:r>
              <a:rPr lang="en-GB" sz="2400" dirty="0"/>
              <a:t>Checking logic of argument</a:t>
            </a:r>
          </a:p>
          <a:p>
            <a:pPr lvl="1"/>
            <a:r>
              <a:rPr lang="en-GB" sz="2400" dirty="0"/>
              <a:t>Looking for flaws in reasoning/evidence/conclusion</a:t>
            </a:r>
          </a:p>
          <a:p>
            <a:pPr lvl="1"/>
            <a:r>
              <a:rPr lang="en-GB" sz="2400" dirty="0"/>
              <a:t>Seeing and explaining why people have arrived at different conclusions</a:t>
            </a:r>
          </a:p>
          <a:p>
            <a:pPr lvl="1"/>
            <a:r>
              <a:rPr lang="en-GB" sz="2400" dirty="0"/>
              <a:t>Hidden assumptions and attempts to lure the reader into agreement</a:t>
            </a:r>
          </a:p>
          <a:p>
            <a:pPr marL="457200" lvl="1" indent="0" algn="r">
              <a:buNone/>
            </a:pPr>
            <a:r>
              <a:rPr lang="en-GB" sz="2400" dirty="0"/>
              <a:t>(Cottrell, 2008)</a:t>
            </a:r>
          </a:p>
          <a:p>
            <a:endParaRPr lang="en-GB" dirty="0"/>
          </a:p>
        </p:txBody>
      </p:sp>
    </p:spTree>
    <p:extLst>
      <p:ext uri="{BB962C8B-B14F-4D97-AF65-F5344CB8AC3E}">
        <p14:creationId xmlns:p14="http://schemas.microsoft.com/office/powerpoint/2010/main" val="13197017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What do you see?</a:t>
            </a:r>
            <a:endParaRPr lang="en-GB" b="1" dirty="0">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p:txBody>
          <a:bodyPr/>
          <a:lstStyle/>
          <a:p>
            <a:endParaRPr lang="en-GB"/>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019" y="1556792"/>
            <a:ext cx="8229600" cy="50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44514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Develop a detective-like mind</a:t>
            </a:r>
            <a:endParaRPr lang="en-GB" b="1"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91130" y="1825625"/>
            <a:ext cx="5361739" cy="435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89081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thinking when reading…</a:t>
            </a:r>
            <a:endParaRPr lang="en-GB" b="1" dirty="0"/>
          </a:p>
        </p:txBody>
      </p:sp>
      <p:sp>
        <p:nvSpPr>
          <p:cNvPr id="3" name="Content Placeholder 2"/>
          <p:cNvSpPr>
            <a:spLocks noGrp="1"/>
          </p:cNvSpPr>
          <p:nvPr>
            <p:ph idx="1"/>
          </p:nvPr>
        </p:nvSpPr>
        <p:spPr/>
        <p:txBody>
          <a:bodyPr/>
          <a:lstStyle/>
          <a:p>
            <a:pPr marL="0" indent="0">
              <a:buNone/>
            </a:pPr>
            <a:r>
              <a:rPr lang="en-GB" sz="2000" dirty="0" smtClean="0"/>
              <a:t>Cottrell (2008, p. 276) notes these key points regarding critical thinking when reading.  It involves:</a:t>
            </a:r>
          </a:p>
          <a:p>
            <a:endParaRPr lang="en-GB" sz="2000" dirty="0"/>
          </a:p>
          <a:p>
            <a:r>
              <a:rPr lang="en-GB" sz="2000" dirty="0" smtClean="0"/>
              <a:t>Identifying the line of reasoning in the text</a:t>
            </a:r>
          </a:p>
          <a:p>
            <a:r>
              <a:rPr lang="en-GB" sz="2000" dirty="0" smtClean="0"/>
              <a:t>Critically evaluating the line of reasoning</a:t>
            </a:r>
          </a:p>
          <a:p>
            <a:r>
              <a:rPr lang="en-GB" sz="2000" dirty="0" smtClean="0"/>
              <a:t>Questioning surface appearances and checking for hidden assumptions or agendas</a:t>
            </a:r>
          </a:p>
          <a:p>
            <a:r>
              <a:rPr lang="en-GB" sz="2000" dirty="0" smtClean="0"/>
              <a:t>Identifying evidence in the text</a:t>
            </a:r>
          </a:p>
          <a:p>
            <a:r>
              <a:rPr lang="en-GB" sz="2000" dirty="0" smtClean="0"/>
              <a:t>Evaluating the evidence according to valid criteria</a:t>
            </a:r>
          </a:p>
          <a:p>
            <a:r>
              <a:rPr lang="en-GB" sz="2000" dirty="0" smtClean="0"/>
              <a:t>Identifying the writer’s conclusions</a:t>
            </a:r>
          </a:p>
          <a:p>
            <a:r>
              <a:rPr lang="en-GB" sz="2000" dirty="0" smtClean="0"/>
              <a:t>Deciding whether the evidence given supports these conclusions</a:t>
            </a:r>
          </a:p>
          <a:p>
            <a:endParaRPr lang="en-GB" sz="2000" dirty="0"/>
          </a:p>
        </p:txBody>
      </p:sp>
    </p:spTree>
    <p:extLst>
      <p:ext uri="{BB962C8B-B14F-4D97-AF65-F5344CB8AC3E}">
        <p14:creationId xmlns:p14="http://schemas.microsoft.com/office/powerpoint/2010/main" val="26349443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thinking when writing…</a:t>
            </a:r>
            <a:endParaRPr lang="en-GB" b="1" dirty="0"/>
          </a:p>
        </p:txBody>
      </p:sp>
      <p:sp>
        <p:nvSpPr>
          <p:cNvPr id="3" name="Content Placeholder 2"/>
          <p:cNvSpPr>
            <a:spLocks noGrp="1"/>
          </p:cNvSpPr>
          <p:nvPr>
            <p:ph idx="1"/>
          </p:nvPr>
        </p:nvSpPr>
        <p:spPr/>
        <p:txBody>
          <a:bodyPr/>
          <a:lstStyle/>
          <a:p>
            <a:r>
              <a:rPr lang="en-GB" sz="2000" dirty="0" smtClean="0"/>
              <a:t>Cottrell (2008, p. 276) notes similar processes in relation to critical thinking when writing:</a:t>
            </a:r>
            <a:endParaRPr lang="en-GB" sz="2000" dirty="0"/>
          </a:p>
          <a:p>
            <a:pPr lvl="1"/>
            <a:r>
              <a:rPr lang="en-GB" sz="2000" dirty="0" smtClean="0"/>
              <a:t>Being clear what your conclusions are</a:t>
            </a:r>
          </a:p>
          <a:p>
            <a:pPr lvl="1"/>
            <a:r>
              <a:rPr lang="en-GB" sz="2000" dirty="0" smtClean="0"/>
              <a:t>Showing a clear line of reasoning – an ‘argument’ leading to your conclusion</a:t>
            </a:r>
          </a:p>
          <a:p>
            <a:pPr lvl="1"/>
            <a:r>
              <a:rPr lang="en-GB" sz="2000" dirty="0" smtClean="0"/>
              <a:t>Presenting evidence to support your reasoning</a:t>
            </a:r>
          </a:p>
          <a:p>
            <a:pPr lvl="1"/>
            <a:r>
              <a:rPr lang="en-GB" sz="2000" dirty="0" smtClean="0"/>
              <a:t>Reading your own writing critically, as above, as well as your sources</a:t>
            </a:r>
          </a:p>
          <a:p>
            <a:pPr lvl="1"/>
            <a:r>
              <a:rPr lang="en-GB" sz="2000" dirty="0" smtClean="0"/>
              <a:t>Viewing your subject from multiple perspectives</a:t>
            </a:r>
          </a:p>
          <a:p>
            <a:pPr lvl="1"/>
            <a:r>
              <a:rPr lang="en-GB" sz="2000" dirty="0" smtClean="0"/>
              <a:t>Writing in a critical, analytical style, rather than in a descriptive, personal or journalistic style</a:t>
            </a:r>
            <a:endParaRPr lang="en-GB" sz="2000" dirty="0"/>
          </a:p>
        </p:txBody>
      </p:sp>
    </p:spTree>
    <p:extLst>
      <p:ext uri="{BB962C8B-B14F-4D97-AF65-F5344CB8AC3E}">
        <p14:creationId xmlns:p14="http://schemas.microsoft.com/office/powerpoint/2010/main" val="12057098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Critical Questions…</a:t>
            </a:r>
            <a:endParaRPr lang="en-GB" b="1" dirty="0"/>
          </a:p>
        </p:txBody>
      </p:sp>
      <p:sp>
        <p:nvSpPr>
          <p:cNvPr id="3" name="Content Placeholder 2"/>
          <p:cNvSpPr>
            <a:spLocks noGrp="1"/>
          </p:cNvSpPr>
          <p:nvPr>
            <p:ph idx="1"/>
          </p:nvPr>
        </p:nvSpPr>
        <p:spPr>
          <a:xfrm>
            <a:off x="899592" y="1700808"/>
            <a:ext cx="7886700" cy="4915743"/>
          </a:xfrm>
        </p:spPr>
        <p:txBody>
          <a:bodyPr>
            <a:noAutofit/>
          </a:bodyPr>
          <a:lstStyle/>
          <a:p>
            <a:pPr marL="0" indent="0">
              <a:buNone/>
            </a:pPr>
            <a:r>
              <a:rPr lang="en-GB" sz="2400" dirty="0" smtClean="0"/>
              <a:t>According to Cottrell (2008, p. 276) when you work in a critical way you will be asking questions such as the following:</a:t>
            </a:r>
          </a:p>
          <a:p>
            <a:pPr marL="0" indent="0">
              <a:buNone/>
            </a:pPr>
            <a:endParaRPr lang="en-GB" sz="2400" dirty="0" smtClean="0"/>
          </a:p>
          <a:p>
            <a:pPr lvl="1"/>
            <a:r>
              <a:rPr lang="en-GB" sz="2000" dirty="0" smtClean="0"/>
              <a:t>Why?</a:t>
            </a:r>
          </a:p>
          <a:p>
            <a:pPr lvl="1"/>
            <a:r>
              <a:rPr lang="en-GB" sz="2000" dirty="0" smtClean="0"/>
              <a:t>How far?</a:t>
            </a:r>
          </a:p>
          <a:p>
            <a:pPr lvl="1"/>
            <a:r>
              <a:rPr lang="en-GB" sz="2000" dirty="0" smtClean="0"/>
              <a:t>How much?</a:t>
            </a:r>
          </a:p>
          <a:p>
            <a:pPr lvl="1"/>
            <a:r>
              <a:rPr lang="en-GB" sz="2000" dirty="0" smtClean="0"/>
              <a:t>How often?</a:t>
            </a:r>
          </a:p>
          <a:p>
            <a:pPr lvl="1"/>
            <a:r>
              <a:rPr lang="en-GB" sz="2000" dirty="0" smtClean="0"/>
              <a:t>To what extent?</a:t>
            </a:r>
          </a:p>
          <a:p>
            <a:pPr lvl="1"/>
            <a:r>
              <a:rPr lang="en-GB" sz="2000" dirty="0" smtClean="0"/>
              <a:t>How do we know this is true?</a:t>
            </a:r>
          </a:p>
          <a:p>
            <a:pPr lvl="1"/>
            <a:r>
              <a:rPr lang="en-GB" sz="2000" dirty="0" smtClean="0"/>
              <a:t>How reliable is this source?</a:t>
            </a:r>
            <a:endParaRPr lang="en-GB" sz="2000" dirty="0"/>
          </a:p>
          <a:p>
            <a:pPr lvl="1"/>
            <a:r>
              <a:rPr lang="en-GB" sz="2000" dirty="0" smtClean="0"/>
              <a:t>What could be going on beneath the surface?</a:t>
            </a:r>
          </a:p>
          <a:p>
            <a:pPr marL="342900" lvl="1" indent="0">
              <a:buNone/>
            </a:pPr>
            <a:endParaRPr lang="en-GB" sz="1800" dirty="0"/>
          </a:p>
        </p:txBody>
      </p:sp>
    </p:spTree>
    <p:extLst>
      <p:ext uri="{BB962C8B-B14F-4D97-AF65-F5344CB8AC3E}">
        <p14:creationId xmlns:p14="http://schemas.microsoft.com/office/powerpoint/2010/main" val="38702992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Evaluating the Evidence</a:t>
            </a:r>
            <a:endParaRPr lang="en-GB" b="1" dirty="0"/>
          </a:p>
        </p:txBody>
      </p:sp>
      <p:sp>
        <p:nvSpPr>
          <p:cNvPr id="3" name="Content Placeholder 2"/>
          <p:cNvSpPr>
            <a:spLocks noGrp="1"/>
          </p:cNvSpPr>
          <p:nvPr>
            <p:ph idx="1"/>
          </p:nvPr>
        </p:nvSpPr>
        <p:spPr>
          <a:xfrm>
            <a:off x="1083469" y="1628800"/>
            <a:ext cx="7886700" cy="5032376"/>
          </a:xfrm>
        </p:spPr>
        <p:txBody>
          <a:bodyPr>
            <a:normAutofit fontScale="70000" lnSpcReduction="20000"/>
          </a:bodyPr>
          <a:lstStyle/>
          <a:p>
            <a:pPr marL="0" indent="0">
              <a:buNone/>
            </a:pPr>
            <a:r>
              <a:rPr lang="en-GB" dirty="0" smtClean="0"/>
              <a:t>It is important when evaluating the evidence of the text that we read, that we decide which evidence is better.  Cottrell (2008, p. 280) makes the following suggestions:</a:t>
            </a:r>
          </a:p>
          <a:p>
            <a:r>
              <a:rPr lang="en-GB" b="1" dirty="0" smtClean="0"/>
              <a:t>Check the date of the research</a:t>
            </a:r>
          </a:p>
          <a:p>
            <a:pPr lvl="1"/>
            <a:r>
              <a:rPr lang="en-GB" dirty="0" smtClean="0"/>
              <a:t>Data may be out of date  or conclusions based upon it may have been revised</a:t>
            </a:r>
          </a:p>
          <a:p>
            <a:r>
              <a:rPr lang="en-GB" b="1" dirty="0" smtClean="0"/>
              <a:t>Check the sources of your information</a:t>
            </a:r>
          </a:p>
          <a:p>
            <a:pPr lvl="1"/>
            <a:r>
              <a:rPr lang="en-GB" dirty="0" smtClean="0"/>
              <a:t>Articles in academic or professional journals and in recommended text books are usually based on in-depth research, and are regarded as more reliable than findings recorded in magazines and newspapers.</a:t>
            </a:r>
          </a:p>
          <a:p>
            <a:r>
              <a:rPr lang="en-GB" b="1" dirty="0" smtClean="0"/>
              <a:t>Check for bias in your sources</a:t>
            </a:r>
          </a:p>
          <a:p>
            <a:pPr lvl="1"/>
            <a:r>
              <a:rPr lang="en-GB" dirty="0" smtClean="0"/>
              <a:t>Bias may not be obvious, and it does not mean that your source was being ‘dishonest’ or ‘prejudiced’.  When thinking critically,  we need to be continually questioning in our minds whether there may be hidden agendas, or reasons why the evidence appears to point in one way rather than another</a:t>
            </a:r>
          </a:p>
          <a:p>
            <a:pPr marL="0" indent="0" algn="r">
              <a:buNone/>
            </a:pPr>
            <a:r>
              <a:rPr lang="en-GB" dirty="0" smtClean="0"/>
              <a:t>(Cottrell, 2008, p. 280)</a:t>
            </a:r>
            <a:endParaRPr lang="en-GB" dirty="0"/>
          </a:p>
        </p:txBody>
      </p:sp>
    </p:spTree>
    <p:extLst>
      <p:ext uri="{BB962C8B-B14F-4D97-AF65-F5344CB8AC3E}">
        <p14:creationId xmlns:p14="http://schemas.microsoft.com/office/powerpoint/2010/main" val="35768493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Evaluating the Evidence</a:t>
            </a:r>
            <a:endParaRPr lang="en-GB" dirty="0"/>
          </a:p>
        </p:txBody>
      </p:sp>
      <p:sp>
        <p:nvSpPr>
          <p:cNvPr id="3" name="Content Placeholder 2"/>
          <p:cNvSpPr>
            <a:spLocks noGrp="1"/>
          </p:cNvSpPr>
          <p:nvPr>
            <p:ph idx="1"/>
          </p:nvPr>
        </p:nvSpPr>
        <p:spPr>
          <a:xfrm>
            <a:off x="971600" y="1556792"/>
            <a:ext cx="7886700" cy="4843735"/>
          </a:xfrm>
        </p:spPr>
        <p:txBody>
          <a:bodyPr>
            <a:noAutofit/>
          </a:bodyPr>
          <a:lstStyle/>
          <a:p>
            <a:r>
              <a:rPr lang="en-GB" sz="2000" b="1" dirty="0" smtClean="0"/>
              <a:t>Beware the allure of numbers and statistics</a:t>
            </a:r>
          </a:p>
          <a:p>
            <a:pPr lvl="1"/>
            <a:r>
              <a:rPr lang="en-GB" sz="1800" dirty="0" smtClean="0"/>
              <a:t>‘Most people said that the preferred oranges to apples’</a:t>
            </a:r>
          </a:p>
          <a:p>
            <a:pPr lvl="1"/>
            <a:r>
              <a:rPr lang="en-GB" sz="1800" dirty="0" smtClean="0"/>
              <a:t>Think also of the sample size – small samples give very unreliable information</a:t>
            </a:r>
          </a:p>
          <a:p>
            <a:r>
              <a:rPr lang="en-GB" sz="2000" b="1" dirty="0" smtClean="0"/>
              <a:t>Representativeness</a:t>
            </a:r>
          </a:p>
          <a:p>
            <a:pPr lvl="1"/>
            <a:r>
              <a:rPr lang="en-GB" sz="1800" dirty="0" smtClean="0"/>
              <a:t>The sample should be representative of the overall group being studied.</a:t>
            </a:r>
          </a:p>
          <a:p>
            <a:pPr lvl="1"/>
            <a:r>
              <a:rPr lang="en-GB" sz="1800" dirty="0" smtClean="0"/>
              <a:t>If all those asked about fruit preference came from Seville and made their living from oranges, we may not consider them to be either typical or reliable as a sample</a:t>
            </a:r>
          </a:p>
          <a:p>
            <a:r>
              <a:rPr lang="en-GB" sz="2000" b="1" dirty="0" smtClean="0"/>
              <a:t>Conditions of data collection </a:t>
            </a:r>
          </a:p>
          <a:p>
            <a:pPr lvl="1"/>
            <a:r>
              <a:rPr lang="en-GB" sz="1800" dirty="0" smtClean="0"/>
              <a:t>Would the data be reliable if you found out that those who said they preferred oranges had each been given one free by the person conducting the survey?</a:t>
            </a:r>
          </a:p>
          <a:p>
            <a:pPr marL="342900" lvl="1" indent="0" algn="r">
              <a:buNone/>
            </a:pPr>
            <a:r>
              <a:rPr lang="en-GB" sz="1800" dirty="0" smtClean="0"/>
              <a:t>(Cottrell, 2008, p. 281)</a:t>
            </a:r>
          </a:p>
        </p:txBody>
      </p:sp>
    </p:spTree>
    <p:extLst>
      <p:ext uri="{BB962C8B-B14F-4D97-AF65-F5344CB8AC3E}">
        <p14:creationId xmlns:p14="http://schemas.microsoft.com/office/powerpoint/2010/main" val="1593392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Evaluating the Evidence</a:t>
            </a:r>
            <a:endParaRPr lang="en-GB" dirty="0"/>
          </a:p>
        </p:txBody>
      </p:sp>
      <p:sp>
        <p:nvSpPr>
          <p:cNvPr id="3" name="Content Placeholder 2"/>
          <p:cNvSpPr>
            <a:spLocks noGrp="1"/>
          </p:cNvSpPr>
          <p:nvPr>
            <p:ph idx="1"/>
          </p:nvPr>
        </p:nvSpPr>
        <p:spPr>
          <a:xfrm>
            <a:off x="971600" y="1700808"/>
            <a:ext cx="7886700" cy="4843735"/>
          </a:xfrm>
        </p:spPr>
        <p:txBody>
          <a:bodyPr>
            <a:normAutofit fontScale="85000" lnSpcReduction="10000"/>
          </a:bodyPr>
          <a:lstStyle/>
          <a:p>
            <a:pPr marL="0" indent="0">
              <a:buNone/>
            </a:pPr>
            <a:r>
              <a:rPr lang="en-GB" sz="2800" b="1" dirty="0" smtClean="0"/>
              <a:t>Emotive language and persuader words</a:t>
            </a:r>
          </a:p>
          <a:p>
            <a:pPr marL="0" indent="0" algn="just">
              <a:buNone/>
            </a:pPr>
            <a:r>
              <a:rPr lang="en-GB" sz="2800" dirty="0" smtClean="0"/>
              <a:t>Some words and phrases can be very persuasive, and can prompt emotional responses that may lead the reader away from an accurate appraisal of the evidence presented:</a:t>
            </a:r>
          </a:p>
          <a:p>
            <a:pPr marL="0" indent="0">
              <a:buNone/>
            </a:pPr>
            <a:endParaRPr lang="en-GB" sz="2800" dirty="0" smtClean="0"/>
          </a:p>
          <a:p>
            <a:pPr lvl="1"/>
            <a:r>
              <a:rPr lang="en-GB" sz="2400" dirty="0" smtClean="0"/>
              <a:t>Cruel</a:t>
            </a:r>
          </a:p>
          <a:p>
            <a:pPr lvl="1"/>
            <a:r>
              <a:rPr lang="en-GB" sz="2400" dirty="0" smtClean="0"/>
              <a:t>Unfair</a:t>
            </a:r>
          </a:p>
          <a:p>
            <a:pPr lvl="1"/>
            <a:r>
              <a:rPr lang="en-GB" sz="2400" dirty="0" smtClean="0"/>
              <a:t>Abuse</a:t>
            </a:r>
          </a:p>
          <a:p>
            <a:pPr lvl="1"/>
            <a:r>
              <a:rPr lang="en-GB" sz="2400" dirty="0" smtClean="0"/>
              <a:t>Natural</a:t>
            </a:r>
          </a:p>
          <a:p>
            <a:pPr lvl="1"/>
            <a:r>
              <a:rPr lang="en-GB" sz="2400" dirty="0" smtClean="0"/>
              <a:t>Common sense</a:t>
            </a:r>
          </a:p>
          <a:p>
            <a:pPr lvl="1"/>
            <a:r>
              <a:rPr lang="en-GB" sz="2400" dirty="0" smtClean="0"/>
              <a:t>Radical</a:t>
            </a:r>
          </a:p>
          <a:p>
            <a:pPr marL="0" indent="0" algn="r">
              <a:buNone/>
            </a:pPr>
            <a:r>
              <a:rPr lang="en-GB" sz="2800" dirty="0" smtClean="0"/>
              <a:t>(Cottrell, 2008, p. 281)</a:t>
            </a:r>
            <a:r>
              <a:rPr lang="en-GB" dirty="0" smtClean="0"/>
              <a:t> </a:t>
            </a:r>
            <a:endParaRPr lang="en-GB" dirty="0"/>
          </a:p>
        </p:txBody>
      </p:sp>
    </p:spTree>
    <p:extLst>
      <p:ext uri="{BB962C8B-B14F-4D97-AF65-F5344CB8AC3E}">
        <p14:creationId xmlns:p14="http://schemas.microsoft.com/office/powerpoint/2010/main" val="15242498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Journal Review Tips</a:t>
            </a:r>
            <a:endParaRPr lang="en-GB" b="1" dirty="0"/>
          </a:p>
        </p:txBody>
      </p:sp>
      <p:sp>
        <p:nvSpPr>
          <p:cNvPr id="3" name="Content Placeholder 2"/>
          <p:cNvSpPr>
            <a:spLocks noGrp="1"/>
          </p:cNvSpPr>
          <p:nvPr>
            <p:ph idx="1"/>
          </p:nvPr>
        </p:nvSpPr>
        <p:spPr/>
        <p:txBody>
          <a:bodyPr/>
          <a:lstStyle/>
          <a:p>
            <a:r>
              <a:rPr lang="en-GB" altLang="en-US" sz="2800" dirty="0" smtClean="0"/>
              <a:t>Thoroughly read through the papers a </a:t>
            </a:r>
            <a:r>
              <a:rPr lang="en-GB" altLang="en-US" sz="2800" dirty="0"/>
              <a:t>couple of </a:t>
            </a:r>
            <a:r>
              <a:rPr lang="en-GB" altLang="en-US" sz="2800" dirty="0" smtClean="0"/>
              <a:t>times</a:t>
            </a:r>
            <a:endParaRPr lang="en-GB" altLang="en-US" sz="3600" dirty="0" smtClean="0"/>
          </a:p>
          <a:p>
            <a:pPr lvl="1"/>
            <a:r>
              <a:rPr lang="en-GB" altLang="en-US" sz="2400" dirty="0" smtClean="0"/>
              <a:t>Look </a:t>
            </a:r>
            <a:r>
              <a:rPr lang="en-GB" altLang="en-US" sz="2400" dirty="0"/>
              <a:t>at the statistics, figures and tables as well as the text</a:t>
            </a:r>
          </a:p>
          <a:p>
            <a:pPr lvl="1"/>
            <a:r>
              <a:rPr lang="en-GB" altLang="en-US" sz="2400" dirty="0"/>
              <a:t>As you read, </a:t>
            </a:r>
            <a:r>
              <a:rPr lang="en-GB" altLang="en-US" sz="2400" dirty="0" smtClean="0"/>
              <a:t>make notes, write comments </a:t>
            </a:r>
            <a:r>
              <a:rPr lang="en-GB" altLang="en-US" sz="2400" dirty="0"/>
              <a:t>and thoughts in the margins of the paper</a:t>
            </a:r>
          </a:p>
          <a:p>
            <a:r>
              <a:rPr lang="en-GB" altLang="en-US" sz="2800" dirty="0"/>
              <a:t>Be </a:t>
            </a:r>
            <a:r>
              <a:rPr lang="en-GB" altLang="en-US" sz="2800" dirty="0" smtClean="0"/>
              <a:t>prepared…</a:t>
            </a:r>
            <a:endParaRPr lang="en-GB" altLang="en-US" sz="2800" dirty="0"/>
          </a:p>
          <a:p>
            <a:pPr lvl="1"/>
            <a:r>
              <a:rPr lang="en-GB" altLang="en-US" sz="2400" dirty="0"/>
              <a:t>If you don’t know about a </a:t>
            </a:r>
            <a:r>
              <a:rPr lang="en-GB" altLang="en-US" sz="2400" dirty="0" smtClean="0"/>
              <a:t>theory </a:t>
            </a:r>
            <a:r>
              <a:rPr lang="en-GB" altLang="en-US" sz="2400" dirty="0" err="1" smtClean="0"/>
              <a:t>etc</a:t>
            </a:r>
            <a:r>
              <a:rPr lang="en-GB" altLang="en-US" sz="2400" dirty="0" smtClean="0"/>
              <a:t> that </a:t>
            </a:r>
            <a:r>
              <a:rPr lang="en-GB" altLang="en-US" sz="2400" dirty="0"/>
              <a:t>the authors mention, </a:t>
            </a:r>
            <a:r>
              <a:rPr lang="en-GB" altLang="en-US" sz="2400" dirty="0" smtClean="0"/>
              <a:t>find out</a:t>
            </a:r>
            <a:endParaRPr lang="en-GB" altLang="en-US" sz="2400" dirty="0"/>
          </a:p>
        </p:txBody>
      </p:sp>
    </p:spTree>
    <p:extLst>
      <p:ext uri="{BB962C8B-B14F-4D97-AF65-F5344CB8AC3E}">
        <p14:creationId xmlns:p14="http://schemas.microsoft.com/office/powerpoint/2010/main" val="14263146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Journal Review Structure</a:t>
            </a:r>
            <a:endParaRPr lang="en-GB" b="1" dirty="0"/>
          </a:p>
        </p:txBody>
      </p:sp>
      <p:sp>
        <p:nvSpPr>
          <p:cNvPr id="3" name="Content Placeholder 2"/>
          <p:cNvSpPr>
            <a:spLocks noGrp="1"/>
          </p:cNvSpPr>
          <p:nvPr>
            <p:ph idx="1"/>
          </p:nvPr>
        </p:nvSpPr>
        <p:spPr/>
        <p:txBody>
          <a:bodyPr>
            <a:normAutofit fontScale="55000" lnSpcReduction="20000"/>
          </a:bodyPr>
          <a:lstStyle/>
          <a:p>
            <a:r>
              <a:rPr lang="en-GB" dirty="0" smtClean="0"/>
              <a:t>Summarize </a:t>
            </a:r>
            <a:r>
              <a:rPr lang="en-GB" dirty="0"/>
              <a:t>the article</a:t>
            </a:r>
          </a:p>
          <a:p>
            <a:r>
              <a:rPr lang="en-GB" dirty="0" smtClean="0"/>
              <a:t>Discuss and comment upon </a:t>
            </a:r>
            <a:r>
              <a:rPr lang="en-GB" dirty="0"/>
              <a:t>the structure of the article </a:t>
            </a:r>
            <a:endParaRPr lang="en-GB" dirty="0" smtClean="0"/>
          </a:p>
          <a:p>
            <a:r>
              <a:rPr lang="en-GB" dirty="0" smtClean="0"/>
              <a:t>Comment </a:t>
            </a:r>
            <a:r>
              <a:rPr lang="en-GB" dirty="0"/>
              <a:t>on the language of the article- style used – formal, informal, easy to read, difficult to read, accuracy, use of persuasive language, use of objective language, use of subjective language</a:t>
            </a:r>
          </a:p>
          <a:p>
            <a:r>
              <a:rPr lang="en-GB" dirty="0" smtClean="0"/>
              <a:t>Comment </a:t>
            </a:r>
            <a:r>
              <a:rPr lang="en-GB" dirty="0"/>
              <a:t>on the evidence within the article- credibility, plausibility</a:t>
            </a:r>
          </a:p>
          <a:p>
            <a:r>
              <a:rPr lang="en-GB" dirty="0" smtClean="0"/>
              <a:t>Comment </a:t>
            </a:r>
            <a:r>
              <a:rPr lang="en-GB" dirty="0"/>
              <a:t>on the reasoning within the </a:t>
            </a:r>
            <a:r>
              <a:rPr lang="en-GB" dirty="0" smtClean="0"/>
              <a:t>article – </a:t>
            </a:r>
            <a:r>
              <a:rPr lang="en-GB" dirty="0"/>
              <a:t>is there </a:t>
            </a:r>
            <a:r>
              <a:rPr lang="en-GB" dirty="0" smtClean="0"/>
              <a:t>a good line of reasoning (argument), </a:t>
            </a:r>
            <a:r>
              <a:rPr lang="en-GB" dirty="0"/>
              <a:t>is the article plausible, are the conclusions relevant to the rest of the article.</a:t>
            </a:r>
          </a:p>
          <a:p>
            <a:r>
              <a:rPr lang="en-GB" dirty="0" smtClean="0"/>
              <a:t>Write </a:t>
            </a:r>
            <a:r>
              <a:rPr lang="en-GB" dirty="0"/>
              <a:t>a </a:t>
            </a:r>
            <a:r>
              <a:rPr lang="en-GB" dirty="0" smtClean="0"/>
              <a:t>conclusion </a:t>
            </a:r>
            <a:r>
              <a:rPr lang="en-GB" dirty="0"/>
              <a:t>regarding the article – overall is it an appropriate academic </a:t>
            </a:r>
            <a:r>
              <a:rPr lang="en-GB" dirty="0" smtClean="0"/>
              <a:t>article?</a:t>
            </a:r>
            <a:endParaRPr lang="en-GB" dirty="0"/>
          </a:p>
          <a:p>
            <a:r>
              <a:rPr lang="en-GB" dirty="0" smtClean="0"/>
              <a:t>Write </a:t>
            </a:r>
            <a:r>
              <a:rPr lang="en-GB" dirty="0"/>
              <a:t>a reference </a:t>
            </a:r>
            <a:r>
              <a:rPr lang="en-GB" dirty="0" smtClean="0"/>
              <a:t>list, ensuring that this is accurately constructed.  It should include a reference for the article itself, as well as any other reading you have done to help you undertake the task</a:t>
            </a:r>
            <a:endParaRPr lang="en-GB" dirty="0"/>
          </a:p>
        </p:txBody>
      </p:sp>
    </p:spTree>
    <p:extLst>
      <p:ext uri="{BB962C8B-B14F-4D97-AF65-F5344CB8AC3E}">
        <p14:creationId xmlns:p14="http://schemas.microsoft.com/office/powerpoint/2010/main" val="20144856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pPr eaLnBrk="1" hangingPunct="1"/>
            <a:r>
              <a:rPr lang="en-GB" sz="3200" b="1" dirty="0" smtClean="0"/>
              <a:t>Critiquing a Journal</a:t>
            </a:r>
          </a:p>
        </p:txBody>
      </p:sp>
      <p:sp>
        <p:nvSpPr>
          <p:cNvPr id="21506" name="Content Placeholder 2"/>
          <p:cNvSpPr>
            <a:spLocks noGrp="1"/>
          </p:cNvSpPr>
          <p:nvPr>
            <p:ph idx="1"/>
          </p:nvPr>
        </p:nvSpPr>
        <p:spPr/>
        <p:txBody>
          <a:bodyPr/>
          <a:lstStyle/>
          <a:p>
            <a:pPr eaLnBrk="1" hangingPunct="1">
              <a:lnSpc>
                <a:spcPct val="90000"/>
              </a:lnSpc>
            </a:pPr>
            <a:r>
              <a:rPr lang="en-GB" sz="2400" dirty="0" smtClean="0"/>
              <a:t>Consider all sections. </a:t>
            </a:r>
          </a:p>
          <a:p>
            <a:pPr eaLnBrk="1" hangingPunct="1">
              <a:lnSpc>
                <a:spcPct val="90000"/>
              </a:lnSpc>
            </a:pPr>
            <a:r>
              <a:rPr lang="en-GB" sz="2400" dirty="0" smtClean="0"/>
              <a:t>Some important questions to consider. </a:t>
            </a:r>
          </a:p>
          <a:p>
            <a:pPr lvl="1" eaLnBrk="1" hangingPunct="1">
              <a:lnSpc>
                <a:spcPct val="90000"/>
              </a:lnSpc>
            </a:pPr>
            <a:r>
              <a:rPr lang="en-GB" sz="2000" dirty="0" smtClean="0"/>
              <a:t>Does each section meet the requirements?</a:t>
            </a:r>
          </a:p>
          <a:p>
            <a:pPr lvl="1" eaLnBrk="1" hangingPunct="1">
              <a:lnSpc>
                <a:spcPct val="90000"/>
              </a:lnSpc>
            </a:pPr>
            <a:r>
              <a:rPr lang="en-GB" sz="2000" dirty="0" smtClean="0"/>
              <a:t>Does the research question cover a “gap” in the existing literature?</a:t>
            </a:r>
          </a:p>
          <a:p>
            <a:pPr lvl="1" eaLnBrk="1" hangingPunct="1">
              <a:lnSpc>
                <a:spcPct val="90000"/>
              </a:lnSpc>
            </a:pPr>
            <a:r>
              <a:rPr lang="en-GB" sz="2000" dirty="0" smtClean="0"/>
              <a:t>Consider the Sample Used – is it appropriate/wide enough to answer the question. </a:t>
            </a:r>
          </a:p>
          <a:p>
            <a:pPr lvl="1" eaLnBrk="1" hangingPunct="1">
              <a:lnSpc>
                <a:spcPct val="90000"/>
              </a:lnSpc>
            </a:pPr>
            <a:r>
              <a:rPr lang="en-GB" sz="2000" dirty="0" smtClean="0"/>
              <a:t>Consider the Methods (e.g. Are they appropriate for the study). </a:t>
            </a:r>
          </a:p>
          <a:p>
            <a:pPr eaLnBrk="1" hangingPunct="1"/>
            <a:endParaRPr lang="en-GB"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pPr eaLnBrk="1" hangingPunct="1"/>
            <a:r>
              <a:rPr lang="en-GB" sz="3200" b="1" dirty="0" smtClean="0"/>
              <a:t>Critiquing a Journal</a:t>
            </a:r>
          </a:p>
        </p:txBody>
      </p:sp>
      <p:sp>
        <p:nvSpPr>
          <p:cNvPr id="22530" name="Content Placeholder 2"/>
          <p:cNvSpPr>
            <a:spLocks noGrp="1"/>
          </p:cNvSpPr>
          <p:nvPr>
            <p:ph idx="1"/>
          </p:nvPr>
        </p:nvSpPr>
        <p:spPr/>
        <p:txBody>
          <a:bodyPr/>
          <a:lstStyle/>
          <a:p>
            <a:pPr lvl="1" eaLnBrk="1" hangingPunct="1">
              <a:lnSpc>
                <a:spcPct val="90000"/>
              </a:lnSpc>
            </a:pPr>
            <a:r>
              <a:rPr lang="en-GB" sz="2000" dirty="0" smtClean="0"/>
              <a:t>Things that could have been improved on the study. </a:t>
            </a:r>
          </a:p>
          <a:p>
            <a:pPr lvl="1" eaLnBrk="1" hangingPunct="1">
              <a:lnSpc>
                <a:spcPct val="90000"/>
              </a:lnSpc>
            </a:pPr>
            <a:r>
              <a:rPr lang="en-GB" sz="2000" dirty="0" smtClean="0"/>
              <a:t>Does the study use a lot of assumptions? If so, shouldn’t they have been researched first.</a:t>
            </a:r>
          </a:p>
          <a:p>
            <a:pPr lvl="1" eaLnBrk="1" hangingPunct="1">
              <a:lnSpc>
                <a:spcPct val="90000"/>
              </a:lnSpc>
            </a:pPr>
            <a:r>
              <a:rPr lang="en-GB" sz="2000" dirty="0" smtClean="0"/>
              <a:t>Take a note of the Author. </a:t>
            </a:r>
          </a:p>
          <a:p>
            <a:pPr lvl="1" eaLnBrk="1" hangingPunct="1">
              <a:lnSpc>
                <a:spcPct val="90000"/>
              </a:lnSpc>
            </a:pPr>
            <a:r>
              <a:rPr lang="en-GB" sz="2000" dirty="0" smtClean="0"/>
              <a:t>Read around the subject, don’t just read the article.  </a:t>
            </a:r>
          </a:p>
          <a:p>
            <a:pPr lvl="2" eaLnBrk="1" hangingPunct="1">
              <a:lnSpc>
                <a:spcPct val="90000"/>
              </a:lnSpc>
            </a:pPr>
            <a:r>
              <a:rPr lang="en-GB" sz="1800" dirty="0" smtClean="0"/>
              <a:t>Use other articles to back up your arguments, </a:t>
            </a:r>
          </a:p>
          <a:p>
            <a:pPr lvl="2" eaLnBrk="1" hangingPunct="1">
              <a:lnSpc>
                <a:spcPct val="90000"/>
              </a:lnSpc>
            </a:pPr>
            <a:r>
              <a:rPr lang="en-GB" sz="1800" dirty="0" smtClean="0"/>
              <a:t>Look at how others have tackled research in a similar area – could this have been applied? </a:t>
            </a:r>
          </a:p>
          <a:p>
            <a:pPr eaLnBrk="1" hangingPunct="1"/>
            <a:endParaRPr lang="en-GB"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pPr eaLnBrk="1" hangingPunct="1"/>
            <a:r>
              <a:rPr lang="en-GB" sz="3200" b="1" dirty="0" smtClean="0"/>
              <a:t>Critiquing the Article</a:t>
            </a:r>
          </a:p>
        </p:txBody>
      </p:sp>
      <p:sp>
        <p:nvSpPr>
          <p:cNvPr id="23554" name="Content Placeholder 2"/>
          <p:cNvSpPr>
            <a:spLocks noGrp="1"/>
          </p:cNvSpPr>
          <p:nvPr>
            <p:ph idx="1"/>
          </p:nvPr>
        </p:nvSpPr>
        <p:spPr/>
        <p:txBody>
          <a:bodyPr/>
          <a:lstStyle/>
          <a:p>
            <a:pPr eaLnBrk="1" hangingPunct="1"/>
            <a:r>
              <a:rPr lang="en-GB" sz="2400" dirty="0" smtClean="0"/>
              <a:t>Also consider the good points. </a:t>
            </a:r>
          </a:p>
          <a:p>
            <a:pPr eaLnBrk="1" hangingPunct="1"/>
            <a:r>
              <a:rPr lang="en-GB" sz="2400" dirty="0" smtClean="0"/>
              <a:t>Things the research did that increased its validity/reliability. </a:t>
            </a:r>
          </a:p>
          <a:p>
            <a:pPr eaLnBrk="1" hangingPunct="1"/>
            <a:r>
              <a:rPr lang="en-GB" sz="2400" dirty="0" smtClean="0"/>
              <a:t>Innovative ideas and design. </a:t>
            </a:r>
          </a:p>
          <a:p>
            <a:pPr eaLnBrk="1" hangingPunct="1"/>
            <a:endParaRPr lang="en-GB" dirty="0" smtClean="0"/>
          </a:p>
          <a:p>
            <a:pPr eaLnBrk="1" hangingPunct="1"/>
            <a:endParaRPr lang="en-GB"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p:txBody>
          <a:bodyPr/>
          <a:lstStyle/>
          <a:p>
            <a:pPr eaLnBrk="1" hangingPunct="1"/>
            <a:r>
              <a:rPr lang="en-GB" b="1" dirty="0" smtClean="0"/>
              <a:t>Writing the Introduction</a:t>
            </a:r>
            <a:endParaRPr lang="cy-GB" b="1" dirty="0" smtClean="0"/>
          </a:p>
        </p:txBody>
      </p:sp>
      <p:sp>
        <p:nvSpPr>
          <p:cNvPr id="24578" name="Content Placeholder 2"/>
          <p:cNvSpPr>
            <a:spLocks noGrp="1"/>
          </p:cNvSpPr>
          <p:nvPr>
            <p:ph idx="1"/>
          </p:nvPr>
        </p:nvSpPr>
        <p:spPr/>
        <p:txBody>
          <a:bodyPr/>
          <a:lstStyle/>
          <a:p>
            <a:pPr eaLnBrk="1" hangingPunct="1"/>
            <a:r>
              <a:rPr lang="en-GB" sz="1800" smtClean="0"/>
              <a:t>Include a few opening sentences that announce the author(s) and the title, and briefly explain the topic of the text.</a:t>
            </a:r>
          </a:p>
          <a:p>
            <a:pPr eaLnBrk="1" hangingPunct="1"/>
            <a:r>
              <a:rPr lang="en-GB" sz="1800" smtClean="0"/>
              <a:t>Present the aim of the text and summarise the main finding or key argument.</a:t>
            </a:r>
          </a:p>
          <a:p>
            <a:pPr eaLnBrk="1" hangingPunct="1"/>
            <a:r>
              <a:rPr lang="en-GB" sz="1800" smtClean="0"/>
              <a:t>You could conclude the introduction with a brief statement of your evaluation of the text</a:t>
            </a:r>
          </a:p>
          <a:p>
            <a:pPr marL="342900" lvl="1" indent="-342900" eaLnBrk="1" hangingPunct="1">
              <a:buClr>
                <a:schemeClr val="tx2"/>
              </a:buClr>
              <a:buFont typeface="Wingdings" pitchFamily="2" charset="2"/>
              <a:buChar char="¡"/>
            </a:pPr>
            <a:r>
              <a:rPr lang="en-GB" sz="1800" smtClean="0"/>
              <a:t>This can be a positive or negative evaluation or, as is usually the case, a mixed response.</a:t>
            </a:r>
            <a:r>
              <a:rPr lang="en-GB" sz="1600" smtClean="0"/>
              <a:t> </a:t>
            </a:r>
          </a:p>
          <a:p>
            <a:pPr eaLnBrk="1" hangingPunct="1"/>
            <a:endParaRPr lang="en-GB" sz="180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6"/>
          <p:cNvSpPr>
            <a:spLocks noGrp="1"/>
          </p:cNvSpPr>
          <p:nvPr>
            <p:ph type="title"/>
          </p:nvPr>
        </p:nvSpPr>
        <p:spPr/>
        <p:txBody>
          <a:bodyPr/>
          <a:lstStyle/>
          <a:p>
            <a:pPr lvl="1" eaLnBrk="1" hangingPunct="1"/>
            <a:r>
              <a:rPr lang="en-GB" b="1" dirty="0" smtClean="0"/>
              <a:t>One example - Introduction</a:t>
            </a:r>
            <a:endParaRPr lang="cy-GB" b="1" dirty="0" smtClean="0"/>
          </a:p>
        </p:txBody>
      </p:sp>
      <p:sp>
        <p:nvSpPr>
          <p:cNvPr id="26626" name="Content Placeholder 7"/>
          <p:cNvSpPr>
            <a:spLocks noGrp="1"/>
          </p:cNvSpPr>
          <p:nvPr>
            <p:ph idx="1"/>
          </p:nvPr>
        </p:nvSpPr>
        <p:spPr>
          <a:xfrm>
            <a:off x="1331640" y="1628800"/>
            <a:ext cx="7313612" cy="5112568"/>
          </a:xfrm>
        </p:spPr>
        <p:txBody>
          <a:bodyPr/>
          <a:lstStyle/>
          <a:p>
            <a:pPr marL="0" indent="0" algn="just">
              <a:buNone/>
            </a:pPr>
            <a:r>
              <a:rPr lang="en-GB" sz="1700" dirty="0" smtClean="0"/>
              <a:t>Cyber bullying is an issue that affects the lives of many young people and has had a significant influence upon youth and community work practice and upon youth workers’ responsibility and response to this issue. This review will therefore help to increase </a:t>
            </a:r>
            <a:r>
              <a:rPr lang="en-GB" sz="1700" dirty="0" smtClean="0"/>
              <a:t>the writer’s</a:t>
            </a:r>
            <a:r>
              <a:rPr lang="en-GB" sz="1700" dirty="0" smtClean="0"/>
              <a:t> </a:t>
            </a:r>
            <a:r>
              <a:rPr lang="en-GB" sz="1700" dirty="0" smtClean="0"/>
              <a:t>knowledge of the issue of cyber bullying amongst young </a:t>
            </a:r>
            <a:r>
              <a:rPr lang="en-GB" sz="1700" dirty="0" smtClean="0"/>
              <a:t>people, </a:t>
            </a:r>
            <a:r>
              <a:rPr lang="en-GB" sz="1700" dirty="0" smtClean="0"/>
              <a:t>and develop </a:t>
            </a:r>
            <a:r>
              <a:rPr lang="en-GB" sz="1700" dirty="0" smtClean="0"/>
              <a:t>the writer’s</a:t>
            </a:r>
            <a:r>
              <a:rPr lang="en-GB" sz="1700" dirty="0" smtClean="0"/>
              <a:t> </a:t>
            </a:r>
            <a:r>
              <a:rPr lang="en-GB" sz="1700" dirty="0" smtClean="0"/>
              <a:t>understanding and work with young people. </a:t>
            </a:r>
            <a:r>
              <a:rPr lang="en-GB" sz="1700" dirty="0" smtClean="0"/>
              <a:t>This paper </a:t>
            </a:r>
            <a:r>
              <a:rPr lang="en-GB" sz="1700" dirty="0" smtClean="0"/>
              <a:t>will examine a journal review in an attempt to unpack some key discussion points relating to cyber </a:t>
            </a:r>
            <a:r>
              <a:rPr lang="en-GB" sz="1700" dirty="0" smtClean="0"/>
              <a:t>bullying, and will </a:t>
            </a:r>
            <a:r>
              <a:rPr lang="en-GB" sz="1700" dirty="0" smtClean="0"/>
              <a:t>identify any strengths and weaknesses within the article. </a:t>
            </a:r>
            <a:r>
              <a:rPr lang="en-GB" sz="1700" dirty="0" smtClean="0"/>
              <a:t>The writer </a:t>
            </a:r>
            <a:r>
              <a:rPr lang="en-GB" sz="1700" dirty="0" smtClean="0"/>
              <a:t>will also aim to include some recommendations for how the journal could be improved in terms of ideas, research approach and argument.  An evaluation of the journal will be explored in the main body of this </a:t>
            </a:r>
            <a:r>
              <a:rPr lang="en-GB" sz="1700" dirty="0" smtClean="0"/>
              <a:t>review, and the writer will discuss </a:t>
            </a:r>
            <a:r>
              <a:rPr lang="en-GB" sz="1700" dirty="0" smtClean="0"/>
              <a:t>the notable features of the journal article. </a:t>
            </a:r>
            <a:r>
              <a:rPr lang="en-GB" sz="1700" dirty="0" smtClean="0"/>
              <a:t>This review </a:t>
            </a:r>
            <a:r>
              <a:rPr lang="en-GB" sz="1700" dirty="0" smtClean="0"/>
              <a:t>will begin by…….. </a:t>
            </a:r>
          </a:p>
          <a:p>
            <a:pPr algn="just">
              <a:buNone/>
            </a:pPr>
            <a:r>
              <a:rPr lang="en-GB" sz="1700" b="1" dirty="0" smtClean="0"/>
              <a:t> </a:t>
            </a:r>
            <a:endParaRPr lang="en-GB" sz="1700" dirty="0" smtClean="0"/>
          </a:p>
          <a:p>
            <a:pPr algn="just" eaLnBrk="1" hangingPunct="1">
              <a:lnSpc>
                <a:spcPct val="90000"/>
              </a:lnSpc>
              <a:buFont typeface="Wingdings" pitchFamily="2" charset="2"/>
              <a:buNone/>
            </a:pPr>
            <a:endParaRPr lang="en-GB" sz="1800"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GB" sz="3200" b="1" dirty="0" smtClean="0"/>
              <a:t>Writing the main body</a:t>
            </a:r>
            <a:endParaRPr lang="cy-GB" sz="3200" b="1" dirty="0" smtClean="0"/>
          </a:p>
        </p:txBody>
      </p:sp>
      <p:sp>
        <p:nvSpPr>
          <p:cNvPr id="27650" name="Content Placeholder 2"/>
          <p:cNvSpPr>
            <a:spLocks noGrp="1"/>
          </p:cNvSpPr>
          <p:nvPr>
            <p:ph idx="1"/>
          </p:nvPr>
        </p:nvSpPr>
        <p:spPr/>
        <p:txBody>
          <a:bodyPr/>
          <a:lstStyle/>
          <a:p>
            <a:pPr eaLnBrk="1" hangingPunct="1"/>
            <a:r>
              <a:rPr lang="en-GB" sz="1800" dirty="0" smtClean="0"/>
              <a:t>This should be a balanced discussion and evaluation of the strengths, weaknesses and notable features of the text.</a:t>
            </a:r>
          </a:p>
          <a:p>
            <a:pPr eaLnBrk="1" hangingPunct="1"/>
            <a:r>
              <a:rPr lang="en-GB" sz="1800" dirty="0" smtClean="0"/>
              <a:t>Base your discussion on specific criteria.</a:t>
            </a:r>
          </a:p>
          <a:p>
            <a:pPr eaLnBrk="1" hangingPunct="1"/>
            <a:r>
              <a:rPr lang="en-GB" sz="1800" dirty="0" smtClean="0"/>
              <a:t>Reduce the text to its main points and its most important ideas.</a:t>
            </a:r>
          </a:p>
          <a:p>
            <a:pPr eaLnBrk="1" hangingPunct="1"/>
            <a:r>
              <a:rPr lang="en-GB" sz="1800" dirty="0" smtClean="0"/>
              <a:t>You could include other sources to support your evaluation, your practical experience may be relevant.</a:t>
            </a:r>
          </a:p>
          <a:p>
            <a:pPr eaLnBrk="1" hangingPunct="1"/>
            <a:endParaRPr lang="en-GB" dirty="0"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pPr eaLnBrk="1" hangingPunct="1"/>
            <a:r>
              <a:rPr lang="en-GB" b="1" dirty="0" smtClean="0"/>
              <a:t>Conclusion</a:t>
            </a:r>
            <a:endParaRPr lang="cy-GB" b="1" dirty="0" smtClean="0"/>
          </a:p>
        </p:txBody>
      </p:sp>
      <p:sp>
        <p:nvSpPr>
          <p:cNvPr id="29698" name="Content Placeholder 2"/>
          <p:cNvSpPr>
            <a:spLocks noGrp="1"/>
          </p:cNvSpPr>
          <p:nvPr>
            <p:ph idx="1"/>
          </p:nvPr>
        </p:nvSpPr>
        <p:spPr/>
        <p:txBody>
          <a:bodyPr/>
          <a:lstStyle/>
          <a:p>
            <a:pPr eaLnBrk="1" hangingPunct="1"/>
            <a:r>
              <a:rPr lang="en-GB" sz="2000" dirty="0" smtClean="0"/>
              <a:t>Restate your overall opinion of the text</a:t>
            </a:r>
          </a:p>
          <a:p>
            <a:pPr eaLnBrk="1" hangingPunct="1"/>
            <a:r>
              <a:rPr lang="en-GB" sz="2000" dirty="0" smtClean="0"/>
              <a:t>Briefly present recommendations</a:t>
            </a:r>
          </a:p>
          <a:p>
            <a:pPr eaLnBrk="1" hangingPunct="1"/>
            <a:r>
              <a:rPr lang="en-GB" sz="2000" dirty="0" smtClean="0"/>
              <a:t>You can also include recommendations for how the text can be improved in terms of ideas, research approach etc.</a:t>
            </a:r>
          </a:p>
          <a:p>
            <a:pPr eaLnBrk="1" hangingPunct="1"/>
            <a:endParaRPr lang="en-GB" sz="2400"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pPr eaLnBrk="1" hangingPunct="1"/>
            <a:r>
              <a:rPr lang="en-GB" sz="3200" b="1" dirty="0" smtClean="0"/>
              <a:t>Reference List</a:t>
            </a:r>
            <a:endParaRPr lang="cy-GB" sz="3200" b="1" dirty="0" smtClean="0"/>
          </a:p>
        </p:txBody>
      </p:sp>
      <p:sp>
        <p:nvSpPr>
          <p:cNvPr id="30722" name="Content Placeholder 2"/>
          <p:cNvSpPr>
            <a:spLocks noGrp="1"/>
          </p:cNvSpPr>
          <p:nvPr>
            <p:ph idx="1"/>
          </p:nvPr>
        </p:nvSpPr>
        <p:spPr/>
        <p:txBody>
          <a:bodyPr/>
          <a:lstStyle/>
          <a:p>
            <a:pPr eaLnBrk="1" hangingPunct="1"/>
            <a:r>
              <a:rPr lang="en-GB" sz="2400" dirty="0" smtClean="0"/>
              <a:t>Include the article in your reference list and if you have used any other sources in your review, these should also be included.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pPr eaLnBrk="1" hangingPunct="1"/>
            <a:r>
              <a:rPr lang="en-GB" dirty="0" smtClean="0"/>
              <a:t/>
            </a:r>
            <a:br>
              <a:rPr lang="en-GB" dirty="0" smtClean="0"/>
            </a:br>
            <a:r>
              <a:rPr lang="en-GB" sz="3200" b="1" dirty="0" smtClean="0"/>
              <a:t>Key points when reviewing journal articles </a:t>
            </a:r>
            <a:endParaRPr lang="cy-GB" b="1" dirty="0" smtClean="0"/>
          </a:p>
        </p:txBody>
      </p:sp>
      <p:sp>
        <p:nvSpPr>
          <p:cNvPr id="31746" name="Content Placeholder 2"/>
          <p:cNvSpPr>
            <a:spLocks noGrp="1"/>
          </p:cNvSpPr>
          <p:nvPr>
            <p:ph idx="1"/>
          </p:nvPr>
        </p:nvSpPr>
        <p:spPr/>
        <p:txBody>
          <a:bodyPr/>
          <a:lstStyle/>
          <a:p>
            <a:pPr eaLnBrk="1" hangingPunct="1"/>
            <a:r>
              <a:rPr lang="en-GB" sz="1800" dirty="0" smtClean="0"/>
              <a:t>What was the article about</a:t>
            </a:r>
          </a:p>
          <a:p>
            <a:pPr eaLnBrk="1" hangingPunct="1"/>
            <a:r>
              <a:rPr lang="en-GB" sz="1800" dirty="0" smtClean="0"/>
              <a:t>How did they go about it (methods)</a:t>
            </a:r>
          </a:p>
          <a:p>
            <a:pPr eaLnBrk="1" hangingPunct="1"/>
            <a:r>
              <a:rPr lang="en-GB" sz="1800" dirty="0" smtClean="0"/>
              <a:t>Why did they choose this research?</a:t>
            </a:r>
          </a:p>
          <a:p>
            <a:pPr eaLnBrk="1" hangingPunct="1"/>
            <a:r>
              <a:rPr lang="en-GB" sz="1800" dirty="0" smtClean="0"/>
              <a:t>Strengths and weaknesses.</a:t>
            </a:r>
          </a:p>
          <a:p>
            <a:pPr eaLnBrk="1" hangingPunct="1"/>
            <a:r>
              <a:rPr lang="en-GB" sz="1800" dirty="0" smtClean="0"/>
              <a:t>Similarities/Contrasts</a:t>
            </a:r>
          </a:p>
          <a:p>
            <a:pPr eaLnBrk="1" hangingPunct="1"/>
            <a:r>
              <a:rPr lang="en-GB" sz="1800" dirty="0" smtClean="0"/>
              <a:t>Areas of improvement</a:t>
            </a:r>
          </a:p>
          <a:p>
            <a:pPr eaLnBrk="1" hangingPunct="1"/>
            <a:r>
              <a:rPr lang="en-GB" sz="1800" dirty="0" smtClean="0"/>
              <a:t>What were the conclusions?</a:t>
            </a:r>
          </a:p>
          <a:p>
            <a:pPr eaLnBrk="1" hangingPunct="1"/>
            <a:r>
              <a:rPr lang="en-GB" sz="1800" dirty="0" smtClean="0"/>
              <a:t>Future Areas of Research in the topic (Own recommendations)</a:t>
            </a:r>
            <a:endParaRPr lang="en-GB" dirty="0" smtClean="0"/>
          </a:p>
          <a:p>
            <a:pPr eaLnBrk="1" hangingPunct="1"/>
            <a:r>
              <a:rPr lang="en-GB" sz="1800" dirty="0" smtClean="0"/>
              <a:t>Future Research related to the article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altLang="en-US" dirty="0">
                <a:solidFill>
                  <a:prstClr val="black"/>
                </a:solidFill>
                <a:latin typeface="Arial" panose="020B0604020202020204" pitchFamily="34" charset="0"/>
                <a:cs typeface="Arial" panose="020B0604020202020204" pitchFamily="34" charset="0"/>
              </a:rPr>
              <a:t>Cottrell, S. </a:t>
            </a:r>
            <a:r>
              <a:rPr lang="en-GB" altLang="en-US" dirty="0" smtClean="0">
                <a:solidFill>
                  <a:prstClr val="black"/>
                </a:solidFill>
                <a:latin typeface="Arial" panose="020B0604020202020204" pitchFamily="34" charset="0"/>
                <a:cs typeface="Arial" panose="020B0604020202020204" pitchFamily="34" charset="0"/>
              </a:rPr>
              <a:t>(2008</a:t>
            </a:r>
            <a:r>
              <a:rPr lang="en-GB" altLang="en-US" dirty="0">
                <a:solidFill>
                  <a:prstClr val="black"/>
                </a:solidFill>
                <a:latin typeface="Arial" panose="020B0604020202020204" pitchFamily="34" charset="0"/>
                <a:cs typeface="Arial" panose="020B0604020202020204" pitchFamily="34" charset="0"/>
              </a:rPr>
              <a:t>) </a:t>
            </a:r>
            <a:r>
              <a:rPr lang="en-GB" altLang="en-US" i="1" dirty="0">
                <a:solidFill>
                  <a:prstClr val="black"/>
                </a:solidFill>
                <a:latin typeface="Arial" panose="020B0604020202020204" pitchFamily="34" charset="0"/>
                <a:cs typeface="Arial" panose="020B0604020202020204" pitchFamily="34" charset="0"/>
              </a:rPr>
              <a:t>The Study Skills Handbook </a:t>
            </a:r>
            <a:r>
              <a:rPr lang="en-GB" altLang="en-US" dirty="0" smtClean="0">
                <a:solidFill>
                  <a:prstClr val="black"/>
                </a:solidFill>
                <a:latin typeface="Arial" panose="020B0604020202020204" pitchFamily="34" charset="0"/>
                <a:cs typeface="Arial" panose="020B0604020202020204" pitchFamily="34" charset="0"/>
              </a:rPr>
              <a:t>(Third </a:t>
            </a:r>
            <a:r>
              <a:rPr lang="en-GB" altLang="en-US" dirty="0">
                <a:solidFill>
                  <a:prstClr val="black"/>
                </a:solidFill>
                <a:latin typeface="Arial" panose="020B0604020202020204" pitchFamily="34" charset="0"/>
                <a:cs typeface="Arial" panose="020B0604020202020204" pitchFamily="34" charset="0"/>
              </a:rPr>
              <a:t>Edition), Hampshire: Palgrave Macmillan</a:t>
            </a:r>
          </a:p>
        </p:txBody>
      </p:sp>
    </p:spTree>
    <p:extLst>
      <p:ext uri="{BB962C8B-B14F-4D97-AF65-F5344CB8AC3E}">
        <p14:creationId xmlns:p14="http://schemas.microsoft.com/office/powerpoint/2010/main" val="3113254346"/>
      </p:ext>
    </p:extLst>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Eclipse</Template>
  <TotalTime>884</TotalTime>
  <Words>1893</Words>
  <Application>Microsoft Office PowerPoint</Application>
  <PresentationFormat>On-screen Show (4:3)</PresentationFormat>
  <Paragraphs>195</Paragraphs>
  <Slides>28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Times New Roman</vt:lpstr>
      <vt:lpstr>Verdana</vt:lpstr>
      <vt:lpstr>Wingdings</vt:lpstr>
      <vt:lpstr>Eclipse</vt:lpstr>
      <vt:lpstr>Journal Reviews, Critical Thinking, and Responding Critically</vt:lpstr>
      <vt:lpstr>What is a journal review</vt:lpstr>
      <vt:lpstr>Reviewing Journals</vt:lpstr>
      <vt:lpstr>What is a journal?  </vt:lpstr>
      <vt:lpstr>What is in a Journal</vt:lpstr>
      <vt:lpstr>What is critical thinking?</vt:lpstr>
      <vt:lpstr>What is critical thinking?</vt:lpstr>
      <vt:lpstr>What is Analytical Thinking?</vt:lpstr>
      <vt:lpstr>What do you see?</vt:lpstr>
      <vt:lpstr>Develop a detective-like mind</vt:lpstr>
      <vt:lpstr>Critical thinking when reading…</vt:lpstr>
      <vt:lpstr>Critical thinking when writing…</vt:lpstr>
      <vt:lpstr>Critical Questions…</vt:lpstr>
      <vt:lpstr>Evaluating the Evidence</vt:lpstr>
      <vt:lpstr>Evaluating the Evidence</vt:lpstr>
      <vt:lpstr>Evaluating the Evidence</vt:lpstr>
      <vt:lpstr>Journal Review Tips</vt:lpstr>
      <vt:lpstr>Journal Review Structure</vt:lpstr>
      <vt:lpstr>Critiquing a Journal</vt:lpstr>
      <vt:lpstr>Critiquing a Journal</vt:lpstr>
      <vt:lpstr>Critiquing the Article</vt:lpstr>
      <vt:lpstr>Writing the Introduction</vt:lpstr>
      <vt:lpstr>One example - Introduction</vt:lpstr>
      <vt:lpstr>Writing the main body</vt:lpstr>
      <vt:lpstr>Conclusion</vt:lpstr>
      <vt:lpstr>Reference List</vt:lpstr>
      <vt:lpstr> Key points when reviewing journal articles </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and Evaluative Reading</dc:title>
  <dc:creator>clientadmin</dc:creator>
  <cp:lastModifiedBy>Angharad Lewis</cp:lastModifiedBy>
  <cp:revision>26</cp:revision>
  <cp:lastPrinted>2017-10-26T13:14:47Z</cp:lastPrinted>
  <dcterms:created xsi:type="dcterms:W3CDTF">2011-09-15T11:00:54Z</dcterms:created>
  <dcterms:modified xsi:type="dcterms:W3CDTF">2019-10-27T16:13:09Z</dcterms:modified>
</cp:coreProperties>
</file>