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0" r:id="rId2"/>
    <p:sldId id="258" r:id="rId3"/>
    <p:sldId id="259" r:id="rId4"/>
    <p:sldId id="261" r:id="rId5"/>
    <p:sldId id="262" r:id="rId6"/>
    <p:sldId id="263" r:id="rId7"/>
    <p:sldId id="264" r:id="rId8"/>
    <p:sldId id="265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8BBF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>
        <p:scale>
          <a:sx n="70" d="100"/>
          <a:sy n="70" d="100"/>
        </p:scale>
        <p:origin x="1166" y="2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191889-B83E-453F-AFD0-3652E42D7482}" type="datetimeFigureOut">
              <a:rPr lang="en-GB" smtClean="0"/>
              <a:t>31/03/2025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896176-3873-401D-8571-2422DC91EA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92104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896176-3873-401D-8571-2422DC91EA4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84092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BD048E-B565-D3CD-1D7C-CAEA52E3DB2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9DBD09-02D9-3DFB-8D46-A432347277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EA6EFB-E5D5-3B8C-BCEE-65C15D863F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63C14-AA73-46DC-AC62-A4A6680F6D9E}" type="datetimeFigureOut">
              <a:rPr lang="en-GB" smtClean="0"/>
              <a:t>31/03/2025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811E6A-EBD5-2127-C93F-D266F57078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5CD76E-CFBB-AB6E-0F99-AEDEE8A338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F44D0-1F01-4C8F-9368-6CDD3ED6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73931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724EB3-CC18-C9BB-A61B-54E274A8F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E7C87C-3860-D81C-457E-749F2D8209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31BD4A-1572-D1D2-8F6A-85FC35C11D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63C14-AA73-46DC-AC62-A4A6680F6D9E}" type="datetimeFigureOut">
              <a:rPr lang="en-GB" smtClean="0"/>
              <a:t>31/03/2025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BCD435-6C90-E2ED-15B3-4053C9133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1A4500-8952-E78A-6009-F88EB335E2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F44D0-1F01-4C8F-9368-6CDD3ED6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59822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AD8CF9-558B-E51B-4AC1-693F67D684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B1051C-885E-B5C7-BFCF-C25D5148B5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51BD9C-FEDF-F4E5-C77E-0B31F7F828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63C14-AA73-46DC-AC62-A4A6680F6D9E}" type="datetimeFigureOut">
              <a:rPr lang="en-GB" smtClean="0"/>
              <a:t>31/03/2025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E9E399-E32B-40EE-AD33-A2D45024FE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70E88F-CD65-C731-D01E-DCF7C5D95D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F44D0-1F01-4C8F-9368-6CDD3ED6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01321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6C51BA-A751-9A18-A7EE-FD7FA8423C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91DD7D-C757-4104-92D2-01EB628F2C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FBD7C8-6C94-002F-643B-2FCC73BB83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43F8E9-9AFF-3EEB-BFAC-BAC090179D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63C14-AA73-46DC-AC62-A4A6680F6D9E}" type="datetimeFigureOut">
              <a:rPr lang="en-GB" smtClean="0"/>
              <a:t>31/03/2025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42FFAB-FF63-C419-455E-E9649A770B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98A07A-D9D8-0E66-D151-568B4F4101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F44D0-1F01-4C8F-9368-6CDD3ED6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48578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BEF6D3-D016-0972-8ADE-3EEBAF43B7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373A33-EE58-E70E-BD54-04930268B7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94C689-5912-6B85-60DE-2B76CA96AD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4A58353-633C-50F9-A699-38129C0645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F8FF29C-F9B9-DF98-72F1-EE951128E5C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2D42CC6-EA29-BCA1-2046-E9467B8D8B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63C14-AA73-46DC-AC62-A4A6680F6D9E}" type="datetimeFigureOut">
              <a:rPr lang="en-GB" smtClean="0"/>
              <a:t>31/03/2025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975BE29-826C-7204-91AF-6B170C8104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3A46027-1BB6-E674-A236-D9B47E2FED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F44D0-1F01-4C8F-9368-6CDD3ED6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94686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358C31-22B3-282D-89EB-A516B5E843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25ABA2-87BE-E129-BDDE-6383AD7907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63C14-AA73-46DC-AC62-A4A6680F6D9E}" type="datetimeFigureOut">
              <a:rPr lang="en-GB" smtClean="0"/>
              <a:t>31/03/2025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0F9CEBA-CB2E-7C0E-6AE7-210B86A518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B17278-A961-352A-0934-BBE166E2AE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F44D0-1F01-4C8F-9368-6CDD3ED6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90190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8E49BA-D662-77F8-2F20-371B4C2157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63C14-AA73-46DC-AC62-A4A6680F6D9E}" type="datetimeFigureOut">
              <a:rPr lang="en-GB" smtClean="0"/>
              <a:t>31/03/2025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0D0AB7-024E-548E-982B-94803AD2DC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DAA126-4E89-3692-80E4-459F125ACF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F44D0-1F01-4C8F-9368-6CDD3ED6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64833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83D4C5-8548-9ED6-9D6A-751EAE0B60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23C1A6-81CD-D17A-DE87-28AAA2E35C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8885905-846A-F5BF-B99A-6BB10640DB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A494A5-C5FE-D2B7-C5C2-6B1F484DFA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63C14-AA73-46DC-AC62-A4A6680F6D9E}" type="datetimeFigureOut">
              <a:rPr lang="en-GB" smtClean="0"/>
              <a:t>31/03/2025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E7B458-696E-C47D-0F84-719B743A67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6CA98E-0FBE-3262-2266-8E92DC685C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F44D0-1F01-4C8F-9368-6CDD3ED6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45209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B3D52C-E706-F580-2168-F4873401E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1683C8C-5C1D-B1BC-9055-83559A9BA3E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C3FCF99-5C42-9AEB-4443-B05512AAA4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8E3D5A-9D95-22C4-C5F4-A36A54A4A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63C14-AA73-46DC-AC62-A4A6680F6D9E}" type="datetimeFigureOut">
              <a:rPr lang="en-GB" smtClean="0"/>
              <a:t>31/03/2025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BABC1A-874A-2F55-7FBA-D95338928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3D1CFC-BB85-E4BC-3D4D-B8A6953564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F44D0-1F01-4C8F-9368-6CDD3ED6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33037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D84707-DFB2-841F-FCFA-AB6E182095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F53820-7E69-58A5-2D84-D5F660543C8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D7218C-B43F-2DE8-4E67-9FBF58975A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63C14-AA73-46DC-AC62-A4A6680F6D9E}" type="datetimeFigureOut">
              <a:rPr lang="en-GB" smtClean="0"/>
              <a:t>31/03/2025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75D0CE-BF43-6F84-350F-1424721215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ACD5C3-380E-35EF-5D14-54D5802740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F44D0-1F01-4C8F-9368-6CDD3ED6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49108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24B614B-5F95-E323-97E6-85FFE90A310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2202FF8-DB4A-121F-4D83-A95CB01D24E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5F8D93-7300-030A-F8F6-6F062C15CB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63C14-AA73-46DC-AC62-A4A6680F6D9E}" type="datetimeFigureOut">
              <a:rPr lang="en-GB" smtClean="0"/>
              <a:t>31/03/2025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80033D-BF81-D297-3B0F-918C60CA04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E448A4-CAE3-7CF8-2088-9F2D0E4AE6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F44D0-1F01-4C8F-9368-6CDD3ED6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32567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8BB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59435A7-0CF6-3C6D-27A4-92AFBEDA7E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559018-0EC9-5A7F-9F93-53D58EC1FB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02141E-01A2-A1BD-FED0-48A4EB407EE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9563C14-AA73-46DC-AC62-A4A6680F6D9E}" type="datetimeFigureOut">
              <a:rPr lang="en-GB" smtClean="0"/>
              <a:t>31/03/2025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917FFC-737F-508B-ABC2-73EB6371664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C83736-237B-FA8A-FEA9-1DD88994DF0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ABF44D0-1F01-4C8F-9368-6CDD3ED6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0287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eebly.com/editor/main.php#/" TargetMode="External"/><Relationship Id="rId2" Type="http://schemas.openxmlformats.org/officeDocument/2006/relationships/hyperlink" Target="https://uk.search.yahoo.com/search" TargetMode="Externa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www.europe-consommateurs.eu/en/achats-internet/acheter-en-ligne-responsable/what-is-an-eco-friendly-product.html" TargetMode="External"/><Relationship Id="rId4" Type="http://schemas.openxmlformats.org/officeDocument/2006/relationships/image" Target="../media/image6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midlandsbusinessnews.co.uk/how-profitable-is-a-cleaning-business-uk/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ink cleaning supplies on a pink background&#10;&#10;AI-generated content may be incorrect.">
            <a:extLst>
              <a:ext uri="{FF2B5EF4-FFF2-40B4-BE49-F238E27FC236}">
                <a16:creationId xmlns:a16="http://schemas.microsoft.com/office/drawing/2014/main" id="{5B61155C-BE0D-9424-A5A2-8768008A03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30"/>
          <a:stretch/>
        </p:blipFill>
        <p:spPr>
          <a:xfrm>
            <a:off x="1" y="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116AE4-DA45-DB42-1274-77EC84E3F3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3751" y="719350"/>
            <a:ext cx="10058400" cy="2409711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en-GB" sz="6700" dirty="0">
                <a:solidFill>
                  <a:srgbClr val="FFFFFF"/>
                </a:solidFill>
              </a:rPr>
              <a:t>Cleaning Fairy</a:t>
            </a:r>
            <a:br>
              <a:rPr lang="en-GB" sz="5200" dirty="0">
                <a:solidFill>
                  <a:srgbClr val="FFFFFF"/>
                </a:solidFill>
              </a:rPr>
            </a:br>
            <a:br>
              <a:rPr lang="en-GB" sz="5200" dirty="0">
                <a:solidFill>
                  <a:srgbClr val="FFFFFF"/>
                </a:solidFill>
              </a:rPr>
            </a:br>
            <a:r>
              <a:rPr lang="en-GB" sz="6700" dirty="0">
                <a:solidFill>
                  <a:srgbClr val="FFFFFF"/>
                </a:solidFill>
              </a:rPr>
              <a:t>A Clean Space, A Happy Place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A6B9758-23BD-CCD4-9F3A-256D2D5B45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97280" y="4335215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CEO Maia Vashakmadze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61788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3764C4-2C8F-C5C9-68AD-C047DFBB86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61694"/>
          </a:xfrm>
        </p:spPr>
        <p:txBody>
          <a:bodyPr>
            <a:normAutofit/>
          </a:bodyPr>
          <a:lstStyle/>
          <a:p>
            <a:pPr algn="ctr"/>
            <a:r>
              <a:rPr lang="en-GB" i="0" u="sng" dirty="0">
                <a:effectLst/>
                <a:latin typeface="Gentium Basic"/>
              </a:rPr>
              <a:t>How it all started &amp; who we are </a:t>
            </a:r>
            <a:endParaRPr lang="en-GB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242883-1647-4001-85AB-E5E8CF67DD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4465" y="1226820"/>
            <a:ext cx="11631561" cy="5266055"/>
          </a:xfrm>
        </p:spPr>
        <p:txBody>
          <a:bodyPr>
            <a:normAutofit lnSpcReduction="10000"/>
          </a:bodyPr>
          <a:lstStyle/>
          <a:p>
            <a:br>
              <a:rPr lang="en-GB" dirty="0"/>
            </a:br>
            <a:r>
              <a:rPr lang="en-GB" i="0" dirty="0">
                <a:effectLst/>
                <a:latin typeface="Gentium Basic"/>
              </a:rPr>
              <a:t>What began as a simple hobby quickly transformed into something much more. As I cleaned homes for friends and family, their recommendations led me to build a loyal base of clients, and that's when Cleaning Fairy was born. I initially started cleaning local schools and restaurants which gave me hands-on experience and a deep understanding of the best products and techniques for every surface—from sofas to taps, tiles, and cookers.</a:t>
            </a:r>
            <a:br>
              <a:rPr lang="en-GB" i="0" dirty="0">
                <a:effectLst/>
                <a:latin typeface="Gentium Basic"/>
              </a:rPr>
            </a:br>
            <a:r>
              <a:rPr lang="en-GB" i="0" dirty="0">
                <a:effectLst/>
                <a:latin typeface="Gentium Basic"/>
              </a:rPr>
              <a:t>Over time, my passion for creating spotless spaces grew into a thriving business.</a:t>
            </a:r>
            <a:br>
              <a:rPr lang="en-GB" i="0" dirty="0">
                <a:effectLst/>
                <a:latin typeface="Gentium Basic"/>
              </a:rPr>
            </a:br>
            <a:br>
              <a:rPr lang="en-GB" i="0" dirty="0">
                <a:effectLst/>
                <a:latin typeface="Gentium Basic"/>
              </a:rPr>
            </a:br>
            <a:r>
              <a:rPr lang="en-GB" i="0" dirty="0">
                <a:effectLst/>
                <a:latin typeface="Gentium Basic"/>
              </a:rPr>
              <a:t>At Cleaning Fairy, we specialise in bringing a sense of calm and freshness to every corner of your home, making your space as clean and stress-free as it should be. With a keen eye for detail and a commitment to using the most effective cleaning products, we ensure your home stays sparkling and healthy.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66097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A835B4-887C-0600-E62D-5E49796ED8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6858" y="247139"/>
            <a:ext cx="10515600" cy="804914"/>
          </a:xfrm>
        </p:spPr>
        <p:txBody>
          <a:bodyPr>
            <a:normAutofit/>
          </a:bodyPr>
          <a:lstStyle/>
          <a:p>
            <a:pPr algn="ctr"/>
            <a:r>
              <a:rPr lang="en-GB" sz="4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Business Aims &amp; Objectives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9B3E1A-315C-96B0-3279-568188F2C2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04801" y="1219200"/>
            <a:ext cx="8008882" cy="5244661"/>
          </a:xfrm>
        </p:spPr>
        <p:txBody>
          <a:bodyPr>
            <a:normAutofit/>
          </a:bodyPr>
          <a:lstStyle/>
          <a:p>
            <a:pPr marL="742950" lvl="1" indent="-285750">
              <a:lnSpc>
                <a:spcPct val="115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Offer top-tier cleaning services</a:t>
            </a:r>
          </a:p>
          <a:p>
            <a:pPr marL="742950" lvl="1" indent="-285750">
              <a:lnSpc>
                <a:spcPct val="115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Prioritize eco-friendly solutions, </a:t>
            </a:r>
            <a:r>
              <a:rPr lang="en-GB" sz="1200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(Green Hugs - Embrace Sustainable Living and Positive Change, 2023)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15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Simplify the booking process for clients,</a:t>
            </a:r>
            <a:r>
              <a:rPr lang="en-GB" sz="1200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  (Weebly.com, 2016)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Unique Selling Proposition (USP):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15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Eco-friendly products, </a:t>
            </a:r>
            <a:r>
              <a:rPr lang="en-GB" sz="1200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(www.europe-consommateurs.eu, n.d.)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15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Customized cleaning plans</a:t>
            </a:r>
          </a:p>
          <a:p>
            <a:pPr marL="742950" lvl="1" indent="-285750">
              <a:lnSpc>
                <a:spcPct val="115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User-friendly booking system</a:t>
            </a:r>
          </a:p>
          <a:p>
            <a:pPr marL="34290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Proposed Location &amp; HRM Strategy ,Sole Trader </a:t>
            </a:r>
            <a:r>
              <a:rPr lang="en-GB" sz="1600" b="1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flexibility, control, </a:t>
            </a:r>
            <a:endParaRPr lang="en-GB" sz="16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15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Focus on local residential &amp; commercial clients, </a:t>
            </a:r>
            <a:r>
              <a:rPr lang="en-GB" sz="1200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(UK, 2024)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15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Hiring trained professionals passionate about sustainable cleaning</a:t>
            </a:r>
          </a:p>
          <a:p>
            <a:endParaRPr lang="en-GB" dirty="0"/>
          </a:p>
        </p:txBody>
      </p:sp>
      <p:pic>
        <p:nvPicPr>
          <p:cNvPr id="6" name="Content Placeholder 5" descr="A lemons and a lemon next to a glass jar with a spray bottle and a lemon&#10;&#10;AI-generated content may be incorrect.">
            <a:extLst>
              <a:ext uri="{FF2B5EF4-FFF2-40B4-BE49-F238E27FC236}">
                <a16:creationId xmlns:a16="http://schemas.microsoft.com/office/drawing/2014/main" id="{4E8F7930-641A-E0C2-F137-2D541BFE5A0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6124" y="2406869"/>
            <a:ext cx="4141076" cy="3899337"/>
          </a:xfrm>
        </p:spPr>
      </p:pic>
    </p:spTree>
    <p:extLst>
      <p:ext uri="{BB962C8B-B14F-4D97-AF65-F5344CB8AC3E}">
        <p14:creationId xmlns:p14="http://schemas.microsoft.com/office/powerpoint/2010/main" val="24735855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24E456-4483-9435-B579-E537962FC2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3821" y="1021427"/>
            <a:ext cx="4718176" cy="37042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b="1" u="sng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Marketing &amp; Branding</a:t>
            </a:r>
            <a:br>
              <a:rPr lang="en-GB" sz="1800" b="1" dirty="0">
                <a:solidFill>
                  <a:srgbClr val="FF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4BA0D4-8311-1A96-0674-F4DF2BF0333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127" y="1477818"/>
            <a:ext cx="6899564" cy="5249553"/>
          </a:xfrm>
        </p:spPr>
        <p:txBody>
          <a:bodyPr>
            <a:normAutofit/>
          </a:bodyPr>
          <a:lstStyle/>
          <a:p>
            <a:pPr>
              <a:buNone/>
            </a:pPr>
            <a:endParaRPr lang="en-GB" dirty="0">
              <a:effectLst/>
            </a:endParaRPr>
          </a:p>
          <a:p>
            <a:pPr marL="742950" lvl="1" indent="-285750">
              <a:lnSpc>
                <a:spcPct val="115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Online Presence: Website, social media (Instagram, Facebook, TikTok), </a:t>
            </a:r>
            <a:r>
              <a:rPr lang="en-GB" sz="1400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(Callahan, 2024)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15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Print Marketing: Flyers, posters, business cards, </a:t>
            </a:r>
            <a:r>
              <a:rPr lang="en-GB" sz="1400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 (</a:t>
            </a:r>
            <a:r>
              <a:rPr lang="en-GB" sz="1400" b="0" i="0" dirty="0" err="1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Looka</a:t>
            </a:r>
            <a:r>
              <a:rPr lang="en-GB" sz="1400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, 2023)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15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Referral Program &amp; Promotions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Showcase Examples: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15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business cards, flyers, social media ads, and website 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SEO Strategy: </a:t>
            </a:r>
            <a:r>
              <a:rPr lang="en-GB" sz="1200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</a:t>
            </a:r>
            <a:r>
              <a:rPr lang="en-GB" sz="1200" b="0" i="0" dirty="0" err="1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Uberall</a:t>
            </a:r>
            <a:r>
              <a:rPr lang="en-GB" sz="1200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, 2025)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15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Local SEO focus</a:t>
            </a:r>
          </a:p>
          <a:p>
            <a:pPr marL="742950" lvl="1" indent="-285750">
              <a:lnSpc>
                <a:spcPct val="115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Keywords (e.g., “eco-friendly home cleaning,” “affordable deep cleaning”)</a:t>
            </a:r>
          </a:p>
          <a:p>
            <a:pPr>
              <a:buNone/>
            </a:pPr>
            <a:endParaRPr lang="en-GB" sz="14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endParaRPr lang="en-GB" dirty="0"/>
          </a:p>
        </p:txBody>
      </p:sp>
      <p:pic>
        <p:nvPicPr>
          <p:cNvPr id="8" name="Content Placeholder 7" descr="A group of round icons&#10;&#10;AI-generated content may be incorrect.">
            <a:extLst>
              <a:ext uri="{FF2B5EF4-FFF2-40B4-BE49-F238E27FC236}">
                <a16:creationId xmlns:a16="http://schemas.microsoft.com/office/drawing/2014/main" id="{DCFB611A-F26C-720B-340E-73495C26132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2720" y="125577"/>
            <a:ext cx="2855478" cy="2532556"/>
          </a:xfrm>
        </p:spPr>
      </p:pic>
      <p:pic>
        <p:nvPicPr>
          <p:cNvPr id="10" name="Picture 9" descr="A poster of a hotel room&#10;&#10;AI-generated content may be incorrect.">
            <a:extLst>
              <a:ext uri="{FF2B5EF4-FFF2-40B4-BE49-F238E27FC236}">
                <a16:creationId xmlns:a16="http://schemas.microsoft.com/office/drawing/2014/main" id="{FC46B212-CF9D-53A1-65DA-9C754A3851F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892"/>
          <a:stretch/>
        </p:blipFill>
        <p:spPr>
          <a:xfrm>
            <a:off x="9063806" y="2774496"/>
            <a:ext cx="2855478" cy="37264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29661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7DC374-9529-5E12-859C-06D911348A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65938" y="-1"/>
            <a:ext cx="6764216" cy="1597891"/>
          </a:xfrm>
        </p:spPr>
        <p:txBody>
          <a:bodyPr>
            <a:normAutofit/>
          </a:bodyPr>
          <a:lstStyle/>
          <a:p>
            <a:pPr algn="ctr"/>
            <a:r>
              <a:rPr lang="en-GB" sz="4400" b="1" kern="100" dirty="0">
                <a:solidFill>
                  <a:srgbClr val="0E284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SWOT Analysis</a:t>
            </a:r>
            <a:br>
              <a:rPr lang="en-GB" sz="4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C6C9D7-A6A3-9196-F6CD-C24BA92136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2509" y="973015"/>
            <a:ext cx="8494968" cy="5521570"/>
          </a:xfrm>
        </p:spPr>
        <p:txBody>
          <a:bodyPr>
            <a:normAutofit fontScale="92500" lnSpcReduction="20000"/>
          </a:bodyPr>
          <a:lstStyle/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Strengths: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15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Eco-friendly niche market</a:t>
            </a:r>
          </a:p>
          <a:p>
            <a:pPr marL="742950" lvl="1" indent="-285750">
              <a:lnSpc>
                <a:spcPct val="115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Strong digital presence with online booking</a:t>
            </a:r>
          </a:p>
          <a:p>
            <a:pPr marL="742950" lvl="1" indent="-285750">
              <a:lnSpc>
                <a:spcPct val="115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High customer engagement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Weaknesses: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15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Limited brand awareness</a:t>
            </a:r>
          </a:p>
          <a:p>
            <a:pPr marL="742950" lvl="1" indent="-285750">
              <a:lnSpc>
                <a:spcPct val="115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Budget controls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Opportunities: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15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Rising demand for sustainable cleaning</a:t>
            </a:r>
          </a:p>
          <a:p>
            <a:pPr marL="742950" lvl="1" indent="-285750">
              <a:lnSpc>
                <a:spcPct val="115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Potential for expansion into commercial contracts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Threats: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15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Competition from established services</a:t>
            </a:r>
          </a:p>
          <a:p>
            <a:pPr marL="742950" lvl="1" indent="-285750">
              <a:lnSpc>
                <a:spcPct val="115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Economic downturns affecting customer spending</a:t>
            </a:r>
          </a:p>
          <a:p>
            <a:pPr marL="457200" lvl="1" indent="0">
              <a:lnSpc>
                <a:spcPct val="115000"/>
              </a:lnSpc>
              <a:spcAft>
                <a:spcPts val="800"/>
              </a:spcAft>
              <a:buSzPts val="1000"/>
              <a:buNone/>
              <a:tabLst>
                <a:tab pos="914400" algn="l"/>
              </a:tabLst>
            </a:pPr>
            <a:r>
              <a:rPr lang="en-GB" sz="1200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 (uk.search.yahoo.com, n.d.)</a:t>
            </a:r>
          </a:p>
          <a:p>
            <a:pPr marL="457200" lvl="1" indent="0">
              <a:lnSpc>
                <a:spcPct val="115000"/>
              </a:lnSpc>
              <a:spcAft>
                <a:spcPts val="800"/>
              </a:spcAft>
              <a:buSzPts val="1000"/>
              <a:buNone/>
              <a:tabLst>
                <a:tab pos="914400" algn="l"/>
              </a:tabLst>
            </a:pP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8" name="Content Placeholder 7" descr="A collage of a living room&#10;&#10;AI-generated content may be incorrect.">
            <a:extLst>
              <a:ext uri="{FF2B5EF4-FFF2-40B4-BE49-F238E27FC236}">
                <a16:creationId xmlns:a16="http://schemas.microsoft.com/office/drawing/2014/main" id="{4EF003EE-D910-DFF5-3341-C0B291B1469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6470" y="1452055"/>
            <a:ext cx="4703975" cy="468479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8494207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BB2F99-A305-8FB8-89B6-98AF6B19D9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0" y="533400"/>
            <a:ext cx="8207829" cy="936172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400" b="1" kern="100" dirty="0">
                <a:solidFill>
                  <a:srgbClr val="0E284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Financial Overview</a:t>
            </a:r>
            <a:br>
              <a:rPr lang="en-GB" sz="4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80C5EE-2213-94FD-F11E-7F13361B940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0630" y="1839686"/>
            <a:ext cx="6727370" cy="4498975"/>
          </a:xfrm>
        </p:spPr>
        <p:txBody>
          <a:bodyPr/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600" b="1" kern="100" dirty="0">
                <a:solidFill>
                  <a:srgbClr val="0E284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</a:t>
            </a:r>
            <a:r>
              <a:rPr lang="en-GB" sz="1800" b="1" kern="100" dirty="0">
                <a:solidFill>
                  <a:srgbClr val="0E284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Startup &amp; Running Costs:</a:t>
            </a:r>
            <a:endParaRPr lang="en-GB" sz="1800" kern="100" dirty="0">
              <a:solidFill>
                <a:srgbClr val="0E284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15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800" kern="100" dirty="0">
                <a:solidFill>
                  <a:srgbClr val="0E284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Equipment, cleaning supplies, website maintenance</a:t>
            </a:r>
          </a:p>
          <a:p>
            <a:pPr marL="742950" lvl="1" indent="-285750">
              <a:lnSpc>
                <a:spcPct val="115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800" kern="100" dirty="0">
                <a:solidFill>
                  <a:srgbClr val="0E284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Marketing expenses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kern="100" dirty="0">
                <a:solidFill>
                  <a:srgbClr val="0E284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Revenue Strategy: </a:t>
            </a:r>
            <a:r>
              <a:rPr lang="en-GB" sz="1200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: (prabhu, 2024)</a:t>
            </a:r>
            <a:endParaRPr lang="en-GB" sz="1800" kern="100" dirty="0">
              <a:solidFill>
                <a:srgbClr val="0E284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15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800" kern="100" dirty="0">
                <a:solidFill>
                  <a:srgbClr val="0E284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Competitive pricing model</a:t>
            </a:r>
          </a:p>
          <a:p>
            <a:pPr marL="742950" lvl="1" indent="-285750">
              <a:lnSpc>
                <a:spcPct val="115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800" kern="100" dirty="0">
                <a:solidFill>
                  <a:srgbClr val="0E284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Upselling additional services (e.g., deep cleaning, seasonal offers)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Content Placeholder 5" descr="A pink background with a black text&#10;&#10;AI-generated content may be incorrect.">
            <a:extLst>
              <a:ext uri="{FF2B5EF4-FFF2-40B4-BE49-F238E27FC236}">
                <a16:creationId xmlns:a16="http://schemas.microsoft.com/office/drawing/2014/main" id="{B37E2609-2800-BA72-0B4B-6CE08850112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53943" y="1839686"/>
            <a:ext cx="4811484" cy="3439885"/>
          </a:xfrm>
        </p:spPr>
      </p:pic>
    </p:spTree>
    <p:extLst>
      <p:ext uri="{BB962C8B-B14F-4D97-AF65-F5344CB8AC3E}">
        <p14:creationId xmlns:p14="http://schemas.microsoft.com/office/powerpoint/2010/main" val="15112751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8213A-E080-AB30-DB6C-9D6C91B2F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1885" y="251050"/>
            <a:ext cx="3788230" cy="85997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1800" b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6000" b="1" u="sng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References</a:t>
            </a:r>
            <a:r>
              <a:rPr lang="en-GB" sz="6000" b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endParaRPr lang="en-GB" sz="1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E79441-6057-F11D-53E6-E82B6B8F3D2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7714" y="1741714"/>
            <a:ext cx="11157857" cy="4865236"/>
          </a:xfrm>
        </p:spPr>
        <p:txBody>
          <a:bodyPr/>
          <a:lstStyle/>
          <a:p>
            <a:r>
              <a:rPr lang="en-GB" sz="20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uk.search.yahoo.com. (n.d.). </a:t>
            </a:r>
            <a:r>
              <a:rPr lang="en-GB" sz="2000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Yahoo Search - Web Search</a:t>
            </a:r>
            <a:r>
              <a:rPr lang="en-GB" sz="20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[online] Available at: </a:t>
            </a:r>
            <a:r>
              <a:rPr lang="en-GB" sz="20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  <a:hlinkClick r:id="rId2"/>
              </a:rPr>
              <a:t>https://uk.search.yahoo.com/search</a:t>
            </a:r>
            <a:r>
              <a:rPr lang="en-GB" sz="20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</a:t>
            </a:r>
            <a:r>
              <a:rPr lang="en-GB" sz="14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  <a:hlinkClick r:id="rId3"/>
              </a:rPr>
              <a:t> #/</a:t>
            </a:r>
            <a:r>
              <a:rPr lang="en-GB" sz="14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</a:t>
            </a:r>
            <a:r>
              <a:rPr lang="en-GB" sz="1400" dirty="0">
                <a:solidFill>
                  <a:srgbClr val="2C3E50"/>
                </a:solidFill>
                <a:latin typeface="Calibri" panose="020F0502020204030204" pitchFamily="34" charset="0"/>
              </a:rPr>
              <a:t>( </a:t>
            </a:r>
            <a:r>
              <a:rPr lang="en-GB" sz="1800" dirty="0">
                <a:solidFill>
                  <a:srgbClr val="2C3E50"/>
                </a:solidFill>
                <a:latin typeface="Calibri" panose="020F0502020204030204" pitchFamily="34" charset="0"/>
              </a:rPr>
              <a:t>accessed 30 mar. 2025)</a:t>
            </a:r>
            <a:endParaRPr lang="en-GB" sz="1800" b="0" i="0" dirty="0">
              <a:solidFill>
                <a:srgbClr val="2C3E50"/>
              </a:solidFill>
              <a:effectLst/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Content Placeholder 5" descr="A pink background with a black text&#10;&#10;AI-generated content may be incorrect.">
            <a:extLst>
              <a:ext uri="{FF2B5EF4-FFF2-40B4-BE49-F238E27FC236}">
                <a16:creationId xmlns:a16="http://schemas.microsoft.com/office/drawing/2014/main" id="{347B8E16-28A8-92F6-DE0E-648E53C7DC1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2538" y="141515"/>
            <a:ext cx="2960687" cy="1600200"/>
          </a:xfr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DADC82F-46E5-B4DF-0924-2D7A7F7FB793}"/>
              </a:ext>
            </a:extLst>
          </p:cNvPr>
          <p:cNvSpPr txBox="1"/>
          <p:nvPr/>
        </p:nvSpPr>
        <p:spPr>
          <a:xfrm>
            <a:off x="109423" y="2430323"/>
            <a:ext cx="869768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www.europe-consommateurs.eu. (n.d.). </a:t>
            </a:r>
            <a:r>
              <a:rPr lang="en-GB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What is an eco-friendly product ?</a:t>
            </a: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 [online] Available at: </a:t>
            </a: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  <a:hlinkClick r:id="rId5"/>
              </a:rPr>
              <a:t>https://www.europe-consommateurs.eu/en/achats-internet/acheter-en-ligne-responsable/what-is-an-eco-friendly-product.html</a:t>
            </a: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</a:t>
            </a: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  <a:hlinkClick r:id="rId3"/>
              </a:rPr>
              <a:t> #/</a:t>
            </a: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</a:t>
            </a:r>
            <a:r>
              <a:rPr lang="en-GB" dirty="0">
                <a:solidFill>
                  <a:srgbClr val="2C3E50"/>
                </a:solidFill>
                <a:latin typeface="Calibri" panose="020F0502020204030204" pitchFamily="34" charset="0"/>
              </a:rPr>
              <a:t>( accessed 15 mar. 2025)</a:t>
            </a:r>
            <a:endParaRPr lang="en-GB" b="0" i="0" dirty="0">
              <a:solidFill>
                <a:srgbClr val="2C3E50"/>
              </a:solidFill>
              <a:effectLst/>
              <a:latin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B1D086E-B7D0-08B8-932C-79F031513C09}"/>
              </a:ext>
            </a:extLst>
          </p:cNvPr>
          <p:cNvSpPr txBox="1"/>
          <p:nvPr/>
        </p:nvSpPr>
        <p:spPr>
          <a:xfrm>
            <a:off x="109423" y="3584485"/>
            <a:ext cx="1024345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Weebly.com. (2016). </a:t>
            </a:r>
            <a:r>
              <a:rPr lang="en-GB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Weebly is the easiest way to create a website, store or blog</a:t>
            </a: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[online] Available at: </a:t>
            </a: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  <a:hlinkClick r:id="rId3"/>
              </a:rPr>
              <a:t>https://www.weebly.com/editor/main.php#/</a:t>
            </a: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</a:t>
            </a:r>
            <a:r>
              <a:rPr lang="en-GB" dirty="0">
                <a:solidFill>
                  <a:srgbClr val="2C3E50"/>
                </a:solidFill>
                <a:latin typeface="Calibri" panose="020F0502020204030204" pitchFamily="34" charset="0"/>
              </a:rPr>
              <a:t>( accessed 30 mar. 2025)</a:t>
            </a:r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6AACDED-A7BD-D8C5-0A2B-3EF7FD919F7C}"/>
              </a:ext>
            </a:extLst>
          </p:cNvPr>
          <p:cNvSpPr txBox="1"/>
          <p:nvPr/>
        </p:nvSpPr>
        <p:spPr>
          <a:xfrm>
            <a:off x="109423" y="4230816"/>
            <a:ext cx="1172380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Green Hugs - Embrace Sustainable Living and Positive Change. (2023). </a:t>
            </a:r>
            <a:r>
              <a:rPr lang="en-GB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10 Sustainable Solutions for Businesses to Reduce Environmental Impact - Green Hugs - Embrace Sustainable Living and Positive Change</a:t>
            </a: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[online] Available at: https://www.greenhugs.co.uk/10-sustainable-solutions-for-businesses-to-reduce-environmental-impact/ [Accessed 31 Mar. 2025].</a:t>
            </a:r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6280125-3551-FEAB-1B51-5CA81464150C}"/>
              </a:ext>
            </a:extLst>
          </p:cNvPr>
          <p:cNvSpPr txBox="1"/>
          <p:nvPr/>
        </p:nvSpPr>
        <p:spPr>
          <a:xfrm>
            <a:off x="293913" y="5557382"/>
            <a:ext cx="1073331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UK, T.C. (2024). </a:t>
            </a:r>
            <a:r>
              <a:rPr lang="en-GB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Swansea</a:t>
            </a: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[online] Trust Clean UK. Available at: https://trustcleanuk.com/all-cities/Swansea/ [Accessed 31 Mar. 2025].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476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40839F-81CD-5DB3-880E-BF35AEE108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457" y="228600"/>
            <a:ext cx="3091543" cy="1093447"/>
          </a:xfrm>
        </p:spPr>
        <p:txBody>
          <a:bodyPr/>
          <a:lstStyle/>
          <a:p>
            <a:pPr algn="ctr"/>
            <a:r>
              <a:rPr lang="en-GB" sz="4400" b="1" u="sng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Reference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BB4666-9790-9286-0F1B-C9DE3A16A34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7458" y="1825624"/>
            <a:ext cx="11582400" cy="4803775"/>
          </a:xfrm>
        </p:spPr>
        <p:txBody>
          <a:bodyPr/>
          <a:lstStyle/>
          <a:p>
            <a:r>
              <a:rPr lang="en-GB" sz="20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Callahan, M. (2024). </a:t>
            </a:r>
            <a:r>
              <a:rPr lang="en-GB" sz="2000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Comparing Facebook, Instagram, and TikTok for Small Business Promotion</a:t>
            </a:r>
            <a:r>
              <a:rPr lang="en-GB" sz="20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[online] Media A La Carte. Available at: </a:t>
            </a:r>
            <a:r>
              <a:rPr lang="en-GB" sz="2000" dirty="0">
                <a:solidFill>
                  <a:srgbClr val="467886"/>
                </a:solidFill>
                <a:latin typeface="Calibri" panose="020F0502020204030204" pitchFamily="34" charset="0"/>
              </a:rPr>
              <a:t>https://www.mediaalacarte.com/post/comparing-facebook-instagram-and-tiktok-for-small-business-promotion. </a:t>
            </a:r>
            <a:r>
              <a:rPr lang="en-GB" sz="16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[Accessed 31 Mar. 2025].</a:t>
            </a:r>
          </a:p>
          <a:p>
            <a:r>
              <a:rPr lang="en-GB" sz="2000" b="0" i="0" dirty="0" err="1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Looka</a:t>
            </a:r>
            <a:r>
              <a:rPr lang="en-GB" sz="20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 (2023). </a:t>
            </a:r>
            <a:r>
              <a:rPr lang="en-GB" sz="2000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Logo Maker | Used By 2.3 Million Startups</a:t>
            </a:r>
            <a:r>
              <a:rPr lang="en-GB" sz="20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[online] www.looka.com. Available at: https://looka.com/explore.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8" name="Content Placeholder 7" descr="A pink mop and a bottle of cleaning liquid&#10;&#10;AI-generated content may be incorrect.">
            <a:extLst>
              <a:ext uri="{FF2B5EF4-FFF2-40B4-BE49-F238E27FC236}">
                <a16:creationId xmlns:a16="http://schemas.microsoft.com/office/drawing/2014/main" id="{7C8D9EE0-2840-46A3-25CA-94F0C05359A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9743" y="119743"/>
            <a:ext cx="8175171" cy="1502228"/>
          </a:xfr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5FF4827-8317-40DF-D097-CA64461E613F}"/>
              </a:ext>
            </a:extLst>
          </p:cNvPr>
          <p:cNvSpPr txBox="1"/>
          <p:nvPr/>
        </p:nvSpPr>
        <p:spPr>
          <a:xfrm>
            <a:off x="337456" y="3429000"/>
            <a:ext cx="11767457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dirty="0" err="1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Uberall</a:t>
            </a: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(2025). </a:t>
            </a:r>
            <a:r>
              <a:rPr lang="en-GB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Location Data Management | </a:t>
            </a:r>
            <a:r>
              <a:rPr lang="en-GB" b="0" i="1" dirty="0" err="1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Uberall</a:t>
            </a: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[online] Available at: https://uberall.com/en-us/products/mission-control?msclkid=60396a05d79d176cd4a90deef6a3f6b9&amp;utm_source=bing&amp;utm_medium=cpc&amp;utm_campaign=UKIE_Non-Brand_Local-SEO_Search_EN_Exact_All-Devices&amp;utm_term=search%20engine%20optimization%20local&amp;utm_content=Local%20SEO%20Tools [Accessed 31 Mar. 2025].</a:t>
            </a:r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7D28A0E-765C-8415-A334-81E73EEFBEF5}"/>
              </a:ext>
            </a:extLst>
          </p:cNvPr>
          <p:cNvSpPr txBox="1"/>
          <p:nvPr/>
        </p:nvSpPr>
        <p:spPr>
          <a:xfrm>
            <a:off x="337456" y="4993528"/>
            <a:ext cx="1151708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prabhu (2024). </a:t>
            </a:r>
            <a:r>
              <a:rPr lang="en-GB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How Profitable is a Cleaning Business in the UK? - Midlands Business News</a:t>
            </a: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[online] Midlands Business News. Available at: </a:t>
            </a: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  <a:hlinkClick r:id="rId3"/>
              </a:rPr>
              <a:t>https://midlandsbusinessnews.co.uk/how-profitable-is-a-cleaning-business-uk/</a:t>
            </a: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(Accessed 31 MAR, 2025</a:t>
            </a:r>
          </a:p>
        </p:txBody>
      </p:sp>
    </p:spTree>
    <p:extLst>
      <p:ext uri="{BB962C8B-B14F-4D97-AF65-F5344CB8AC3E}">
        <p14:creationId xmlns:p14="http://schemas.microsoft.com/office/powerpoint/2010/main" val="24370861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718</TotalTime>
  <Words>923</Words>
  <Application>Microsoft Office PowerPoint</Application>
  <PresentationFormat>Widescreen</PresentationFormat>
  <Paragraphs>59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7" baseType="lpstr">
      <vt:lpstr>Aptos</vt:lpstr>
      <vt:lpstr>Aptos Display</vt:lpstr>
      <vt:lpstr>Arial</vt:lpstr>
      <vt:lpstr>Calibri</vt:lpstr>
      <vt:lpstr>Courier New</vt:lpstr>
      <vt:lpstr>Gentium Basic</vt:lpstr>
      <vt:lpstr>Roboto</vt:lpstr>
      <vt:lpstr>Symbol</vt:lpstr>
      <vt:lpstr>Office Theme</vt:lpstr>
      <vt:lpstr>Cleaning Fairy  A Clean Space, A Happy Place</vt:lpstr>
      <vt:lpstr>How it all started &amp; who we are </vt:lpstr>
      <vt:lpstr>Business Aims &amp; Objectives</vt:lpstr>
      <vt:lpstr>Marketing &amp; Branding </vt:lpstr>
      <vt:lpstr>SWOT Analysis </vt:lpstr>
      <vt:lpstr>Financial Overview </vt:lpstr>
      <vt:lpstr> References 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maia vashakmadze</dc:creator>
  <cp:lastModifiedBy>maia vashakmadze</cp:lastModifiedBy>
  <cp:revision>1</cp:revision>
  <dcterms:created xsi:type="dcterms:W3CDTF">2025-03-31T18:49:37Z</dcterms:created>
  <dcterms:modified xsi:type="dcterms:W3CDTF">2025-04-01T06:47:45Z</dcterms:modified>
</cp:coreProperties>
</file>