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2.xml" ContentType="application/vnd.openxmlformats-officedocument.theme+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 id="2147483672" r:id="rId5"/>
    <p:sldMasterId id="2147483686" r:id="rId6"/>
  </p:sldMasterIdLst>
  <p:notesMasterIdLst>
    <p:notesMasterId r:id="rId57"/>
  </p:notesMasterIdLst>
  <p:sldIdLst>
    <p:sldId id="257" r:id="rId7"/>
    <p:sldId id="260" r:id="rId8"/>
    <p:sldId id="276" r:id="rId9"/>
    <p:sldId id="350" r:id="rId10"/>
    <p:sldId id="261" r:id="rId11"/>
    <p:sldId id="282" r:id="rId12"/>
    <p:sldId id="281" r:id="rId13"/>
    <p:sldId id="283" r:id="rId14"/>
    <p:sldId id="351" r:id="rId15"/>
    <p:sldId id="284" r:id="rId16"/>
    <p:sldId id="285" r:id="rId17"/>
    <p:sldId id="346" r:id="rId18"/>
    <p:sldId id="286" r:id="rId19"/>
    <p:sldId id="287" r:id="rId20"/>
    <p:sldId id="288" r:id="rId21"/>
    <p:sldId id="348" r:id="rId22"/>
    <p:sldId id="347" r:id="rId23"/>
    <p:sldId id="289" r:id="rId24"/>
    <p:sldId id="290" r:id="rId25"/>
    <p:sldId id="291" r:id="rId26"/>
    <p:sldId id="345" r:id="rId27"/>
    <p:sldId id="274" r:id="rId28"/>
    <p:sldId id="292" r:id="rId29"/>
    <p:sldId id="323" r:id="rId30"/>
    <p:sldId id="296" r:id="rId31"/>
    <p:sldId id="360" r:id="rId32"/>
    <p:sldId id="362" r:id="rId33"/>
    <p:sldId id="363" r:id="rId34"/>
    <p:sldId id="364" r:id="rId35"/>
    <p:sldId id="359" r:id="rId36"/>
    <p:sldId id="365" r:id="rId37"/>
    <p:sldId id="298" r:id="rId38"/>
    <p:sldId id="299" r:id="rId39"/>
    <p:sldId id="300" r:id="rId40"/>
    <p:sldId id="301" r:id="rId41"/>
    <p:sldId id="302" r:id="rId42"/>
    <p:sldId id="304" r:id="rId43"/>
    <p:sldId id="311" r:id="rId44"/>
    <p:sldId id="312" r:id="rId45"/>
    <p:sldId id="314" r:id="rId46"/>
    <p:sldId id="313" r:id="rId47"/>
    <p:sldId id="320" r:id="rId48"/>
    <p:sldId id="354" r:id="rId49"/>
    <p:sldId id="319" r:id="rId50"/>
    <p:sldId id="321" r:id="rId51"/>
    <p:sldId id="318" r:id="rId52"/>
    <p:sldId id="355" r:id="rId53"/>
    <p:sldId id="356" r:id="rId54"/>
    <p:sldId id="357" r:id="rId55"/>
    <p:sldId id="358" r:id="rId56"/>
  </p:sldIdLst>
  <p:sldSz cx="12192000" cy="6858000"/>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338D076-D0AF-4C42-B2DD-8B8E5E9425C0}" v="5" dt="2022-01-28T09:26:31.21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627" autoAdjust="0"/>
    <p:restoredTop sz="72403" autoAdjust="0"/>
  </p:normalViewPr>
  <p:slideViewPr>
    <p:cSldViewPr snapToGrid="0">
      <p:cViewPr varScale="1">
        <p:scale>
          <a:sx n="61" d="100"/>
          <a:sy n="61" d="100"/>
        </p:scale>
        <p:origin x="1044" y="78"/>
      </p:cViewPr>
      <p:guideLst>
        <p:guide orient="horz" pos="2160"/>
        <p:guide pos="3840"/>
      </p:guideLst>
    </p:cSldViewPr>
  </p:slideViewPr>
  <p:outlineViewPr>
    <p:cViewPr>
      <p:scale>
        <a:sx n="33" d="100"/>
        <a:sy n="33" d="100"/>
      </p:scale>
      <p:origin x="0" y="15132"/>
    </p:cViewPr>
  </p:outlin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7.xml"/><Relationship Id="rId18" Type="http://schemas.openxmlformats.org/officeDocument/2006/relationships/slide" Target="slides/slide12.xml"/><Relationship Id="rId26" Type="http://schemas.openxmlformats.org/officeDocument/2006/relationships/slide" Target="slides/slide20.xml"/><Relationship Id="rId39" Type="http://schemas.openxmlformats.org/officeDocument/2006/relationships/slide" Target="slides/slide33.xml"/><Relationship Id="rId21" Type="http://schemas.openxmlformats.org/officeDocument/2006/relationships/slide" Target="slides/slide15.xml"/><Relationship Id="rId34" Type="http://schemas.openxmlformats.org/officeDocument/2006/relationships/slide" Target="slides/slide28.xml"/><Relationship Id="rId42" Type="http://schemas.openxmlformats.org/officeDocument/2006/relationships/slide" Target="slides/slide36.xml"/><Relationship Id="rId47" Type="http://schemas.openxmlformats.org/officeDocument/2006/relationships/slide" Target="slides/slide41.xml"/><Relationship Id="rId50" Type="http://schemas.openxmlformats.org/officeDocument/2006/relationships/slide" Target="slides/slide44.xml"/><Relationship Id="rId55" Type="http://schemas.openxmlformats.org/officeDocument/2006/relationships/slide" Target="slides/slide49.xml"/><Relationship Id="rId63" Type="http://schemas.microsoft.com/office/2015/10/relationships/revisionInfo" Target="revisionInfo.xml"/><Relationship Id="rId7" Type="http://schemas.openxmlformats.org/officeDocument/2006/relationships/slide" Target="slides/slide1.xml"/><Relationship Id="rId2" Type="http://schemas.openxmlformats.org/officeDocument/2006/relationships/customXml" Target="../customXml/item2.xml"/><Relationship Id="rId16" Type="http://schemas.openxmlformats.org/officeDocument/2006/relationships/slide" Target="slides/slide10.xml"/><Relationship Id="rId29" Type="http://schemas.openxmlformats.org/officeDocument/2006/relationships/slide" Target="slides/slide23.xml"/><Relationship Id="rId11" Type="http://schemas.openxmlformats.org/officeDocument/2006/relationships/slide" Target="slides/slide5.xml"/><Relationship Id="rId24" Type="http://schemas.openxmlformats.org/officeDocument/2006/relationships/slide" Target="slides/slide18.xml"/><Relationship Id="rId32" Type="http://schemas.openxmlformats.org/officeDocument/2006/relationships/slide" Target="slides/slide26.xml"/><Relationship Id="rId37" Type="http://schemas.openxmlformats.org/officeDocument/2006/relationships/slide" Target="slides/slide31.xml"/><Relationship Id="rId40" Type="http://schemas.openxmlformats.org/officeDocument/2006/relationships/slide" Target="slides/slide34.xml"/><Relationship Id="rId45" Type="http://schemas.openxmlformats.org/officeDocument/2006/relationships/slide" Target="slides/slide39.xml"/><Relationship Id="rId53" Type="http://schemas.openxmlformats.org/officeDocument/2006/relationships/slide" Target="slides/slide47.xml"/><Relationship Id="rId58" Type="http://schemas.openxmlformats.org/officeDocument/2006/relationships/presProps" Target="presProps.xml"/><Relationship Id="rId5" Type="http://schemas.openxmlformats.org/officeDocument/2006/relationships/slideMaster" Target="slideMasters/slideMaster2.xml"/><Relationship Id="rId61" Type="http://schemas.openxmlformats.org/officeDocument/2006/relationships/tableStyles" Target="tableStyles.xml"/><Relationship Id="rId19" Type="http://schemas.openxmlformats.org/officeDocument/2006/relationships/slide" Target="slides/slide1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slide" Target="slides/slide21.xml"/><Relationship Id="rId30" Type="http://schemas.openxmlformats.org/officeDocument/2006/relationships/slide" Target="slides/slide24.xml"/><Relationship Id="rId35" Type="http://schemas.openxmlformats.org/officeDocument/2006/relationships/slide" Target="slides/slide29.xml"/><Relationship Id="rId43" Type="http://schemas.openxmlformats.org/officeDocument/2006/relationships/slide" Target="slides/slide37.xml"/><Relationship Id="rId48" Type="http://schemas.openxmlformats.org/officeDocument/2006/relationships/slide" Target="slides/slide42.xml"/><Relationship Id="rId56" Type="http://schemas.openxmlformats.org/officeDocument/2006/relationships/slide" Target="slides/slide50.xml"/><Relationship Id="rId8" Type="http://schemas.openxmlformats.org/officeDocument/2006/relationships/slide" Target="slides/slide2.xml"/><Relationship Id="rId51" Type="http://schemas.openxmlformats.org/officeDocument/2006/relationships/slide" Target="slides/slide45.xml"/><Relationship Id="rId3" Type="http://schemas.openxmlformats.org/officeDocument/2006/relationships/customXml" Target="../customXml/item3.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openxmlformats.org/officeDocument/2006/relationships/slide" Target="slides/slide27.xml"/><Relationship Id="rId38" Type="http://schemas.openxmlformats.org/officeDocument/2006/relationships/slide" Target="slides/slide32.xml"/><Relationship Id="rId46" Type="http://schemas.openxmlformats.org/officeDocument/2006/relationships/slide" Target="slides/slide40.xml"/><Relationship Id="rId59" Type="http://schemas.openxmlformats.org/officeDocument/2006/relationships/viewProps" Target="viewProps.xml"/><Relationship Id="rId20" Type="http://schemas.openxmlformats.org/officeDocument/2006/relationships/slide" Target="slides/slide14.xml"/><Relationship Id="rId41" Type="http://schemas.openxmlformats.org/officeDocument/2006/relationships/slide" Target="slides/slide35.xml"/><Relationship Id="rId54" Type="http://schemas.openxmlformats.org/officeDocument/2006/relationships/slide" Target="slides/slide48.xml"/><Relationship Id="rId62"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slide" Target="slides/slide22.xml"/><Relationship Id="rId36" Type="http://schemas.openxmlformats.org/officeDocument/2006/relationships/slide" Target="slides/slide30.xml"/><Relationship Id="rId49" Type="http://schemas.openxmlformats.org/officeDocument/2006/relationships/slide" Target="slides/slide43.xml"/><Relationship Id="rId57" Type="http://schemas.openxmlformats.org/officeDocument/2006/relationships/notesMaster" Target="notesMasters/notesMaster1.xml"/><Relationship Id="rId10" Type="http://schemas.openxmlformats.org/officeDocument/2006/relationships/slide" Target="slides/slide4.xml"/><Relationship Id="rId31" Type="http://schemas.openxmlformats.org/officeDocument/2006/relationships/slide" Target="slides/slide25.xml"/><Relationship Id="rId44" Type="http://schemas.openxmlformats.org/officeDocument/2006/relationships/slide" Target="slides/slide38.xml"/><Relationship Id="rId52" Type="http://schemas.openxmlformats.org/officeDocument/2006/relationships/slide" Target="slides/slide46.xml"/><Relationship Id="rId60"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exander Scott" userId="60900361-c968-457a-be84-5b7d7c948694" providerId="ADAL" clId="{0BF56892-C712-4A19-8AD0-6DB63C2F4AFA}"/>
    <pc:docChg chg="delSld modSld">
      <pc:chgData name="Alexander Scott" userId="60900361-c968-457a-be84-5b7d7c948694" providerId="ADAL" clId="{0BF56892-C712-4A19-8AD0-6DB63C2F4AFA}" dt="2022-01-28T10:05:47.547" v="31" actId="113"/>
      <pc:docMkLst>
        <pc:docMk/>
      </pc:docMkLst>
      <pc:sldChg chg="modSp mod">
        <pc:chgData name="Alexander Scott" userId="60900361-c968-457a-be84-5b7d7c948694" providerId="ADAL" clId="{0BF56892-C712-4A19-8AD0-6DB63C2F4AFA}" dt="2022-01-28T10:04:21.879" v="29" actId="20577"/>
        <pc:sldMkLst>
          <pc:docMk/>
          <pc:sldMk cId="1704467963" sldId="300"/>
        </pc:sldMkLst>
        <pc:spChg chg="mod">
          <ac:chgData name="Alexander Scott" userId="60900361-c968-457a-be84-5b7d7c948694" providerId="ADAL" clId="{0BF56892-C712-4A19-8AD0-6DB63C2F4AFA}" dt="2022-01-28T10:04:21.879" v="29" actId="20577"/>
          <ac:spMkLst>
            <pc:docMk/>
            <pc:sldMk cId="1704467963" sldId="300"/>
            <ac:spMk id="2" creationId="{00000000-0000-0000-0000-000000000000}"/>
          </ac:spMkLst>
        </pc:spChg>
      </pc:sldChg>
      <pc:sldChg chg="del">
        <pc:chgData name="Alexander Scott" userId="60900361-c968-457a-be84-5b7d7c948694" providerId="ADAL" clId="{0BF56892-C712-4A19-8AD0-6DB63C2F4AFA}" dt="2022-01-28T10:05:04.356" v="30" actId="47"/>
        <pc:sldMkLst>
          <pc:docMk/>
          <pc:sldMk cId="3227716186" sldId="315"/>
        </pc:sldMkLst>
      </pc:sldChg>
      <pc:sldChg chg="del">
        <pc:chgData name="Alexander Scott" userId="60900361-c968-457a-be84-5b7d7c948694" providerId="ADAL" clId="{0BF56892-C712-4A19-8AD0-6DB63C2F4AFA}" dt="2022-01-28T10:03:03.254" v="0" actId="47"/>
        <pc:sldMkLst>
          <pc:docMk/>
          <pc:sldMk cId="3294460933" sldId="316"/>
        </pc:sldMkLst>
      </pc:sldChg>
      <pc:sldChg chg="modSp mod">
        <pc:chgData name="Alexander Scott" userId="60900361-c968-457a-be84-5b7d7c948694" providerId="ADAL" clId="{0BF56892-C712-4A19-8AD0-6DB63C2F4AFA}" dt="2022-01-28T10:05:47.547" v="31" actId="113"/>
        <pc:sldMkLst>
          <pc:docMk/>
          <pc:sldMk cId="1280122955" sldId="358"/>
        </pc:sldMkLst>
        <pc:spChg chg="mod">
          <ac:chgData name="Alexander Scott" userId="60900361-c968-457a-be84-5b7d7c948694" providerId="ADAL" clId="{0BF56892-C712-4A19-8AD0-6DB63C2F4AFA}" dt="2022-01-28T10:05:47.547" v="31" actId="113"/>
          <ac:spMkLst>
            <pc:docMk/>
            <pc:sldMk cId="1280122955" sldId="358"/>
            <ac:spMk id="3" creationId="{14D6349E-D2DC-435C-B89C-4CBA1792303D}"/>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50443" y="0"/>
            <a:ext cx="2945659" cy="498056"/>
          </a:xfrm>
          <a:prstGeom prst="rect">
            <a:avLst/>
          </a:prstGeom>
        </p:spPr>
        <p:txBody>
          <a:bodyPr vert="horz" lIns="91440" tIns="45720" rIns="91440" bIns="45720" rtlCol="0"/>
          <a:lstStyle>
            <a:lvl1pPr algn="r">
              <a:defRPr sz="1200"/>
            </a:lvl1pPr>
          </a:lstStyle>
          <a:p>
            <a:fld id="{B9467876-52C5-464C-9B37-D44163ACE37B}" type="datetimeFigureOut">
              <a:rPr lang="en-US" smtClean="0"/>
              <a:t>1/28/2022</a:t>
            </a:fld>
            <a:endParaRPr lang="en-US"/>
          </a:p>
        </p:txBody>
      </p:sp>
      <p:sp>
        <p:nvSpPr>
          <p:cNvPr id="4" name="Slide Image Placeholder 3"/>
          <p:cNvSpPr>
            <a:spLocks noGrp="1" noRot="1" noChangeAspect="1"/>
          </p:cNvSpPr>
          <p:nvPr>
            <p:ph type="sldImg" idx="2"/>
          </p:nvPr>
        </p:nvSpPr>
        <p:spPr>
          <a:xfrm>
            <a:off x="422275" y="1241425"/>
            <a:ext cx="5953125" cy="3349625"/>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79768" y="4777194"/>
            <a:ext cx="5438140" cy="3908614"/>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9428584"/>
            <a:ext cx="2945659" cy="498055"/>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50443" y="9428584"/>
            <a:ext cx="2945659" cy="498055"/>
          </a:xfrm>
          <a:prstGeom prst="rect">
            <a:avLst/>
          </a:prstGeom>
        </p:spPr>
        <p:txBody>
          <a:bodyPr vert="horz" lIns="91440" tIns="45720" rIns="91440" bIns="45720" rtlCol="0" anchor="b"/>
          <a:lstStyle>
            <a:lvl1pPr algn="r">
              <a:defRPr sz="1200"/>
            </a:lvl1pPr>
          </a:lstStyle>
          <a:p>
            <a:fld id="{6E24D6D8-85A7-42D0-AA7D-D7B9AB563DE1}" type="slidenum">
              <a:rPr lang="en-US" smtClean="0"/>
              <a:t>‹#›</a:t>
            </a:fld>
            <a:endParaRPr lang="en-US"/>
          </a:p>
        </p:txBody>
      </p:sp>
    </p:spTree>
    <p:extLst>
      <p:ext uri="{BB962C8B-B14F-4D97-AF65-F5344CB8AC3E}">
        <p14:creationId xmlns:p14="http://schemas.microsoft.com/office/powerpoint/2010/main" val="315476709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1</a:t>
            </a:fld>
            <a:endParaRPr lang="en-GB" dirty="0">
              <a:solidFill>
                <a:prstClr val="black"/>
              </a:solidFill>
            </a:endParaRPr>
          </a:p>
        </p:txBody>
      </p:sp>
    </p:spTree>
    <p:extLst>
      <p:ext uri="{BB962C8B-B14F-4D97-AF65-F5344CB8AC3E}">
        <p14:creationId xmlns:p14="http://schemas.microsoft.com/office/powerpoint/2010/main" val="291201409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Clarify title of lecture</a:t>
            </a:r>
          </a:p>
          <a:p>
            <a:endParaRPr lang="en-US" dirty="0"/>
          </a:p>
          <a:p>
            <a:r>
              <a:rPr lang="en-US" dirty="0"/>
              <a:t>Important counsel to John Adams</a:t>
            </a:r>
          </a:p>
          <a:p>
            <a:endParaRPr lang="en-US" dirty="0"/>
          </a:p>
          <a:p>
            <a:r>
              <a:rPr lang="en-US" dirty="0"/>
              <a:t>Though denied an official role in politics, Abigail Adams was a keen observer of public affairs. She kept her husband informed of events in Massachusetts and offered opinions on political matters. Later, when Adams served as president, he relied on her advice more than on members of his cabin</a:t>
            </a:r>
          </a:p>
          <a:p>
            <a:endParaRPr lang="en-US" dirty="0"/>
          </a:p>
          <a:p>
            <a:endParaRPr lang="en-US" dirty="0"/>
          </a:p>
          <a:p>
            <a:r>
              <a:rPr lang="en-US" dirty="0"/>
              <a:t>An office which has sometimes been overlooked in its significance</a:t>
            </a:r>
          </a:p>
        </p:txBody>
      </p:sp>
      <p:sp>
        <p:nvSpPr>
          <p:cNvPr id="4" name="Slide Number Placeholder 3"/>
          <p:cNvSpPr>
            <a:spLocks noGrp="1"/>
          </p:cNvSpPr>
          <p:nvPr>
            <p:ph type="sldNum" sz="quarter" idx="10"/>
          </p:nvPr>
        </p:nvSpPr>
        <p:spPr/>
        <p:txBody>
          <a:bodyPr/>
          <a:lstStyle/>
          <a:p>
            <a:fld id="{6E24D6D8-85A7-42D0-AA7D-D7B9AB563DE1}" type="slidenum">
              <a:rPr lang="en-US" smtClean="0"/>
              <a:t>2</a:t>
            </a:fld>
            <a:endParaRPr lang="en-US"/>
          </a:p>
        </p:txBody>
      </p:sp>
    </p:spTree>
    <p:extLst>
      <p:ext uri="{BB962C8B-B14F-4D97-AF65-F5344CB8AC3E}">
        <p14:creationId xmlns:p14="http://schemas.microsoft.com/office/powerpoint/2010/main" val="225152851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6E24D6D8-85A7-42D0-AA7D-D7B9AB563DE1}" type="slidenum">
              <a:rPr lang="en-US" smtClean="0"/>
              <a:t>3</a:t>
            </a:fld>
            <a:endParaRPr lang="en-US"/>
          </a:p>
        </p:txBody>
      </p:sp>
    </p:spTree>
    <p:extLst>
      <p:ext uri="{BB962C8B-B14F-4D97-AF65-F5344CB8AC3E}">
        <p14:creationId xmlns:p14="http://schemas.microsoft.com/office/powerpoint/2010/main" val="88080089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6E24D6D8-85A7-42D0-AA7D-D7B9AB563DE1}" type="slidenum">
              <a:rPr lang="en-US" smtClean="0"/>
              <a:t>5</a:t>
            </a:fld>
            <a:endParaRPr lang="en-US"/>
          </a:p>
        </p:txBody>
      </p:sp>
    </p:spTree>
    <p:extLst>
      <p:ext uri="{BB962C8B-B14F-4D97-AF65-F5344CB8AC3E}">
        <p14:creationId xmlns:p14="http://schemas.microsoft.com/office/powerpoint/2010/main" val="46174693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i="0" dirty="0">
                <a:solidFill>
                  <a:srgbClr val="21242C"/>
                </a:solidFill>
                <a:effectLst/>
                <a:latin typeface="Lato"/>
              </a:rPr>
              <a:t>Women served the war effort in other important ways, sewing uniforms and blankets for the soldiers, making bullets, and raising funds for the war effort. Many women who were left home to tend their husband's business affairs and property began to relish the extra responsibility and to view themselves as successful managers, thereby widening the scope of what was considered “women’s work.” Some women organized relief efforts to gather much-needed supplies for the soldiers. For instance, Esther </a:t>
            </a:r>
            <a:r>
              <a:rPr lang="en-US" b="0" i="0" dirty="0" err="1">
                <a:solidFill>
                  <a:srgbClr val="21242C"/>
                </a:solidFill>
                <a:effectLst/>
                <a:latin typeface="Lato"/>
              </a:rPr>
              <a:t>DeBerdt</a:t>
            </a:r>
            <a:r>
              <a:rPr lang="en-US" b="0" i="0" dirty="0">
                <a:solidFill>
                  <a:srgbClr val="21242C"/>
                </a:solidFill>
                <a:effectLst/>
                <a:latin typeface="Lato"/>
              </a:rPr>
              <a:t> Reed, the wife of George Washington's former secretary, organized a volunteer association for clothing the troops. She spearheaded a fundraising campaign that raised $300,000. Her association expanded into six states and inspired many local churches to join the support effort</a:t>
            </a:r>
          </a:p>
          <a:p>
            <a:endParaRPr lang="en-US" b="0" i="0" dirty="0">
              <a:solidFill>
                <a:srgbClr val="21242C"/>
              </a:solidFill>
              <a:effectLst/>
              <a:latin typeface="Lato"/>
            </a:endParaRPr>
          </a:p>
          <a:p>
            <a:r>
              <a:rPr lang="en-US" b="0" i="0" dirty="0">
                <a:solidFill>
                  <a:srgbClr val="21242C"/>
                </a:solidFill>
                <a:effectLst/>
                <a:latin typeface="Lato"/>
              </a:rPr>
              <a:t>Martha Washington accompanied her husband, General George Washington, during much of the </a:t>
            </a:r>
            <a:r>
              <a:rPr lang="en-US" b="0" i="0" dirty="0" err="1">
                <a:solidFill>
                  <a:srgbClr val="21242C"/>
                </a:solidFill>
                <a:effectLst/>
                <a:latin typeface="Lato"/>
              </a:rPr>
              <a:t>wa</a:t>
            </a:r>
            <a:endParaRPr lang="en-US" b="1" dirty="0"/>
          </a:p>
        </p:txBody>
      </p:sp>
      <p:sp>
        <p:nvSpPr>
          <p:cNvPr id="4" name="Slide Number Placeholder 3"/>
          <p:cNvSpPr>
            <a:spLocks noGrp="1"/>
          </p:cNvSpPr>
          <p:nvPr>
            <p:ph type="sldNum" sz="quarter" idx="10"/>
          </p:nvPr>
        </p:nvSpPr>
        <p:spPr/>
        <p:txBody>
          <a:bodyPr/>
          <a:lstStyle/>
          <a:p>
            <a:fld id="{6E24D6D8-85A7-42D0-AA7D-D7B9AB563DE1}" type="slidenum">
              <a:rPr lang="en-US" smtClean="0"/>
              <a:t>6</a:t>
            </a:fld>
            <a:endParaRPr lang="en-US"/>
          </a:p>
        </p:txBody>
      </p:sp>
    </p:spTree>
    <p:extLst>
      <p:ext uri="{BB962C8B-B14F-4D97-AF65-F5344CB8AC3E}">
        <p14:creationId xmlns:p14="http://schemas.microsoft.com/office/powerpoint/2010/main" val="321757249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At a time when educational opportunities for girls were extremely limited, she taught herself by reading books in the library of her father, a Congregational minister. In 1764, she married John Adams, a young lawyer about to emerge as a leading advocate of resistance to British taxation and, eventually, of American independence. During the War of Independence, with her husband away in Philadelphia and Europe serving the American cause, she stayed behind at their Massachusetts home, raising their four children and managing the family’s farm. T</a:t>
            </a:r>
          </a:p>
        </p:txBody>
      </p:sp>
      <p:sp>
        <p:nvSpPr>
          <p:cNvPr id="4" name="Slide Number Placeholder 3"/>
          <p:cNvSpPr>
            <a:spLocks noGrp="1"/>
          </p:cNvSpPr>
          <p:nvPr>
            <p:ph type="sldNum" sz="quarter" idx="10"/>
          </p:nvPr>
        </p:nvSpPr>
        <p:spPr/>
        <p:txBody>
          <a:bodyPr/>
          <a:lstStyle/>
          <a:p>
            <a:fld id="{6E24D6D8-85A7-42D0-AA7D-D7B9AB563DE1}" type="slidenum">
              <a:rPr lang="en-US" smtClean="0"/>
              <a:t>7</a:t>
            </a:fld>
            <a:endParaRPr lang="en-US"/>
          </a:p>
        </p:txBody>
      </p:sp>
    </p:spTree>
    <p:extLst>
      <p:ext uri="{BB962C8B-B14F-4D97-AF65-F5344CB8AC3E}">
        <p14:creationId xmlns:p14="http://schemas.microsoft.com/office/powerpoint/2010/main" val="406527955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6E24D6D8-85A7-42D0-AA7D-D7B9AB563DE1}" type="slidenum">
              <a:rPr lang="en-US" smtClean="0"/>
              <a:t>8</a:t>
            </a:fld>
            <a:endParaRPr lang="en-US"/>
          </a:p>
        </p:txBody>
      </p:sp>
    </p:spTree>
    <p:extLst>
      <p:ext uri="{BB962C8B-B14F-4D97-AF65-F5344CB8AC3E}">
        <p14:creationId xmlns:p14="http://schemas.microsoft.com/office/powerpoint/2010/main" val="59880072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6E24D6D8-85A7-42D0-AA7D-D7B9AB563DE1}" type="slidenum">
              <a:rPr lang="en-US" smtClean="0"/>
              <a:t>9</a:t>
            </a:fld>
            <a:endParaRPr lang="en-US"/>
          </a:p>
        </p:txBody>
      </p:sp>
    </p:spTree>
    <p:extLst>
      <p:ext uri="{BB962C8B-B14F-4D97-AF65-F5344CB8AC3E}">
        <p14:creationId xmlns:p14="http://schemas.microsoft.com/office/powerpoint/2010/main" val="401627584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6E24D6D8-85A7-42D0-AA7D-D7B9AB563DE1}" type="slidenum">
              <a:rPr lang="en-US" smtClean="0"/>
              <a:t>10</a:t>
            </a:fld>
            <a:endParaRPr lang="en-US"/>
          </a:p>
        </p:txBody>
      </p:sp>
    </p:spTree>
    <p:extLst>
      <p:ext uri="{BB962C8B-B14F-4D97-AF65-F5344CB8AC3E}">
        <p14:creationId xmlns:p14="http://schemas.microsoft.com/office/powerpoint/2010/main" val="57239061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Abigail Adams did not believe in female equality in a modern sense. She accepted the prevailing belief that a woman’s primary responsibility was to her family. But she resented the “absolute power” husbands exercised over their wives. </a:t>
            </a:r>
          </a:p>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Didn’t lead to a revolution, but very much part of a broader intellectual and political current</a:t>
            </a:r>
          </a:p>
          <a:p>
            <a:endParaRPr lang="en-US" dirty="0"/>
          </a:p>
        </p:txBody>
      </p:sp>
      <p:sp>
        <p:nvSpPr>
          <p:cNvPr id="4" name="Slide Number Placeholder 3"/>
          <p:cNvSpPr>
            <a:spLocks noGrp="1"/>
          </p:cNvSpPr>
          <p:nvPr>
            <p:ph type="sldNum" sz="quarter" idx="10"/>
          </p:nvPr>
        </p:nvSpPr>
        <p:spPr/>
        <p:txBody>
          <a:bodyPr/>
          <a:lstStyle/>
          <a:p>
            <a:fld id="{6E24D6D8-85A7-42D0-AA7D-D7B9AB563DE1}" type="slidenum">
              <a:rPr lang="en-US" smtClean="0"/>
              <a:t>11</a:t>
            </a:fld>
            <a:endParaRPr lang="en-US"/>
          </a:p>
        </p:txBody>
      </p:sp>
    </p:spTree>
    <p:extLst>
      <p:ext uri="{BB962C8B-B14F-4D97-AF65-F5344CB8AC3E}">
        <p14:creationId xmlns:p14="http://schemas.microsoft.com/office/powerpoint/2010/main" val="66061848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Women and Age of Revolution, Enlightenment</a:t>
            </a:r>
          </a:p>
          <a:p>
            <a:endParaRPr lang="en-US" dirty="0"/>
          </a:p>
          <a:p>
            <a:r>
              <a:rPr lang="en-US" dirty="0"/>
              <a:t>De Gouges, France</a:t>
            </a:r>
          </a:p>
          <a:p>
            <a:endParaRPr lang="en-US" dirty="0"/>
          </a:p>
          <a:p>
            <a:r>
              <a:rPr lang="en-US" dirty="0"/>
              <a:t>Wollstonecraft, England (mother of Mary Shelley, died because of complications in birth)</a:t>
            </a:r>
          </a:p>
        </p:txBody>
      </p:sp>
      <p:sp>
        <p:nvSpPr>
          <p:cNvPr id="4" name="Slide Number Placeholder 3"/>
          <p:cNvSpPr>
            <a:spLocks noGrp="1"/>
          </p:cNvSpPr>
          <p:nvPr>
            <p:ph type="sldNum" sz="quarter" idx="5"/>
          </p:nvPr>
        </p:nvSpPr>
        <p:spPr/>
        <p:txBody>
          <a:bodyPr/>
          <a:lstStyle/>
          <a:p>
            <a:fld id="{6E24D6D8-85A7-42D0-AA7D-D7B9AB563DE1}" type="slidenum">
              <a:rPr lang="en-US" smtClean="0"/>
              <a:t>12</a:t>
            </a:fld>
            <a:endParaRPr lang="en-US"/>
          </a:p>
        </p:txBody>
      </p:sp>
    </p:spTree>
    <p:extLst>
      <p:ext uri="{BB962C8B-B14F-4D97-AF65-F5344CB8AC3E}">
        <p14:creationId xmlns:p14="http://schemas.microsoft.com/office/powerpoint/2010/main" val="100362319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an American context, such ideas had extra valency in context of US revolution and declaration of independence</a:t>
            </a:r>
          </a:p>
          <a:p>
            <a:endParaRPr lang="en-US" dirty="0"/>
          </a:p>
          <a:p>
            <a:r>
              <a:rPr lang="en-US" dirty="0"/>
              <a:t>Sometimes thought that this was a universal ‘man’ – but I’m skeptical given earlier instances of misogyny</a:t>
            </a:r>
          </a:p>
        </p:txBody>
      </p:sp>
      <p:sp>
        <p:nvSpPr>
          <p:cNvPr id="4" name="Slide Number Placeholder 3"/>
          <p:cNvSpPr>
            <a:spLocks noGrp="1"/>
          </p:cNvSpPr>
          <p:nvPr>
            <p:ph type="sldNum" sz="quarter" idx="10"/>
          </p:nvPr>
        </p:nvSpPr>
        <p:spPr/>
        <p:txBody>
          <a:bodyPr/>
          <a:lstStyle/>
          <a:p>
            <a:fld id="{6E24D6D8-85A7-42D0-AA7D-D7B9AB563DE1}" type="slidenum">
              <a:rPr lang="en-US" smtClean="0"/>
              <a:t>13</a:t>
            </a:fld>
            <a:endParaRPr lang="en-US"/>
          </a:p>
        </p:txBody>
      </p:sp>
    </p:spTree>
    <p:extLst>
      <p:ext uri="{BB962C8B-B14F-4D97-AF65-F5344CB8AC3E}">
        <p14:creationId xmlns:p14="http://schemas.microsoft.com/office/powerpoint/2010/main" val="291600307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Moreover, we have examples of alternatives</a:t>
            </a:r>
          </a:p>
        </p:txBody>
      </p:sp>
      <p:sp>
        <p:nvSpPr>
          <p:cNvPr id="4" name="Slide Number Placeholder 3"/>
          <p:cNvSpPr>
            <a:spLocks noGrp="1"/>
          </p:cNvSpPr>
          <p:nvPr>
            <p:ph type="sldNum" sz="quarter" idx="10"/>
          </p:nvPr>
        </p:nvSpPr>
        <p:spPr/>
        <p:txBody>
          <a:bodyPr/>
          <a:lstStyle/>
          <a:p>
            <a:fld id="{6E24D6D8-85A7-42D0-AA7D-D7B9AB563DE1}" type="slidenum">
              <a:rPr lang="en-US" smtClean="0"/>
              <a:t>14</a:t>
            </a:fld>
            <a:endParaRPr lang="en-US"/>
          </a:p>
        </p:txBody>
      </p:sp>
    </p:spTree>
    <p:extLst>
      <p:ext uri="{BB962C8B-B14F-4D97-AF65-F5344CB8AC3E}">
        <p14:creationId xmlns:p14="http://schemas.microsoft.com/office/powerpoint/2010/main" val="332947021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Judith Sargent Murray, one of the era’s most accomplished American women, wrote essays for the Massachusetts Magazine under the pen name “The Gleaner.” </a:t>
            </a:r>
          </a:p>
          <a:p>
            <a:endParaRPr lang="en-US" dirty="0"/>
          </a:p>
          <a:p>
            <a:r>
              <a:rPr lang="en-US" dirty="0"/>
              <a:t>Murray’s father, a prosperous Massachusetts merchant, had taken an enlightened view of his daughter’s education. </a:t>
            </a:r>
          </a:p>
          <a:p>
            <a:endParaRPr lang="en-US" dirty="0"/>
          </a:p>
          <a:p>
            <a:r>
              <a:rPr lang="en-US" dirty="0"/>
              <a:t>Although Judith could not attend college because of her sex, she studied alongside her brother with a tutor preparing the young man for admission to Harvard.</a:t>
            </a:r>
          </a:p>
          <a:p>
            <a:endParaRPr lang="en-US" dirty="0"/>
          </a:p>
          <a:p>
            <a:r>
              <a:rPr lang="en-US" dirty="0"/>
              <a:t> In her essay “On the Equality of the Sexes,” written in 1779 and published in 1790, Murray insisted that women had as much right as men to exercise all their talents and should be allowed equal educational opportunities to enable them to do so. Women’s apparent mental inferiority to men, she insisted, simply reflected the fact that they had been denied “the opportunity of acquiring knowledge.”</a:t>
            </a:r>
          </a:p>
          <a:p>
            <a:endParaRPr lang="en-US" dirty="0"/>
          </a:p>
        </p:txBody>
      </p:sp>
      <p:sp>
        <p:nvSpPr>
          <p:cNvPr id="4" name="Slide Number Placeholder 3"/>
          <p:cNvSpPr>
            <a:spLocks noGrp="1"/>
          </p:cNvSpPr>
          <p:nvPr>
            <p:ph type="sldNum" sz="quarter" idx="10"/>
          </p:nvPr>
        </p:nvSpPr>
        <p:spPr/>
        <p:txBody>
          <a:bodyPr/>
          <a:lstStyle/>
          <a:p>
            <a:fld id="{6E24D6D8-85A7-42D0-AA7D-D7B9AB563DE1}" type="slidenum">
              <a:rPr lang="en-US" smtClean="0"/>
              <a:t>15</a:t>
            </a:fld>
            <a:endParaRPr lang="en-US"/>
          </a:p>
        </p:txBody>
      </p:sp>
    </p:spTree>
    <p:extLst>
      <p:ext uri="{BB962C8B-B14F-4D97-AF65-F5344CB8AC3E}">
        <p14:creationId xmlns:p14="http://schemas.microsoft.com/office/powerpoint/2010/main" val="275562684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Emphasis on equality</a:t>
            </a:r>
          </a:p>
          <a:p>
            <a:endParaRPr lang="en-US" dirty="0"/>
          </a:p>
          <a:p>
            <a:r>
              <a:rPr lang="en-US" dirty="0"/>
              <a:t>Manmade character of gender equality</a:t>
            </a:r>
          </a:p>
        </p:txBody>
      </p:sp>
      <p:sp>
        <p:nvSpPr>
          <p:cNvPr id="4" name="Slide Number Placeholder 3"/>
          <p:cNvSpPr>
            <a:spLocks noGrp="1"/>
          </p:cNvSpPr>
          <p:nvPr>
            <p:ph type="sldNum" sz="quarter" idx="10"/>
          </p:nvPr>
        </p:nvSpPr>
        <p:spPr/>
        <p:txBody>
          <a:bodyPr/>
          <a:lstStyle/>
          <a:p>
            <a:fld id="{6E24D6D8-85A7-42D0-AA7D-D7B9AB563DE1}" type="slidenum">
              <a:rPr lang="en-US" smtClean="0"/>
              <a:t>16</a:t>
            </a:fld>
            <a:endParaRPr lang="en-US"/>
          </a:p>
        </p:txBody>
      </p:sp>
    </p:spTree>
    <p:extLst>
      <p:ext uri="{BB962C8B-B14F-4D97-AF65-F5344CB8AC3E}">
        <p14:creationId xmlns:p14="http://schemas.microsoft.com/office/powerpoint/2010/main" val="319973158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Matter of female independence</a:t>
            </a:r>
          </a:p>
        </p:txBody>
      </p:sp>
      <p:sp>
        <p:nvSpPr>
          <p:cNvPr id="4" name="Slide Number Placeholder 3"/>
          <p:cNvSpPr>
            <a:spLocks noGrp="1"/>
          </p:cNvSpPr>
          <p:nvPr>
            <p:ph type="sldNum" sz="quarter" idx="10"/>
          </p:nvPr>
        </p:nvSpPr>
        <p:spPr/>
        <p:txBody>
          <a:bodyPr/>
          <a:lstStyle/>
          <a:p>
            <a:fld id="{6E24D6D8-85A7-42D0-AA7D-D7B9AB563DE1}" type="slidenum">
              <a:rPr lang="en-US" smtClean="0"/>
              <a:t>17</a:t>
            </a:fld>
            <a:endParaRPr lang="en-US"/>
          </a:p>
        </p:txBody>
      </p:sp>
    </p:spTree>
    <p:extLst>
      <p:ext uri="{BB962C8B-B14F-4D97-AF65-F5344CB8AC3E}">
        <p14:creationId xmlns:p14="http://schemas.microsoft.com/office/powerpoint/2010/main" val="282655059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6E24D6D8-85A7-42D0-AA7D-D7B9AB563DE1}" type="slidenum">
              <a:rPr lang="en-US" smtClean="0"/>
              <a:t>18</a:t>
            </a:fld>
            <a:endParaRPr lang="en-US"/>
          </a:p>
        </p:txBody>
      </p:sp>
    </p:spTree>
    <p:extLst>
      <p:ext uri="{BB962C8B-B14F-4D97-AF65-F5344CB8AC3E}">
        <p14:creationId xmlns:p14="http://schemas.microsoft.com/office/powerpoint/2010/main" val="344371978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6E24D6D8-85A7-42D0-AA7D-D7B9AB563DE1}" type="slidenum">
              <a:rPr lang="en-US" smtClean="0"/>
              <a:t>19</a:t>
            </a:fld>
            <a:endParaRPr lang="en-US"/>
          </a:p>
        </p:txBody>
      </p:sp>
    </p:spTree>
    <p:extLst>
      <p:ext uri="{BB962C8B-B14F-4D97-AF65-F5344CB8AC3E}">
        <p14:creationId xmlns:p14="http://schemas.microsoft.com/office/powerpoint/2010/main" val="396809000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Nonetheless, for poor city dwellers and farm families, the labor of all family members was essential to economic survival. Thousands of poor women found jobs as domestic servants, factory workers, and seamstresses. Early industrialization enhanced the availability of paid work for northern women, as the spread of the putting-out system in such industries as shoemaking, </a:t>
            </a:r>
            <a:r>
              <a:rPr lang="en-US" dirty="0" err="1"/>
              <a:t>hatmaking</a:t>
            </a:r>
            <a:r>
              <a:rPr lang="en-US" dirty="0"/>
              <a:t>, and clothing manufacture allowed women laboring at home to contribute to family income even as they retained responsibility for domestic chores.</a:t>
            </a:r>
          </a:p>
          <a:p>
            <a:endParaRPr lang="en-US" dirty="0"/>
          </a:p>
          <a:p>
            <a:r>
              <a:rPr lang="en-US" dirty="0"/>
              <a:t>Early industrialization enhanced the availability of paid work for northern women, as the spread of the putting-out system in such industries as shoemaking, </a:t>
            </a:r>
            <a:r>
              <a:rPr lang="en-US" dirty="0" err="1"/>
              <a:t>hatmaking</a:t>
            </a:r>
            <a:r>
              <a:rPr lang="en-US" dirty="0"/>
              <a:t>, and clothing manufacture allowed women laboring at home to contribute to family income even as they retained responsibility for domestic </a:t>
            </a:r>
            <a:r>
              <a:rPr lang="en-US" dirty="0" err="1"/>
              <a:t>chor</a:t>
            </a:r>
            <a:endParaRPr lang="en-US" dirty="0"/>
          </a:p>
        </p:txBody>
      </p:sp>
      <p:sp>
        <p:nvSpPr>
          <p:cNvPr id="4" name="Slide Number Placeholder 3"/>
          <p:cNvSpPr>
            <a:spLocks noGrp="1"/>
          </p:cNvSpPr>
          <p:nvPr>
            <p:ph type="sldNum" sz="quarter" idx="10"/>
          </p:nvPr>
        </p:nvSpPr>
        <p:spPr/>
        <p:txBody>
          <a:bodyPr/>
          <a:lstStyle/>
          <a:p>
            <a:fld id="{6E24D6D8-85A7-42D0-AA7D-D7B9AB563DE1}" type="slidenum">
              <a:rPr lang="en-US" smtClean="0"/>
              <a:t>20</a:t>
            </a:fld>
            <a:endParaRPr lang="en-US"/>
          </a:p>
        </p:txBody>
      </p:sp>
    </p:spTree>
    <p:extLst>
      <p:ext uri="{BB962C8B-B14F-4D97-AF65-F5344CB8AC3E}">
        <p14:creationId xmlns:p14="http://schemas.microsoft.com/office/powerpoint/2010/main" val="268892302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For the expanding middle class, however, it became a badge of respectability for wives to remain at home, outside the disorderly new market economy, while husbands conducted business in their offices, shops, and factories. </a:t>
            </a:r>
          </a:p>
          <a:p>
            <a:endParaRPr lang="en-US" dirty="0"/>
          </a:p>
          <a:p>
            <a:r>
              <a:rPr lang="en-US" dirty="0"/>
              <a:t>Lydia Maria Child, Catharine Maria Sedgwick, Catharine Beecher, and others published stories, poetry, essays, and guides to domestic life</a:t>
            </a:r>
            <a:endParaRPr lang="en-GB" dirty="0"/>
          </a:p>
        </p:txBody>
      </p:sp>
      <p:sp>
        <p:nvSpPr>
          <p:cNvPr id="4" name="Slide Number Placeholder 3"/>
          <p:cNvSpPr>
            <a:spLocks noGrp="1"/>
          </p:cNvSpPr>
          <p:nvPr>
            <p:ph type="sldNum" sz="quarter" idx="5"/>
          </p:nvPr>
        </p:nvSpPr>
        <p:spPr/>
        <p:txBody>
          <a:bodyPr/>
          <a:lstStyle/>
          <a:p>
            <a:fld id="{6E24D6D8-85A7-42D0-AA7D-D7B9AB563DE1}" type="slidenum">
              <a:rPr lang="en-US" smtClean="0"/>
              <a:t>21</a:t>
            </a:fld>
            <a:endParaRPr lang="en-US"/>
          </a:p>
        </p:txBody>
      </p:sp>
    </p:spTree>
    <p:extLst>
      <p:ext uri="{BB962C8B-B14F-4D97-AF65-F5344CB8AC3E}">
        <p14:creationId xmlns:p14="http://schemas.microsoft.com/office/powerpoint/2010/main" val="69602622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Beecher sister of HBS</a:t>
            </a:r>
          </a:p>
          <a:p>
            <a:endParaRPr lang="en-US" dirty="0"/>
          </a:p>
          <a:p>
            <a:r>
              <a:rPr lang="en-US" dirty="0"/>
              <a:t>. Serialized in 1851 in a Washington antislavery newspaper and published as a book the following year, Uncle Tom’s Cabin sold more than 1 million copies by 1854, and it also inspired numerous stage versions. </a:t>
            </a:r>
            <a:endParaRPr lang="en-GB" dirty="0"/>
          </a:p>
        </p:txBody>
      </p:sp>
      <p:sp>
        <p:nvSpPr>
          <p:cNvPr id="4" name="Slide Number Placeholder 3"/>
          <p:cNvSpPr>
            <a:spLocks noGrp="1"/>
          </p:cNvSpPr>
          <p:nvPr>
            <p:ph type="sldNum" sz="quarter" idx="5"/>
          </p:nvPr>
        </p:nvSpPr>
        <p:spPr/>
        <p:txBody>
          <a:bodyPr/>
          <a:lstStyle/>
          <a:p>
            <a:fld id="{6E24D6D8-85A7-42D0-AA7D-D7B9AB563DE1}" type="slidenum">
              <a:rPr lang="en-US" smtClean="0"/>
              <a:t>22</a:t>
            </a:fld>
            <a:endParaRPr lang="en-US"/>
          </a:p>
        </p:txBody>
      </p:sp>
    </p:spTree>
    <p:extLst>
      <p:ext uri="{BB962C8B-B14F-4D97-AF65-F5344CB8AC3E}">
        <p14:creationId xmlns:p14="http://schemas.microsoft.com/office/powerpoint/2010/main" val="357737352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Abolitionism and women’s movement closely aligned in this period (not without tensions)</a:t>
            </a:r>
          </a:p>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In 1840, Elizabeth Cady Stanton and Lucretia Mott had traveled to London as delegates to the World Anti-Slavery Convention, only to be barred from participating because of their sex. The Seneca Falls Convention, a gathering on behalf of women’s rights held in the upstate New York town where Stanton lived, raised the issue of woman’s suffrage for the first time.</a:t>
            </a:r>
          </a:p>
          <a:p>
            <a:endParaRPr lang="en-US" dirty="0"/>
          </a:p>
          <a:p>
            <a:endParaRPr lang="en-US" dirty="0"/>
          </a:p>
          <a:p>
            <a:r>
              <a:rPr lang="en-US" dirty="0"/>
              <a:t>—no representatives of the growing number of “factory girls”</a:t>
            </a:r>
          </a:p>
          <a:p>
            <a:r>
              <a:rPr lang="en-US" dirty="0"/>
              <a:t>and domestic servants took par</a:t>
            </a:r>
          </a:p>
        </p:txBody>
      </p:sp>
      <p:sp>
        <p:nvSpPr>
          <p:cNvPr id="4" name="Slide Number Placeholder 3"/>
          <p:cNvSpPr>
            <a:spLocks noGrp="1"/>
          </p:cNvSpPr>
          <p:nvPr>
            <p:ph type="sldNum" sz="quarter" idx="10"/>
          </p:nvPr>
        </p:nvSpPr>
        <p:spPr/>
        <p:txBody>
          <a:bodyPr/>
          <a:lstStyle/>
          <a:p>
            <a:fld id="{6E24D6D8-85A7-42D0-AA7D-D7B9AB563DE1}" type="slidenum">
              <a:rPr lang="en-US" smtClean="0"/>
              <a:t>23</a:t>
            </a:fld>
            <a:endParaRPr lang="en-US"/>
          </a:p>
        </p:txBody>
      </p:sp>
    </p:spTree>
    <p:extLst>
      <p:ext uri="{BB962C8B-B14F-4D97-AF65-F5344CB8AC3E}">
        <p14:creationId xmlns:p14="http://schemas.microsoft.com/office/powerpoint/2010/main" val="62440409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E24D6D8-85A7-42D0-AA7D-D7B9AB563DE1}" type="slidenum">
              <a:rPr lang="en-US" smtClean="0"/>
              <a:t>24</a:t>
            </a:fld>
            <a:endParaRPr lang="en-US"/>
          </a:p>
        </p:txBody>
      </p:sp>
    </p:spTree>
    <p:extLst>
      <p:ext uri="{BB962C8B-B14F-4D97-AF65-F5344CB8AC3E}">
        <p14:creationId xmlns:p14="http://schemas.microsoft.com/office/powerpoint/2010/main" val="400106909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2275" y="1241425"/>
            <a:ext cx="5953125" cy="3349625"/>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25</a:t>
            </a:fld>
            <a:endParaRPr lang="en-GB">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2275" y="1241425"/>
            <a:ext cx="5953125" cy="3349625"/>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26</a:t>
            </a:fld>
            <a:endParaRPr lang="en-GB">
              <a:solidFill>
                <a:prstClr val="black"/>
              </a:solidFill>
            </a:endParaRPr>
          </a:p>
        </p:txBody>
      </p:sp>
    </p:spTree>
    <p:extLst>
      <p:ext uri="{BB962C8B-B14F-4D97-AF65-F5344CB8AC3E}">
        <p14:creationId xmlns:p14="http://schemas.microsoft.com/office/powerpoint/2010/main" val="4019514005"/>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2275" y="1241425"/>
            <a:ext cx="5953125" cy="3349625"/>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27</a:t>
            </a:fld>
            <a:endParaRPr lang="en-GB">
              <a:solidFill>
                <a:prstClr val="black"/>
              </a:solidFill>
            </a:endParaRPr>
          </a:p>
        </p:txBody>
      </p:sp>
    </p:spTree>
    <p:extLst>
      <p:ext uri="{BB962C8B-B14F-4D97-AF65-F5344CB8AC3E}">
        <p14:creationId xmlns:p14="http://schemas.microsoft.com/office/powerpoint/2010/main" val="3582566470"/>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2275" y="1241425"/>
            <a:ext cx="5953125" cy="3349625"/>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28</a:t>
            </a:fld>
            <a:endParaRPr lang="en-GB">
              <a:solidFill>
                <a:prstClr val="black"/>
              </a:solidFill>
            </a:endParaRPr>
          </a:p>
        </p:txBody>
      </p:sp>
    </p:spTree>
    <p:extLst>
      <p:ext uri="{BB962C8B-B14F-4D97-AF65-F5344CB8AC3E}">
        <p14:creationId xmlns:p14="http://schemas.microsoft.com/office/powerpoint/2010/main" val="1589649780"/>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2275" y="1241425"/>
            <a:ext cx="5953125" cy="3349625"/>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29</a:t>
            </a:fld>
            <a:endParaRPr lang="en-GB">
              <a:solidFill>
                <a:prstClr val="black"/>
              </a:solidFill>
            </a:endParaRPr>
          </a:p>
        </p:txBody>
      </p:sp>
    </p:spTree>
    <p:extLst>
      <p:ext uri="{BB962C8B-B14F-4D97-AF65-F5344CB8AC3E}">
        <p14:creationId xmlns:p14="http://schemas.microsoft.com/office/powerpoint/2010/main" val="1304978639"/>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2275" y="1241425"/>
            <a:ext cx="5953125" cy="3349625"/>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30</a:t>
            </a:fld>
            <a:endParaRPr lang="en-GB">
              <a:solidFill>
                <a:prstClr val="black"/>
              </a:solidFill>
            </a:endParaRPr>
          </a:p>
        </p:txBody>
      </p:sp>
    </p:spTree>
    <p:extLst>
      <p:ext uri="{BB962C8B-B14F-4D97-AF65-F5344CB8AC3E}">
        <p14:creationId xmlns:p14="http://schemas.microsoft.com/office/powerpoint/2010/main" val="3823869638"/>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2275" y="1241425"/>
            <a:ext cx="5953125" cy="3349625"/>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31</a:t>
            </a:fld>
            <a:endParaRPr lang="en-GB">
              <a:solidFill>
                <a:prstClr val="black"/>
              </a:solidFill>
            </a:endParaRPr>
          </a:p>
        </p:txBody>
      </p:sp>
    </p:spTree>
    <p:extLst>
      <p:ext uri="{BB962C8B-B14F-4D97-AF65-F5344CB8AC3E}">
        <p14:creationId xmlns:p14="http://schemas.microsoft.com/office/powerpoint/2010/main" val="2568303350"/>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2275" y="1241425"/>
            <a:ext cx="5953125" cy="3349625"/>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32</a:t>
            </a:fld>
            <a:endParaRPr lang="en-GB">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2275" y="1241425"/>
            <a:ext cx="5953125" cy="3349625"/>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33</a:t>
            </a:fld>
            <a:endParaRPr lang="en-GB">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2275" y="1241425"/>
            <a:ext cx="5953125" cy="3349625"/>
          </a:xfrm>
        </p:spPr>
      </p:sp>
      <p:sp>
        <p:nvSpPr>
          <p:cNvPr id="3" name="Notes Placeholder 2"/>
          <p:cNvSpPr>
            <a:spLocks noGrp="1"/>
          </p:cNvSpPr>
          <p:nvPr>
            <p:ph type="body" idx="1"/>
          </p:nvPr>
        </p:nvSpPr>
        <p:spPr/>
        <p:txBody>
          <a:bodyPr/>
          <a:lstStyle/>
          <a:p>
            <a:r>
              <a:rPr lang="en-US" dirty="0"/>
              <a:t>Some leaders, like Stanton and Susan B. Anthony, opposed the Fifteenth Amendment because it did nothing to enfranchise women. They denounced their former abolitionist allies and moved to sever the women’s rights movement from its earlier moorings in the antislavery tradition.</a:t>
            </a:r>
          </a:p>
          <a:p>
            <a:endParaRPr lang="en-US" dirty="0"/>
          </a:p>
          <a:p>
            <a:r>
              <a:rPr lang="en-US" dirty="0"/>
              <a:t> “Patrick and Sambo and Hans and Yung Tung, who do not know the difference between a monarchy and a republic,” declared Stanton, had no right to be “making laws for [feminist leader] Lucretia Mott.” </a:t>
            </a:r>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34</a:t>
            </a:fld>
            <a:endParaRPr lang="en-GB">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2275" y="1241425"/>
            <a:ext cx="5953125" cy="3349625"/>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35</a:t>
            </a:fld>
            <a:endParaRPr lang="en-GB">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2275" y="1241425"/>
            <a:ext cx="5953125" cy="3349625"/>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36</a:t>
            </a:fld>
            <a:endParaRPr lang="en-GB">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2275" y="1241425"/>
            <a:ext cx="5953125" cy="3349625"/>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37</a:t>
            </a:fld>
            <a:endParaRPr lang="en-GB">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2275" y="1241425"/>
            <a:ext cx="5953125" cy="3349625"/>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38</a:t>
            </a:fld>
            <a:endParaRPr lang="en-GB">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2275" y="1241425"/>
            <a:ext cx="5953125" cy="3349625"/>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39</a:t>
            </a:fld>
            <a:endParaRPr lang="en-GB">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2275" y="1241425"/>
            <a:ext cx="5953125" cy="3349625"/>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40</a:t>
            </a:fld>
            <a:endParaRPr lang="en-GB">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2275" y="1241425"/>
            <a:ext cx="5953125" cy="3349625"/>
          </a:xfrm>
        </p:spPr>
      </p:sp>
      <p:sp>
        <p:nvSpPr>
          <p:cNvPr id="3" name="Notes Placeholder 2"/>
          <p:cNvSpPr>
            <a:spLocks noGrp="1"/>
          </p:cNvSpPr>
          <p:nvPr>
            <p:ph type="body" idx="1"/>
          </p:nvPr>
        </p:nvSpPr>
        <p:spPr/>
        <p:txBody>
          <a:bodyPr/>
          <a:lstStyle/>
          <a:p>
            <a:r>
              <a:rPr lang="en-GB" sz="1200" b="0" i="0" u="none" strike="noStrike" kern="1200" baseline="0" dirty="0">
                <a:solidFill>
                  <a:schemeClr val="tx1"/>
                </a:solidFill>
                <a:latin typeface="+mn-lt"/>
                <a:ea typeface="+mn-ea"/>
                <a:cs typeface="+mn-cs"/>
              </a:rPr>
              <a:t>“We have made partners of the women in this war,” Wilson proclaimed. “Shall we admit them only to a partnership of suffering and sacrifice and toil and not to a partnership of privilege and right?”</a:t>
            </a:r>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41</a:t>
            </a:fld>
            <a:endParaRPr lang="en-GB">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National Woman’s Party, pressed for the right to vote with militant tactics many older suffrage advocates found scandalous. </a:t>
            </a:r>
          </a:p>
          <a:p>
            <a:endParaRPr lang="en-GB" dirty="0"/>
          </a:p>
          <a:p>
            <a:r>
              <a:rPr lang="en-GB" dirty="0"/>
              <a:t>The party’s leader, Alice Paul, had studied in England between 1907 and 1910 when the British suffrage movement adopted a strategy that included arrests, imprisonments, and vigorous denunciations of a male-dominated political system.</a:t>
            </a:r>
          </a:p>
          <a:p>
            <a:endParaRPr lang="en-GB" dirty="0"/>
          </a:p>
          <a:p>
            <a:r>
              <a:rPr lang="en-GB" sz="1200" b="0" i="0" u="none" strike="noStrike" kern="1200" baseline="0" dirty="0">
                <a:solidFill>
                  <a:schemeClr val="tx1"/>
                </a:solidFill>
                <a:latin typeface="+mn-lt"/>
                <a:ea typeface="+mn-ea"/>
                <a:cs typeface="+mn-cs"/>
              </a:rPr>
              <a:t>amendment proposed to eliminate all legal distinctions “on account of sex.” In Paul’s opinion, the ERA followed logically from winning the right to vote. Having gained political equality, she insisted, women no longer required special legal protection— they needed equal access to employment, education, and all the other opportunities of citizens. </a:t>
            </a:r>
          </a:p>
          <a:p>
            <a:endParaRPr lang="en-GB" sz="1200" b="0" i="0" u="none" strike="noStrike" kern="1200" baseline="0" dirty="0">
              <a:solidFill>
                <a:schemeClr val="tx1"/>
              </a:solidFill>
              <a:latin typeface="+mn-lt"/>
              <a:ea typeface="+mn-ea"/>
              <a:cs typeface="+mn-cs"/>
            </a:endParaRPr>
          </a:p>
          <a:p>
            <a:r>
              <a:rPr lang="en-GB" sz="1200" b="0" i="0" u="none" strike="noStrike" kern="1200" baseline="0" dirty="0">
                <a:solidFill>
                  <a:schemeClr val="tx1"/>
                </a:solidFill>
                <a:latin typeface="+mn-lt"/>
                <a:ea typeface="+mn-ea"/>
                <a:cs typeface="+mn-cs"/>
              </a:rPr>
              <a:t>Apart from the National Woman’s Party, every major female organization, from the League of Women Voters to the Women’s Trade Union League, opposed the ERA.</a:t>
            </a:r>
          </a:p>
          <a:p>
            <a:r>
              <a:rPr lang="en-GB" sz="1200" b="0" i="0" u="none" strike="noStrike" kern="1200" baseline="0" dirty="0">
                <a:solidFill>
                  <a:schemeClr val="tx1"/>
                </a:solidFill>
                <a:latin typeface="+mn-lt"/>
                <a:ea typeface="+mn-ea"/>
                <a:cs typeface="+mn-cs"/>
              </a:rPr>
              <a:t>In the end, none of these groups achieved success in the 1920s. The ERA campaign failed, </a:t>
            </a:r>
          </a:p>
          <a:p>
            <a:endParaRPr lang="en-GB" sz="1200" b="0" i="0" u="none" strike="noStrike" kern="1200" baseline="0" dirty="0">
              <a:solidFill>
                <a:schemeClr val="tx1"/>
              </a:solidFill>
              <a:latin typeface="+mn-lt"/>
              <a:ea typeface="+mn-ea"/>
              <a:cs typeface="+mn-cs"/>
            </a:endParaRPr>
          </a:p>
          <a:p>
            <a:r>
              <a:rPr lang="en-GB" sz="1200" b="0" i="0" u="none" strike="noStrike" kern="1200" baseline="0" dirty="0">
                <a:solidFill>
                  <a:schemeClr val="tx1"/>
                </a:solidFill>
                <a:latin typeface="+mn-lt"/>
                <a:ea typeface="+mn-ea"/>
                <a:cs typeface="+mn-cs"/>
              </a:rPr>
              <a:t>In 1929, Congress repealed the Sheppard-Towner Act of 1921, a major achievement of the </a:t>
            </a:r>
            <a:r>
              <a:rPr lang="en-GB" sz="1200" b="0" i="0" u="none" strike="noStrike" kern="1200" baseline="0" dirty="0" err="1">
                <a:solidFill>
                  <a:schemeClr val="tx1"/>
                </a:solidFill>
                <a:latin typeface="+mn-lt"/>
                <a:ea typeface="+mn-ea"/>
                <a:cs typeface="+mn-cs"/>
              </a:rPr>
              <a:t>maternalist</a:t>
            </a:r>
            <a:r>
              <a:rPr lang="en-GB" sz="1200" b="0" i="0" u="none" strike="noStrike" kern="1200" baseline="0" dirty="0">
                <a:solidFill>
                  <a:schemeClr val="tx1"/>
                </a:solidFill>
                <a:latin typeface="+mn-lt"/>
                <a:ea typeface="+mn-ea"/>
                <a:cs typeface="+mn-cs"/>
              </a:rPr>
              <a:t> reformers that had provided federal assistance to programs for infant and child health.</a:t>
            </a:r>
            <a:endParaRPr lang="en-GB" dirty="0"/>
          </a:p>
        </p:txBody>
      </p:sp>
      <p:sp>
        <p:nvSpPr>
          <p:cNvPr id="4" name="Slide Number Placeholder 3"/>
          <p:cNvSpPr>
            <a:spLocks noGrp="1"/>
          </p:cNvSpPr>
          <p:nvPr>
            <p:ph type="sldNum" sz="quarter" idx="10"/>
          </p:nvPr>
        </p:nvSpPr>
        <p:spPr/>
        <p:txBody>
          <a:bodyPr/>
          <a:lstStyle/>
          <a:p>
            <a:fld id="{6E24D6D8-85A7-42D0-AA7D-D7B9AB563DE1}" type="slidenum">
              <a:rPr lang="en-US" smtClean="0"/>
              <a:t>42</a:t>
            </a:fld>
            <a:endParaRPr lang="en-US"/>
          </a:p>
        </p:txBody>
      </p:sp>
    </p:spTree>
    <p:extLst>
      <p:ext uri="{BB962C8B-B14F-4D97-AF65-F5344CB8AC3E}">
        <p14:creationId xmlns:p14="http://schemas.microsoft.com/office/powerpoint/2010/main" val="264206835"/>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342900" indent="-342900" algn="just">
              <a:buFont typeface="Arial" panose="020B0604020202020204" pitchFamily="34" charset="0"/>
              <a:buChar char="•"/>
              <a:defRPr/>
            </a:pPr>
            <a:endParaRPr lang="en-GB" sz="400" dirty="0">
              <a:solidFill>
                <a:prstClr val="black"/>
              </a:solidFill>
              <a:cs typeface="Arial" charset="0"/>
            </a:endParaRPr>
          </a:p>
          <a:p>
            <a:pPr marL="342900" indent="-342900" algn="just">
              <a:buFont typeface="Arial" panose="020B0604020202020204" pitchFamily="34" charset="0"/>
              <a:buChar char="•"/>
              <a:defRPr/>
            </a:pPr>
            <a:r>
              <a:rPr lang="en-GB" sz="1200" dirty="0">
                <a:solidFill>
                  <a:prstClr val="black"/>
                </a:solidFill>
                <a:cs typeface="Arial" charset="0"/>
              </a:rPr>
              <a:t>Born of recognition that despite considerable advances, the retrospectively-christened First Wave of Feminism (namely, the campaign for women’s suffrage) did not achieve genuine equality with men nor evince full realisation of women’s potentiality politically, socially, culturally, economically, artistically, psychologically or sexually</a:t>
            </a:r>
          </a:p>
          <a:p>
            <a:pPr marL="342900" indent="-342900" algn="just">
              <a:buFont typeface="Arial" panose="020B0604020202020204" pitchFamily="34" charset="0"/>
              <a:buChar char="•"/>
              <a:defRPr/>
            </a:pPr>
            <a:endParaRPr lang="en-GB" sz="800" dirty="0">
              <a:solidFill>
                <a:prstClr val="black"/>
              </a:solidFill>
              <a:cs typeface="Arial" charset="0"/>
            </a:endParaRPr>
          </a:p>
          <a:p>
            <a:pPr marL="342900" indent="-342900" algn="just">
              <a:buFont typeface="Arial" panose="020B0604020202020204" pitchFamily="34" charset="0"/>
              <a:buChar char="•"/>
              <a:defRPr/>
            </a:pPr>
            <a:r>
              <a:rPr lang="en-GB" sz="1200" dirty="0">
                <a:solidFill>
                  <a:prstClr val="black"/>
                </a:solidFill>
                <a:cs typeface="Arial" charset="0"/>
              </a:rPr>
              <a:t>International, cultural, social, intellectual movement from 1960s–1990s(?): influences of Simone de Beauvoir’s </a:t>
            </a:r>
            <a:r>
              <a:rPr lang="en-GB" sz="1200" i="1" dirty="0">
                <a:solidFill>
                  <a:prstClr val="black"/>
                </a:solidFill>
                <a:cs typeface="Arial" charset="0"/>
              </a:rPr>
              <a:t>The Second Sex </a:t>
            </a:r>
            <a:r>
              <a:rPr lang="en-GB" sz="1200" dirty="0">
                <a:solidFill>
                  <a:prstClr val="black"/>
                </a:solidFill>
                <a:cs typeface="Arial" charset="0"/>
              </a:rPr>
              <a:t>(1949) on Kate Millett </a:t>
            </a:r>
            <a:r>
              <a:rPr lang="en-GB" sz="1200" i="1" dirty="0">
                <a:solidFill>
                  <a:prstClr val="black"/>
                </a:solidFill>
                <a:cs typeface="Arial" charset="0"/>
              </a:rPr>
              <a:t>Sexual Politics</a:t>
            </a:r>
            <a:r>
              <a:rPr lang="en-GB" sz="1200" dirty="0">
                <a:solidFill>
                  <a:prstClr val="black"/>
                </a:solidFill>
                <a:cs typeface="Arial" charset="0"/>
              </a:rPr>
              <a:t> (1970) Germaine Greer's </a:t>
            </a:r>
            <a:r>
              <a:rPr lang="en-GB" sz="1200" i="1" dirty="0">
                <a:solidFill>
                  <a:prstClr val="black"/>
                </a:solidFill>
                <a:cs typeface="Arial" charset="0"/>
              </a:rPr>
              <a:t>The Female Eunuch</a:t>
            </a:r>
            <a:r>
              <a:rPr lang="en-GB" sz="1200" dirty="0">
                <a:solidFill>
                  <a:prstClr val="black"/>
                </a:solidFill>
                <a:cs typeface="Arial" charset="0"/>
              </a:rPr>
              <a:t> (1970); Guerrilla Girls </a:t>
            </a:r>
            <a:r>
              <a:rPr lang="en-GB" sz="1000" dirty="0">
                <a:solidFill>
                  <a:prstClr val="black"/>
                </a:solidFill>
                <a:cs typeface="Arial" charset="0"/>
              </a:rPr>
              <a:t>(see 1985 poster below)</a:t>
            </a:r>
          </a:p>
          <a:p>
            <a:pPr eaLnBrk="1" hangingPunct="1">
              <a:spcBef>
                <a:spcPct val="0"/>
              </a:spcBef>
            </a:pPr>
            <a:endParaRPr lang="en-GB" altLang="en-US" dirty="0"/>
          </a:p>
        </p:txBody>
      </p:sp>
      <p:sp>
        <p:nvSpPr>
          <p:cNvPr id="9220"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C5B38AE0-EB58-45FF-BDFF-77721C7ACCA6}" type="slidenum">
              <a:rPr lang="en-GB" altLang="en-US" smtClean="0">
                <a:solidFill>
                  <a:srgbClr val="000000"/>
                </a:solidFill>
              </a:rPr>
              <a:pPr fontAlgn="base">
                <a:spcBef>
                  <a:spcPct val="0"/>
                </a:spcBef>
                <a:spcAft>
                  <a:spcPct val="0"/>
                </a:spcAft>
                <a:defRPr/>
              </a:pPr>
              <a:t>43</a:t>
            </a:fld>
            <a:endParaRPr lang="en-GB" altLang="en-US">
              <a:solidFill>
                <a:srgbClr val="000000"/>
              </a:solidFill>
            </a:endParaRPr>
          </a:p>
        </p:txBody>
      </p:sp>
    </p:spTree>
    <p:extLst>
      <p:ext uri="{BB962C8B-B14F-4D97-AF65-F5344CB8AC3E}">
        <p14:creationId xmlns:p14="http://schemas.microsoft.com/office/powerpoint/2010/main" val="277983813"/>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u="none" strike="noStrike" kern="1200" baseline="0" dirty="0">
                <a:solidFill>
                  <a:schemeClr val="tx1"/>
                </a:solidFill>
                <a:latin typeface="+mn-lt"/>
                <a:ea typeface="+mn-ea"/>
                <a:cs typeface="+mn-cs"/>
              </a:rPr>
              <a:t>Opponents claimed that the ERA would let men “off the hook” by denying their responsibility to provide for their wives and children. Polls consistently showed that a majority of Americans, male and female, </a:t>
            </a:r>
            <a:r>
              <a:rPr lang="en-GB" sz="1200" b="0" i="0" u="none" strike="noStrike" kern="1200" baseline="0" dirty="0" err="1">
                <a:solidFill>
                  <a:schemeClr val="tx1"/>
                </a:solidFill>
                <a:latin typeface="+mn-lt"/>
                <a:ea typeface="+mn-ea"/>
                <a:cs typeface="+mn-cs"/>
              </a:rPr>
              <a:t>favored</a:t>
            </a:r>
            <a:r>
              <a:rPr lang="en-GB" sz="1200" b="0" i="0" u="none" strike="noStrike" kern="1200" baseline="0" dirty="0">
                <a:solidFill>
                  <a:schemeClr val="tx1"/>
                </a:solidFill>
                <a:latin typeface="+mn-lt"/>
                <a:ea typeface="+mn-ea"/>
                <a:cs typeface="+mn-cs"/>
              </a:rPr>
              <a:t> the ERA. But thanks to the mobilization of conservative women, the amendment failed to achieve ratification by the required thirty-eight states.</a:t>
            </a:r>
            <a:endParaRPr lang="en-GB" dirty="0"/>
          </a:p>
          <a:p>
            <a:endParaRPr lang="en-GB" dirty="0"/>
          </a:p>
        </p:txBody>
      </p:sp>
      <p:sp>
        <p:nvSpPr>
          <p:cNvPr id="4" name="Slide Number Placeholder 3"/>
          <p:cNvSpPr>
            <a:spLocks noGrp="1"/>
          </p:cNvSpPr>
          <p:nvPr>
            <p:ph type="sldNum" sz="quarter" idx="10"/>
          </p:nvPr>
        </p:nvSpPr>
        <p:spPr/>
        <p:txBody>
          <a:bodyPr/>
          <a:lstStyle/>
          <a:p>
            <a:fld id="{6E24D6D8-85A7-42D0-AA7D-D7B9AB563DE1}" type="slidenum">
              <a:rPr lang="en-US" smtClean="0"/>
              <a:t>46</a:t>
            </a:fld>
            <a:endParaRPr lang="en-US"/>
          </a:p>
        </p:txBody>
      </p:sp>
    </p:spTree>
    <p:extLst>
      <p:ext uri="{BB962C8B-B14F-4D97-AF65-F5344CB8AC3E}">
        <p14:creationId xmlns:p14="http://schemas.microsoft.com/office/powerpoint/2010/main" val="1206472016"/>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baseline="0" dirty="0">
                <a:solidFill>
                  <a:schemeClr val="tx1"/>
                </a:solidFill>
                <a:latin typeface="+mn-lt"/>
                <a:ea typeface="+mn-ea"/>
                <a:cs typeface="+mn-cs"/>
              </a:rPr>
              <a:t>The ERA debate reflected a division among women as much as a battle of  the sexes. To its supporters, the amendment offered a guarantee of women’s</a:t>
            </a:r>
          </a:p>
          <a:p>
            <a:r>
              <a:rPr lang="en-GB" sz="1200" b="0" i="0" u="none" strike="noStrike" kern="1200" baseline="0" dirty="0">
                <a:solidFill>
                  <a:schemeClr val="tx1"/>
                </a:solidFill>
                <a:latin typeface="+mn-lt"/>
                <a:ea typeface="+mn-ea"/>
                <a:cs typeface="+mn-cs"/>
              </a:rPr>
              <a:t>freedom in the public sphere. </a:t>
            </a:r>
          </a:p>
          <a:p>
            <a:endParaRPr lang="en-GB" sz="1200" b="0" i="0" u="none" strike="noStrike" kern="1200" baseline="0" dirty="0">
              <a:solidFill>
                <a:schemeClr val="tx1"/>
              </a:solidFill>
              <a:latin typeface="+mn-lt"/>
              <a:ea typeface="+mn-ea"/>
              <a:cs typeface="+mn-cs"/>
            </a:endParaRPr>
          </a:p>
          <a:p>
            <a:r>
              <a:rPr lang="en-GB" sz="1200" b="0" i="0" u="none" strike="noStrike" kern="1200" baseline="0" dirty="0">
                <a:solidFill>
                  <a:schemeClr val="tx1"/>
                </a:solidFill>
                <a:latin typeface="+mn-lt"/>
                <a:ea typeface="+mn-ea"/>
                <a:cs typeface="+mn-cs"/>
              </a:rPr>
              <a:t>To its foes, freedom for women still resided in the divinely appointed roles of wife and mother. Phyllis </a:t>
            </a:r>
            <a:r>
              <a:rPr lang="en-GB" sz="1200" b="0" i="0" u="none" strike="noStrike" kern="1200" baseline="0" dirty="0" err="1">
                <a:solidFill>
                  <a:schemeClr val="tx1"/>
                </a:solidFill>
                <a:latin typeface="+mn-lt"/>
                <a:ea typeface="+mn-ea"/>
                <a:cs typeface="+mn-cs"/>
              </a:rPr>
              <a:t>Schlafly</a:t>
            </a:r>
            <a:r>
              <a:rPr lang="en-GB" sz="1200" b="0" i="0" u="none" strike="noStrike" kern="1200" baseline="0" dirty="0">
                <a:solidFill>
                  <a:schemeClr val="tx1"/>
                </a:solidFill>
                <a:latin typeface="+mn-lt"/>
                <a:ea typeface="+mn-ea"/>
                <a:cs typeface="+mn-cs"/>
              </a:rPr>
              <a:t>, who helped to organize opposition to the ERA, insisted that the “free enterprise system” was the “real liberator of women,” since </a:t>
            </a:r>
            <a:r>
              <a:rPr lang="en-GB" sz="1200" b="0" i="0" u="none" strike="noStrike" kern="1200" baseline="0" dirty="0" err="1">
                <a:solidFill>
                  <a:schemeClr val="tx1"/>
                </a:solidFill>
                <a:latin typeface="+mn-lt"/>
                <a:ea typeface="+mn-ea"/>
                <a:cs typeface="+mn-cs"/>
              </a:rPr>
              <a:t>labor-saving</a:t>
            </a:r>
            <a:r>
              <a:rPr lang="en-GB" sz="1200" b="0" i="0" u="none" strike="noStrike" kern="1200" baseline="0" dirty="0">
                <a:solidFill>
                  <a:schemeClr val="tx1"/>
                </a:solidFill>
                <a:latin typeface="+mn-lt"/>
                <a:ea typeface="+mn-ea"/>
                <a:cs typeface="+mn-cs"/>
              </a:rPr>
              <a:t> home appliances offered more genuine freedom than “whining about past injustices” or seeking </a:t>
            </a:r>
            <a:r>
              <a:rPr lang="en-GB" sz="1200" b="0" i="0" u="none" strike="noStrike" kern="1200" baseline="0" dirty="0" err="1">
                <a:solidFill>
                  <a:schemeClr val="tx1"/>
                </a:solidFill>
                <a:latin typeface="+mn-lt"/>
                <a:ea typeface="+mn-ea"/>
                <a:cs typeface="+mn-cs"/>
              </a:rPr>
              <a:t>fulfillment</a:t>
            </a:r>
            <a:r>
              <a:rPr lang="en-GB" sz="1200" b="0" i="0" u="none" strike="noStrike" kern="1200" baseline="0" dirty="0">
                <a:solidFill>
                  <a:schemeClr val="tx1"/>
                </a:solidFill>
                <a:latin typeface="+mn-lt"/>
                <a:ea typeface="+mn-ea"/>
                <a:cs typeface="+mn-cs"/>
              </a:rPr>
              <a:t> outside the home. </a:t>
            </a:r>
          </a:p>
          <a:p>
            <a:endParaRPr lang="en-GB" sz="1200" b="0" i="0" u="none" strike="noStrike" kern="1200" baseline="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6E24D6D8-85A7-42D0-AA7D-D7B9AB563DE1}" type="slidenum">
              <a:rPr lang="en-US" smtClean="0"/>
              <a:t>47</a:t>
            </a:fld>
            <a:endParaRPr lang="en-US"/>
          </a:p>
        </p:txBody>
      </p:sp>
    </p:spTree>
    <p:extLst>
      <p:ext uri="{BB962C8B-B14F-4D97-AF65-F5344CB8AC3E}">
        <p14:creationId xmlns:p14="http://schemas.microsoft.com/office/powerpoint/2010/main" val="2124718257"/>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u="none" strike="noStrike" kern="1200" baseline="0" dirty="0">
                <a:solidFill>
                  <a:schemeClr val="tx1"/>
                </a:solidFill>
                <a:latin typeface="+mn-lt"/>
                <a:ea typeface="+mn-ea"/>
                <a:cs typeface="+mn-cs"/>
              </a:rPr>
              <a:t>Opponents claimed that the ERA would let men “off the hook” by denying their responsibility to provide for their wives and children. Polls consistently showed that a majority of Americans, male and female, </a:t>
            </a:r>
            <a:r>
              <a:rPr lang="en-GB" sz="1200" b="0" i="0" u="none" strike="noStrike" kern="1200" baseline="0" dirty="0" err="1">
                <a:solidFill>
                  <a:schemeClr val="tx1"/>
                </a:solidFill>
                <a:latin typeface="+mn-lt"/>
                <a:ea typeface="+mn-ea"/>
                <a:cs typeface="+mn-cs"/>
              </a:rPr>
              <a:t>favored</a:t>
            </a:r>
            <a:r>
              <a:rPr lang="en-GB" sz="1200" b="0" i="0" u="none" strike="noStrike" kern="1200" baseline="0" dirty="0">
                <a:solidFill>
                  <a:schemeClr val="tx1"/>
                </a:solidFill>
                <a:latin typeface="+mn-lt"/>
                <a:ea typeface="+mn-ea"/>
                <a:cs typeface="+mn-cs"/>
              </a:rPr>
              <a:t> the ERA. But thanks to the mobilization of conservative women, the amendment failed to achieve ratification by the required thirty-eight states.</a:t>
            </a:r>
            <a:endParaRPr lang="en-GB" dirty="0"/>
          </a:p>
          <a:p>
            <a:endParaRPr lang="en-GB" dirty="0"/>
          </a:p>
        </p:txBody>
      </p:sp>
      <p:sp>
        <p:nvSpPr>
          <p:cNvPr id="4" name="Slide Number Placeholder 3"/>
          <p:cNvSpPr>
            <a:spLocks noGrp="1"/>
          </p:cNvSpPr>
          <p:nvPr>
            <p:ph type="sldNum" sz="quarter" idx="10"/>
          </p:nvPr>
        </p:nvSpPr>
        <p:spPr/>
        <p:txBody>
          <a:bodyPr/>
          <a:lstStyle/>
          <a:p>
            <a:fld id="{6E24D6D8-85A7-42D0-AA7D-D7B9AB563DE1}" type="slidenum">
              <a:rPr lang="en-US" smtClean="0"/>
              <a:t>50</a:t>
            </a:fld>
            <a:endParaRPr lang="en-US"/>
          </a:p>
        </p:txBody>
      </p:sp>
    </p:spTree>
    <p:extLst>
      <p:ext uri="{BB962C8B-B14F-4D97-AF65-F5344CB8AC3E}">
        <p14:creationId xmlns:p14="http://schemas.microsoft.com/office/powerpoint/2010/main" val="304177331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8800" y="3886200"/>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D44CC92A-62B4-47C4-8CCF-2AA271EC106A}" type="datetimeFigureOut">
              <a:rPr lang="en-GB" smtClean="0">
                <a:solidFill>
                  <a:prstClr val="black">
                    <a:tint val="75000"/>
                  </a:prstClr>
                </a:solidFill>
              </a:rPr>
              <a:pPr/>
              <a:t>28/01/2022</a:t>
            </a:fld>
            <a:endParaRPr lang="en-GB" dirty="0">
              <a:solidFill>
                <a:prstClr val="black">
                  <a:tint val="75000"/>
                </a:prstClr>
              </a:solidFill>
            </a:endParaRPr>
          </a:p>
        </p:txBody>
      </p:sp>
      <p:sp>
        <p:nvSpPr>
          <p:cNvPr id="5" name="Footer Placeholder 4"/>
          <p:cNvSpPr>
            <a:spLocks noGrp="1"/>
          </p:cNvSpPr>
          <p:nvPr>
            <p:ph type="ftr" sz="quarter" idx="11"/>
          </p:nvPr>
        </p:nvSpPr>
        <p:spPr/>
        <p:txBody>
          <a:bodyPr/>
          <a:lstStyle/>
          <a:p>
            <a:endParaRPr lang="en-GB" dirty="0">
              <a:solidFill>
                <a:prstClr val="black">
                  <a:tint val="75000"/>
                </a:prstClr>
              </a:solidFill>
            </a:endParaRPr>
          </a:p>
        </p:txBody>
      </p:sp>
      <p:sp>
        <p:nvSpPr>
          <p:cNvPr id="6" name="Slide Number Placeholder 5"/>
          <p:cNvSpPr>
            <a:spLocks noGrp="1"/>
          </p:cNvSpPr>
          <p:nvPr>
            <p:ph type="sldNum" sz="quarter" idx="12"/>
          </p:nvPr>
        </p:nvSpPr>
        <p:spPr/>
        <p:txBody>
          <a:bodyPr/>
          <a:lstStyle/>
          <a:p>
            <a:fld id="{5EF31BA6-8C82-49A2-9B48-0A54ED200D1A}"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143424837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44CC92A-62B4-47C4-8CCF-2AA271EC106A}" type="datetimeFigureOut">
              <a:rPr lang="en-GB" smtClean="0">
                <a:solidFill>
                  <a:prstClr val="black">
                    <a:tint val="75000"/>
                  </a:prstClr>
                </a:solidFill>
              </a:rPr>
              <a:pPr/>
              <a:t>28/01/2022</a:t>
            </a:fld>
            <a:endParaRPr lang="en-GB" dirty="0">
              <a:solidFill>
                <a:prstClr val="black">
                  <a:tint val="75000"/>
                </a:prstClr>
              </a:solidFill>
            </a:endParaRPr>
          </a:p>
        </p:txBody>
      </p:sp>
      <p:sp>
        <p:nvSpPr>
          <p:cNvPr id="5" name="Footer Placeholder 4"/>
          <p:cNvSpPr>
            <a:spLocks noGrp="1"/>
          </p:cNvSpPr>
          <p:nvPr>
            <p:ph type="ftr" sz="quarter" idx="11"/>
          </p:nvPr>
        </p:nvSpPr>
        <p:spPr/>
        <p:txBody>
          <a:bodyPr/>
          <a:lstStyle/>
          <a:p>
            <a:endParaRPr lang="en-GB" dirty="0">
              <a:solidFill>
                <a:prstClr val="black">
                  <a:tint val="75000"/>
                </a:prstClr>
              </a:solidFill>
            </a:endParaRPr>
          </a:p>
        </p:txBody>
      </p:sp>
      <p:sp>
        <p:nvSpPr>
          <p:cNvPr id="6" name="Slide Number Placeholder 5"/>
          <p:cNvSpPr>
            <a:spLocks noGrp="1"/>
          </p:cNvSpPr>
          <p:nvPr>
            <p:ph type="sldNum" sz="quarter" idx="12"/>
          </p:nvPr>
        </p:nvSpPr>
        <p:spPr/>
        <p:txBody>
          <a:bodyPr/>
          <a:lstStyle/>
          <a:p>
            <a:fld id="{5EF31BA6-8C82-49A2-9B48-0A54ED200D1A}"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249974511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44CC92A-62B4-47C4-8CCF-2AA271EC106A}" type="datetimeFigureOut">
              <a:rPr lang="en-GB" smtClean="0">
                <a:solidFill>
                  <a:prstClr val="black">
                    <a:tint val="75000"/>
                  </a:prstClr>
                </a:solidFill>
              </a:rPr>
              <a:pPr/>
              <a:t>28/01/2022</a:t>
            </a:fld>
            <a:endParaRPr lang="en-GB" dirty="0">
              <a:solidFill>
                <a:prstClr val="black">
                  <a:tint val="75000"/>
                </a:prstClr>
              </a:solidFill>
            </a:endParaRPr>
          </a:p>
        </p:txBody>
      </p:sp>
      <p:sp>
        <p:nvSpPr>
          <p:cNvPr id="5" name="Footer Placeholder 4"/>
          <p:cNvSpPr>
            <a:spLocks noGrp="1"/>
          </p:cNvSpPr>
          <p:nvPr>
            <p:ph type="ftr" sz="quarter" idx="11"/>
          </p:nvPr>
        </p:nvSpPr>
        <p:spPr/>
        <p:txBody>
          <a:bodyPr/>
          <a:lstStyle/>
          <a:p>
            <a:endParaRPr lang="en-GB" dirty="0">
              <a:solidFill>
                <a:prstClr val="black">
                  <a:tint val="75000"/>
                </a:prstClr>
              </a:solidFill>
            </a:endParaRPr>
          </a:p>
        </p:txBody>
      </p:sp>
      <p:sp>
        <p:nvSpPr>
          <p:cNvPr id="6" name="Slide Number Placeholder 5"/>
          <p:cNvSpPr>
            <a:spLocks noGrp="1"/>
          </p:cNvSpPr>
          <p:nvPr>
            <p:ph type="sldNum" sz="quarter" idx="12"/>
          </p:nvPr>
        </p:nvSpPr>
        <p:spPr/>
        <p:txBody>
          <a:bodyPr/>
          <a:lstStyle/>
          <a:p>
            <a:fld id="{5EF31BA6-8C82-49A2-9B48-0A54ED200D1A}"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251973732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D44CC92A-62B4-47C4-8CCF-2AA271EC106A}" type="datetimeFigureOut">
              <a:rPr lang="en-GB" smtClean="0">
                <a:solidFill>
                  <a:prstClr val="black">
                    <a:tint val="75000"/>
                  </a:prstClr>
                </a:solidFill>
              </a:rPr>
              <a:pPr/>
              <a:t>28/01/2022</a:t>
            </a:fld>
            <a:endParaRPr lang="en-GB" dirty="0">
              <a:solidFill>
                <a:prstClr val="black">
                  <a:tint val="75000"/>
                </a:prstClr>
              </a:solidFill>
            </a:endParaRPr>
          </a:p>
        </p:txBody>
      </p:sp>
      <p:sp>
        <p:nvSpPr>
          <p:cNvPr id="6" name="Footer Placeholder 5"/>
          <p:cNvSpPr>
            <a:spLocks noGrp="1"/>
          </p:cNvSpPr>
          <p:nvPr>
            <p:ph type="ftr" sz="quarter" idx="11"/>
          </p:nvPr>
        </p:nvSpPr>
        <p:spPr/>
        <p:txBody>
          <a:bodyPr/>
          <a:lstStyle/>
          <a:p>
            <a:endParaRPr lang="en-GB" dirty="0">
              <a:solidFill>
                <a:prstClr val="black">
                  <a:tint val="75000"/>
                </a:prstClr>
              </a:solidFill>
            </a:endParaRPr>
          </a:p>
        </p:txBody>
      </p:sp>
      <p:sp>
        <p:nvSpPr>
          <p:cNvPr id="7" name="Slide Number Placeholder 6"/>
          <p:cNvSpPr>
            <a:spLocks noGrp="1"/>
          </p:cNvSpPr>
          <p:nvPr>
            <p:ph type="sldNum" sz="quarter" idx="12"/>
          </p:nvPr>
        </p:nvSpPr>
        <p:spPr/>
        <p:txBody>
          <a:bodyPr/>
          <a:lstStyle/>
          <a:p>
            <a:fld id="{5EF31BA6-8C82-49A2-9B48-0A54ED200D1A}"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405885525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D44CC92A-62B4-47C4-8CCF-2AA271EC106A}" type="datetimeFigureOut">
              <a:rPr lang="en-GB" smtClean="0">
                <a:solidFill>
                  <a:prstClr val="black">
                    <a:tint val="75000"/>
                  </a:prstClr>
                </a:solidFill>
              </a:rPr>
              <a:pPr/>
              <a:t>28/01/2022</a:t>
            </a:fld>
            <a:endParaRPr lang="en-GB" dirty="0">
              <a:solidFill>
                <a:prstClr val="black">
                  <a:tint val="75000"/>
                </a:prstClr>
              </a:solidFill>
            </a:endParaRPr>
          </a:p>
        </p:txBody>
      </p:sp>
      <p:sp>
        <p:nvSpPr>
          <p:cNvPr id="8" name="Footer Placeholder 7"/>
          <p:cNvSpPr>
            <a:spLocks noGrp="1"/>
          </p:cNvSpPr>
          <p:nvPr>
            <p:ph type="ftr" sz="quarter" idx="11"/>
          </p:nvPr>
        </p:nvSpPr>
        <p:spPr/>
        <p:txBody>
          <a:bodyPr/>
          <a:lstStyle/>
          <a:p>
            <a:endParaRPr lang="en-GB" dirty="0">
              <a:solidFill>
                <a:prstClr val="black">
                  <a:tint val="75000"/>
                </a:prstClr>
              </a:solidFill>
            </a:endParaRPr>
          </a:p>
        </p:txBody>
      </p:sp>
      <p:sp>
        <p:nvSpPr>
          <p:cNvPr id="9" name="Slide Number Placeholder 8"/>
          <p:cNvSpPr>
            <a:spLocks noGrp="1"/>
          </p:cNvSpPr>
          <p:nvPr>
            <p:ph type="sldNum" sz="quarter" idx="12"/>
          </p:nvPr>
        </p:nvSpPr>
        <p:spPr/>
        <p:txBody>
          <a:bodyPr/>
          <a:lstStyle/>
          <a:p>
            <a:fld id="{5EF31BA6-8C82-49A2-9B48-0A54ED200D1A}"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421337594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D44CC92A-62B4-47C4-8CCF-2AA271EC106A}" type="datetimeFigureOut">
              <a:rPr lang="en-GB" smtClean="0">
                <a:solidFill>
                  <a:prstClr val="black">
                    <a:tint val="75000"/>
                  </a:prstClr>
                </a:solidFill>
              </a:rPr>
              <a:pPr/>
              <a:t>28/01/2022</a:t>
            </a:fld>
            <a:endParaRPr lang="en-GB" dirty="0">
              <a:solidFill>
                <a:prstClr val="black">
                  <a:tint val="75000"/>
                </a:prstClr>
              </a:solidFill>
            </a:endParaRPr>
          </a:p>
        </p:txBody>
      </p:sp>
      <p:sp>
        <p:nvSpPr>
          <p:cNvPr id="4" name="Footer Placeholder 3"/>
          <p:cNvSpPr>
            <a:spLocks noGrp="1"/>
          </p:cNvSpPr>
          <p:nvPr>
            <p:ph type="ftr" sz="quarter" idx="11"/>
          </p:nvPr>
        </p:nvSpPr>
        <p:spPr/>
        <p:txBody>
          <a:bodyPr/>
          <a:lstStyle/>
          <a:p>
            <a:endParaRPr lang="en-GB" dirty="0">
              <a:solidFill>
                <a:prstClr val="black">
                  <a:tint val="75000"/>
                </a:prstClr>
              </a:solidFill>
            </a:endParaRPr>
          </a:p>
        </p:txBody>
      </p:sp>
      <p:sp>
        <p:nvSpPr>
          <p:cNvPr id="5" name="Slide Number Placeholder 4"/>
          <p:cNvSpPr>
            <a:spLocks noGrp="1"/>
          </p:cNvSpPr>
          <p:nvPr>
            <p:ph type="sldNum" sz="quarter" idx="12"/>
          </p:nvPr>
        </p:nvSpPr>
        <p:spPr/>
        <p:txBody>
          <a:bodyPr/>
          <a:lstStyle/>
          <a:p>
            <a:fld id="{5EF31BA6-8C82-49A2-9B48-0A54ED200D1A}"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189578697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44CC92A-62B4-47C4-8CCF-2AA271EC106A}" type="datetimeFigureOut">
              <a:rPr lang="en-GB" smtClean="0">
                <a:solidFill>
                  <a:prstClr val="black">
                    <a:tint val="75000"/>
                  </a:prstClr>
                </a:solidFill>
              </a:rPr>
              <a:pPr/>
              <a:t>28/01/2022</a:t>
            </a:fld>
            <a:endParaRPr lang="en-GB" dirty="0">
              <a:solidFill>
                <a:prstClr val="black">
                  <a:tint val="75000"/>
                </a:prstClr>
              </a:solidFill>
            </a:endParaRPr>
          </a:p>
        </p:txBody>
      </p:sp>
      <p:sp>
        <p:nvSpPr>
          <p:cNvPr id="3" name="Footer Placeholder 2"/>
          <p:cNvSpPr>
            <a:spLocks noGrp="1"/>
          </p:cNvSpPr>
          <p:nvPr>
            <p:ph type="ftr" sz="quarter" idx="11"/>
          </p:nvPr>
        </p:nvSpPr>
        <p:spPr/>
        <p:txBody>
          <a:bodyPr/>
          <a:lstStyle/>
          <a:p>
            <a:endParaRPr lang="en-GB" dirty="0">
              <a:solidFill>
                <a:prstClr val="black">
                  <a:tint val="75000"/>
                </a:prstClr>
              </a:solidFill>
            </a:endParaRPr>
          </a:p>
        </p:txBody>
      </p:sp>
      <p:sp>
        <p:nvSpPr>
          <p:cNvPr id="4" name="Slide Number Placeholder 3"/>
          <p:cNvSpPr>
            <a:spLocks noGrp="1"/>
          </p:cNvSpPr>
          <p:nvPr>
            <p:ph type="sldNum" sz="quarter" idx="12"/>
          </p:nvPr>
        </p:nvSpPr>
        <p:spPr/>
        <p:txBody>
          <a:bodyPr/>
          <a:lstStyle/>
          <a:p>
            <a:fld id="{5EF31BA6-8C82-49A2-9B48-0A54ED200D1A}"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122640500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44CC92A-62B4-47C4-8CCF-2AA271EC106A}" type="datetimeFigureOut">
              <a:rPr lang="en-GB" smtClean="0">
                <a:solidFill>
                  <a:prstClr val="black">
                    <a:tint val="75000"/>
                  </a:prstClr>
                </a:solidFill>
              </a:rPr>
              <a:pPr/>
              <a:t>28/01/2022</a:t>
            </a:fld>
            <a:endParaRPr lang="en-GB" dirty="0">
              <a:solidFill>
                <a:prstClr val="black">
                  <a:tint val="75000"/>
                </a:prstClr>
              </a:solidFill>
            </a:endParaRPr>
          </a:p>
        </p:txBody>
      </p:sp>
      <p:sp>
        <p:nvSpPr>
          <p:cNvPr id="6" name="Footer Placeholder 5"/>
          <p:cNvSpPr>
            <a:spLocks noGrp="1"/>
          </p:cNvSpPr>
          <p:nvPr>
            <p:ph type="ftr" sz="quarter" idx="11"/>
          </p:nvPr>
        </p:nvSpPr>
        <p:spPr/>
        <p:txBody>
          <a:bodyPr/>
          <a:lstStyle/>
          <a:p>
            <a:endParaRPr lang="en-GB" dirty="0">
              <a:solidFill>
                <a:prstClr val="black">
                  <a:tint val="75000"/>
                </a:prstClr>
              </a:solidFill>
            </a:endParaRPr>
          </a:p>
        </p:txBody>
      </p:sp>
      <p:sp>
        <p:nvSpPr>
          <p:cNvPr id="7" name="Slide Number Placeholder 6"/>
          <p:cNvSpPr>
            <a:spLocks noGrp="1"/>
          </p:cNvSpPr>
          <p:nvPr>
            <p:ph type="sldNum" sz="quarter" idx="12"/>
          </p:nvPr>
        </p:nvSpPr>
        <p:spPr/>
        <p:txBody>
          <a:bodyPr/>
          <a:lstStyle/>
          <a:p>
            <a:fld id="{5EF31BA6-8C82-49A2-9B48-0A54ED200D1A}"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686481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44CC92A-62B4-47C4-8CCF-2AA271EC106A}" type="datetimeFigureOut">
              <a:rPr lang="en-GB" smtClean="0">
                <a:solidFill>
                  <a:prstClr val="black">
                    <a:tint val="75000"/>
                  </a:prstClr>
                </a:solidFill>
              </a:rPr>
              <a:pPr/>
              <a:t>28/01/2022</a:t>
            </a:fld>
            <a:endParaRPr lang="en-GB" dirty="0">
              <a:solidFill>
                <a:prstClr val="black">
                  <a:tint val="75000"/>
                </a:prstClr>
              </a:solidFill>
            </a:endParaRPr>
          </a:p>
        </p:txBody>
      </p:sp>
      <p:sp>
        <p:nvSpPr>
          <p:cNvPr id="6" name="Footer Placeholder 5"/>
          <p:cNvSpPr>
            <a:spLocks noGrp="1"/>
          </p:cNvSpPr>
          <p:nvPr>
            <p:ph type="ftr" sz="quarter" idx="11"/>
          </p:nvPr>
        </p:nvSpPr>
        <p:spPr/>
        <p:txBody>
          <a:bodyPr/>
          <a:lstStyle/>
          <a:p>
            <a:endParaRPr lang="en-GB" dirty="0">
              <a:solidFill>
                <a:prstClr val="black">
                  <a:tint val="75000"/>
                </a:prstClr>
              </a:solidFill>
            </a:endParaRPr>
          </a:p>
        </p:txBody>
      </p:sp>
      <p:sp>
        <p:nvSpPr>
          <p:cNvPr id="7" name="Slide Number Placeholder 6"/>
          <p:cNvSpPr>
            <a:spLocks noGrp="1"/>
          </p:cNvSpPr>
          <p:nvPr>
            <p:ph type="sldNum" sz="quarter" idx="12"/>
          </p:nvPr>
        </p:nvSpPr>
        <p:spPr/>
        <p:txBody>
          <a:bodyPr/>
          <a:lstStyle/>
          <a:p>
            <a:fld id="{5EF31BA6-8C82-49A2-9B48-0A54ED200D1A}"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32763079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44CC92A-62B4-47C4-8CCF-2AA271EC106A}" type="datetimeFigureOut">
              <a:rPr lang="en-GB" smtClean="0">
                <a:solidFill>
                  <a:prstClr val="black">
                    <a:tint val="75000"/>
                  </a:prstClr>
                </a:solidFill>
              </a:rPr>
              <a:pPr/>
              <a:t>28/01/2022</a:t>
            </a:fld>
            <a:endParaRPr lang="en-GB" dirty="0">
              <a:solidFill>
                <a:prstClr val="black">
                  <a:tint val="75000"/>
                </a:prstClr>
              </a:solidFill>
            </a:endParaRPr>
          </a:p>
        </p:txBody>
      </p:sp>
      <p:sp>
        <p:nvSpPr>
          <p:cNvPr id="5" name="Footer Placeholder 4"/>
          <p:cNvSpPr>
            <a:spLocks noGrp="1"/>
          </p:cNvSpPr>
          <p:nvPr>
            <p:ph type="ftr" sz="quarter" idx="11"/>
          </p:nvPr>
        </p:nvSpPr>
        <p:spPr/>
        <p:txBody>
          <a:bodyPr/>
          <a:lstStyle/>
          <a:p>
            <a:endParaRPr lang="en-GB" dirty="0">
              <a:solidFill>
                <a:prstClr val="black">
                  <a:tint val="75000"/>
                </a:prstClr>
              </a:solidFill>
            </a:endParaRPr>
          </a:p>
        </p:txBody>
      </p:sp>
      <p:sp>
        <p:nvSpPr>
          <p:cNvPr id="6" name="Slide Number Placeholder 5"/>
          <p:cNvSpPr>
            <a:spLocks noGrp="1"/>
          </p:cNvSpPr>
          <p:nvPr>
            <p:ph type="sldNum" sz="quarter" idx="12"/>
          </p:nvPr>
        </p:nvSpPr>
        <p:spPr/>
        <p:txBody>
          <a:bodyPr/>
          <a:lstStyle/>
          <a:p>
            <a:fld id="{5EF31BA6-8C82-49A2-9B48-0A54ED200D1A}"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274619026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44CC92A-62B4-47C4-8CCF-2AA271EC106A}" type="datetimeFigureOut">
              <a:rPr lang="en-GB" smtClean="0">
                <a:solidFill>
                  <a:prstClr val="black">
                    <a:tint val="75000"/>
                  </a:prstClr>
                </a:solidFill>
              </a:rPr>
              <a:pPr/>
              <a:t>28/01/2022</a:t>
            </a:fld>
            <a:endParaRPr lang="en-GB" dirty="0">
              <a:solidFill>
                <a:prstClr val="black">
                  <a:tint val="75000"/>
                </a:prstClr>
              </a:solidFill>
            </a:endParaRPr>
          </a:p>
        </p:txBody>
      </p:sp>
      <p:sp>
        <p:nvSpPr>
          <p:cNvPr id="5" name="Footer Placeholder 4"/>
          <p:cNvSpPr>
            <a:spLocks noGrp="1"/>
          </p:cNvSpPr>
          <p:nvPr>
            <p:ph type="ftr" sz="quarter" idx="11"/>
          </p:nvPr>
        </p:nvSpPr>
        <p:spPr/>
        <p:txBody>
          <a:bodyPr/>
          <a:lstStyle/>
          <a:p>
            <a:endParaRPr lang="en-GB" dirty="0">
              <a:solidFill>
                <a:prstClr val="black">
                  <a:tint val="75000"/>
                </a:prstClr>
              </a:solidFill>
            </a:endParaRPr>
          </a:p>
        </p:txBody>
      </p:sp>
      <p:sp>
        <p:nvSpPr>
          <p:cNvPr id="6" name="Slide Number Placeholder 5"/>
          <p:cNvSpPr>
            <a:spLocks noGrp="1"/>
          </p:cNvSpPr>
          <p:nvPr>
            <p:ph type="sldNum" sz="quarter" idx="12"/>
          </p:nvPr>
        </p:nvSpPr>
        <p:spPr/>
        <p:txBody>
          <a:bodyPr/>
          <a:lstStyle/>
          <a:p>
            <a:fld id="{5EF31BA6-8C82-49A2-9B48-0A54ED200D1A}"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18755859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8800" y="3886200"/>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C9527AF5-CBD4-46BB-B051-4FB1EA962765}" type="datetimeFigureOut">
              <a:rPr lang="en-GB"/>
              <a:pPr>
                <a:defRPr/>
              </a:pPr>
              <a:t>28/01/2022</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ADDC9904-3B9C-410C-B555-D88897E3511F}" type="slidenum">
              <a:rPr lang="en-GB"/>
              <a:pPr>
                <a:defRPr/>
              </a:pPr>
              <a:t>‹#›</a:t>
            </a:fld>
            <a:endParaRPr lang="en-GB"/>
          </a:p>
        </p:txBody>
      </p:sp>
    </p:spTree>
    <p:extLst>
      <p:ext uri="{BB962C8B-B14F-4D97-AF65-F5344CB8AC3E}">
        <p14:creationId xmlns:p14="http://schemas.microsoft.com/office/powerpoint/2010/main" val="410890015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45C503D1-5534-469D-B642-7F594E593E75}" type="datetimeFigureOut">
              <a:rPr lang="en-GB"/>
              <a:pPr>
                <a:defRPr/>
              </a:pPr>
              <a:t>28/01/2022</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3A20A9DD-496E-4458-9248-0D0584C65961}" type="slidenum">
              <a:rPr lang="en-GB"/>
              <a:pPr>
                <a:defRPr/>
              </a:pPr>
              <a:t>‹#›</a:t>
            </a:fld>
            <a:endParaRPr lang="en-GB"/>
          </a:p>
        </p:txBody>
      </p:sp>
    </p:spTree>
    <p:extLst>
      <p:ext uri="{BB962C8B-B14F-4D97-AF65-F5344CB8AC3E}">
        <p14:creationId xmlns:p14="http://schemas.microsoft.com/office/powerpoint/2010/main" val="72640015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a:defRPr/>
            </a:lvl1pPr>
          </a:lstStyle>
          <a:p>
            <a:pPr>
              <a:defRPr/>
            </a:pPr>
            <a:fld id="{26BB60B5-C950-49D9-AFE4-F6645C44141B}" type="datetimeFigureOut">
              <a:rPr lang="en-GB"/>
              <a:pPr>
                <a:defRPr/>
              </a:pPr>
              <a:t>28/01/2022</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6EA67B96-863B-453F-AD53-9569AC0CB755}" type="slidenum">
              <a:rPr lang="en-GB"/>
              <a:pPr>
                <a:defRPr/>
              </a:pPr>
              <a:t>‹#›</a:t>
            </a:fld>
            <a:endParaRPr lang="en-GB"/>
          </a:p>
        </p:txBody>
      </p:sp>
    </p:spTree>
    <p:extLst>
      <p:ext uri="{BB962C8B-B14F-4D97-AF65-F5344CB8AC3E}">
        <p14:creationId xmlns:p14="http://schemas.microsoft.com/office/powerpoint/2010/main" val="377854102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fld id="{3BB825E3-9655-4D3A-8F36-96FBAEC5399A}" type="datetimeFigureOut">
              <a:rPr lang="en-GB"/>
              <a:pPr>
                <a:defRPr/>
              </a:pPr>
              <a:t>28/01/2022</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p>
        </p:txBody>
      </p:sp>
      <p:sp>
        <p:nvSpPr>
          <p:cNvPr id="7" name="Slide Number Placeholder 5"/>
          <p:cNvSpPr>
            <a:spLocks noGrp="1"/>
          </p:cNvSpPr>
          <p:nvPr>
            <p:ph type="sldNum" sz="quarter" idx="12"/>
          </p:nvPr>
        </p:nvSpPr>
        <p:spPr/>
        <p:txBody>
          <a:bodyPr/>
          <a:lstStyle>
            <a:lvl1pPr>
              <a:defRPr/>
            </a:lvl1pPr>
          </a:lstStyle>
          <a:p>
            <a:pPr>
              <a:defRPr/>
            </a:pPr>
            <a:fld id="{07C1C3BC-7EBC-4BDD-9FA1-E219AF5377A6}" type="slidenum">
              <a:rPr lang="en-GB"/>
              <a:pPr>
                <a:defRPr/>
              </a:pPr>
              <a:t>‹#›</a:t>
            </a:fld>
            <a:endParaRPr lang="en-GB"/>
          </a:p>
        </p:txBody>
      </p:sp>
    </p:spTree>
    <p:extLst>
      <p:ext uri="{BB962C8B-B14F-4D97-AF65-F5344CB8AC3E}">
        <p14:creationId xmlns:p14="http://schemas.microsoft.com/office/powerpoint/2010/main" val="372237352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pPr>
              <a:defRPr/>
            </a:pPr>
            <a:fld id="{4CDD4E56-B18B-400F-A37E-8225956FAFF5}" type="datetimeFigureOut">
              <a:rPr lang="en-GB"/>
              <a:pPr>
                <a:defRPr/>
              </a:pPr>
              <a:t>28/01/2022</a:t>
            </a:fld>
            <a:endParaRPr lang="en-GB"/>
          </a:p>
        </p:txBody>
      </p:sp>
      <p:sp>
        <p:nvSpPr>
          <p:cNvPr id="8" name="Footer Placeholder 4"/>
          <p:cNvSpPr>
            <a:spLocks noGrp="1"/>
          </p:cNvSpPr>
          <p:nvPr>
            <p:ph type="ftr" sz="quarter" idx="11"/>
          </p:nvPr>
        </p:nvSpPr>
        <p:spPr/>
        <p:txBody>
          <a:bodyPr/>
          <a:lstStyle>
            <a:lvl1pPr>
              <a:defRPr/>
            </a:lvl1pPr>
          </a:lstStyle>
          <a:p>
            <a:pPr>
              <a:defRPr/>
            </a:pPr>
            <a:endParaRPr lang="en-GB"/>
          </a:p>
        </p:txBody>
      </p:sp>
      <p:sp>
        <p:nvSpPr>
          <p:cNvPr id="9" name="Slide Number Placeholder 5"/>
          <p:cNvSpPr>
            <a:spLocks noGrp="1"/>
          </p:cNvSpPr>
          <p:nvPr>
            <p:ph type="sldNum" sz="quarter" idx="12"/>
          </p:nvPr>
        </p:nvSpPr>
        <p:spPr/>
        <p:txBody>
          <a:bodyPr/>
          <a:lstStyle>
            <a:lvl1pPr>
              <a:defRPr/>
            </a:lvl1pPr>
          </a:lstStyle>
          <a:p>
            <a:pPr>
              <a:defRPr/>
            </a:pPr>
            <a:fld id="{F246783D-22D0-47D4-9FDD-02A661573CD6}" type="slidenum">
              <a:rPr lang="en-GB"/>
              <a:pPr>
                <a:defRPr/>
              </a:pPr>
              <a:t>‹#›</a:t>
            </a:fld>
            <a:endParaRPr lang="en-GB"/>
          </a:p>
        </p:txBody>
      </p:sp>
    </p:spTree>
    <p:extLst>
      <p:ext uri="{BB962C8B-B14F-4D97-AF65-F5344CB8AC3E}">
        <p14:creationId xmlns:p14="http://schemas.microsoft.com/office/powerpoint/2010/main" val="103621883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AD46156D-3C26-4551-B136-616EADD1F363}" type="datetimeFigureOut">
              <a:rPr lang="en-GB"/>
              <a:pPr>
                <a:defRPr/>
              </a:pPr>
              <a:t>28/01/2022</a:t>
            </a:fld>
            <a:endParaRPr lang="en-GB"/>
          </a:p>
        </p:txBody>
      </p:sp>
      <p:sp>
        <p:nvSpPr>
          <p:cNvPr id="4" name="Footer Placeholder 4"/>
          <p:cNvSpPr>
            <a:spLocks noGrp="1"/>
          </p:cNvSpPr>
          <p:nvPr>
            <p:ph type="ftr" sz="quarter" idx="11"/>
          </p:nvPr>
        </p:nvSpPr>
        <p:spPr/>
        <p:txBody>
          <a:bodyPr/>
          <a:lstStyle>
            <a:lvl1pPr>
              <a:defRPr/>
            </a:lvl1pPr>
          </a:lstStyle>
          <a:p>
            <a:pPr>
              <a:defRPr/>
            </a:pPr>
            <a:endParaRPr lang="en-GB"/>
          </a:p>
        </p:txBody>
      </p:sp>
      <p:sp>
        <p:nvSpPr>
          <p:cNvPr id="5" name="Slide Number Placeholder 5"/>
          <p:cNvSpPr>
            <a:spLocks noGrp="1"/>
          </p:cNvSpPr>
          <p:nvPr>
            <p:ph type="sldNum" sz="quarter" idx="12"/>
          </p:nvPr>
        </p:nvSpPr>
        <p:spPr/>
        <p:txBody>
          <a:bodyPr/>
          <a:lstStyle>
            <a:lvl1pPr>
              <a:defRPr/>
            </a:lvl1pPr>
          </a:lstStyle>
          <a:p>
            <a:pPr>
              <a:defRPr/>
            </a:pPr>
            <a:fld id="{4B4174A9-F5C9-4561-95B2-A0C81C40B8E3}" type="slidenum">
              <a:rPr lang="en-GB"/>
              <a:pPr>
                <a:defRPr/>
              </a:pPr>
              <a:t>‹#›</a:t>
            </a:fld>
            <a:endParaRPr lang="en-GB"/>
          </a:p>
        </p:txBody>
      </p:sp>
    </p:spTree>
    <p:extLst>
      <p:ext uri="{BB962C8B-B14F-4D97-AF65-F5344CB8AC3E}">
        <p14:creationId xmlns:p14="http://schemas.microsoft.com/office/powerpoint/2010/main" val="8124805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65AA6B0F-DB73-4A76-94D6-8DE7D5293412}" type="datetimeFigureOut">
              <a:rPr lang="en-GB"/>
              <a:pPr>
                <a:defRPr/>
              </a:pPr>
              <a:t>28/01/2022</a:t>
            </a:fld>
            <a:endParaRPr lang="en-GB"/>
          </a:p>
        </p:txBody>
      </p:sp>
      <p:sp>
        <p:nvSpPr>
          <p:cNvPr id="3" name="Footer Placeholder 4"/>
          <p:cNvSpPr>
            <a:spLocks noGrp="1"/>
          </p:cNvSpPr>
          <p:nvPr>
            <p:ph type="ftr" sz="quarter" idx="11"/>
          </p:nvPr>
        </p:nvSpPr>
        <p:spPr/>
        <p:txBody>
          <a:bodyPr/>
          <a:lstStyle>
            <a:lvl1pPr>
              <a:defRPr/>
            </a:lvl1pPr>
          </a:lstStyle>
          <a:p>
            <a:pPr>
              <a:defRPr/>
            </a:pPr>
            <a:endParaRPr lang="en-GB"/>
          </a:p>
        </p:txBody>
      </p:sp>
      <p:sp>
        <p:nvSpPr>
          <p:cNvPr id="4" name="Slide Number Placeholder 5"/>
          <p:cNvSpPr>
            <a:spLocks noGrp="1"/>
          </p:cNvSpPr>
          <p:nvPr>
            <p:ph type="sldNum" sz="quarter" idx="12"/>
          </p:nvPr>
        </p:nvSpPr>
        <p:spPr/>
        <p:txBody>
          <a:bodyPr/>
          <a:lstStyle>
            <a:lvl1pPr>
              <a:defRPr/>
            </a:lvl1pPr>
          </a:lstStyle>
          <a:p>
            <a:pPr>
              <a:defRPr/>
            </a:pPr>
            <a:fld id="{17A5D397-8F46-4490-A714-D765C5873C6B}" type="slidenum">
              <a:rPr lang="en-GB"/>
              <a:pPr>
                <a:defRPr/>
              </a:pPr>
              <a:t>‹#›</a:t>
            </a:fld>
            <a:endParaRPr lang="en-GB"/>
          </a:p>
        </p:txBody>
      </p:sp>
    </p:spTree>
    <p:extLst>
      <p:ext uri="{BB962C8B-B14F-4D97-AF65-F5344CB8AC3E}">
        <p14:creationId xmlns:p14="http://schemas.microsoft.com/office/powerpoint/2010/main" val="411549314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p:cNvSpPr>
            <a:spLocks noGrp="1"/>
          </p:cNvSpPr>
          <p:nvPr>
            <p:ph type="dt" sz="half" idx="10"/>
          </p:nvPr>
        </p:nvSpPr>
        <p:spPr/>
        <p:txBody>
          <a:bodyPr/>
          <a:lstStyle>
            <a:lvl1pPr>
              <a:defRPr/>
            </a:lvl1pPr>
          </a:lstStyle>
          <a:p>
            <a:pPr>
              <a:defRPr/>
            </a:pPr>
            <a:fld id="{A06FDA21-66D8-4CA6-910C-50B673693FBC}" type="datetimeFigureOut">
              <a:rPr lang="en-GB"/>
              <a:pPr>
                <a:defRPr/>
              </a:pPr>
              <a:t>28/01/2022</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p>
        </p:txBody>
      </p:sp>
      <p:sp>
        <p:nvSpPr>
          <p:cNvPr id="7" name="Slide Number Placeholder 5"/>
          <p:cNvSpPr>
            <a:spLocks noGrp="1"/>
          </p:cNvSpPr>
          <p:nvPr>
            <p:ph type="sldNum" sz="quarter" idx="12"/>
          </p:nvPr>
        </p:nvSpPr>
        <p:spPr/>
        <p:txBody>
          <a:bodyPr/>
          <a:lstStyle>
            <a:lvl1pPr>
              <a:defRPr/>
            </a:lvl1pPr>
          </a:lstStyle>
          <a:p>
            <a:pPr>
              <a:defRPr/>
            </a:pPr>
            <a:fld id="{FACFF586-1CC0-4926-B478-145923E4F273}" type="slidenum">
              <a:rPr lang="en-GB"/>
              <a:pPr>
                <a:defRPr/>
              </a:pPr>
              <a:t>‹#›</a:t>
            </a:fld>
            <a:endParaRPr lang="en-GB"/>
          </a:p>
        </p:txBody>
      </p:sp>
    </p:spTree>
    <p:extLst>
      <p:ext uri="{BB962C8B-B14F-4D97-AF65-F5344CB8AC3E}">
        <p14:creationId xmlns:p14="http://schemas.microsoft.com/office/powerpoint/2010/main" val="316224105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2389717" y="612775"/>
            <a:ext cx="73152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p:cNvSpPr>
            <a:spLocks noGrp="1"/>
          </p:cNvSpPr>
          <p:nvPr>
            <p:ph type="dt" sz="half" idx="10"/>
          </p:nvPr>
        </p:nvSpPr>
        <p:spPr/>
        <p:txBody>
          <a:bodyPr/>
          <a:lstStyle>
            <a:lvl1pPr>
              <a:defRPr/>
            </a:lvl1pPr>
          </a:lstStyle>
          <a:p>
            <a:pPr>
              <a:defRPr/>
            </a:pPr>
            <a:fld id="{665FE7DC-0FC2-4F7E-8E7C-034AA64FAC15}" type="datetimeFigureOut">
              <a:rPr lang="en-GB"/>
              <a:pPr>
                <a:defRPr/>
              </a:pPr>
              <a:t>28/01/2022</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p>
        </p:txBody>
      </p:sp>
      <p:sp>
        <p:nvSpPr>
          <p:cNvPr id="7" name="Slide Number Placeholder 5"/>
          <p:cNvSpPr>
            <a:spLocks noGrp="1"/>
          </p:cNvSpPr>
          <p:nvPr>
            <p:ph type="sldNum" sz="quarter" idx="12"/>
          </p:nvPr>
        </p:nvSpPr>
        <p:spPr/>
        <p:txBody>
          <a:bodyPr/>
          <a:lstStyle>
            <a:lvl1pPr>
              <a:defRPr/>
            </a:lvl1pPr>
          </a:lstStyle>
          <a:p>
            <a:pPr>
              <a:defRPr/>
            </a:pPr>
            <a:fld id="{6DA918B9-9BC7-441B-B23C-536095CB14E9}" type="slidenum">
              <a:rPr lang="en-GB"/>
              <a:pPr>
                <a:defRPr/>
              </a:pPr>
              <a:t>‹#›</a:t>
            </a:fld>
            <a:endParaRPr lang="en-GB"/>
          </a:p>
        </p:txBody>
      </p:sp>
    </p:spTree>
    <p:extLst>
      <p:ext uri="{BB962C8B-B14F-4D97-AF65-F5344CB8AC3E}">
        <p14:creationId xmlns:p14="http://schemas.microsoft.com/office/powerpoint/2010/main" val="111772715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E61A8192-6B32-407D-BB9C-9731F184E0EF}" type="datetimeFigureOut">
              <a:rPr lang="en-GB"/>
              <a:pPr>
                <a:defRPr/>
              </a:pPr>
              <a:t>28/01/2022</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147A9D05-E187-4437-AA6E-BFA306FF47F9}" type="slidenum">
              <a:rPr lang="en-GB"/>
              <a:pPr>
                <a:defRPr/>
              </a:pPr>
              <a:t>‹#›</a:t>
            </a:fld>
            <a:endParaRPr lang="en-GB"/>
          </a:p>
        </p:txBody>
      </p:sp>
    </p:spTree>
    <p:extLst>
      <p:ext uri="{BB962C8B-B14F-4D97-AF65-F5344CB8AC3E}">
        <p14:creationId xmlns:p14="http://schemas.microsoft.com/office/powerpoint/2010/main" val="149436434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4B2999EF-A9EE-497D-BD2E-5CF2D7924AF4}" type="datetimeFigureOut">
              <a:rPr lang="en-GB"/>
              <a:pPr>
                <a:defRPr/>
              </a:pPr>
              <a:t>28/01/2022</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43A87878-F055-426C-8532-BC1FF90F4974}" type="slidenum">
              <a:rPr lang="en-GB"/>
              <a:pPr>
                <a:defRPr/>
              </a:pPr>
              <a:t>‹#›</a:t>
            </a:fld>
            <a:endParaRPr lang="en-GB"/>
          </a:p>
        </p:txBody>
      </p:sp>
    </p:spTree>
    <p:extLst>
      <p:ext uri="{BB962C8B-B14F-4D97-AF65-F5344CB8AC3E}">
        <p14:creationId xmlns:p14="http://schemas.microsoft.com/office/powerpoint/2010/main" val="48940208"/>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xAndTwoObj">
  <p:cSld name="Title, Tex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609600" y="1600201"/>
            <a:ext cx="53848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quarter" idx="2"/>
          </p:nvPr>
        </p:nvSpPr>
        <p:spPr>
          <a:xfrm>
            <a:off x="6197600" y="1600200"/>
            <a:ext cx="5384800" cy="21859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Content Placeholder 4"/>
          <p:cNvSpPr>
            <a:spLocks noGrp="1"/>
          </p:cNvSpPr>
          <p:nvPr>
            <p:ph sz="quarter" idx="3"/>
          </p:nvPr>
        </p:nvSpPr>
        <p:spPr>
          <a:xfrm>
            <a:off x="6197600" y="3938589"/>
            <a:ext cx="5384800" cy="21875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Date Placeholder 5"/>
          <p:cNvSpPr>
            <a:spLocks noGrp="1"/>
          </p:cNvSpPr>
          <p:nvPr>
            <p:ph type="dt" sz="half" idx="10"/>
          </p:nvPr>
        </p:nvSpPr>
        <p:spPr>
          <a:xfrm>
            <a:off x="609600" y="6245225"/>
            <a:ext cx="2844800" cy="476250"/>
          </a:xfrm>
        </p:spPr>
        <p:txBody>
          <a:bodyPr/>
          <a:lstStyle>
            <a:lvl1pPr>
              <a:defRPr/>
            </a:lvl1pPr>
          </a:lstStyle>
          <a:p>
            <a:endParaRPr lang="en-GB" altLang="en-US"/>
          </a:p>
        </p:txBody>
      </p:sp>
      <p:sp>
        <p:nvSpPr>
          <p:cNvPr id="7" name="Footer Placeholder 6"/>
          <p:cNvSpPr>
            <a:spLocks noGrp="1"/>
          </p:cNvSpPr>
          <p:nvPr>
            <p:ph type="ftr" sz="quarter" idx="11"/>
          </p:nvPr>
        </p:nvSpPr>
        <p:spPr>
          <a:xfrm>
            <a:off x="4165600" y="6245225"/>
            <a:ext cx="3860800" cy="476250"/>
          </a:xfrm>
        </p:spPr>
        <p:txBody>
          <a:bodyPr/>
          <a:lstStyle>
            <a:lvl1pPr>
              <a:defRPr/>
            </a:lvl1pPr>
          </a:lstStyle>
          <a:p>
            <a:endParaRPr lang="en-GB" altLang="en-US"/>
          </a:p>
        </p:txBody>
      </p:sp>
      <p:sp>
        <p:nvSpPr>
          <p:cNvPr id="8" name="Slide Number Placeholder 7"/>
          <p:cNvSpPr>
            <a:spLocks noGrp="1"/>
          </p:cNvSpPr>
          <p:nvPr>
            <p:ph type="sldNum" sz="quarter" idx="12"/>
          </p:nvPr>
        </p:nvSpPr>
        <p:spPr>
          <a:xfrm>
            <a:off x="8737600" y="6245225"/>
            <a:ext cx="2844800" cy="476250"/>
          </a:xfrm>
        </p:spPr>
        <p:txBody>
          <a:bodyPr/>
          <a:lstStyle>
            <a:lvl1pPr>
              <a:defRPr/>
            </a:lvl1pPr>
          </a:lstStyle>
          <a:p>
            <a:fld id="{5B9D1DE2-6194-4318-96C6-799BD3B0B884}" type="slidenum">
              <a:rPr lang="en-GB" altLang="en-US"/>
              <a:pPr/>
              <a:t>‹#›</a:t>
            </a:fld>
            <a:endParaRPr lang="en-GB" altLang="en-US"/>
          </a:p>
        </p:txBody>
      </p:sp>
    </p:spTree>
    <p:extLst>
      <p:ext uri="{BB962C8B-B14F-4D97-AF65-F5344CB8AC3E}">
        <p14:creationId xmlns:p14="http://schemas.microsoft.com/office/powerpoint/2010/main" val="2103447039"/>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609600" y="1600201"/>
            <a:ext cx="53848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a:xfrm>
            <a:off x="609600" y="6245225"/>
            <a:ext cx="2844800" cy="476250"/>
          </a:xfrm>
        </p:spPr>
        <p:txBody>
          <a:bodyPr/>
          <a:lstStyle>
            <a:lvl1pPr>
              <a:defRPr/>
            </a:lvl1pPr>
          </a:lstStyle>
          <a:p>
            <a:endParaRPr lang="en-GB" altLang="en-US"/>
          </a:p>
        </p:txBody>
      </p:sp>
      <p:sp>
        <p:nvSpPr>
          <p:cNvPr id="6" name="Footer Placeholder 5"/>
          <p:cNvSpPr>
            <a:spLocks noGrp="1"/>
          </p:cNvSpPr>
          <p:nvPr>
            <p:ph type="ftr" sz="quarter" idx="11"/>
          </p:nvPr>
        </p:nvSpPr>
        <p:spPr>
          <a:xfrm>
            <a:off x="4165600" y="6245225"/>
            <a:ext cx="3860800" cy="476250"/>
          </a:xfrm>
        </p:spPr>
        <p:txBody>
          <a:bodyPr/>
          <a:lstStyle>
            <a:lvl1pPr>
              <a:defRPr/>
            </a:lvl1pPr>
          </a:lstStyle>
          <a:p>
            <a:endParaRPr lang="en-GB" altLang="en-US"/>
          </a:p>
        </p:txBody>
      </p:sp>
      <p:sp>
        <p:nvSpPr>
          <p:cNvPr id="7" name="Slide Number Placeholder 6"/>
          <p:cNvSpPr>
            <a:spLocks noGrp="1"/>
          </p:cNvSpPr>
          <p:nvPr>
            <p:ph type="sldNum" sz="quarter" idx="12"/>
          </p:nvPr>
        </p:nvSpPr>
        <p:spPr>
          <a:xfrm>
            <a:off x="8737600" y="6245225"/>
            <a:ext cx="2844800" cy="476250"/>
          </a:xfrm>
        </p:spPr>
        <p:txBody>
          <a:bodyPr/>
          <a:lstStyle>
            <a:lvl1pPr>
              <a:defRPr/>
            </a:lvl1pPr>
          </a:lstStyle>
          <a:p>
            <a:fld id="{E3210DEC-153A-49C5-AC5C-62366607CD29}" type="slidenum">
              <a:rPr lang="en-GB" altLang="en-US"/>
              <a:pPr/>
              <a:t>‹#›</a:t>
            </a:fld>
            <a:endParaRPr lang="en-GB" altLang="en-US"/>
          </a:p>
        </p:txBody>
      </p:sp>
    </p:spTree>
    <p:extLst>
      <p:ext uri="{BB962C8B-B14F-4D97-AF65-F5344CB8AC3E}">
        <p14:creationId xmlns:p14="http://schemas.microsoft.com/office/powerpoint/2010/main" val="706418734"/>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8800" y="3886200"/>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D44CC92A-62B4-47C4-8CCF-2AA271EC106A}" type="datetimeFigureOut">
              <a:rPr lang="en-GB" smtClean="0">
                <a:solidFill>
                  <a:prstClr val="black">
                    <a:tint val="75000"/>
                  </a:prstClr>
                </a:solidFill>
              </a:rPr>
              <a:pPr/>
              <a:t>28/01/2022</a:t>
            </a:fld>
            <a:endParaRPr lang="en-GB" dirty="0">
              <a:solidFill>
                <a:prstClr val="black">
                  <a:tint val="75000"/>
                </a:prstClr>
              </a:solidFill>
            </a:endParaRPr>
          </a:p>
        </p:txBody>
      </p:sp>
      <p:sp>
        <p:nvSpPr>
          <p:cNvPr id="5" name="Footer Placeholder 4"/>
          <p:cNvSpPr>
            <a:spLocks noGrp="1"/>
          </p:cNvSpPr>
          <p:nvPr>
            <p:ph type="ftr" sz="quarter" idx="11"/>
          </p:nvPr>
        </p:nvSpPr>
        <p:spPr/>
        <p:txBody>
          <a:bodyPr/>
          <a:lstStyle/>
          <a:p>
            <a:endParaRPr lang="en-GB" dirty="0">
              <a:solidFill>
                <a:prstClr val="black">
                  <a:tint val="75000"/>
                </a:prstClr>
              </a:solidFill>
            </a:endParaRPr>
          </a:p>
        </p:txBody>
      </p:sp>
      <p:sp>
        <p:nvSpPr>
          <p:cNvPr id="6" name="Slide Number Placeholder 5"/>
          <p:cNvSpPr>
            <a:spLocks noGrp="1"/>
          </p:cNvSpPr>
          <p:nvPr>
            <p:ph type="sldNum" sz="quarter" idx="12"/>
          </p:nvPr>
        </p:nvSpPr>
        <p:spPr/>
        <p:txBody>
          <a:bodyPr/>
          <a:lstStyle/>
          <a:p>
            <a:fld id="{5EF31BA6-8C82-49A2-9B48-0A54ED200D1A}"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289200094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44CC92A-62B4-47C4-8CCF-2AA271EC106A}" type="datetimeFigureOut">
              <a:rPr lang="en-GB" smtClean="0">
                <a:solidFill>
                  <a:prstClr val="black">
                    <a:tint val="75000"/>
                  </a:prstClr>
                </a:solidFill>
              </a:rPr>
              <a:pPr/>
              <a:t>28/01/2022</a:t>
            </a:fld>
            <a:endParaRPr lang="en-GB" dirty="0">
              <a:solidFill>
                <a:prstClr val="black">
                  <a:tint val="75000"/>
                </a:prstClr>
              </a:solidFill>
            </a:endParaRPr>
          </a:p>
        </p:txBody>
      </p:sp>
      <p:sp>
        <p:nvSpPr>
          <p:cNvPr id="5" name="Footer Placeholder 4"/>
          <p:cNvSpPr>
            <a:spLocks noGrp="1"/>
          </p:cNvSpPr>
          <p:nvPr>
            <p:ph type="ftr" sz="quarter" idx="11"/>
          </p:nvPr>
        </p:nvSpPr>
        <p:spPr/>
        <p:txBody>
          <a:bodyPr/>
          <a:lstStyle/>
          <a:p>
            <a:endParaRPr lang="en-GB" dirty="0">
              <a:solidFill>
                <a:prstClr val="black">
                  <a:tint val="75000"/>
                </a:prstClr>
              </a:solidFill>
            </a:endParaRPr>
          </a:p>
        </p:txBody>
      </p:sp>
      <p:sp>
        <p:nvSpPr>
          <p:cNvPr id="6" name="Slide Number Placeholder 5"/>
          <p:cNvSpPr>
            <a:spLocks noGrp="1"/>
          </p:cNvSpPr>
          <p:nvPr>
            <p:ph type="sldNum" sz="quarter" idx="12"/>
          </p:nvPr>
        </p:nvSpPr>
        <p:spPr/>
        <p:txBody>
          <a:bodyPr/>
          <a:lstStyle/>
          <a:p>
            <a:fld id="{5EF31BA6-8C82-49A2-9B48-0A54ED200D1A}"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3273263981"/>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44CC92A-62B4-47C4-8CCF-2AA271EC106A}" type="datetimeFigureOut">
              <a:rPr lang="en-GB" smtClean="0">
                <a:solidFill>
                  <a:prstClr val="black">
                    <a:tint val="75000"/>
                  </a:prstClr>
                </a:solidFill>
              </a:rPr>
              <a:pPr/>
              <a:t>28/01/2022</a:t>
            </a:fld>
            <a:endParaRPr lang="en-GB" dirty="0">
              <a:solidFill>
                <a:prstClr val="black">
                  <a:tint val="75000"/>
                </a:prstClr>
              </a:solidFill>
            </a:endParaRPr>
          </a:p>
        </p:txBody>
      </p:sp>
      <p:sp>
        <p:nvSpPr>
          <p:cNvPr id="5" name="Footer Placeholder 4"/>
          <p:cNvSpPr>
            <a:spLocks noGrp="1"/>
          </p:cNvSpPr>
          <p:nvPr>
            <p:ph type="ftr" sz="quarter" idx="11"/>
          </p:nvPr>
        </p:nvSpPr>
        <p:spPr/>
        <p:txBody>
          <a:bodyPr/>
          <a:lstStyle/>
          <a:p>
            <a:endParaRPr lang="en-GB" dirty="0">
              <a:solidFill>
                <a:prstClr val="black">
                  <a:tint val="75000"/>
                </a:prstClr>
              </a:solidFill>
            </a:endParaRPr>
          </a:p>
        </p:txBody>
      </p:sp>
      <p:sp>
        <p:nvSpPr>
          <p:cNvPr id="6" name="Slide Number Placeholder 5"/>
          <p:cNvSpPr>
            <a:spLocks noGrp="1"/>
          </p:cNvSpPr>
          <p:nvPr>
            <p:ph type="sldNum" sz="quarter" idx="12"/>
          </p:nvPr>
        </p:nvSpPr>
        <p:spPr/>
        <p:txBody>
          <a:bodyPr/>
          <a:lstStyle/>
          <a:p>
            <a:fld id="{5EF31BA6-8C82-49A2-9B48-0A54ED200D1A}"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74125794"/>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D44CC92A-62B4-47C4-8CCF-2AA271EC106A}" type="datetimeFigureOut">
              <a:rPr lang="en-GB" smtClean="0">
                <a:solidFill>
                  <a:prstClr val="black">
                    <a:tint val="75000"/>
                  </a:prstClr>
                </a:solidFill>
              </a:rPr>
              <a:pPr/>
              <a:t>28/01/2022</a:t>
            </a:fld>
            <a:endParaRPr lang="en-GB" dirty="0">
              <a:solidFill>
                <a:prstClr val="black">
                  <a:tint val="75000"/>
                </a:prstClr>
              </a:solidFill>
            </a:endParaRPr>
          </a:p>
        </p:txBody>
      </p:sp>
      <p:sp>
        <p:nvSpPr>
          <p:cNvPr id="6" name="Footer Placeholder 5"/>
          <p:cNvSpPr>
            <a:spLocks noGrp="1"/>
          </p:cNvSpPr>
          <p:nvPr>
            <p:ph type="ftr" sz="quarter" idx="11"/>
          </p:nvPr>
        </p:nvSpPr>
        <p:spPr/>
        <p:txBody>
          <a:bodyPr/>
          <a:lstStyle/>
          <a:p>
            <a:endParaRPr lang="en-GB" dirty="0">
              <a:solidFill>
                <a:prstClr val="black">
                  <a:tint val="75000"/>
                </a:prstClr>
              </a:solidFill>
            </a:endParaRPr>
          </a:p>
        </p:txBody>
      </p:sp>
      <p:sp>
        <p:nvSpPr>
          <p:cNvPr id="7" name="Slide Number Placeholder 6"/>
          <p:cNvSpPr>
            <a:spLocks noGrp="1"/>
          </p:cNvSpPr>
          <p:nvPr>
            <p:ph type="sldNum" sz="quarter" idx="12"/>
          </p:nvPr>
        </p:nvSpPr>
        <p:spPr/>
        <p:txBody>
          <a:bodyPr/>
          <a:lstStyle/>
          <a:p>
            <a:fld id="{5EF31BA6-8C82-49A2-9B48-0A54ED200D1A}"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2627760067"/>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D44CC92A-62B4-47C4-8CCF-2AA271EC106A}" type="datetimeFigureOut">
              <a:rPr lang="en-GB" smtClean="0">
                <a:solidFill>
                  <a:prstClr val="black">
                    <a:tint val="75000"/>
                  </a:prstClr>
                </a:solidFill>
              </a:rPr>
              <a:pPr/>
              <a:t>28/01/2022</a:t>
            </a:fld>
            <a:endParaRPr lang="en-GB" dirty="0">
              <a:solidFill>
                <a:prstClr val="black">
                  <a:tint val="75000"/>
                </a:prstClr>
              </a:solidFill>
            </a:endParaRPr>
          </a:p>
        </p:txBody>
      </p:sp>
      <p:sp>
        <p:nvSpPr>
          <p:cNvPr id="8" name="Footer Placeholder 7"/>
          <p:cNvSpPr>
            <a:spLocks noGrp="1"/>
          </p:cNvSpPr>
          <p:nvPr>
            <p:ph type="ftr" sz="quarter" idx="11"/>
          </p:nvPr>
        </p:nvSpPr>
        <p:spPr/>
        <p:txBody>
          <a:bodyPr/>
          <a:lstStyle/>
          <a:p>
            <a:endParaRPr lang="en-GB" dirty="0">
              <a:solidFill>
                <a:prstClr val="black">
                  <a:tint val="75000"/>
                </a:prstClr>
              </a:solidFill>
            </a:endParaRPr>
          </a:p>
        </p:txBody>
      </p:sp>
      <p:sp>
        <p:nvSpPr>
          <p:cNvPr id="9" name="Slide Number Placeholder 8"/>
          <p:cNvSpPr>
            <a:spLocks noGrp="1"/>
          </p:cNvSpPr>
          <p:nvPr>
            <p:ph type="sldNum" sz="quarter" idx="12"/>
          </p:nvPr>
        </p:nvSpPr>
        <p:spPr/>
        <p:txBody>
          <a:bodyPr/>
          <a:lstStyle/>
          <a:p>
            <a:fld id="{5EF31BA6-8C82-49A2-9B48-0A54ED200D1A}"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2558656065"/>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D44CC92A-62B4-47C4-8CCF-2AA271EC106A}" type="datetimeFigureOut">
              <a:rPr lang="en-GB" smtClean="0">
                <a:solidFill>
                  <a:prstClr val="black">
                    <a:tint val="75000"/>
                  </a:prstClr>
                </a:solidFill>
              </a:rPr>
              <a:pPr/>
              <a:t>28/01/2022</a:t>
            </a:fld>
            <a:endParaRPr lang="en-GB" dirty="0">
              <a:solidFill>
                <a:prstClr val="black">
                  <a:tint val="75000"/>
                </a:prstClr>
              </a:solidFill>
            </a:endParaRPr>
          </a:p>
        </p:txBody>
      </p:sp>
      <p:sp>
        <p:nvSpPr>
          <p:cNvPr id="4" name="Footer Placeholder 3"/>
          <p:cNvSpPr>
            <a:spLocks noGrp="1"/>
          </p:cNvSpPr>
          <p:nvPr>
            <p:ph type="ftr" sz="quarter" idx="11"/>
          </p:nvPr>
        </p:nvSpPr>
        <p:spPr/>
        <p:txBody>
          <a:bodyPr/>
          <a:lstStyle/>
          <a:p>
            <a:endParaRPr lang="en-GB" dirty="0">
              <a:solidFill>
                <a:prstClr val="black">
                  <a:tint val="75000"/>
                </a:prstClr>
              </a:solidFill>
            </a:endParaRPr>
          </a:p>
        </p:txBody>
      </p:sp>
      <p:sp>
        <p:nvSpPr>
          <p:cNvPr id="5" name="Slide Number Placeholder 4"/>
          <p:cNvSpPr>
            <a:spLocks noGrp="1"/>
          </p:cNvSpPr>
          <p:nvPr>
            <p:ph type="sldNum" sz="quarter" idx="12"/>
          </p:nvPr>
        </p:nvSpPr>
        <p:spPr/>
        <p:txBody>
          <a:bodyPr/>
          <a:lstStyle/>
          <a:p>
            <a:fld id="{5EF31BA6-8C82-49A2-9B48-0A54ED200D1A}"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2269203019"/>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44CC92A-62B4-47C4-8CCF-2AA271EC106A}" type="datetimeFigureOut">
              <a:rPr lang="en-GB" smtClean="0">
                <a:solidFill>
                  <a:prstClr val="black">
                    <a:tint val="75000"/>
                  </a:prstClr>
                </a:solidFill>
              </a:rPr>
              <a:pPr/>
              <a:t>28/01/2022</a:t>
            </a:fld>
            <a:endParaRPr lang="en-GB" dirty="0">
              <a:solidFill>
                <a:prstClr val="black">
                  <a:tint val="75000"/>
                </a:prstClr>
              </a:solidFill>
            </a:endParaRPr>
          </a:p>
        </p:txBody>
      </p:sp>
      <p:sp>
        <p:nvSpPr>
          <p:cNvPr id="3" name="Footer Placeholder 2"/>
          <p:cNvSpPr>
            <a:spLocks noGrp="1"/>
          </p:cNvSpPr>
          <p:nvPr>
            <p:ph type="ftr" sz="quarter" idx="11"/>
          </p:nvPr>
        </p:nvSpPr>
        <p:spPr/>
        <p:txBody>
          <a:bodyPr/>
          <a:lstStyle/>
          <a:p>
            <a:endParaRPr lang="en-GB" dirty="0">
              <a:solidFill>
                <a:prstClr val="black">
                  <a:tint val="75000"/>
                </a:prstClr>
              </a:solidFill>
            </a:endParaRPr>
          </a:p>
        </p:txBody>
      </p:sp>
      <p:sp>
        <p:nvSpPr>
          <p:cNvPr id="4" name="Slide Number Placeholder 3"/>
          <p:cNvSpPr>
            <a:spLocks noGrp="1"/>
          </p:cNvSpPr>
          <p:nvPr>
            <p:ph type="sldNum" sz="quarter" idx="12"/>
          </p:nvPr>
        </p:nvSpPr>
        <p:spPr/>
        <p:txBody>
          <a:bodyPr/>
          <a:lstStyle/>
          <a:p>
            <a:fld id="{5EF31BA6-8C82-49A2-9B48-0A54ED200D1A}"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2882357720"/>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44CC92A-62B4-47C4-8CCF-2AA271EC106A}" type="datetimeFigureOut">
              <a:rPr lang="en-GB" smtClean="0">
                <a:solidFill>
                  <a:prstClr val="black">
                    <a:tint val="75000"/>
                  </a:prstClr>
                </a:solidFill>
              </a:rPr>
              <a:pPr/>
              <a:t>28/01/2022</a:t>
            </a:fld>
            <a:endParaRPr lang="en-GB" dirty="0">
              <a:solidFill>
                <a:prstClr val="black">
                  <a:tint val="75000"/>
                </a:prstClr>
              </a:solidFill>
            </a:endParaRPr>
          </a:p>
        </p:txBody>
      </p:sp>
      <p:sp>
        <p:nvSpPr>
          <p:cNvPr id="6" name="Footer Placeholder 5"/>
          <p:cNvSpPr>
            <a:spLocks noGrp="1"/>
          </p:cNvSpPr>
          <p:nvPr>
            <p:ph type="ftr" sz="quarter" idx="11"/>
          </p:nvPr>
        </p:nvSpPr>
        <p:spPr/>
        <p:txBody>
          <a:bodyPr/>
          <a:lstStyle/>
          <a:p>
            <a:endParaRPr lang="en-GB" dirty="0">
              <a:solidFill>
                <a:prstClr val="black">
                  <a:tint val="75000"/>
                </a:prstClr>
              </a:solidFill>
            </a:endParaRPr>
          </a:p>
        </p:txBody>
      </p:sp>
      <p:sp>
        <p:nvSpPr>
          <p:cNvPr id="7" name="Slide Number Placeholder 6"/>
          <p:cNvSpPr>
            <a:spLocks noGrp="1"/>
          </p:cNvSpPr>
          <p:nvPr>
            <p:ph type="sldNum" sz="quarter" idx="12"/>
          </p:nvPr>
        </p:nvSpPr>
        <p:spPr/>
        <p:txBody>
          <a:bodyPr/>
          <a:lstStyle/>
          <a:p>
            <a:fld id="{5EF31BA6-8C82-49A2-9B48-0A54ED200D1A}"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619623781"/>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44CC92A-62B4-47C4-8CCF-2AA271EC106A}" type="datetimeFigureOut">
              <a:rPr lang="en-GB" smtClean="0">
                <a:solidFill>
                  <a:prstClr val="black">
                    <a:tint val="75000"/>
                  </a:prstClr>
                </a:solidFill>
              </a:rPr>
              <a:pPr/>
              <a:t>28/01/2022</a:t>
            </a:fld>
            <a:endParaRPr lang="en-GB" dirty="0">
              <a:solidFill>
                <a:prstClr val="black">
                  <a:tint val="75000"/>
                </a:prstClr>
              </a:solidFill>
            </a:endParaRPr>
          </a:p>
        </p:txBody>
      </p:sp>
      <p:sp>
        <p:nvSpPr>
          <p:cNvPr id="6" name="Footer Placeholder 5"/>
          <p:cNvSpPr>
            <a:spLocks noGrp="1"/>
          </p:cNvSpPr>
          <p:nvPr>
            <p:ph type="ftr" sz="quarter" idx="11"/>
          </p:nvPr>
        </p:nvSpPr>
        <p:spPr/>
        <p:txBody>
          <a:bodyPr/>
          <a:lstStyle/>
          <a:p>
            <a:endParaRPr lang="en-GB" dirty="0">
              <a:solidFill>
                <a:prstClr val="black">
                  <a:tint val="75000"/>
                </a:prstClr>
              </a:solidFill>
            </a:endParaRPr>
          </a:p>
        </p:txBody>
      </p:sp>
      <p:sp>
        <p:nvSpPr>
          <p:cNvPr id="7" name="Slide Number Placeholder 6"/>
          <p:cNvSpPr>
            <a:spLocks noGrp="1"/>
          </p:cNvSpPr>
          <p:nvPr>
            <p:ph type="sldNum" sz="quarter" idx="12"/>
          </p:nvPr>
        </p:nvSpPr>
        <p:spPr/>
        <p:txBody>
          <a:bodyPr/>
          <a:lstStyle/>
          <a:p>
            <a:fld id="{5EF31BA6-8C82-49A2-9B48-0A54ED200D1A}"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1694528109"/>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44CC92A-62B4-47C4-8CCF-2AA271EC106A}" type="datetimeFigureOut">
              <a:rPr lang="en-GB" smtClean="0">
                <a:solidFill>
                  <a:prstClr val="black">
                    <a:tint val="75000"/>
                  </a:prstClr>
                </a:solidFill>
              </a:rPr>
              <a:pPr/>
              <a:t>28/01/2022</a:t>
            </a:fld>
            <a:endParaRPr lang="en-GB" dirty="0">
              <a:solidFill>
                <a:prstClr val="black">
                  <a:tint val="75000"/>
                </a:prstClr>
              </a:solidFill>
            </a:endParaRPr>
          </a:p>
        </p:txBody>
      </p:sp>
      <p:sp>
        <p:nvSpPr>
          <p:cNvPr id="5" name="Footer Placeholder 4"/>
          <p:cNvSpPr>
            <a:spLocks noGrp="1"/>
          </p:cNvSpPr>
          <p:nvPr>
            <p:ph type="ftr" sz="quarter" idx="11"/>
          </p:nvPr>
        </p:nvSpPr>
        <p:spPr/>
        <p:txBody>
          <a:bodyPr/>
          <a:lstStyle/>
          <a:p>
            <a:endParaRPr lang="en-GB" dirty="0">
              <a:solidFill>
                <a:prstClr val="black">
                  <a:tint val="75000"/>
                </a:prstClr>
              </a:solidFill>
            </a:endParaRPr>
          </a:p>
        </p:txBody>
      </p:sp>
      <p:sp>
        <p:nvSpPr>
          <p:cNvPr id="6" name="Slide Number Placeholder 5"/>
          <p:cNvSpPr>
            <a:spLocks noGrp="1"/>
          </p:cNvSpPr>
          <p:nvPr>
            <p:ph type="sldNum" sz="quarter" idx="12"/>
          </p:nvPr>
        </p:nvSpPr>
        <p:spPr/>
        <p:txBody>
          <a:bodyPr/>
          <a:lstStyle/>
          <a:p>
            <a:fld id="{5EF31BA6-8C82-49A2-9B48-0A54ED200D1A}"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574302007"/>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44CC92A-62B4-47C4-8CCF-2AA271EC106A}" type="datetimeFigureOut">
              <a:rPr lang="en-GB" smtClean="0">
                <a:solidFill>
                  <a:prstClr val="black">
                    <a:tint val="75000"/>
                  </a:prstClr>
                </a:solidFill>
              </a:rPr>
              <a:pPr/>
              <a:t>28/01/2022</a:t>
            </a:fld>
            <a:endParaRPr lang="en-GB" dirty="0">
              <a:solidFill>
                <a:prstClr val="black">
                  <a:tint val="75000"/>
                </a:prstClr>
              </a:solidFill>
            </a:endParaRPr>
          </a:p>
        </p:txBody>
      </p:sp>
      <p:sp>
        <p:nvSpPr>
          <p:cNvPr id="5" name="Footer Placeholder 4"/>
          <p:cNvSpPr>
            <a:spLocks noGrp="1"/>
          </p:cNvSpPr>
          <p:nvPr>
            <p:ph type="ftr" sz="quarter" idx="11"/>
          </p:nvPr>
        </p:nvSpPr>
        <p:spPr/>
        <p:txBody>
          <a:bodyPr/>
          <a:lstStyle/>
          <a:p>
            <a:endParaRPr lang="en-GB" dirty="0">
              <a:solidFill>
                <a:prstClr val="black">
                  <a:tint val="75000"/>
                </a:prstClr>
              </a:solidFill>
            </a:endParaRPr>
          </a:p>
        </p:txBody>
      </p:sp>
      <p:sp>
        <p:nvSpPr>
          <p:cNvPr id="6" name="Slide Number Placeholder 5"/>
          <p:cNvSpPr>
            <a:spLocks noGrp="1"/>
          </p:cNvSpPr>
          <p:nvPr>
            <p:ph type="sldNum" sz="quarter" idx="12"/>
          </p:nvPr>
        </p:nvSpPr>
        <p:spPr/>
        <p:txBody>
          <a:bodyPr/>
          <a:lstStyle/>
          <a:p>
            <a:fld id="{5EF31BA6-8C82-49A2-9B48-0A54ED200D1A}"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94196317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slideLayout" Target="../slideLayouts/slideLayout24.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theme" Target="../theme/theme2.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2.xml"/><Relationship Id="rId3" Type="http://schemas.openxmlformats.org/officeDocument/2006/relationships/slideLayout" Target="../slideLayouts/slideLayout27.xml"/><Relationship Id="rId7" Type="http://schemas.openxmlformats.org/officeDocument/2006/relationships/slideLayout" Target="../slideLayouts/slideLayout31.xml"/><Relationship Id="rId12" Type="http://schemas.openxmlformats.org/officeDocument/2006/relationships/theme" Target="../theme/theme3.xml"/><Relationship Id="rId2" Type="http://schemas.openxmlformats.org/officeDocument/2006/relationships/slideLayout" Target="../slideLayouts/slideLayout26.xml"/><Relationship Id="rId1" Type="http://schemas.openxmlformats.org/officeDocument/2006/relationships/slideLayout" Target="../slideLayouts/slideLayout25.xml"/><Relationship Id="rId6" Type="http://schemas.openxmlformats.org/officeDocument/2006/relationships/slideLayout" Target="../slideLayouts/slideLayout30.xml"/><Relationship Id="rId11" Type="http://schemas.openxmlformats.org/officeDocument/2006/relationships/slideLayout" Target="../slideLayouts/slideLayout35.xml"/><Relationship Id="rId5" Type="http://schemas.openxmlformats.org/officeDocument/2006/relationships/slideLayout" Target="../slideLayouts/slideLayout29.xml"/><Relationship Id="rId10" Type="http://schemas.openxmlformats.org/officeDocument/2006/relationships/slideLayout" Target="../slideLayouts/slideLayout34.xml"/><Relationship Id="rId4" Type="http://schemas.openxmlformats.org/officeDocument/2006/relationships/slideLayout" Target="../slideLayouts/slideLayout28.xml"/><Relationship Id="rId9" Type="http://schemas.openxmlformats.org/officeDocument/2006/relationships/slideLayout" Target="../slideLayouts/slideLayout33.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1">
            <a:lumMod val="60000"/>
            <a:lumOff val="40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609600" y="6356351"/>
            <a:ext cx="28448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44CC92A-62B4-47C4-8CCF-2AA271EC106A}" type="datetimeFigureOut">
              <a:rPr lang="en-GB" smtClean="0">
                <a:solidFill>
                  <a:prstClr val="black">
                    <a:tint val="75000"/>
                  </a:prstClr>
                </a:solidFill>
              </a:rPr>
              <a:pPr/>
              <a:t>28/01/2022</a:t>
            </a:fld>
            <a:endParaRPr lang="en-GB" dirty="0">
              <a:solidFill>
                <a:prstClr val="black">
                  <a:tint val="75000"/>
                </a:prstClr>
              </a:solidFill>
            </a:endParaRPr>
          </a:p>
        </p:txBody>
      </p:sp>
      <p:sp>
        <p:nvSpPr>
          <p:cNvPr id="5" name="Footer Placeholder 4"/>
          <p:cNvSpPr>
            <a:spLocks noGrp="1"/>
          </p:cNvSpPr>
          <p:nvPr>
            <p:ph type="ftr" sz="quarter" idx="3"/>
          </p:nvPr>
        </p:nvSpPr>
        <p:spPr>
          <a:xfrm>
            <a:off x="4165600" y="6356351"/>
            <a:ext cx="3860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solidFill>
                <a:prstClr val="black">
                  <a:tint val="75000"/>
                </a:prstClr>
              </a:solidFill>
            </a:endParaRPr>
          </a:p>
        </p:txBody>
      </p:sp>
      <p:sp>
        <p:nvSpPr>
          <p:cNvPr id="6" name="Slide Number Placeholder 5"/>
          <p:cNvSpPr>
            <a:spLocks noGrp="1"/>
          </p:cNvSpPr>
          <p:nvPr>
            <p:ph type="sldNum" sz="quarter" idx="4"/>
          </p:nvPr>
        </p:nvSpPr>
        <p:spPr>
          <a:xfrm>
            <a:off x="8737600" y="6356351"/>
            <a:ext cx="28448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EF31BA6-8C82-49A2-9B48-0A54ED200D1A}"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167569997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rgbClr val="95B3D7"/>
        </a:solid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609600" y="1600201"/>
            <a:ext cx="109728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p:cNvSpPr>
            <a:spLocks noGrp="1"/>
          </p:cNvSpPr>
          <p:nvPr>
            <p:ph type="dt" sz="half" idx="2"/>
          </p:nvPr>
        </p:nvSpPr>
        <p:spPr>
          <a:xfrm>
            <a:off x="609600" y="6356351"/>
            <a:ext cx="2844800" cy="365125"/>
          </a:xfrm>
          <a:prstGeom prst="rect">
            <a:avLst/>
          </a:prstGeom>
        </p:spPr>
        <p:txBody>
          <a:bodyPr vert="horz" lIns="91440" tIns="45720" rIns="91440" bIns="45720" rtlCol="0" anchor="ctr"/>
          <a:lstStyle>
            <a:lvl1pPr algn="l" fontAlgn="auto">
              <a:spcBef>
                <a:spcPts val="0"/>
              </a:spcBef>
              <a:spcAft>
                <a:spcPts val="0"/>
              </a:spcAft>
              <a:defRPr sz="1200">
                <a:solidFill>
                  <a:prstClr val="black">
                    <a:tint val="75000"/>
                  </a:prstClr>
                </a:solidFill>
                <a:latin typeface="+mn-lt"/>
                <a:cs typeface="+mn-cs"/>
              </a:defRPr>
            </a:lvl1pPr>
          </a:lstStyle>
          <a:p>
            <a:pPr>
              <a:defRPr/>
            </a:pPr>
            <a:fld id="{36A52ED9-021C-44FC-B8F1-5709AB9D0F28}" type="datetimeFigureOut">
              <a:rPr lang="en-GB"/>
              <a:pPr>
                <a:defRPr/>
              </a:pPr>
              <a:t>28/01/2022</a:t>
            </a:fld>
            <a:endParaRPr lang="en-GB"/>
          </a:p>
        </p:txBody>
      </p:sp>
      <p:sp>
        <p:nvSpPr>
          <p:cNvPr id="5" name="Footer Placeholder 4"/>
          <p:cNvSpPr>
            <a:spLocks noGrp="1"/>
          </p:cNvSpPr>
          <p:nvPr>
            <p:ph type="ftr" sz="quarter" idx="3"/>
          </p:nvPr>
        </p:nvSpPr>
        <p:spPr>
          <a:xfrm>
            <a:off x="4165600" y="6356351"/>
            <a:ext cx="3860800" cy="365125"/>
          </a:xfrm>
          <a:prstGeom prst="rect">
            <a:avLst/>
          </a:prstGeom>
        </p:spPr>
        <p:txBody>
          <a:bodyPr vert="horz" lIns="91440" tIns="45720" rIns="91440" bIns="45720" rtlCol="0" anchor="ctr"/>
          <a:lstStyle>
            <a:lvl1pPr algn="ctr" fontAlgn="auto">
              <a:spcBef>
                <a:spcPts val="0"/>
              </a:spcBef>
              <a:spcAft>
                <a:spcPts val="0"/>
              </a:spcAft>
              <a:defRPr sz="1200">
                <a:solidFill>
                  <a:prstClr val="black">
                    <a:tint val="75000"/>
                  </a:prstClr>
                </a:solidFill>
                <a:latin typeface="+mn-lt"/>
                <a:cs typeface="+mn-cs"/>
              </a:defRPr>
            </a:lvl1pPr>
          </a:lstStyle>
          <a:p>
            <a:pPr>
              <a:defRPr/>
            </a:pPr>
            <a:endParaRPr lang="en-GB"/>
          </a:p>
        </p:txBody>
      </p:sp>
      <p:sp>
        <p:nvSpPr>
          <p:cNvPr id="6" name="Slide Number Placeholder 5"/>
          <p:cNvSpPr>
            <a:spLocks noGrp="1"/>
          </p:cNvSpPr>
          <p:nvPr>
            <p:ph type="sldNum" sz="quarter" idx="4"/>
          </p:nvPr>
        </p:nvSpPr>
        <p:spPr>
          <a:xfrm>
            <a:off x="8737600" y="6356351"/>
            <a:ext cx="2844800" cy="365125"/>
          </a:xfrm>
          <a:prstGeom prst="rect">
            <a:avLst/>
          </a:prstGeom>
        </p:spPr>
        <p:txBody>
          <a:bodyPr vert="horz" lIns="91440" tIns="45720" rIns="91440" bIns="45720" rtlCol="0" anchor="ctr"/>
          <a:lstStyle>
            <a:lvl1pPr algn="r" fontAlgn="auto">
              <a:spcBef>
                <a:spcPts val="0"/>
              </a:spcBef>
              <a:spcAft>
                <a:spcPts val="0"/>
              </a:spcAft>
              <a:defRPr sz="1200">
                <a:solidFill>
                  <a:prstClr val="black">
                    <a:tint val="75000"/>
                  </a:prstClr>
                </a:solidFill>
                <a:latin typeface="+mn-lt"/>
                <a:cs typeface="+mn-cs"/>
              </a:defRPr>
            </a:lvl1pPr>
          </a:lstStyle>
          <a:p>
            <a:pPr>
              <a:defRPr/>
            </a:pPr>
            <a:fld id="{F83F2231-E32F-4566-9E9A-CF2FBD0653A9}" type="slidenum">
              <a:rPr lang="en-GB"/>
              <a:pPr>
                <a:defRPr/>
              </a:pPr>
              <a:t>‹#›</a:t>
            </a:fld>
            <a:endParaRPr lang="en-GB"/>
          </a:p>
        </p:txBody>
      </p:sp>
    </p:spTree>
    <p:extLst>
      <p:ext uri="{BB962C8B-B14F-4D97-AF65-F5344CB8AC3E}">
        <p14:creationId xmlns:p14="http://schemas.microsoft.com/office/powerpoint/2010/main" val="1072073391"/>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Calibri" pitchFamily="34" charset="0"/>
        </a:defRPr>
      </a:lvl2pPr>
      <a:lvl3pPr algn="ctr" rtl="0" eaLnBrk="0" fontAlgn="base" hangingPunct="0">
        <a:spcBef>
          <a:spcPct val="0"/>
        </a:spcBef>
        <a:spcAft>
          <a:spcPct val="0"/>
        </a:spcAft>
        <a:defRPr sz="4400">
          <a:solidFill>
            <a:schemeClr val="tx1"/>
          </a:solidFill>
          <a:latin typeface="Calibri" pitchFamily="34" charset="0"/>
        </a:defRPr>
      </a:lvl3pPr>
      <a:lvl4pPr algn="ctr" rtl="0" eaLnBrk="0" fontAlgn="base" hangingPunct="0">
        <a:spcBef>
          <a:spcPct val="0"/>
        </a:spcBef>
        <a:spcAft>
          <a:spcPct val="0"/>
        </a:spcAft>
        <a:defRPr sz="4400">
          <a:solidFill>
            <a:schemeClr val="tx1"/>
          </a:solidFill>
          <a:latin typeface="Calibri" pitchFamily="34" charset="0"/>
        </a:defRPr>
      </a:lvl4pPr>
      <a:lvl5pPr algn="ctr" rtl="0" eaLnBrk="0" fontAlgn="base" hangingPunct="0">
        <a:spcBef>
          <a:spcPct val="0"/>
        </a:spcBef>
        <a:spcAft>
          <a:spcPct val="0"/>
        </a:spcAft>
        <a:defRPr sz="4400">
          <a:solidFill>
            <a:schemeClr val="tx1"/>
          </a:solidFill>
          <a:latin typeface="Calibri" pitchFamily="34"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p:titleStyle>
    <p:bodyStyle>
      <a:lvl1pPr marL="342900" indent="-342900" algn="l" rtl="0" eaLnBrk="0" fontAlgn="base" hangingPunct="0">
        <a:spcBef>
          <a:spcPct val="20000"/>
        </a:spcBef>
        <a:spcAft>
          <a:spcPct val="0"/>
        </a:spcAft>
        <a:buFont typeface="Arial"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solidFill>
          <a:schemeClr val="accent1">
            <a:lumMod val="60000"/>
            <a:lumOff val="40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609600" y="6356351"/>
            <a:ext cx="28448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44CC92A-62B4-47C4-8CCF-2AA271EC106A}" type="datetimeFigureOut">
              <a:rPr lang="en-GB" smtClean="0">
                <a:solidFill>
                  <a:prstClr val="black">
                    <a:tint val="75000"/>
                  </a:prstClr>
                </a:solidFill>
              </a:rPr>
              <a:pPr/>
              <a:t>28/01/2022</a:t>
            </a:fld>
            <a:endParaRPr lang="en-GB" dirty="0">
              <a:solidFill>
                <a:prstClr val="black">
                  <a:tint val="75000"/>
                </a:prstClr>
              </a:solidFill>
            </a:endParaRPr>
          </a:p>
        </p:txBody>
      </p:sp>
      <p:sp>
        <p:nvSpPr>
          <p:cNvPr id="5" name="Footer Placeholder 4"/>
          <p:cNvSpPr>
            <a:spLocks noGrp="1"/>
          </p:cNvSpPr>
          <p:nvPr>
            <p:ph type="ftr" sz="quarter" idx="3"/>
          </p:nvPr>
        </p:nvSpPr>
        <p:spPr>
          <a:xfrm>
            <a:off x="4165600" y="6356351"/>
            <a:ext cx="3860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solidFill>
                <a:prstClr val="black">
                  <a:tint val="75000"/>
                </a:prstClr>
              </a:solidFill>
            </a:endParaRPr>
          </a:p>
        </p:txBody>
      </p:sp>
      <p:sp>
        <p:nvSpPr>
          <p:cNvPr id="6" name="Slide Number Placeholder 5"/>
          <p:cNvSpPr>
            <a:spLocks noGrp="1"/>
          </p:cNvSpPr>
          <p:nvPr>
            <p:ph type="sldNum" sz="quarter" idx="4"/>
          </p:nvPr>
        </p:nvSpPr>
        <p:spPr>
          <a:xfrm>
            <a:off x="8737600" y="6356351"/>
            <a:ext cx="28448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EF31BA6-8C82-49A2-9B48-0A54ED200D1A}"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2558350266"/>
      </p:ext>
    </p:extLst>
  </p:cSld>
  <p:clrMap bg1="lt1" tx1="dk1" bg2="lt2" tx2="dk2" accent1="accent1" accent2="accent2" accent3="accent3" accent4="accent4" accent5="accent5" accent6="accent6" hlink="hlink" folHlink="folHlink"/>
  <p:sldLayoutIdLst>
    <p:sldLayoutId id="2147483687" r:id="rId1"/>
    <p:sldLayoutId id="2147483688" r:id="rId2"/>
    <p:sldLayoutId id="2147483689" r:id="rId3"/>
    <p:sldLayoutId id="2147483690" r:id="rId4"/>
    <p:sldLayoutId id="2147483691" r:id="rId5"/>
    <p:sldLayoutId id="2147483692" r:id="rId6"/>
    <p:sldLayoutId id="2147483693" r:id="rId7"/>
    <p:sldLayoutId id="2147483694" r:id="rId8"/>
    <p:sldLayoutId id="2147483695" r:id="rId9"/>
    <p:sldLayoutId id="2147483696" r:id="rId10"/>
    <p:sldLayoutId id="2147483697"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5.xml"/><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5.xml"/><Relationship Id="rId5" Type="http://schemas.openxmlformats.org/officeDocument/2006/relationships/image" Target="../media/image5.png"/><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4.xml"/><Relationship Id="rId1" Type="http://schemas.openxmlformats.org/officeDocument/2006/relationships/slideLayout" Target="../slideLayouts/slideLayout5.xml"/><Relationship Id="rId4" Type="http://schemas.openxmlformats.org/officeDocument/2006/relationships/image" Target="../media/image10.png"/></Relationships>
</file>

<file path=ppt/slides/_rels/slide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5.xml"/><Relationship Id="rId1" Type="http://schemas.openxmlformats.org/officeDocument/2006/relationships/slideLayout" Target="../slideLayouts/slideLayout16.xml"/></Relationships>
</file>

<file path=ppt/slides/_rels/slide7.xml.rels><?xml version="1.0" encoding="UTF-8" standalone="yes"?>
<Relationships xmlns="http://schemas.openxmlformats.org/package/2006/relationships"><Relationship Id="rId3" Type="http://schemas.openxmlformats.org/officeDocument/2006/relationships/hyperlink" Target="https://founders.archives.gov/?q=adams%2C%20abigail%20Author%3A%22Adams%2C%20Abigail%22&amp;s=1111211111&amp;r=1&amp;sr=" TargetMode="External"/><Relationship Id="rId2" Type="http://schemas.openxmlformats.org/officeDocument/2006/relationships/notesSlide" Target="../notesSlides/notesSlide6.xml"/><Relationship Id="rId1" Type="http://schemas.openxmlformats.org/officeDocument/2006/relationships/slideLayout" Target="../slideLayouts/slideLayout16.xml"/><Relationship Id="rId4" Type="http://schemas.openxmlformats.org/officeDocument/2006/relationships/image" Target="../media/image12.pn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7.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7.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7.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7.xml"/></Relationships>
</file>

<file path=ppt/slides/_rels/slide1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1.xml"/><Relationship Id="rId1" Type="http://schemas.openxmlformats.org/officeDocument/2006/relationships/slideLayout" Target="../slideLayouts/slideLayout16.xml"/><Relationship Id="rId4" Type="http://schemas.openxmlformats.org/officeDocument/2006/relationships/image" Target="../media/image14.png"/></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8.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8.xml"/></Relationships>
</file>

<file path=ppt/slides/_rels/slide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4.xml"/><Relationship Id="rId1" Type="http://schemas.openxmlformats.org/officeDocument/2006/relationships/slideLayout" Target="../slideLayouts/slideLayout18.xml"/></Relationships>
</file>

<file path=ppt/slides/_rels/slide1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5.xml"/><Relationship Id="rId1" Type="http://schemas.openxmlformats.org/officeDocument/2006/relationships/slideLayout" Target="../slideLayouts/slideLayout18.xml"/></Relationships>
</file>

<file path=ppt/slides/_rels/slide17.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6.xml"/><Relationship Id="rId1" Type="http://schemas.openxmlformats.org/officeDocument/2006/relationships/slideLayout" Target="../slideLayouts/slideLayout18.xml"/></Relationships>
</file>

<file path=ppt/slides/_rels/slide18.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7.xml"/><Relationship Id="rId1" Type="http://schemas.openxmlformats.org/officeDocument/2006/relationships/slideLayout" Target="../slideLayouts/slideLayout16.xml"/><Relationship Id="rId4" Type="http://schemas.openxmlformats.org/officeDocument/2006/relationships/image" Target="../media/image17.png"/></Relationships>
</file>

<file path=ppt/slides/_rels/slide19.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8.xml"/><Relationship Id="rId1" Type="http://schemas.openxmlformats.org/officeDocument/2006/relationships/slideLayout" Target="../slideLayouts/slideLayout16.xml"/></Relationships>
</file>

<file path=ppt/slides/_rels/slide20.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9.xml"/><Relationship Id="rId1" Type="http://schemas.openxmlformats.org/officeDocument/2006/relationships/slideLayout" Target="../slideLayouts/slideLayout16.xml"/><Relationship Id="rId4" Type="http://schemas.openxmlformats.org/officeDocument/2006/relationships/image" Target="../media/image20.png"/></Relationships>
</file>

<file path=ppt/slides/_rels/slide21.xml.rels><?xml version="1.0" encoding="UTF-8" standalone="yes"?>
<Relationships xmlns="http://schemas.openxmlformats.org/package/2006/relationships"><Relationship Id="rId3" Type="http://schemas.openxmlformats.org/officeDocument/2006/relationships/hyperlink" Target="https://web.archive.org/web/20111113113000/https:/webstorage.worcester.edu/sites/thangen/web/Shared%20Documents/Welter.CultTrueWomanhood.pdf" TargetMode="External"/><Relationship Id="rId2" Type="http://schemas.openxmlformats.org/officeDocument/2006/relationships/notesSlide" Target="../notesSlides/notesSlide20.xml"/><Relationship Id="rId1" Type="http://schemas.openxmlformats.org/officeDocument/2006/relationships/slideLayout" Target="../slideLayouts/slideLayout26.xml"/><Relationship Id="rId5" Type="http://schemas.openxmlformats.org/officeDocument/2006/relationships/image" Target="../media/image22.png"/><Relationship Id="rId4" Type="http://schemas.openxmlformats.org/officeDocument/2006/relationships/image" Target="../media/image21.jpeg"/></Relationships>
</file>

<file path=ppt/slides/_rels/slide22.xml.rels><?xml version="1.0" encoding="UTF-8" standalone="yes"?>
<Relationships xmlns="http://schemas.openxmlformats.org/package/2006/relationships"><Relationship Id="rId3" Type="http://schemas.openxmlformats.org/officeDocument/2006/relationships/image" Target="../media/image23.png"/><Relationship Id="rId7" Type="http://schemas.openxmlformats.org/officeDocument/2006/relationships/image" Target="../media/image27.png"/><Relationship Id="rId2" Type="http://schemas.openxmlformats.org/officeDocument/2006/relationships/notesSlide" Target="../notesSlides/notesSlide21.xml"/><Relationship Id="rId1" Type="http://schemas.openxmlformats.org/officeDocument/2006/relationships/slideLayout" Target="../slideLayouts/slideLayout26.xml"/><Relationship Id="rId6" Type="http://schemas.openxmlformats.org/officeDocument/2006/relationships/image" Target="../media/image26.png"/><Relationship Id="rId5" Type="http://schemas.openxmlformats.org/officeDocument/2006/relationships/image" Target="../media/image25.png"/><Relationship Id="rId4" Type="http://schemas.openxmlformats.org/officeDocument/2006/relationships/image" Target="../media/image24.png"/></Relationships>
</file>

<file path=ppt/slides/_rels/slide23.xml.rels><?xml version="1.0" encoding="UTF-8" standalone="yes"?>
<Relationships xmlns="http://schemas.openxmlformats.org/package/2006/relationships"><Relationship Id="rId3" Type="http://schemas.openxmlformats.org/officeDocument/2006/relationships/image" Target="../media/image28.png"/><Relationship Id="rId7" Type="http://schemas.openxmlformats.org/officeDocument/2006/relationships/image" Target="../media/image32.png"/><Relationship Id="rId2" Type="http://schemas.openxmlformats.org/officeDocument/2006/relationships/notesSlide" Target="../notesSlides/notesSlide22.xml"/><Relationship Id="rId1" Type="http://schemas.openxmlformats.org/officeDocument/2006/relationships/slideLayout" Target="../slideLayouts/slideLayout16.xml"/><Relationship Id="rId6" Type="http://schemas.openxmlformats.org/officeDocument/2006/relationships/image" Target="../media/image31.png"/><Relationship Id="rId5" Type="http://schemas.openxmlformats.org/officeDocument/2006/relationships/image" Target="../media/image30.jpeg"/><Relationship Id="rId4" Type="http://schemas.openxmlformats.org/officeDocument/2006/relationships/image" Target="../media/image29.png"/></Relationships>
</file>

<file path=ppt/slides/_rels/slide24.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notesSlide" Target="../notesSlides/notesSlide23.xml"/><Relationship Id="rId1" Type="http://schemas.openxmlformats.org/officeDocument/2006/relationships/slideLayout" Target="../slideLayouts/slideLayout13.xml"/><Relationship Id="rId4" Type="http://schemas.openxmlformats.org/officeDocument/2006/relationships/image" Target="../media/image34.png"/></Relationships>
</file>

<file path=ppt/slides/_rels/slide25.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24.xml"/><Relationship Id="rId1" Type="http://schemas.openxmlformats.org/officeDocument/2006/relationships/slideLayout" Target="../slideLayouts/slideLayout18.xml"/></Relationships>
</file>

<file path=ppt/slides/_rels/slide26.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25.xml"/><Relationship Id="rId1" Type="http://schemas.openxmlformats.org/officeDocument/2006/relationships/slideLayout" Target="../slideLayouts/slideLayout18.xml"/></Relationships>
</file>

<file path=ppt/slides/_rels/slide27.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26.xml"/><Relationship Id="rId1" Type="http://schemas.openxmlformats.org/officeDocument/2006/relationships/slideLayout" Target="../slideLayouts/slideLayout18.xml"/></Relationships>
</file>

<file path=ppt/slides/_rels/slide28.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27.xml"/><Relationship Id="rId1" Type="http://schemas.openxmlformats.org/officeDocument/2006/relationships/slideLayout" Target="../slideLayouts/slideLayout18.xml"/></Relationships>
</file>

<file path=ppt/slides/_rels/slide29.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28.xml"/><Relationship Id="rId1" Type="http://schemas.openxmlformats.org/officeDocument/2006/relationships/slideLayout" Target="../slideLayouts/slideLayout18.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18.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18.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18.xml"/></Relationships>
</file>

<file path=ppt/slides/_rels/slide33.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32.xml"/><Relationship Id="rId1" Type="http://schemas.openxmlformats.org/officeDocument/2006/relationships/slideLayout" Target="../slideLayouts/slideLayout18.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18.xml"/></Relationships>
</file>

<file path=ppt/slides/_rels/slide35.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34.xml"/><Relationship Id="rId1" Type="http://schemas.openxmlformats.org/officeDocument/2006/relationships/slideLayout" Target="../slideLayouts/slideLayout18.xml"/><Relationship Id="rId4" Type="http://schemas.openxmlformats.org/officeDocument/2006/relationships/image" Target="../media/image37.png"/></Relationships>
</file>

<file path=ppt/slides/_rels/slide36.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35.xml"/><Relationship Id="rId1" Type="http://schemas.openxmlformats.org/officeDocument/2006/relationships/slideLayout" Target="../slideLayouts/slideLayout18.xml"/></Relationships>
</file>

<file path=ppt/slides/_rels/slide37.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36.xml"/><Relationship Id="rId1" Type="http://schemas.openxmlformats.org/officeDocument/2006/relationships/slideLayout" Target="../slideLayouts/slideLayout18.xml"/><Relationship Id="rId4" Type="http://schemas.openxmlformats.org/officeDocument/2006/relationships/image" Target="../media/image40.png"/></Relationships>
</file>

<file path=ppt/slides/_rels/slide38.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37.xml"/><Relationship Id="rId1" Type="http://schemas.openxmlformats.org/officeDocument/2006/relationships/slideLayout" Target="../slideLayouts/slideLayout18.xml"/><Relationship Id="rId4" Type="http://schemas.openxmlformats.org/officeDocument/2006/relationships/image" Target="../media/image42.png"/></Relationships>
</file>

<file path=ppt/slides/_rels/slide39.xml.rels><?xml version="1.0" encoding="UTF-8" standalone="yes"?>
<Relationships xmlns="http://schemas.openxmlformats.org/package/2006/relationships"><Relationship Id="rId3" Type="http://schemas.openxmlformats.org/officeDocument/2006/relationships/image" Target="../media/image43.jpeg"/><Relationship Id="rId2" Type="http://schemas.openxmlformats.org/officeDocument/2006/relationships/notesSlide" Target="../notesSlides/notesSlide38.xml"/><Relationship Id="rId1" Type="http://schemas.openxmlformats.org/officeDocument/2006/relationships/slideLayout" Target="../slideLayouts/slideLayout18.xml"/><Relationship Id="rId6" Type="http://schemas.openxmlformats.org/officeDocument/2006/relationships/image" Target="../media/image46.png"/><Relationship Id="rId5" Type="http://schemas.openxmlformats.org/officeDocument/2006/relationships/image" Target="../media/image45.png"/><Relationship Id="rId4" Type="http://schemas.openxmlformats.org/officeDocument/2006/relationships/image" Target="../media/image44.png"/></Relationships>
</file>

<file path=ppt/slides/_rels/slide40.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notesSlide" Target="../notesSlides/notesSlide39.xml"/><Relationship Id="rId1" Type="http://schemas.openxmlformats.org/officeDocument/2006/relationships/slideLayout" Target="../slideLayouts/slideLayout18.xml"/><Relationship Id="rId4" Type="http://schemas.openxmlformats.org/officeDocument/2006/relationships/image" Target="../media/image48.png"/></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18.xml"/></Relationships>
</file>

<file path=ppt/slides/_rels/slide42.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notesSlide" Target="../notesSlides/notesSlide41.xml"/><Relationship Id="rId1" Type="http://schemas.openxmlformats.org/officeDocument/2006/relationships/slideLayout" Target="../slideLayouts/slideLayout13.xml"/><Relationship Id="rId4" Type="http://schemas.openxmlformats.org/officeDocument/2006/relationships/image" Target="../media/image50.png"/></Relationships>
</file>

<file path=ppt/slides/_rels/slide43.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notesSlide" Target="../notesSlides/notesSlide42.xml"/><Relationship Id="rId1" Type="http://schemas.openxmlformats.org/officeDocument/2006/relationships/slideLayout" Target="../slideLayouts/slideLayout18.xml"/><Relationship Id="rId4" Type="http://schemas.openxmlformats.org/officeDocument/2006/relationships/image" Target="../media/image52.png"/></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6.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notesSlide" Target="../notesSlides/notesSlide43.xml"/><Relationship Id="rId1" Type="http://schemas.openxmlformats.org/officeDocument/2006/relationships/slideLayout" Target="../slideLayouts/slideLayout13.xml"/></Relationships>
</file>

<file path=ppt/slides/_rels/slide47.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notesSlide" Target="../notesSlides/notesSlide44.xml"/><Relationship Id="rId1" Type="http://schemas.openxmlformats.org/officeDocument/2006/relationships/slideLayout" Target="../slideLayouts/slideLayout13.xml"/><Relationship Id="rId4" Type="http://schemas.openxmlformats.org/officeDocument/2006/relationships/image" Target="../media/image55.png"/></Relationships>
</file>

<file path=ppt/slides/_rels/slide48.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image" Target="../media/image56.png"/><Relationship Id="rId1" Type="http://schemas.openxmlformats.org/officeDocument/2006/relationships/slideLayout" Target="../slideLayouts/slideLayout13.xml"/></Relationships>
</file>

<file path=ppt/slides/_rels/slide49.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image" Target="../media/image58.png"/><Relationship Id="rId1" Type="http://schemas.openxmlformats.org/officeDocument/2006/relationships/slideLayout" Target="../slideLayouts/slideLayout13.xml"/><Relationship Id="rId4" Type="http://schemas.openxmlformats.org/officeDocument/2006/relationships/image" Target="../media/image60.png"/></Relationships>
</file>

<file path=ppt/slides/_rels/slide50.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notesSlide" Target="../notesSlides/notesSlide45.xml"/><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1169893"/>
            <a:ext cx="12192000" cy="5903260"/>
          </a:xfrm>
          <a:prstGeom prst="rect">
            <a:avLst/>
          </a:prstGeom>
        </p:spPr>
        <p:txBody>
          <a:bodyPr wrap="square" lIns="540000" tIns="360000" rIns="540000" bIns="360000" numCol="2" spcCol="360000">
            <a:noAutofit/>
          </a:bodyPr>
          <a:lstStyle/>
          <a:p>
            <a:endParaRPr lang="en-GB" sz="1600" b="1" dirty="0">
              <a:solidFill>
                <a:srgbClr val="FF0000"/>
              </a:solidFill>
            </a:endParaRPr>
          </a:p>
        </p:txBody>
      </p:sp>
      <p:sp>
        <p:nvSpPr>
          <p:cNvPr id="4" name="Rectangle 3"/>
          <p:cNvSpPr/>
          <p:nvPr/>
        </p:nvSpPr>
        <p:spPr>
          <a:xfrm>
            <a:off x="0" y="-13515"/>
            <a:ext cx="12192000" cy="2198543"/>
          </a:xfrm>
          <a:prstGeom prst="rect">
            <a:avLst/>
          </a:prstGeom>
        </p:spPr>
        <p:txBody>
          <a:bodyPr wrap="square" lIns="720000" tIns="540000" rIns="720000" bIns="540000">
            <a:spAutoFit/>
          </a:bodyPr>
          <a:lstStyle/>
          <a:p>
            <a:pPr algn="ctr"/>
            <a:r>
              <a:rPr lang="en-GB" sz="3600" b="1" dirty="0">
                <a:solidFill>
                  <a:srgbClr val="FF0000"/>
                </a:solidFill>
              </a:rPr>
              <a:t>‘Remember the Ladies’</a:t>
            </a:r>
          </a:p>
          <a:p>
            <a:pPr algn="ctr"/>
            <a:r>
              <a:rPr lang="en-GB" sz="3600" b="1" dirty="0">
                <a:solidFill>
                  <a:srgbClr val="FF0000"/>
                </a:solidFill>
              </a:rPr>
              <a:t>Women and Equal Rights in the United States</a:t>
            </a:r>
          </a:p>
        </p:txBody>
      </p:sp>
      <p:sp>
        <p:nvSpPr>
          <p:cNvPr id="5" name="Rectangle 4"/>
          <p:cNvSpPr/>
          <p:nvPr/>
        </p:nvSpPr>
        <p:spPr>
          <a:xfrm>
            <a:off x="1" y="1828799"/>
            <a:ext cx="12192000" cy="3093341"/>
          </a:xfrm>
          <a:prstGeom prst="rect">
            <a:avLst/>
          </a:prstGeom>
        </p:spPr>
        <p:txBody>
          <a:bodyPr wrap="square" lIns="720000" tIns="360000" rIns="720000" bIns="360000" numCol="2" spcCol="540000">
            <a:normAutofit fontScale="25000" lnSpcReduction="20000"/>
          </a:bodyPr>
          <a:lstStyle/>
          <a:p>
            <a:r>
              <a:rPr lang="en-GB" sz="7600" b="1" dirty="0"/>
              <a:t>1</a:t>
            </a:r>
            <a:r>
              <a:rPr lang="en-GB" sz="8000" b="1" dirty="0"/>
              <a:t>. Remember the (First) Ladies</a:t>
            </a:r>
          </a:p>
          <a:p>
            <a:endParaRPr lang="en-GB" sz="8000" b="1" dirty="0"/>
          </a:p>
          <a:p>
            <a:r>
              <a:rPr lang="en-GB" sz="8000" b="1" dirty="0"/>
              <a:t>2. Women and the Revolutionary Era</a:t>
            </a:r>
          </a:p>
          <a:p>
            <a:pPr lvl="1"/>
            <a:r>
              <a:rPr lang="en-GB" sz="8000" dirty="0"/>
              <a:t>Women and the Revolutionary War</a:t>
            </a:r>
          </a:p>
          <a:p>
            <a:pPr lvl="1"/>
            <a:r>
              <a:rPr lang="en-GB" sz="8000" dirty="0"/>
              <a:t>Abigail Adams–John Adams letters</a:t>
            </a:r>
          </a:p>
          <a:p>
            <a:pPr lvl="1"/>
            <a:r>
              <a:rPr lang="en-GB" sz="8000" dirty="0"/>
              <a:t>Early Feminism</a:t>
            </a:r>
          </a:p>
          <a:p>
            <a:pPr lvl="1"/>
            <a:r>
              <a:rPr lang="en-GB" sz="8000" dirty="0"/>
              <a:t>Debating the Declaration of ‘Independence’</a:t>
            </a:r>
          </a:p>
          <a:p>
            <a:endParaRPr lang="en-GB" sz="8000" dirty="0"/>
          </a:p>
          <a:p>
            <a:r>
              <a:rPr lang="en-GB" sz="8000" b="1" dirty="0"/>
              <a:t>2.  Mid-19</a:t>
            </a:r>
            <a:r>
              <a:rPr lang="en-GB" sz="8000" b="1" baseline="30000" dirty="0"/>
              <a:t>th</a:t>
            </a:r>
            <a:r>
              <a:rPr lang="en-GB" sz="8000" b="1" dirty="0"/>
              <a:t>-Century Women’s Movement</a:t>
            </a:r>
          </a:p>
          <a:p>
            <a:pPr lvl="1"/>
            <a:r>
              <a:rPr lang="en-GB" sz="8000" dirty="0"/>
              <a:t>Religious revival</a:t>
            </a:r>
          </a:p>
          <a:p>
            <a:pPr lvl="1"/>
            <a:r>
              <a:rPr lang="en-GB" sz="8000" dirty="0"/>
              <a:t>Reform and abolition</a:t>
            </a:r>
          </a:p>
          <a:p>
            <a:pPr lvl="1"/>
            <a:r>
              <a:rPr lang="en-GB" sz="8000" i="1" dirty="0"/>
              <a:t>Uncle Tom’s Cabin</a:t>
            </a:r>
          </a:p>
          <a:p>
            <a:pPr lvl="1"/>
            <a:r>
              <a:rPr lang="en-GB" sz="8000" dirty="0"/>
              <a:t>Socioeconomic change</a:t>
            </a:r>
          </a:p>
          <a:p>
            <a:pPr marL="742950" lvl="1" indent="-285750">
              <a:buFontTx/>
              <a:buChar char="-"/>
            </a:pPr>
            <a:endParaRPr lang="en-GB" sz="8000" dirty="0"/>
          </a:p>
          <a:p>
            <a:r>
              <a:rPr lang="en-GB" sz="8000" b="1" dirty="0"/>
              <a:t>3</a:t>
            </a:r>
            <a:r>
              <a:rPr lang="en-GB" sz="8000" dirty="0"/>
              <a:t>. </a:t>
            </a:r>
            <a:r>
              <a:rPr lang="en-GB" sz="8000" b="1" dirty="0"/>
              <a:t>Seneca Falls Convention</a:t>
            </a:r>
          </a:p>
          <a:p>
            <a:pPr lvl="1"/>
            <a:r>
              <a:rPr lang="en-GB" sz="8000" dirty="0"/>
              <a:t>Declaration of Sentiments</a:t>
            </a:r>
          </a:p>
          <a:p>
            <a:pPr lvl="1"/>
            <a:r>
              <a:rPr lang="en-GB" sz="8000" dirty="0"/>
              <a:t> Resolutions</a:t>
            </a:r>
          </a:p>
          <a:p>
            <a:r>
              <a:rPr lang="en-GB" sz="8000" dirty="0"/>
              <a:t> </a:t>
            </a:r>
            <a:r>
              <a:rPr lang="en-US" sz="8000" b="1" dirty="0"/>
              <a:t>4. Women’s Suffrage Movement  </a:t>
            </a:r>
          </a:p>
          <a:p>
            <a:pPr lvl="1"/>
            <a:r>
              <a:rPr lang="en-GB" sz="8000" dirty="0"/>
              <a:t>Reconstruction</a:t>
            </a:r>
          </a:p>
          <a:p>
            <a:pPr lvl="1"/>
            <a:r>
              <a:rPr lang="en-GB" sz="8000" dirty="0"/>
              <a:t>Susan B Anthony</a:t>
            </a:r>
          </a:p>
          <a:p>
            <a:pPr lvl="1"/>
            <a:r>
              <a:rPr lang="en-GB" sz="8000" dirty="0"/>
              <a:t>Victoria Woodhull</a:t>
            </a:r>
          </a:p>
          <a:p>
            <a:pPr lvl="1"/>
            <a:r>
              <a:rPr lang="en-US" sz="8000" dirty="0"/>
              <a:t>Belva Lockwood</a:t>
            </a:r>
          </a:p>
          <a:p>
            <a:pPr lvl="1"/>
            <a:r>
              <a:rPr lang="en-GB" sz="8000" dirty="0"/>
              <a:t>Campaigns</a:t>
            </a:r>
          </a:p>
          <a:p>
            <a:pPr lvl="1"/>
            <a:r>
              <a:rPr lang="en-GB" sz="8000" dirty="0"/>
              <a:t>19</a:t>
            </a:r>
            <a:r>
              <a:rPr lang="en-GB" sz="8000" baseline="30000" dirty="0"/>
              <a:t>th</a:t>
            </a:r>
            <a:r>
              <a:rPr lang="en-GB" sz="8000" dirty="0"/>
              <a:t> Amendment to the Constitution</a:t>
            </a:r>
          </a:p>
          <a:p>
            <a:pPr lvl="1"/>
            <a:r>
              <a:rPr lang="en-GB" sz="8000" dirty="0"/>
              <a:t>Crystal Eastman</a:t>
            </a:r>
          </a:p>
          <a:p>
            <a:pPr lvl="1"/>
            <a:endParaRPr lang="en-GB" sz="8000" dirty="0"/>
          </a:p>
          <a:p>
            <a:r>
              <a:rPr lang="en-GB" sz="8000" b="1" dirty="0"/>
              <a:t>5. Equal Rights Amendment</a:t>
            </a:r>
          </a:p>
          <a:p>
            <a:pPr lvl="1"/>
            <a:r>
              <a:rPr lang="en-GB" sz="8000" dirty="0"/>
              <a:t>1920 ERA</a:t>
            </a:r>
          </a:p>
          <a:p>
            <a:pPr lvl="1"/>
            <a:r>
              <a:rPr lang="en-GB" sz="8000" dirty="0"/>
              <a:t>Second Wave Feminism</a:t>
            </a:r>
          </a:p>
          <a:p>
            <a:pPr lvl="1"/>
            <a:r>
              <a:rPr lang="en-GB" sz="8000" dirty="0"/>
              <a:t>1970s ERA</a:t>
            </a:r>
          </a:p>
          <a:p>
            <a:pPr lvl="1"/>
            <a:r>
              <a:rPr lang="en-GB" sz="8000" dirty="0"/>
              <a:t>Conservative Opposition</a:t>
            </a:r>
          </a:p>
          <a:p>
            <a:pPr lvl="1"/>
            <a:r>
              <a:rPr lang="en-GB" sz="8000" i="1" dirty="0"/>
              <a:t>Roe vs. Wade</a:t>
            </a:r>
          </a:p>
          <a:p>
            <a:pPr lvl="1"/>
            <a:r>
              <a:rPr lang="en-GB" sz="8000" dirty="0"/>
              <a:t>Women and Supreme Court</a:t>
            </a:r>
          </a:p>
          <a:p>
            <a:pPr marL="1143000" indent="-1143000">
              <a:buFontTx/>
              <a:buChar char="-"/>
            </a:pPr>
            <a:endParaRPr lang="en-GB" sz="8000" dirty="0"/>
          </a:p>
        </p:txBody>
      </p:sp>
      <p:sp>
        <p:nvSpPr>
          <p:cNvPr id="8" name="AutoShape 2" descr="Image result for abigail adams"/>
          <p:cNvSpPr>
            <a:spLocks noChangeAspect="1" noChangeArrowheads="1"/>
          </p:cNvSpPr>
          <p:nvPr/>
        </p:nvSpPr>
        <p:spPr bwMode="auto">
          <a:xfrm>
            <a:off x="155575" y="-2163763"/>
            <a:ext cx="3705225" cy="451485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Tree>
    <p:extLst>
      <p:ext uri="{BB962C8B-B14F-4D97-AF65-F5344CB8AC3E}">
        <p14:creationId xmlns:p14="http://schemas.microsoft.com/office/powerpoint/2010/main" val="1981767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br>
              <a:rPr lang="en-GB" dirty="0"/>
            </a:br>
            <a:br>
              <a:rPr lang="en-GB" dirty="0"/>
            </a:br>
            <a:r>
              <a:rPr lang="en-GB" dirty="0"/>
              <a:t>Abigail Adams (1744–1818)</a:t>
            </a:r>
            <a:br>
              <a:rPr lang="en-GB" dirty="0"/>
            </a:br>
            <a:r>
              <a:rPr lang="en-GB" dirty="0"/>
              <a:t>First Lady (1797–1801)</a:t>
            </a:r>
            <a:br>
              <a:rPr lang="en-GB" dirty="0"/>
            </a:br>
            <a:br>
              <a:rPr lang="en-GB" dirty="0"/>
            </a:br>
            <a:endParaRPr lang="en-US" dirty="0"/>
          </a:p>
        </p:txBody>
      </p:sp>
      <p:sp>
        <p:nvSpPr>
          <p:cNvPr id="3" name="Text Placeholder 2"/>
          <p:cNvSpPr>
            <a:spLocks noGrp="1"/>
          </p:cNvSpPr>
          <p:nvPr>
            <p:ph type="body" idx="1"/>
          </p:nvPr>
        </p:nvSpPr>
        <p:spPr/>
        <p:txBody>
          <a:bodyPr/>
          <a:lstStyle/>
          <a:p>
            <a:endParaRPr lang="en-US" dirty="0"/>
          </a:p>
        </p:txBody>
      </p:sp>
      <p:pic>
        <p:nvPicPr>
          <p:cNvPr id="7" name="Content Placeholder 6"/>
          <p:cNvPicPr>
            <a:picLocks noGrp="1" noChangeAspect="1"/>
          </p:cNvPicPr>
          <p:nvPr>
            <p:ph sz="half" idx="2"/>
          </p:nvPr>
        </p:nvPicPr>
        <p:blipFill>
          <a:blip r:embed="rId3"/>
          <a:stretch>
            <a:fillRect/>
          </a:stretch>
        </p:blipFill>
        <p:spPr>
          <a:xfrm>
            <a:off x="3048001" y="2073274"/>
            <a:ext cx="2852846" cy="4024551"/>
          </a:xfrm>
          <a:prstGeom prst="rect">
            <a:avLst/>
          </a:prstGeom>
        </p:spPr>
      </p:pic>
      <p:sp>
        <p:nvSpPr>
          <p:cNvPr id="5" name="Text Placeholder 4"/>
          <p:cNvSpPr>
            <a:spLocks noGrp="1"/>
          </p:cNvSpPr>
          <p:nvPr>
            <p:ph type="body" sz="quarter" idx="3"/>
          </p:nvPr>
        </p:nvSpPr>
        <p:spPr/>
        <p:txBody>
          <a:bodyPr/>
          <a:lstStyle/>
          <a:p>
            <a:endParaRPr lang="en-US"/>
          </a:p>
        </p:txBody>
      </p:sp>
      <p:sp>
        <p:nvSpPr>
          <p:cNvPr id="6" name="Content Placeholder 5"/>
          <p:cNvSpPr>
            <a:spLocks noGrp="1"/>
          </p:cNvSpPr>
          <p:nvPr>
            <p:ph sz="quarter" idx="4"/>
          </p:nvPr>
        </p:nvSpPr>
        <p:spPr/>
        <p:txBody>
          <a:bodyPr/>
          <a:lstStyle/>
          <a:p>
            <a:endParaRPr lang="en-US" dirty="0"/>
          </a:p>
        </p:txBody>
      </p:sp>
      <p:pic>
        <p:nvPicPr>
          <p:cNvPr id="8" name="Picture 7"/>
          <p:cNvPicPr>
            <a:picLocks noChangeAspect="1"/>
          </p:cNvPicPr>
          <p:nvPr/>
        </p:nvPicPr>
        <p:blipFill>
          <a:blip r:embed="rId4"/>
          <a:stretch>
            <a:fillRect/>
          </a:stretch>
        </p:blipFill>
        <p:spPr>
          <a:xfrm>
            <a:off x="6445970" y="2073275"/>
            <a:ext cx="3190851" cy="3951288"/>
          </a:xfrm>
          <a:prstGeom prst="rect">
            <a:avLst/>
          </a:prstGeom>
        </p:spPr>
      </p:pic>
    </p:spTree>
    <p:extLst>
      <p:ext uri="{BB962C8B-B14F-4D97-AF65-F5344CB8AC3E}">
        <p14:creationId xmlns:p14="http://schemas.microsoft.com/office/powerpoint/2010/main" val="167982927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1" y="1151959"/>
            <a:ext cx="10972800" cy="1143000"/>
          </a:xfrm>
        </p:spPr>
        <p:txBody>
          <a:bodyPr>
            <a:normAutofit fontScale="90000"/>
          </a:bodyPr>
          <a:lstStyle/>
          <a:p>
            <a:br>
              <a:rPr lang="en-GB" dirty="0"/>
            </a:br>
            <a:br>
              <a:rPr lang="en-GB" dirty="0"/>
            </a:br>
            <a:br>
              <a:rPr lang="en-GB" dirty="0"/>
            </a:br>
            <a:r>
              <a:rPr lang="en-GB" dirty="0"/>
              <a:t>Eleanor Roosevelt (1884–1962)</a:t>
            </a:r>
            <a:br>
              <a:rPr lang="en-GB" dirty="0"/>
            </a:br>
            <a:r>
              <a:rPr lang="en-GB" sz="2200" dirty="0"/>
              <a:t>First Lady (1933–1945)</a:t>
            </a:r>
            <a:br>
              <a:rPr lang="en-GB" sz="2200" dirty="0"/>
            </a:br>
            <a:r>
              <a:rPr lang="en-US" sz="2200" dirty="0"/>
              <a:t>1st Chair of the Presidential Commission on the Status of Women (1961–1962)</a:t>
            </a:r>
            <a:br>
              <a:rPr lang="en-US" sz="2200" dirty="0"/>
            </a:br>
            <a:r>
              <a:rPr lang="en-US" sz="2200" dirty="0"/>
              <a:t>US delegate to UN (1946–1953)</a:t>
            </a:r>
            <a:br>
              <a:rPr lang="en-US" sz="2200" dirty="0"/>
            </a:br>
            <a:br>
              <a:rPr lang="en-GB" sz="2200" dirty="0"/>
            </a:br>
            <a:br>
              <a:rPr lang="en-GB" dirty="0"/>
            </a:br>
            <a:br>
              <a:rPr lang="en-GB" dirty="0"/>
            </a:br>
            <a:br>
              <a:rPr lang="en-GB" dirty="0"/>
            </a:br>
            <a:endParaRPr lang="en-US" dirty="0"/>
          </a:p>
        </p:txBody>
      </p:sp>
      <p:pic>
        <p:nvPicPr>
          <p:cNvPr id="10" name="Content Placeholder 9"/>
          <p:cNvPicPr>
            <a:picLocks noGrp="1" noChangeAspect="1"/>
          </p:cNvPicPr>
          <p:nvPr>
            <p:ph sz="quarter" idx="4"/>
          </p:nvPr>
        </p:nvPicPr>
        <p:blipFill>
          <a:blip r:embed="rId3"/>
          <a:stretch>
            <a:fillRect/>
          </a:stretch>
        </p:blipFill>
        <p:spPr>
          <a:xfrm>
            <a:off x="9151371" y="2492255"/>
            <a:ext cx="2519702" cy="3416962"/>
          </a:xfrm>
          <a:prstGeom prst="rect">
            <a:avLst/>
          </a:prstGeom>
        </p:spPr>
      </p:pic>
      <p:pic>
        <p:nvPicPr>
          <p:cNvPr id="9" name="Content Placeholder 8"/>
          <p:cNvPicPr>
            <a:picLocks noGrp="1" noChangeAspect="1"/>
          </p:cNvPicPr>
          <p:nvPr>
            <p:ph sz="half" idx="2"/>
          </p:nvPr>
        </p:nvPicPr>
        <p:blipFill rotWithShape="1">
          <a:blip r:embed="rId4"/>
          <a:srcRect l="15332" t="1" r="8750" b="-1428"/>
          <a:stretch/>
        </p:blipFill>
        <p:spPr>
          <a:xfrm>
            <a:off x="362857" y="2492254"/>
            <a:ext cx="4630057" cy="3487632"/>
          </a:xfrm>
          <a:prstGeom prst="rect">
            <a:avLst/>
          </a:prstGeom>
        </p:spPr>
      </p:pic>
      <p:pic>
        <p:nvPicPr>
          <p:cNvPr id="12" name="Picture 11"/>
          <p:cNvPicPr>
            <a:picLocks noChangeAspect="1"/>
          </p:cNvPicPr>
          <p:nvPr/>
        </p:nvPicPr>
        <p:blipFill>
          <a:blip r:embed="rId5"/>
          <a:stretch>
            <a:fillRect/>
          </a:stretch>
        </p:blipFill>
        <p:spPr>
          <a:xfrm>
            <a:off x="5390980" y="2470692"/>
            <a:ext cx="3362325" cy="3438525"/>
          </a:xfrm>
          <a:prstGeom prst="rect">
            <a:avLst/>
          </a:prstGeom>
        </p:spPr>
      </p:pic>
    </p:spTree>
    <p:extLst>
      <p:ext uri="{BB962C8B-B14F-4D97-AF65-F5344CB8AC3E}">
        <p14:creationId xmlns:p14="http://schemas.microsoft.com/office/powerpoint/2010/main" val="342568153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84B0BB-998B-403F-B3AD-D31860523B6B}"/>
              </a:ext>
            </a:extLst>
          </p:cNvPr>
          <p:cNvSpPr>
            <a:spLocks noGrp="1"/>
          </p:cNvSpPr>
          <p:nvPr>
            <p:ph type="title"/>
          </p:nvPr>
        </p:nvSpPr>
        <p:spPr/>
        <p:txBody>
          <a:bodyPr>
            <a:normAutofit fontScale="90000"/>
          </a:bodyPr>
          <a:lstStyle/>
          <a:p>
            <a:r>
              <a:rPr lang="en-US" dirty="0"/>
              <a:t>Betty Ford </a:t>
            </a:r>
            <a:br>
              <a:rPr lang="en-US" dirty="0"/>
            </a:br>
            <a:r>
              <a:rPr lang="en-US" dirty="0"/>
              <a:t>First Lady (1974—1977)</a:t>
            </a:r>
            <a:endParaRPr lang="en-GB" dirty="0"/>
          </a:p>
        </p:txBody>
      </p:sp>
      <p:pic>
        <p:nvPicPr>
          <p:cNvPr id="5" name="Content Placeholder 4">
            <a:extLst>
              <a:ext uri="{FF2B5EF4-FFF2-40B4-BE49-F238E27FC236}">
                <a16:creationId xmlns:a16="http://schemas.microsoft.com/office/drawing/2014/main" id="{401EDD91-AA94-4317-891D-347572A6C397}"/>
              </a:ext>
            </a:extLst>
          </p:cNvPr>
          <p:cNvPicPr>
            <a:picLocks noGrp="1" noChangeAspect="1"/>
          </p:cNvPicPr>
          <p:nvPr>
            <p:ph idx="1"/>
          </p:nvPr>
        </p:nvPicPr>
        <p:blipFill>
          <a:blip r:embed="rId2"/>
          <a:stretch>
            <a:fillRect/>
          </a:stretch>
        </p:blipFill>
        <p:spPr>
          <a:xfrm>
            <a:off x="175419" y="1946189"/>
            <a:ext cx="4525963" cy="4525963"/>
          </a:xfrm>
        </p:spPr>
      </p:pic>
      <p:pic>
        <p:nvPicPr>
          <p:cNvPr id="10" name="Picture 9">
            <a:extLst>
              <a:ext uri="{FF2B5EF4-FFF2-40B4-BE49-F238E27FC236}">
                <a16:creationId xmlns:a16="http://schemas.microsoft.com/office/drawing/2014/main" id="{539C62FC-F28F-4097-939F-80E199B23725}"/>
              </a:ext>
            </a:extLst>
          </p:cNvPr>
          <p:cNvPicPr>
            <a:picLocks noChangeAspect="1"/>
          </p:cNvPicPr>
          <p:nvPr/>
        </p:nvPicPr>
        <p:blipFill>
          <a:blip r:embed="rId3"/>
          <a:stretch>
            <a:fillRect/>
          </a:stretch>
        </p:blipFill>
        <p:spPr>
          <a:xfrm>
            <a:off x="4842305" y="1828166"/>
            <a:ext cx="4704170" cy="3201668"/>
          </a:xfrm>
          <a:prstGeom prst="rect">
            <a:avLst/>
          </a:prstGeom>
        </p:spPr>
      </p:pic>
      <p:pic>
        <p:nvPicPr>
          <p:cNvPr id="11" name="Picture 10">
            <a:extLst>
              <a:ext uri="{FF2B5EF4-FFF2-40B4-BE49-F238E27FC236}">
                <a16:creationId xmlns:a16="http://schemas.microsoft.com/office/drawing/2014/main" id="{939A1EFB-D828-4AE3-B53C-1F0F32535AD9}"/>
              </a:ext>
            </a:extLst>
          </p:cNvPr>
          <p:cNvPicPr>
            <a:picLocks noChangeAspect="1"/>
          </p:cNvPicPr>
          <p:nvPr/>
        </p:nvPicPr>
        <p:blipFill>
          <a:blip r:embed="rId4"/>
          <a:stretch>
            <a:fillRect/>
          </a:stretch>
        </p:blipFill>
        <p:spPr>
          <a:xfrm>
            <a:off x="8832657" y="4166792"/>
            <a:ext cx="3183924" cy="2547139"/>
          </a:xfrm>
          <a:prstGeom prst="rect">
            <a:avLst/>
          </a:prstGeom>
        </p:spPr>
      </p:pic>
    </p:spTree>
    <p:extLst>
      <p:ext uri="{BB962C8B-B14F-4D97-AF65-F5344CB8AC3E}">
        <p14:creationId xmlns:p14="http://schemas.microsoft.com/office/powerpoint/2010/main" val="164851601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br>
              <a:rPr lang="en-GB" dirty="0"/>
            </a:br>
            <a:br>
              <a:rPr lang="en-GB" dirty="0"/>
            </a:br>
            <a:r>
              <a:rPr lang="en-GB" dirty="0"/>
              <a:t>Hillary Clinton (1947–)</a:t>
            </a:r>
            <a:br>
              <a:rPr lang="en-GB" dirty="0"/>
            </a:br>
            <a:r>
              <a:rPr lang="en-GB" dirty="0"/>
              <a:t>First Lady (1993–2001)</a:t>
            </a:r>
            <a:br>
              <a:rPr lang="en-GB" dirty="0"/>
            </a:br>
            <a:br>
              <a:rPr lang="en-GB" dirty="0"/>
            </a:br>
            <a:endParaRPr lang="en-US" dirty="0"/>
          </a:p>
        </p:txBody>
      </p:sp>
      <p:sp>
        <p:nvSpPr>
          <p:cNvPr id="3" name="Text Placeholder 2"/>
          <p:cNvSpPr>
            <a:spLocks noGrp="1"/>
          </p:cNvSpPr>
          <p:nvPr>
            <p:ph type="body" idx="1"/>
          </p:nvPr>
        </p:nvSpPr>
        <p:spPr/>
        <p:txBody>
          <a:bodyPr/>
          <a:lstStyle/>
          <a:p>
            <a:endParaRPr lang="en-US" dirty="0"/>
          </a:p>
        </p:txBody>
      </p:sp>
      <p:sp>
        <p:nvSpPr>
          <p:cNvPr id="5" name="Text Placeholder 4"/>
          <p:cNvSpPr>
            <a:spLocks noGrp="1"/>
          </p:cNvSpPr>
          <p:nvPr>
            <p:ph type="body" sz="quarter" idx="3"/>
          </p:nvPr>
        </p:nvSpPr>
        <p:spPr/>
        <p:txBody>
          <a:bodyPr/>
          <a:lstStyle/>
          <a:p>
            <a:endParaRPr lang="en-US"/>
          </a:p>
        </p:txBody>
      </p:sp>
      <p:sp>
        <p:nvSpPr>
          <p:cNvPr id="6" name="Content Placeholder 5"/>
          <p:cNvSpPr>
            <a:spLocks noGrp="1"/>
          </p:cNvSpPr>
          <p:nvPr>
            <p:ph sz="quarter" idx="4"/>
          </p:nvPr>
        </p:nvSpPr>
        <p:spPr/>
        <p:txBody>
          <a:bodyPr/>
          <a:lstStyle/>
          <a:p>
            <a:endParaRPr lang="en-US" dirty="0"/>
          </a:p>
        </p:txBody>
      </p:sp>
      <p:sp>
        <p:nvSpPr>
          <p:cNvPr id="4" name="Content Placeholder 3"/>
          <p:cNvSpPr>
            <a:spLocks noGrp="1"/>
          </p:cNvSpPr>
          <p:nvPr>
            <p:ph sz="half" idx="2"/>
          </p:nvPr>
        </p:nvSpPr>
        <p:spPr/>
        <p:txBody>
          <a:bodyPr/>
          <a:lstStyle/>
          <a:p>
            <a:endParaRPr lang="en-US" dirty="0"/>
          </a:p>
        </p:txBody>
      </p:sp>
      <p:pic>
        <p:nvPicPr>
          <p:cNvPr id="9" name="Content Placeholder 7"/>
          <p:cNvPicPr>
            <a:picLocks noChangeAspect="1"/>
          </p:cNvPicPr>
          <p:nvPr/>
        </p:nvPicPr>
        <p:blipFill>
          <a:blip r:embed="rId3"/>
          <a:stretch>
            <a:fillRect/>
          </a:stretch>
        </p:blipFill>
        <p:spPr>
          <a:xfrm>
            <a:off x="166612" y="1721544"/>
            <a:ext cx="5829905" cy="4591050"/>
          </a:xfrm>
          <a:prstGeom prst="rect">
            <a:avLst/>
          </a:prstGeom>
        </p:spPr>
      </p:pic>
      <p:pic>
        <p:nvPicPr>
          <p:cNvPr id="8" name="Content Placeholder 3">
            <a:extLst>
              <a:ext uri="{FF2B5EF4-FFF2-40B4-BE49-F238E27FC236}">
                <a16:creationId xmlns:a16="http://schemas.microsoft.com/office/drawing/2014/main" id="{9CE8FFF8-FEA8-4DD4-A969-B8A6AF5CCA6A}"/>
              </a:ext>
            </a:extLst>
          </p:cNvPr>
          <p:cNvPicPr>
            <a:picLocks noChangeAspect="1"/>
          </p:cNvPicPr>
          <p:nvPr/>
        </p:nvPicPr>
        <p:blipFill>
          <a:blip r:embed="rId4"/>
          <a:stretch>
            <a:fillRect/>
          </a:stretch>
        </p:blipFill>
        <p:spPr>
          <a:xfrm>
            <a:off x="5817101" y="1717675"/>
            <a:ext cx="6374899" cy="4408488"/>
          </a:xfrm>
          <a:prstGeom prst="rect">
            <a:avLst/>
          </a:prstGeom>
        </p:spPr>
      </p:pic>
    </p:spTree>
    <p:extLst>
      <p:ext uri="{BB962C8B-B14F-4D97-AF65-F5344CB8AC3E}">
        <p14:creationId xmlns:p14="http://schemas.microsoft.com/office/powerpoint/2010/main" val="179776804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1257" y="217713"/>
            <a:ext cx="11654971" cy="1690253"/>
          </a:xfrm>
        </p:spPr>
        <p:txBody>
          <a:bodyPr>
            <a:normAutofit/>
          </a:bodyPr>
          <a:lstStyle/>
          <a:p>
            <a:r>
              <a:rPr lang="en-US" sz="2700" b="1" dirty="0"/>
              <a:t>2. Women and the Revolutionary Era: </a:t>
            </a:r>
            <a:r>
              <a:rPr lang="en-GB" sz="2700" b="1" dirty="0"/>
              <a:t>Women and the Revolutionary War</a:t>
            </a:r>
            <a:br>
              <a:rPr lang="en-GB" b="1" dirty="0"/>
            </a:br>
            <a:endParaRPr lang="en-US" dirty="0"/>
          </a:p>
        </p:txBody>
      </p:sp>
      <p:sp>
        <p:nvSpPr>
          <p:cNvPr id="3" name="Text Placeholder 2"/>
          <p:cNvSpPr>
            <a:spLocks noGrp="1"/>
          </p:cNvSpPr>
          <p:nvPr>
            <p:ph type="body" idx="1"/>
          </p:nvPr>
        </p:nvSpPr>
        <p:spPr>
          <a:xfrm>
            <a:off x="609335" y="2678906"/>
            <a:ext cx="5386917" cy="639762"/>
          </a:xfrm>
        </p:spPr>
        <p:txBody>
          <a:bodyPr/>
          <a:lstStyle/>
          <a:p>
            <a:r>
              <a:rPr lang="en-US" dirty="0"/>
              <a:t>Martha Washington (1731–1802)</a:t>
            </a:r>
          </a:p>
          <a:p>
            <a:r>
              <a:rPr lang="en-GB" dirty="0"/>
              <a:t>(1</a:t>
            </a:r>
            <a:r>
              <a:rPr lang="en-GB" baseline="30000" dirty="0"/>
              <a:t>st</a:t>
            </a:r>
            <a:r>
              <a:rPr lang="en-GB" dirty="0"/>
              <a:t>) First Lady (1789–1797)</a:t>
            </a:r>
          </a:p>
          <a:p>
            <a:r>
              <a:rPr lang="en-GB" dirty="0"/>
              <a:t> </a:t>
            </a:r>
            <a:endParaRPr lang="en-US" dirty="0"/>
          </a:p>
          <a:p>
            <a:endParaRPr lang="en-US" dirty="0"/>
          </a:p>
        </p:txBody>
      </p:sp>
      <p:pic>
        <p:nvPicPr>
          <p:cNvPr id="7" name="Content Placeholder 6"/>
          <p:cNvPicPr>
            <a:picLocks noGrp="1" noChangeAspect="1"/>
          </p:cNvPicPr>
          <p:nvPr>
            <p:ph sz="half" idx="2"/>
          </p:nvPr>
        </p:nvPicPr>
        <p:blipFill>
          <a:blip r:embed="rId3"/>
          <a:stretch>
            <a:fillRect/>
          </a:stretch>
        </p:blipFill>
        <p:spPr>
          <a:xfrm>
            <a:off x="1757502" y="2544436"/>
            <a:ext cx="2095500" cy="2943225"/>
          </a:xfrm>
          <a:prstGeom prst="rect">
            <a:avLst/>
          </a:prstGeom>
        </p:spPr>
      </p:pic>
      <p:sp>
        <p:nvSpPr>
          <p:cNvPr id="5" name="Text Placeholder 4"/>
          <p:cNvSpPr>
            <a:spLocks noGrp="1"/>
          </p:cNvSpPr>
          <p:nvPr>
            <p:ph type="body" sz="quarter" idx="3"/>
          </p:nvPr>
        </p:nvSpPr>
        <p:spPr>
          <a:xfrm>
            <a:off x="5548599" y="1722555"/>
            <a:ext cx="6678570" cy="639762"/>
          </a:xfrm>
        </p:spPr>
        <p:txBody>
          <a:bodyPr/>
          <a:lstStyle/>
          <a:p>
            <a:endParaRPr lang="en-GB" dirty="0"/>
          </a:p>
          <a:p>
            <a:endParaRPr lang="en-GB" dirty="0"/>
          </a:p>
          <a:p>
            <a:endParaRPr lang="en-GB" dirty="0"/>
          </a:p>
          <a:p>
            <a:endParaRPr lang="en-GB" dirty="0"/>
          </a:p>
          <a:p>
            <a:endParaRPr lang="en-GB" dirty="0"/>
          </a:p>
          <a:p>
            <a:endParaRPr lang="en-GB" dirty="0"/>
          </a:p>
          <a:p>
            <a:r>
              <a:rPr lang="en-GB" dirty="0"/>
              <a:t>American War of Independence (1775–1783)</a:t>
            </a:r>
          </a:p>
          <a:p>
            <a:endParaRPr lang="en-US" dirty="0"/>
          </a:p>
        </p:txBody>
      </p:sp>
      <p:sp>
        <p:nvSpPr>
          <p:cNvPr id="6" name="Content Placeholder 5"/>
          <p:cNvSpPr>
            <a:spLocks noGrp="1"/>
          </p:cNvSpPr>
          <p:nvPr>
            <p:ph sz="quarter" idx="4"/>
          </p:nvPr>
        </p:nvSpPr>
        <p:spPr>
          <a:xfrm>
            <a:off x="5715066" y="2362317"/>
            <a:ext cx="5389033" cy="3951288"/>
          </a:xfrm>
        </p:spPr>
        <p:txBody>
          <a:bodyPr/>
          <a:lstStyle/>
          <a:p>
            <a:r>
              <a:rPr lang="en-US" b="1" dirty="0"/>
              <a:t>Daughters of Liberty est. 1765 </a:t>
            </a:r>
            <a:r>
              <a:rPr lang="en-US" dirty="0"/>
              <a:t>organized boycotts of British goods and protests (e.g. swapped coffee for tea) and  spearheaded domestic production efforts</a:t>
            </a:r>
          </a:p>
          <a:p>
            <a:endParaRPr lang="en-GB" dirty="0"/>
          </a:p>
          <a:p>
            <a:r>
              <a:rPr lang="en-GB" dirty="0"/>
              <a:t>Women assume duties for “outdoor affairs” as well as “indoor affairs”</a:t>
            </a:r>
            <a:endParaRPr lang="en-US" dirty="0"/>
          </a:p>
          <a:p>
            <a:endParaRPr lang="en-US" dirty="0"/>
          </a:p>
        </p:txBody>
      </p:sp>
    </p:spTree>
    <p:extLst>
      <p:ext uri="{BB962C8B-B14F-4D97-AF65-F5344CB8AC3E}">
        <p14:creationId xmlns:p14="http://schemas.microsoft.com/office/powerpoint/2010/main" val="397683462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1257" y="217713"/>
            <a:ext cx="11654971" cy="1690253"/>
          </a:xfrm>
        </p:spPr>
        <p:txBody>
          <a:bodyPr>
            <a:normAutofit/>
          </a:bodyPr>
          <a:lstStyle/>
          <a:p>
            <a:pPr lvl="1"/>
            <a:r>
              <a:rPr lang="en-US" sz="2700" b="1" dirty="0"/>
              <a:t>2. Women and the Revolutionary Era: </a:t>
            </a:r>
            <a:r>
              <a:rPr lang="en-GB" sz="2700" b="1" dirty="0"/>
              <a:t>Abigail Adams–John Adams letters</a:t>
            </a:r>
            <a:br>
              <a:rPr lang="en-GB" sz="4800" dirty="0"/>
            </a:br>
            <a:endParaRPr lang="en-US" dirty="0"/>
          </a:p>
        </p:txBody>
      </p:sp>
      <p:sp>
        <p:nvSpPr>
          <p:cNvPr id="4" name="Content Placeholder 3"/>
          <p:cNvSpPr>
            <a:spLocks noGrp="1"/>
          </p:cNvSpPr>
          <p:nvPr>
            <p:ph sz="half" idx="2"/>
          </p:nvPr>
        </p:nvSpPr>
        <p:spPr>
          <a:xfrm>
            <a:off x="653988" y="1319901"/>
            <a:ext cx="8285826" cy="4218197"/>
          </a:xfrm>
        </p:spPr>
        <p:txBody>
          <a:bodyPr/>
          <a:lstStyle/>
          <a:p>
            <a:pPr marL="0" indent="0">
              <a:buNone/>
            </a:pPr>
            <a:r>
              <a:rPr lang="en-US" sz="3200" dirty="0"/>
              <a:t>“I hope in time to have the Reputation of being as good a </a:t>
            </a:r>
            <a:r>
              <a:rPr lang="en-US" sz="3200" dirty="0" err="1"/>
              <a:t>Farmeress</a:t>
            </a:r>
            <a:r>
              <a:rPr lang="en-US" sz="3200" dirty="0"/>
              <a:t> as my partner has of being a good Statesmen”</a:t>
            </a:r>
          </a:p>
          <a:p>
            <a:pPr marL="0" indent="0">
              <a:buNone/>
            </a:pPr>
            <a:endParaRPr lang="en-GB" sz="3200" dirty="0"/>
          </a:p>
          <a:p>
            <a:pPr marL="0" indent="0">
              <a:buNone/>
            </a:pPr>
            <a:r>
              <a:rPr lang="en-GB" sz="3200" dirty="0"/>
              <a:t>Shifts from referring to the Adams farm as “yours” to “ours”</a:t>
            </a:r>
          </a:p>
          <a:p>
            <a:pPr marL="0" indent="0">
              <a:buNone/>
            </a:pPr>
            <a:endParaRPr lang="en-GB" sz="2800" dirty="0"/>
          </a:p>
          <a:p>
            <a:pPr marL="0" indent="0">
              <a:buNone/>
            </a:pPr>
            <a:r>
              <a:rPr lang="en-GB" sz="1800" dirty="0"/>
              <a:t>See:  </a:t>
            </a:r>
            <a:r>
              <a:rPr lang="en-GB" sz="1800" dirty="0">
                <a:hlinkClick r:id="rId3"/>
              </a:rPr>
              <a:t>https://founders.archives.gov/?q=adams%2C%20abigail%20Author%3A%22Adams%2C%20Abigail%22&amp;s=1111211111&amp;r=1&amp;sr=</a:t>
            </a:r>
            <a:endParaRPr lang="en-GB" sz="1800" dirty="0"/>
          </a:p>
          <a:p>
            <a:pPr marL="0" indent="0">
              <a:buNone/>
            </a:pPr>
            <a:endParaRPr lang="en-US" sz="2800" dirty="0"/>
          </a:p>
        </p:txBody>
      </p:sp>
      <p:pic>
        <p:nvPicPr>
          <p:cNvPr id="8" name="Content Placeholder 7"/>
          <p:cNvPicPr>
            <a:picLocks noGrp="1" noChangeAspect="1"/>
          </p:cNvPicPr>
          <p:nvPr>
            <p:ph sz="quarter" idx="4"/>
          </p:nvPr>
        </p:nvPicPr>
        <p:blipFill>
          <a:blip r:embed="rId4"/>
          <a:stretch>
            <a:fillRect/>
          </a:stretch>
        </p:blipFill>
        <p:spPr>
          <a:xfrm>
            <a:off x="9223884" y="1453724"/>
            <a:ext cx="2706859" cy="3950550"/>
          </a:xfrm>
          <a:prstGeom prst="rect">
            <a:avLst/>
          </a:prstGeom>
        </p:spPr>
      </p:pic>
    </p:spTree>
    <p:extLst>
      <p:ext uri="{BB962C8B-B14F-4D97-AF65-F5344CB8AC3E}">
        <p14:creationId xmlns:p14="http://schemas.microsoft.com/office/powerpoint/2010/main" val="325010643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a:off x="261257" y="217713"/>
            <a:ext cx="11654971" cy="1690253"/>
          </a:xfrm>
        </p:spPr>
        <p:txBody>
          <a:bodyPr>
            <a:normAutofit/>
          </a:bodyPr>
          <a:lstStyle/>
          <a:p>
            <a:pPr lvl="1"/>
            <a:r>
              <a:rPr lang="en-US" sz="2700" b="1" dirty="0"/>
              <a:t>2. Women and the Revolutionary Era: </a:t>
            </a:r>
            <a:r>
              <a:rPr lang="en-GB" sz="2700" b="1" dirty="0"/>
              <a:t>Abigail Adams–John Adams letters</a:t>
            </a:r>
            <a:br>
              <a:rPr lang="en-GB" sz="4800" dirty="0"/>
            </a:br>
            <a:endParaRPr lang="en-US" dirty="0"/>
          </a:p>
        </p:txBody>
      </p:sp>
      <p:sp>
        <p:nvSpPr>
          <p:cNvPr id="5" name="Rectangle 4"/>
          <p:cNvSpPr/>
          <p:nvPr/>
        </p:nvSpPr>
        <p:spPr>
          <a:xfrm>
            <a:off x="261257" y="928914"/>
            <a:ext cx="11771086" cy="5929086"/>
          </a:xfrm>
          <a:prstGeom prst="rect">
            <a:avLst/>
          </a:prstGeom>
        </p:spPr>
        <p:txBody>
          <a:bodyPr wrap="square" lIns="540000" tIns="360000" rIns="540000" bIns="360000">
            <a:normAutofit fontScale="85000" lnSpcReduction="10000"/>
          </a:bodyPr>
          <a:lstStyle/>
          <a:p>
            <a:pPr algn="just"/>
            <a:r>
              <a:rPr lang="en-GB" sz="4000" dirty="0"/>
              <a:t>“… I long to hear that you have declared an independency – and by the way in the new Code of Laws it will be necessary for you to make I desire you would </a:t>
            </a:r>
            <a:r>
              <a:rPr lang="en-GB" sz="4000" b="1" dirty="0"/>
              <a:t>Remember the Ladies, and be more generous and favourable to them than your ancestors</a:t>
            </a:r>
            <a:r>
              <a:rPr lang="en-GB" sz="4000" dirty="0"/>
              <a:t>. </a:t>
            </a:r>
            <a:r>
              <a:rPr lang="en-GB" sz="4000" b="1" dirty="0"/>
              <a:t>Do not put unlimited power into the hands of the Husbands</a:t>
            </a:r>
            <a:r>
              <a:rPr lang="en-GB" sz="4000" dirty="0"/>
              <a:t>. Remember all Men would be tyrants if they could. </a:t>
            </a:r>
            <a:r>
              <a:rPr lang="en-GB" sz="4000" b="1" dirty="0">
                <a:solidFill>
                  <a:srgbClr val="0000CC"/>
                </a:solidFill>
              </a:rPr>
              <a:t>If particular care and attention is not paid to the Ladies we are determined to foment a Rebellion, and will not hold ourselves bound by any Laws in which we have no voice, or Representation</a:t>
            </a:r>
            <a:r>
              <a:rPr lang="en-GB" sz="4000" dirty="0"/>
              <a:t>.</a:t>
            </a:r>
          </a:p>
          <a:p>
            <a:pPr algn="r"/>
            <a:r>
              <a:rPr lang="en-GB" sz="4000" dirty="0">
                <a:solidFill>
                  <a:prstClr val="black"/>
                </a:solidFill>
              </a:rPr>
              <a:t>- Abigail Adams to John Adams, </a:t>
            </a:r>
            <a:r>
              <a:rPr lang="en-GB" sz="4000" dirty="0"/>
              <a:t>March 31 1776</a:t>
            </a:r>
          </a:p>
          <a:p>
            <a:pPr algn="just"/>
            <a:endParaRPr lang="en-GB" sz="4000" b="1" u="sng" dirty="0">
              <a:solidFill>
                <a:prstClr val="black"/>
              </a:solidFill>
            </a:endParaRPr>
          </a:p>
        </p:txBody>
      </p:sp>
    </p:spTree>
    <p:extLst>
      <p:ext uri="{BB962C8B-B14F-4D97-AF65-F5344CB8AC3E}">
        <p14:creationId xmlns:p14="http://schemas.microsoft.com/office/powerpoint/2010/main" val="343543227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a:off x="261257" y="217713"/>
            <a:ext cx="11654971" cy="1690253"/>
          </a:xfrm>
        </p:spPr>
        <p:txBody>
          <a:bodyPr>
            <a:normAutofit/>
          </a:bodyPr>
          <a:lstStyle/>
          <a:p>
            <a:pPr lvl="1"/>
            <a:r>
              <a:rPr lang="en-US" sz="2700" b="1" dirty="0"/>
              <a:t>2. Women and the Revolutionary Era: </a:t>
            </a:r>
            <a:r>
              <a:rPr lang="en-GB" sz="2700" b="1" dirty="0"/>
              <a:t>Abigail Adams–John Adams letters</a:t>
            </a:r>
            <a:br>
              <a:rPr lang="en-GB" sz="4800" dirty="0"/>
            </a:br>
            <a:endParaRPr lang="en-US" dirty="0"/>
          </a:p>
        </p:txBody>
      </p:sp>
      <p:sp>
        <p:nvSpPr>
          <p:cNvPr id="5" name="Rectangle 4"/>
          <p:cNvSpPr/>
          <p:nvPr/>
        </p:nvSpPr>
        <p:spPr>
          <a:xfrm>
            <a:off x="261257" y="928914"/>
            <a:ext cx="11771086" cy="5929086"/>
          </a:xfrm>
          <a:prstGeom prst="rect">
            <a:avLst/>
          </a:prstGeom>
        </p:spPr>
        <p:txBody>
          <a:bodyPr wrap="square" lIns="540000" tIns="360000" rIns="540000" bIns="360000">
            <a:normAutofit fontScale="85000" lnSpcReduction="20000"/>
          </a:bodyPr>
          <a:lstStyle/>
          <a:p>
            <a:pPr algn="just"/>
            <a:r>
              <a:rPr lang="en-GB" sz="4000" dirty="0"/>
              <a:t>“… That your Sex are Naturally Tyrannical is a Truth so thoroughly established as to admit no dispute, but such of you as wish to be happy willingly </a:t>
            </a:r>
            <a:r>
              <a:rPr lang="en-GB" sz="4000" b="1" dirty="0">
                <a:solidFill>
                  <a:srgbClr val="FF0000"/>
                </a:solidFill>
              </a:rPr>
              <a:t>give up the harsh title of Master</a:t>
            </a:r>
            <a:r>
              <a:rPr lang="en-GB" sz="4000" dirty="0"/>
              <a:t> for the more tender and endearing one of </a:t>
            </a:r>
            <a:r>
              <a:rPr lang="en-GB" sz="4000" dirty="0">
                <a:solidFill>
                  <a:srgbClr val="FF0000"/>
                </a:solidFill>
              </a:rPr>
              <a:t>Friend</a:t>
            </a:r>
            <a:r>
              <a:rPr lang="en-GB" sz="4000" dirty="0"/>
              <a:t>. Why then, not put it out of the power of the vicious and the Lawless to use us with cruelty and indignity with impunity. Men of Sense in all Ages abhor those customs which treat us only as the </a:t>
            </a:r>
            <a:r>
              <a:rPr lang="en-GB" sz="4000" b="1" dirty="0">
                <a:solidFill>
                  <a:srgbClr val="FF0000"/>
                </a:solidFill>
              </a:rPr>
              <a:t>vassals </a:t>
            </a:r>
            <a:r>
              <a:rPr lang="en-GB" sz="4000" dirty="0"/>
              <a:t>of your Sex. Regard us then as Beings placed by providence under your protection and in imitation of the</a:t>
            </a:r>
            <a:r>
              <a:rPr lang="en-GB" sz="4000" b="1" dirty="0"/>
              <a:t> Supreme Being </a:t>
            </a:r>
            <a:r>
              <a:rPr lang="en-GB" sz="4000" dirty="0"/>
              <a:t>make use of that power only for our </a:t>
            </a:r>
            <a:r>
              <a:rPr lang="en-GB" sz="4000" b="1" dirty="0"/>
              <a:t>happiness.”</a:t>
            </a:r>
          </a:p>
          <a:p>
            <a:pPr algn="r"/>
            <a:r>
              <a:rPr lang="en-GB" sz="4000" dirty="0">
                <a:solidFill>
                  <a:prstClr val="black"/>
                </a:solidFill>
              </a:rPr>
              <a:t>- Abigail Adams to John Adams, </a:t>
            </a:r>
            <a:r>
              <a:rPr lang="en-GB" sz="4000" dirty="0"/>
              <a:t>March 31 1776</a:t>
            </a:r>
          </a:p>
          <a:p>
            <a:pPr algn="just"/>
            <a:endParaRPr lang="en-GB" sz="4000" b="1" u="sng" dirty="0">
              <a:solidFill>
                <a:prstClr val="black"/>
              </a:solidFill>
            </a:endParaRPr>
          </a:p>
        </p:txBody>
      </p:sp>
    </p:spTree>
    <p:extLst>
      <p:ext uri="{BB962C8B-B14F-4D97-AF65-F5344CB8AC3E}">
        <p14:creationId xmlns:p14="http://schemas.microsoft.com/office/powerpoint/2010/main" val="16434055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a:off x="261257" y="217713"/>
            <a:ext cx="11654971" cy="1690253"/>
          </a:xfrm>
        </p:spPr>
        <p:txBody>
          <a:bodyPr>
            <a:normAutofit/>
          </a:bodyPr>
          <a:lstStyle/>
          <a:p>
            <a:pPr lvl="1"/>
            <a:r>
              <a:rPr lang="en-US" sz="2700" b="1" dirty="0"/>
              <a:t>2. Women and the Revolutionary Era: </a:t>
            </a:r>
            <a:r>
              <a:rPr lang="en-GB" sz="2700" b="1" dirty="0"/>
              <a:t>Abigail Adams–John Adams letters</a:t>
            </a:r>
            <a:br>
              <a:rPr lang="en-GB" sz="4800" dirty="0"/>
            </a:br>
            <a:endParaRPr lang="en-US" dirty="0"/>
          </a:p>
        </p:txBody>
      </p:sp>
      <p:sp>
        <p:nvSpPr>
          <p:cNvPr id="5" name="Rectangle 4"/>
          <p:cNvSpPr/>
          <p:nvPr/>
        </p:nvSpPr>
        <p:spPr>
          <a:xfrm>
            <a:off x="261257" y="928914"/>
            <a:ext cx="11771086" cy="5929086"/>
          </a:xfrm>
          <a:prstGeom prst="rect">
            <a:avLst/>
          </a:prstGeom>
        </p:spPr>
        <p:txBody>
          <a:bodyPr wrap="square" lIns="540000" tIns="360000" rIns="540000" bIns="360000">
            <a:normAutofit fontScale="62500" lnSpcReduction="20000"/>
          </a:bodyPr>
          <a:lstStyle/>
          <a:p>
            <a:pPr algn="just"/>
            <a:r>
              <a:rPr lang="en-US" sz="4000" dirty="0"/>
              <a:t>“… As to your extraordinary code of laws, I cannot but laugh.</a:t>
            </a:r>
          </a:p>
          <a:p>
            <a:pPr algn="just"/>
            <a:r>
              <a:rPr lang="en-US" sz="4000" dirty="0"/>
              <a:t>	“</a:t>
            </a:r>
            <a:r>
              <a:rPr lang="en-US" sz="4000" b="1" dirty="0"/>
              <a:t>We have been told that our struggle has loosened the bonds of government everywhere; that children and apprentices were disobedient; that schools and colleges were grown turbulent; that Indians slighted their guardians, and negroes grew insolent to their masters.</a:t>
            </a:r>
          </a:p>
          <a:p>
            <a:pPr algn="just"/>
            <a:r>
              <a:rPr lang="en-US" sz="4000" dirty="0"/>
              <a:t>	“But your letter was the first intimation that another tribe, more numerous and powerful than all the rest, were grown discontented. This is rather too coarse a compliment, but you are so saucy, I won't blot it out.</a:t>
            </a:r>
          </a:p>
          <a:p>
            <a:pPr algn="just"/>
            <a:r>
              <a:rPr lang="en-GB" sz="4000" dirty="0"/>
              <a:t>	“</a:t>
            </a:r>
            <a:r>
              <a:rPr lang="en-US" sz="4000" dirty="0"/>
              <a:t>Depend upon it, </a:t>
            </a:r>
            <a:r>
              <a:rPr lang="en-US" sz="4000" b="1" dirty="0">
                <a:solidFill>
                  <a:srgbClr val="FF0000"/>
                </a:solidFill>
              </a:rPr>
              <a:t>we know better than to repeal our masculine systems</a:t>
            </a:r>
            <a:r>
              <a:rPr lang="en-US" sz="4000" dirty="0"/>
              <a:t>. Although they are in full force, you know they are little more than theory. We dare not exert our power in its full latitude. We are obliged to go fair and softly, and, in practice, you know we are the subjects.</a:t>
            </a:r>
          </a:p>
          <a:p>
            <a:pPr algn="just"/>
            <a:r>
              <a:rPr lang="en-GB" sz="4000" dirty="0"/>
              <a:t>	“</a:t>
            </a:r>
            <a:r>
              <a:rPr lang="en-US" sz="4000" b="1" dirty="0"/>
              <a:t>We have only the name of masters, and rather than give up this, which would completely subject us to the </a:t>
            </a:r>
            <a:r>
              <a:rPr lang="en-US" sz="4000" b="1" dirty="0">
                <a:solidFill>
                  <a:srgbClr val="7030A0"/>
                </a:solidFill>
              </a:rPr>
              <a:t>despotism of the petticoat</a:t>
            </a:r>
            <a:r>
              <a:rPr lang="en-US" sz="4000" b="1" dirty="0"/>
              <a:t>, I hope General Washington and all our brave heroes would fight</a:t>
            </a:r>
            <a:r>
              <a:rPr lang="en-US" sz="4000" dirty="0"/>
              <a:t>.”</a:t>
            </a:r>
          </a:p>
          <a:p>
            <a:pPr algn="r"/>
            <a:r>
              <a:rPr lang="en-GB" sz="4000" dirty="0">
                <a:solidFill>
                  <a:prstClr val="black"/>
                </a:solidFill>
              </a:rPr>
              <a:t>- John Adams to Abigail Adams, </a:t>
            </a:r>
            <a:r>
              <a:rPr lang="en-GB" sz="4000" dirty="0"/>
              <a:t>April 1776</a:t>
            </a:r>
          </a:p>
          <a:p>
            <a:pPr algn="just"/>
            <a:endParaRPr lang="en-GB" sz="4000" b="1" u="sng" dirty="0">
              <a:solidFill>
                <a:prstClr val="black"/>
              </a:solidFill>
            </a:endParaRPr>
          </a:p>
        </p:txBody>
      </p:sp>
    </p:spTree>
    <p:extLst>
      <p:ext uri="{BB962C8B-B14F-4D97-AF65-F5344CB8AC3E}">
        <p14:creationId xmlns:p14="http://schemas.microsoft.com/office/powerpoint/2010/main" val="277225939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a:off x="261257" y="217713"/>
            <a:ext cx="11654971" cy="1690253"/>
          </a:xfrm>
        </p:spPr>
        <p:txBody>
          <a:bodyPr>
            <a:normAutofit/>
          </a:bodyPr>
          <a:lstStyle/>
          <a:p>
            <a:pPr lvl="1"/>
            <a:r>
              <a:rPr lang="en-US" sz="2700" b="1" dirty="0"/>
              <a:t>2. Women and the Revolutionary Era: </a:t>
            </a:r>
            <a:r>
              <a:rPr lang="en-GB" sz="2700" b="1" dirty="0"/>
              <a:t>Abigail Adams–John Adams letters</a:t>
            </a:r>
            <a:br>
              <a:rPr lang="en-GB" sz="4800" dirty="0"/>
            </a:br>
            <a:endParaRPr lang="en-US" dirty="0"/>
          </a:p>
        </p:txBody>
      </p:sp>
      <p:sp>
        <p:nvSpPr>
          <p:cNvPr id="5" name="Rectangle 4"/>
          <p:cNvSpPr/>
          <p:nvPr/>
        </p:nvSpPr>
        <p:spPr>
          <a:xfrm>
            <a:off x="261257" y="928914"/>
            <a:ext cx="11771086" cy="5929086"/>
          </a:xfrm>
          <a:prstGeom prst="rect">
            <a:avLst/>
          </a:prstGeom>
        </p:spPr>
        <p:txBody>
          <a:bodyPr wrap="square" lIns="540000" tIns="360000" rIns="540000" bIns="360000">
            <a:normAutofit fontScale="85000" lnSpcReduction="20000"/>
          </a:bodyPr>
          <a:lstStyle/>
          <a:p>
            <a:pPr algn="just"/>
            <a:r>
              <a:rPr lang="en-GB" sz="4000" dirty="0"/>
              <a:t>“</a:t>
            </a:r>
            <a:r>
              <a:rPr lang="en-US" sz="4000" dirty="0"/>
              <a:t> … I cannot say that I think you are very generous to the ladies; for, whilst you are proclaiming peace and good-will to men, emancipating all nations, </a:t>
            </a:r>
            <a:r>
              <a:rPr lang="en-US" sz="4000" b="1" dirty="0">
                <a:solidFill>
                  <a:srgbClr val="7030A0"/>
                </a:solidFill>
              </a:rPr>
              <a:t>you insist upon retaining an absolute power over wives</a:t>
            </a:r>
            <a:r>
              <a:rPr lang="en-US" sz="4000" dirty="0">
                <a:solidFill>
                  <a:srgbClr val="7030A0"/>
                </a:solidFill>
              </a:rPr>
              <a:t>.</a:t>
            </a:r>
            <a:r>
              <a:rPr lang="en-US" sz="4000" dirty="0"/>
              <a:t> </a:t>
            </a:r>
          </a:p>
          <a:p>
            <a:pPr algn="just"/>
            <a:r>
              <a:rPr lang="en-US" sz="4000" dirty="0"/>
              <a:t>	“</a:t>
            </a:r>
            <a:r>
              <a:rPr lang="en-US" sz="4000" b="1" dirty="0">
                <a:solidFill>
                  <a:srgbClr val="FF0000"/>
                </a:solidFill>
              </a:rPr>
              <a:t>But you must remember that arbitrary power is like most other things which are very hard, very liable to be broken; and, notwithstanding all your wise laws and maxims, we have it in our power, not only to free ourselves, but to subdue our masters, and without violence, throw both your natural and legal authority at our feet</a:t>
            </a:r>
            <a:r>
              <a:rPr lang="en-US" sz="4000" dirty="0"/>
              <a:t>.”</a:t>
            </a:r>
          </a:p>
          <a:p>
            <a:pPr algn="r"/>
            <a:r>
              <a:rPr lang="en-GB" sz="4000" dirty="0">
                <a:solidFill>
                  <a:prstClr val="black"/>
                </a:solidFill>
              </a:rPr>
              <a:t>- </a:t>
            </a:r>
            <a:r>
              <a:rPr lang="en-GB" sz="3300" dirty="0">
                <a:solidFill>
                  <a:prstClr val="black"/>
                </a:solidFill>
              </a:rPr>
              <a:t>Abigail Adams to John Adams, </a:t>
            </a:r>
            <a:r>
              <a:rPr lang="en-GB" sz="3300" dirty="0"/>
              <a:t>April 1776</a:t>
            </a:r>
          </a:p>
          <a:p>
            <a:pPr algn="just"/>
            <a:endParaRPr lang="en-GB" sz="4000" b="1" u="sng" dirty="0">
              <a:solidFill>
                <a:prstClr val="black"/>
              </a:solidFill>
            </a:endParaRPr>
          </a:p>
        </p:txBody>
      </p:sp>
    </p:spTree>
    <p:extLst>
      <p:ext uri="{BB962C8B-B14F-4D97-AF65-F5344CB8AC3E}">
        <p14:creationId xmlns:p14="http://schemas.microsoft.com/office/powerpoint/2010/main" val="188111948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AD1D917F-B039-49C3-919E-36D736A0B66F}"/>
              </a:ext>
            </a:extLst>
          </p:cNvPr>
          <p:cNvPicPr>
            <a:picLocks noChangeAspect="1"/>
          </p:cNvPicPr>
          <p:nvPr/>
        </p:nvPicPr>
        <p:blipFill>
          <a:blip r:embed="rId3"/>
          <a:stretch>
            <a:fillRect/>
          </a:stretch>
        </p:blipFill>
        <p:spPr>
          <a:xfrm>
            <a:off x="6289589" y="3154789"/>
            <a:ext cx="5821199" cy="3492719"/>
          </a:xfrm>
          <a:prstGeom prst="rect">
            <a:avLst/>
          </a:prstGeom>
        </p:spPr>
      </p:pic>
      <p:pic>
        <p:nvPicPr>
          <p:cNvPr id="5" name="Picture 4">
            <a:extLst>
              <a:ext uri="{FF2B5EF4-FFF2-40B4-BE49-F238E27FC236}">
                <a16:creationId xmlns:a16="http://schemas.microsoft.com/office/drawing/2014/main" id="{1B8F8E77-6936-4E87-B90A-20452D39C178}"/>
              </a:ext>
            </a:extLst>
          </p:cNvPr>
          <p:cNvPicPr>
            <a:picLocks noChangeAspect="1"/>
          </p:cNvPicPr>
          <p:nvPr/>
        </p:nvPicPr>
        <p:blipFill>
          <a:blip r:embed="rId4"/>
          <a:stretch>
            <a:fillRect/>
          </a:stretch>
        </p:blipFill>
        <p:spPr>
          <a:xfrm>
            <a:off x="136117" y="951788"/>
            <a:ext cx="5998735" cy="3397324"/>
          </a:xfrm>
          <a:prstGeom prst="rect">
            <a:avLst/>
          </a:prstGeom>
        </p:spPr>
      </p:pic>
      <p:sp>
        <p:nvSpPr>
          <p:cNvPr id="6" name="Title 5">
            <a:extLst>
              <a:ext uri="{FF2B5EF4-FFF2-40B4-BE49-F238E27FC236}">
                <a16:creationId xmlns:a16="http://schemas.microsoft.com/office/drawing/2014/main" id="{0B2698A5-3F79-4E17-BE2C-5993EC74F2A6}"/>
              </a:ext>
            </a:extLst>
          </p:cNvPr>
          <p:cNvSpPr>
            <a:spLocks noGrp="1"/>
          </p:cNvSpPr>
          <p:nvPr>
            <p:ph type="title"/>
          </p:nvPr>
        </p:nvSpPr>
        <p:spPr/>
        <p:txBody>
          <a:bodyPr/>
          <a:lstStyle/>
          <a:p>
            <a:pPr algn="r"/>
            <a:r>
              <a:rPr lang="en-US" sz="4400" b="1" kern="0" dirty="0"/>
              <a:t>2. Women and the Revolutionary Era: </a:t>
            </a:r>
            <a:br>
              <a:rPr lang="en-US" sz="4400" b="1" kern="0" dirty="0"/>
            </a:br>
            <a:r>
              <a:rPr lang="en-US" b="1" dirty="0"/>
              <a:t>Early Feminism </a:t>
            </a:r>
            <a:endParaRPr lang="en-GB" b="1" dirty="0"/>
          </a:p>
        </p:txBody>
      </p:sp>
      <p:sp>
        <p:nvSpPr>
          <p:cNvPr id="7" name="Text Placeholder 6">
            <a:extLst>
              <a:ext uri="{FF2B5EF4-FFF2-40B4-BE49-F238E27FC236}">
                <a16:creationId xmlns:a16="http://schemas.microsoft.com/office/drawing/2014/main" id="{F70728D9-51DC-4B31-BDA6-14EA6343A5A1}"/>
              </a:ext>
            </a:extLst>
          </p:cNvPr>
          <p:cNvSpPr>
            <a:spLocks noGrp="1"/>
          </p:cNvSpPr>
          <p:nvPr>
            <p:ph type="body" idx="1"/>
          </p:nvPr>
        </p:nvSpPr>
        <p:spPr/>
        <p:txBody>
          <a:bodyPr/>
          <a:lstStyle/>
          <a:p>
            <a:endParaRPr lang="en-GB" dirty="0"/>
          </a:p>
        </p:txBody>
      </p:sp>
      <p:sp>
        <p:nvSpPr>
          <p:cNvPr id="8" name="Content Placeholder 7">
            <a:extLst>
              <a:ext uri="{FF2B5EF4-FFF2-40B4-BE49-F238E27FC236}">
                <a16:creationId xmlns:a16="http://schemas.microsoft.com/office/drawing/2014/main" id="{8CE7B389-C8B4-497E-A72B-DD9C33BB369C}"/>
              </a:ext>
            </a:extLst>
          </p:cNvPr>
          <p:cNvSpPr>
            <a:spLocks noGrp="1"/>
          </p:cNvSpPr>
          <p:nvPr>
            <p:ph sz="half" idx="2"/>
          </p:nvPr>
        </p:nvSpPr>
        <p:spPr>
          <a:xfrm>
            <a:off x="436418" y="4355590"/>
            <a:ext cx="5560099" cy="2291918"/>
          </a:xfrm>
        </p:spPr>
        <p:txBody>
          <a:bodyPr/>
          <a:lstStyle/>
          <a:p>
            <a:pPr marL="0" indent="0">
              <a:buNone/>
            </a:pPr>
            <a:r>
              <a:rPr lang="en-GB" sz="3200" dirty="0" err="1"/>
              <a:t>Olympe</a:t>
            </a:r>
            <a:r>
              <a:rPr lang="en-GB" sz="3200" dirty="0"/>
              <a:t> de Gouges </a:t>
            </a:r>
          </a:p>
          <a:p>
            <a:pPr marL="0" indent="0">
              <a:buNone/>
            </a:pPr>
            <a:r>
              <a:rPr lang="en-GB" sz="2200" dirty="0"/>
              <a:t>(Marie </a:t>
            </a:r>
            <a:r>
              <a:rPr lang="en-GB" sz="2200" dirty="0" err="1"/>
              <a:t>Gouze</a:t>
            </a:r>
            <a:r>
              <a:rPr lang="en-GB" sz="2200" dirty="0"/>
              <a:t>, 1748–1793)</a:t>
            </a:r>
          </a:p>
        </p:txBody>
      </p:sp>
      <p:sp>
        <p:nvSpPr>
          <p:cNvPr id="9" name="Text Placeholder 8">
            <a:extLst>
              <a:ext uri="{FF2B5EF4-FFF2-40B4-BE49-F238E27FC236}">
                <a16:creationId xmlns:a16="http://schemas.microsoft.com/office/drawing/2014/main" id="{6F74FA31-D797-4D4E-8E5A-7E12E2C98FAD}"/>
              </a:ext>
            </a:extLst>
          </p:cNvPr>
          <p:cNvSpPr>
            <a:spLocks noGrp="1"/>
          </p:cNvSpPr>
          <p:nvPr>
            <p:ph type="body" sz="quarter" idx="3"/>
          </p:nvPr>
        </p:nvSpPr>
        <p:spPr/>
        <p:txBody>
          <a:bodyPr/>
          <a:lstStyle/>
          <a:p>
            <a:endParaRPr lang="en-GB" dirty="0"/>
          </a:p>
        </p:txBody>
      </p:sp>
      <p:sp>
        <p:nvSpPr>
          <p:cNvPr id="10" name="Content Placeholder 9">
            <a:extLst>
              <a:ext uri="{FF2B5EF4-FFF2-40B4-BE49-F238E27FC236}">
                <a16:creationId xmlns:a16="http://schemas.microsoft.com/office/drawing/2014/main" id="{489B3E10-B15F-4B16-8737-8ED81DD3C97B}"/>
              </a:ext>
            </a:extLst>
          </p:cNvPr>
          <p:cNvSpPr>
            <a:spLocks noGrp="1"/>
          </p:cNvSpPr>
          <p:nvPr>
            <p:ph sz="quarter" idx="4"/>
          </p:nvPr>
        </p:nvSpPr>
        <p:spPr>
          <a:xfrm>
            <a:off x="6585167" y="1961811"/>
            <a:ext cx="5389033" cy="3951288"/>
          </a:xfrm>
        </p:spPr>
        <p:txBody>
          <a:bodyPr/>
          <a:lstStyle/>
          <a:p>
            <a:pPr marL="0" indent="0" algn="r">
              <a:buNone/>
            </a:pPr>
            <a:r>
              <a:rPr lang="en-US" sz="3600" dirty="0"/>
              <a:t>Mary Wollstonecraft </a:t>
            </a:r>
          </a:p>
          <a:p>
            <a:pPr marL="0" indent="0" algn="r">
              <a:buNone/>
            </a:pPr>
            <a:r>
              <a:rPr lang="da-DK" sz="2200" dirty="0"/>
              <a:t>(1759–1797)</a:t>
            </a:r>
            <a:endParaRPr lang="en-GB" sz="2200" dirty="0"/>
          </a:p>
        </p:txBody>
      </p:sp>
    </p:spTree>
    <p:extLst>
      <p:ext uri="{BB962C8B-B14F-4D97-AF65-F5344CB8AC3E}">
        <p14:creationId xmlns:p14="http://schemas.microsoft.com/office/powerpoint/2010/main" val="234213282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261257" y="217713"/>
            <a:ext cx="11654971" cy="1690253"/>
          </a:xfrm>
          <a:prstGeom prst="rect">
            <a:avLst/>
          </a:prstGeom>
        </p:spPr>
        <p:txBody>
          <a:bodyPr>
            <a:normAutofit/>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Calibri" pitchFamily="34" charset="0"/>
              </a:defRPr>
            </a:lvl2pPr>
            <a:lvl3pPr algn="ctr" rtl="0" eaLnBrk="0" fontAlgn="base" hangingPunct="0">
              <a:spcBef>
                <a:spcPct val="0"/>
              </a:spcBef>
              <a:spcAft>
                <a:spcPct val="0"/>
              </a:spcAft>
              <a:defRPr sz="4400">
                <a:solidFill>
                  <a:schemeClr val="tx1"/>
                </a:solidFill>
                <a:latin typeface="Calibri" pitchFamily="34" charset="0"/>
              </a:defRPr>
            </a:lvl3pPr>
            <a:lvl4pPr algn="ctr" rtl="0" eaLnBrk="0" fontAlgn="base" hangingPunct="0">
              <a:spcBef>
                <a:spcPct val="0"/>
              </a:spcBef>
              <a:spcAft>
                <a:spcPct val="0"/>
              </a:spcAft>
              <a:defRPr sz="4400">
                <a:solidFill>
                  <a:schemeClr val="tx1"/>
                </a:solidFill>
                <a:latin typeface="Calibri" pitchFamily="34" charset="0"/>
              </a:defRPr>
            </a:lvl4pPr>
            <a:lvl5pPr algn="ctr" rtl="0" eaLnBrk="0" fontAlgn="base" hangingPunct="0">
              <a:spcBef>
                <a:spcPct val="0"/>
              </a:spcBef>
              <a:spcAft>
                <a:spcPct val="0"/>
              </a:spcAft>
              <a:defRPr sz="4400">
                <a:solidFill>
                  <a:schemeClr val="tx1"/>
                </a:solidFill>
                <a:latin typeface="Calibri" pitchFamily="34"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a:lstStyle>
          <a:p>
            <a:pPr marL="0" lvl="1"/>
            <a:r>
              <a:rPr lang="en-US" sz="2700" b="1" kern="0" dirty="0"/>
              <a:t>2. Women and the Revolutionary Era: </a:t>
            </a:r>
          </a:p>
          <a:p>
            <a:pPr marL="0" lvl="1"/>
            <a:r>
              <a:rPr lang="en-GB" sz="2700" b="1" kern="0" dirty="0"/>
              <a:t>Debating the Declaration of ‘Independence’</a:t>
            </a:r>
          </a:p>
          <a:p>
            <a:pPr marL="0" lvl="1"/>
            <a:endParaRPr lang="en-US" kern="0" dirty="0"/>
          </a:p>
        </p:txBody>
      </p:sp>
      <p:sp>
        <p:nvSpPr>
          <p:cNvPr id="3" name="Rectangle 2"/>
          <p:cNvSpPr/>
          <p:nvPr/>
        </p:nvSpPr>
        <p:spPr>
          <a:xfrm>
            <a:off x="896646" y="1530219"/>
            <a:ext cx="10022888" cy="4678204"/>
          </a:xfrm>
          <a:prstGeom prst="rect">
            <a:avLst/>
          </a:prstGeom>
        </p:spPr>
        <p:txBody>
          <a:bodyPr wrap="square">
            <a:spAutoFit/>
          </a:bodyPr>
          <a:lstStyle/>
          <a:p>
            <a:pPr algn="just"/>
            <a:r>
              <a:rPr lang="en-GB" sz="2800" dirty="0"/>
              <a:t>“</a:t>
            </a:r>
            <a:r>
              <a:rPr lang="en-US" sz="2800" dirty="0"/>
              <a:t>When in the Course of human events, it becomes necessary for one people to dissolve the political bands which have connected them with another, and to …. the separate and equal station to which the Laws of Nature and of Nature's God entitle them, a decent respect to the opinions of mankind requires that they should declare the causes which impel them to the separation.</a:t>
            </a:r>
            <a:endParaRPr lang="en-GB" sz="2800" dirty="0"/>
          </a:p>
          <a:p>
            <a:pPr algn="just"/>
            <a:r>
              <a:rPr lang="en-GB" sz="2800" dirty="0"/>
              <a:t>	“We hold these truths to be self-evident, that </a:t>
            </a:r>
            <a:r>
              <a:rPr lang="en-GB" sz="2800" b="1" dirty="0"/>
              <a:t>all </a:t>
            </a:r>
            <a:r>
              <a:rPr lang="en-GB" sz="2800" b="1" i="1" dirty="0"/>
              <a:t>men</a:t>
            </a:r>
            <a:r>
              <a:rPr lang="en-GB" sz="2800" b="1" dirty="0"/>
              <a:t> are created equal</a:t>
            </a:r>
            <a:r>
              <a:rPr lang="en-GB" sz="2800" dirty="0"/>
              <a:t>, that they are endowed by their Creator with certain unalienable Rights, that among these are Life, Liberty and the pursuit of Happiness.” </a:t>
            </a:r>
          </a:p>
          <a:p>
            <a:pPr marL="285750" indent="-285750" algn="r">
              <a:buFontTx/>
              <a:buChar char="-"/>
            </a:pPr>
            <a:r>
              <a:rPr lang="en-GB" dirty="0"/>
              <a:t>Declaration of Independence, July 4 1776 </a:t>
            </a:r>
          </a:p>
        </p:txBody>
      </p:sp>
    </p:spTree>
    <p:extLst>
      <p:ext uri="{BB962C8B-B14F-4D97-AF65-F5344CB8AC3E}">
        <p14:creationId xmlns:p14="http://schemas.microsoft.com/office/powerpoint/2010/main" val="313096568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261257" y="217714"/>
            <a:ext cx="11654971" cy="1436916"/>
          </a:xfrm>
          <a:prstGeom prst="rect">
            <a:avLst/>
          </a:prstGeom>
        </p:spPr>
        <p:txBody>
          <a:bodyPr>
            <a:normAutofit/>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Calibri" pitchFamily="34" charset="0"/>
              </a:defRPr>
            </a:lvl2pPr>
            <a:lvl3pPr algn="ctr" rtl="0" eaLnBrk="0" fontAlgn="base" hangingPunct="0">
              <a:spcBef>
                <a:spcPct val="0"/>
              </a:spcBef>
              <a:spcAft>
                <a:spcPct val="0"/>
              </a:spcAft>
              <a:defRPr sz="4400">
                <a:solidFill>
                  <a:schemeClr val="tx1"/>
                </a:solidFill>
                <a:latin typeface="Calibri" pitchFamily="34" charset="0"/>
              </a:defRPr>
            </a:lvl3pPr>
            <a:lvl4pPr algn="ctr" rtl="0" eaLnBrk="0" fontAlgn="base" hangingPunct="0">
              <a:spcBef>
                <a:spcPct val="0"/>
              </a:spcBef>
              <a:spcAft>
                <a:spcPct val="0"/>
              </a:spcAft>
              <a:defRPr sz="4400">
                <a:solidFill>
                  <a:schemeClr val="tx1"/>
                </a:solidFill>
                <a:latin typeface="Calibri" pitchFamily="34" charset="0"/>
              </a:defRPr>
            </a:lvl4pPr>
            <a:lvl5pPr algn="ctr" rtl="0" eaLnBrk="0" fontAlgn="base" hangingPunct="0">
              <a:spcBef>
                <a:spcPct val="0"/>
              </a:spcBef>
              <a:spcAft>
                <a:spcPct val="0"/>
              </a:spcAft>
              <a:defRPr sz="4400">
                <a:solidFill>
                  <a:schemeClr val="tx1"/>
                </a:solidFill>
                <a:latin typeface="Calibri" pitchFamily="34"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a:lstStyle>
          <a:p>
            <a:pPr marL="0" lvl="1"/>
            <a:r>
              <a:rPr lang="en-US" sz="2700" b="1" kern="0" dirty="0"/>
              <a:t>2. Women and the Revolutionary Era: </a:t>
            </a:r>
          </a:p>
          <a:p>
            <a:pPr marL="0" lvl="1"/>
            <a:r>
              <a:rPr lang="en-US" sz="2700" b="1" kern="0" dirty="0"/>
              <a:t>Debating the Declaration of ‘Independence’</a:t>
            </a:r>
            <a:endParaRPr lang="en-GB" sz="2700" b="1" kern="0" dirty="0"/>
          </a:p>
        </p:txBody>
      </p:sp>
      <p:sp>
        <p:nvSpPr>
          <p:cNvPr id="3" name="Rectangle 2"/>
          <p:cNvSpPr/>
          <p:nvPr/>
        </p:nvSpPr>
        <p:spPr>
          <a:xfrm>
            <a:off x="0" y="1277257"/>
            <a:ext cx="12192000" cy="5534162"/>
          </a:xfrm>
          <a:prstGeom prst="rect">
            <a:avLst/>
          </a:prstGeom>
        </p:spPr>
        <p:txBody>
          <a:bodyPr wrap="square" lIns="540000" tIns="180000" rIns="540000" bIns="180000">
            <a:spAutoFit/>
          </a:bodyPr>
          <a:lstStyle/>
          <a:p>
            <a:pPr algn="just"/>
            <a:r>
              <a:rPr lang="en-GB" sz="2400" dirty="0"/>
              <a:t>“That </a:t>
            </a:r>
            <a:r>
              <a:rPr lang="en-GB" sz="2400" b="1" dirty="0">
                <a:solidFill>
                  <a:srgbClr val="FF0000"/>
                </a:solidFill>
              </a:rPr>
              <a:t>all inhabitants</a:t>
            </a:r>
            <a:r>
              <a:rPr lang="en-GB" sz="2400" dirty="0"/>
              <a:t>, </a:t>
            </a:r>
            <a:r>
              <a:rPr lang="en-GB" sz="2400" i="1" dirty="0"/>
              <a:t>of full age, who are worth fifty pounds proclamation money, clear estate in the same</a:t>
            </a:r>
            <a:r>
              <a:rPr lang="en-GB" sz="2400" dirty="0"/>
              <a:t>, and have resided within the county in which they claim a vote for 12 months immediately preceding the election, shall be entitled to vote.”</a:t>
            </a:r>
          </a:p>
          <a:p>
            <a:pPr marL="457200" indent="-457200" algn="just">
              <a:buFontTx/>
              <a:buChar char="-"/>
            </a:pPr>
            <a:r>
              <a:rPr lang="en-GB" sz="2400" dirty="0"/>
              <a:t>New Jersey Constitution, 1776</a:t>
            </a:r>
          </a:p>
          <a:p>
            <a:pPr marL="457200" indent="-457200" algn="just">
              <a:buFontTx/>
              <a:buChar char="-"/>
            </a:pPr>
            <a:endParaRPr lang="en-GB" sz="2400" dirty="0"/>
          </a:p>
          <a:p>
            <a:pPr algn="just"/>
            <a:r>
              <a:rPr lang="en-GB" sz="2400" dirty="0"/>
              <a:t>“… Every voter shall openly, and in full view deliver </a:t>
            </a:r>
            <a:r>
              <a:rPr lang="en-GB" sz="2400" b="1" dirty="0">
                <a:solidFill>
                  <a:srgbClr val="FF0000"/>
                </a:solidFill>
              </a:rPr>
              <a:t>his or her </a:t>
            </a:r>
            <a:r>
              <a:rPr lang="en-GB" sz="2400" dirty="0"/>
              <a:t>ballot (which shall be a single written ticket containing the names of the person for whom </a:t>
            </a:r>
            <a:r>
              <a:rPr lang="en-GB" sz="2400" b="1" dirty="0">
                <a:solidFill>
                  <a:srgbClr val="FF0000"/>
                </a:solidFill>
              </a:rPr>
              <a:t>he or she </a:t>
            </a:r>
            <a:r>
              <a:rPr lang="en-GB" sz="2400" dirty="0"/>
              <a:t>votes) to the said judge, or either of the inspectors, who, on receipt thereof, shall, with an audible voice, pronounce the name of such voter, and if no objection is made to the voter, put the ballot immediately into the election box …”</a:t>
            </a:r>
          </a:p>
          <a:p>
            <a:pPr marL="457200" indent="-457200" algn="just">
              <a:buFontTx/>
              <a:buChar char="-"/>
            </a:pPr>
            <a:r>
              <a:rPr lang="en-GB" sz="2400" dirty="0"/>
              <a:t>Act in New Jersey Assembly, 1797</a:t>
            </a:r>
          </a:p>
          <a:p>
            <a:pPr algn="just"/>
            <a:endParaRPr lang="en-GB" sz="2400" dirty="0"/>
          </a:p>
          <a:p>
            <a:pPr marL="571500" indent="-571500" algn="just">
              <a:buFont typeface="Arial" panose="020B0604020202020204" pitchFamily="34" charset="0"/>
              <a:buChar char="•"/>
            </a:pPr>
            <a:r>
              <a:rPr lang="en-GB" sz="2400" dirty="0"/>
              <a:t>In 1807 the state's legislature ignored the constitution and restricted suffrage to white male citizens who paid taxes; right to vote rescinded thereafter</a:t>
            </a:r>
          </a:p>
        </p:txBody>
      </p:sp>
    </p:spTree>
    <p:extLst>
      <p:ext uri="{BB962C8B-B14F-4D97-AF65-F5344CB8AC3E}">
        <p14:creationId xmlns:p14="http://schemas.microsoft.com/office/powerpoint/2010/main" val="346513021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261257" y="217714"/>
            <a:ext cx="11736302" cy="1436916"/>
          </a:xfrm>
          <a:prstGeom prst="rect">
            <a:avLst/>
          </a:prstGeom>
        </p:spPr>
        <p:txBody>
          <a:bodyPr>
            <a:normAutofit/>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Calibri" pitchFamily="34" charset="0"/>
              </a:defRPr>
            </a:lvl2pPr>
            <a:lvl3pPr algn="ctr" rtl="0" eaLnBrk="0" fontAlgn="base" hangingPunct="0">
              <a:spcBef>
                <a:spcPct val="0"/>
              </a:spcBef>
              <a:spcAft>
                <a:spcPct val="0"/>
              </a:spcAft>
              <a:defRPr sz="4400">
                <a:solidFill>
                  <a:schemeClr val="tx1"/>
                </a:solidFill>
                <a:latin typeface="Calibri" pitchFamily="34" charset="0"/>
              </a:defRPr>
            </a:lvl3pPr>
            <a:lvl4pPr algn="ctr" rtl="0" eaLnBrk="0" fontAlgn="base" hangingPunct="0">
              <a:spcBef>
                <a:spcPct val="0"/>
              </a:spcBef>
              <a:spcAft>
                <a:spcPct val="0"/>
              </a:spcAft>
              <a:defRPr sz="4400">
                <a:solidFill>
                  <a:schemeClr val="tx1"/>
                </a:solidFill>
                <a:latin typeface="Calibri" pitchFamily="34" charset="0"/>
              </a:defRPr>
            </a:lvl4pPr>
            <a:lvl5pPr algn="ctr" rtl="0" eaLnBrk="0" fontAlgn="base" hangingPunct="0">
              <a:spcBef>
                <a:spcPct val="0"/>
              </a:spcBef>
              <a:spcAft>
                <a:spcPct val="0"/>
              </a:spcAft>
              <a:defRPr sz="4400">
                <a:solidFill>
                  <a:schemeClr val="tx1"/>
                </a:solidFill>
                <a:latin typeface="Calibri" pitchFamily="34"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a:lstStyle>
          <a:p>
            <a:pPr marL="0" lvl="1"/>
            <a:r>
              <a:rPr lang="en-US" sz="2700" b="1" kern="0" dirty="0"/>
              <a:t>2. Women and the Revolutionary Era: </a:t>
            </a:r>
          </a:p>
          <a:p>
            <a:pPr marL="0" lvl="1"/>
            <a:r>
              <a:rPr lang="en-GB" sz="2700" b="1" kern="0" dirty="0"/>
              <a:t>Debating the Declaration of ‘Independence’</a:t>
            </a:r>
          </a:p>
        </p:txBody>
      </p:sp>
      <p:sp>
        <p:nvSpPr>
          <p:cNvPr id="3" name="Rectangle 2"/>
          <p:cNvSpPr/>
          <p:nvPr/>
        </p:nvSpPr>
        <p:spPr>
          <a:xfrm>
            <a:off x="194441" y="5063566"/>
            <a:ext cx="3151188" cy="1840843"/>
          </a:xfrm>
          <a:prstGeom prst="rect">
            <a:avLst/>
          </a:prstGeom>
        </p:spPr>
        <p:txBody>
          <a:bodyPr wrap="square" lIns="540000" tIns="180000" rIns="540000" bIns="180000">
            <a:spAutoFit/>
          </a:bodyPr>
          <a:lstStyle/>
          <a:p>
            <a:pPr algn="ctr"/>
            <a:r>
              <a:rPr lang="en-GB" sz="2400" b="1" dirty="0"/>
              <a:t>Judith Sargent Murray</a:t>
            </a:r>
          </a:p>
          <a:p>
            <a:pPr algn="ctr"/>
            <a:r>
              <a:rPr lang="en-GB" sz="2400" b="1" dirty="0"/>
              <a:t>(1751–1820)</a:t>
            </a:r>
          </a:p>
          <a:p>
            <a:pPr algn="just"/>
            <a:endParaRPr lang="en-GB" sz="2400" dirty="0"/>
          </a:p>
        </p:txBody>
      </p:sp>
      <p:sp>
        <p:nvSpPr>
          <p:cNvPr id="5" name="Rectangle 4"/>
          <p:cNvSpPr/>
          <p:nvPr/>
        </p:nvSpPr>
        <p:spPr>
          <a:xfrm>
            <a:off x="3412446" y="1075766"/>
            <a:ext cx="8779554" cy="6118937"/>
          </a:xfrm>
          <a:prstGeom prst="rect">
            <a:avLst/>
          </a:prstGeom>
        </p:spPr>
        <p:txBody>
          <a:bodyPr wrap="square" lIns="360000" tIns="180000" rIns="360000" bIns="180000">
            <a:spAutoFit/>
          </a:bodyPr>
          <a:lstStyle/>
          <a:p>
            <a:pPr algn="just"/>
            <a:r>
              <a:rPr lang="en-GB" sz="3200" dirty="0"/>
              <a:t>“</a:t>
            </a:r>
            <a:r>
              <a:rPr lang="en-US" sz="3200" dirty="0"/>
              <a:t>Is it upon mature consideration we adopt the idea, that </a:t>
            </a:r>
            <a:r>
              <a:rPr lang="en-US" sz="3200" i="1" dirty="0"/>
              <a:t>nature</a:t>
            </a:r>
            <a:r>
              <a:rPr lang="en-US" sz="3200" dirty="0"/>
              <a:t> is thus partial in her distributions? [H]</a:t>
            </a:r>
            <a:r>
              <a:rPr lang="en-US" sz="3200" dirty="0" err="1"/>
              <a:t>ath</a:t>
            </a:r>
            <a:r>
              <a:rPr lang="en-US" sz="3200" dirty="0"/>
              <a:t> … she yielded to one half of the human species so unquestionable a mental superiority? I know that to both sexes elevated understandings, and the reverse, are common. But, </a:t>
            </a:r>
            <a:r>
              <a:rPr lang="en-US" sz="3200" b="1" dirty="0"/>
              <a:t>suffer me to ask, in what the minds of females are so notoriously deficient, or unequal?”</a:t>
            </a:r>
            <a:endParaRPr lang="en-US" sz="3200" dirty="0"/>
          </a:p>
          <a:p>
            <a:pPr marL="285750" indent="-285750" algn="r">
              <a:buFontTx/>
              <a:buChar char="-"/>
            </a:pPr>
            <a:r>
              <a:rPr lang="en-GB" sz="2400" dirty="0"/>
              <a:t>‘</a:t>
            </a:r>
            <a:r>
              <a:rPr lang="en-GB" sz="2400" b="1" dirty="0"/>
              <a:t>O</a:t>
            </a:r>
            <a:r>
              <a:rPr lang="en-US" sz="2400" b="1" dirty="0"/>
              <a:t>n the </a:t>
            </a:r>
            <a:r>
              <a:rPr lang="en-US" sz="2400" b="1" dirty="0">
                <a:solidFill>
                  <a:srgbClr val="FF0000"/>
                </a:solidFill>
              </a:rPr>
              <a:t>Equality</a:t>
            </a:r>
            <a:r>
              <a:rPr lang="en-US" sz="2400" b="1" dirty="0"/>
              <a:t> of the Sexes</a:t>
            </a:r>
            <a:r>
              <a:rPr lang="en-US" sz="2400" dirty="0"/>
              <a:t>,’ </a:t>
            </a:r>
            <a:r>
              <a:rPr lang="en-US" sz="2400" i="1" dirty="0"/>
              <a:t>Massachusetts Magazine</a:t>
            </a:r>
            <a:r>
              <a:rPr lang="en-US" sz="2400" dirty="0"/>
              <a:t>, April-May 1790</a:t>
            </a:r>
          </a:p>
          <a:p>
            <a:pPr algn="just"/>
            <a:endParaRPr lang="en-GB" sz="1900" dirty="0"/>
          </a:p>
          <a:p>
            <a:pPr algn="just"/>
            <a:endParaRPr lang="en-GB" sz="1900" dirty="0"/>
          </a:p>
        </p:txBody>
      </p:sp>
      <p:pic>
        <p:nvPicPr>
          <p:cNvPr id="6" name="Picture 4">
            <a:extLst>
              <a:ext uri="{FF2B5EF4-FFF2-40B4-BE49-F238E27FC236}">
                <a16:creationId xmlns:a16="http://schemas.microsoft.com/office/drawing/2014/main" id="{6572B2CE-00C0-4802-87DA-8E318CDF4E2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7624" y="1236404"/>
            <a:ext cx="3151188" cy="3987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38316546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261257" y="217714"/>
            <a:ext cx="11736302" cy="1436916"/>
          </a:xfrm>
          <a:prstGeom prst="rect">
            <a:avLst/>
          </a:prstGeom>
        </p:spPr>
        <p:txBody>
          <a:bodyPr>
            <a:normAutofit/>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Calibri" pitchFamily="34" charset="0"/>
              </a:defRPr>
            </a:lvl2pPr>
            <a:lvl3pPr algn="ctr" rtl="0" eaLnBrk="0" fontAlgn="base" hangingPunct="0">
              <a:spcBef>
                <a:spcPct val="0"/>
              </a:spcBef>
              <a:spcAft>
                <a:spcPct val="0"/>
              </a:spcAft>
              <a:defRPr sz="4400">
                <a:solidFill>
                  <a:schemeClr val="tx1"/>
                </a:solidFill>
                <a:latin typeface="Calibri" pitchFamily="34" charset="0"/>
              </a:defRPr>
            </a:lvl3pPr>
            <a:lvl4pPr algn="ctr" rtl="0" eaLnBrk="0" fontAlgn="base" hangingPunct="0">
              <a:spcBef>
                <a:spcPct val="0"/>
              </a:spcBef>
              <a:spcAft>
                <a:spcPct val="0"/>
              </a:spcAft>
              <a:defRPr sz="4400">
                <a:solidFill>
                  <a:schemeClr val="tx1"/>
                </a:solidFill>
                <a:latin typeface="Calibri" pitchFamily="34" charset="0"/>
              </a:defRPr>
            </a:lvl4pPr>
            <a:lvl5pPr algn="ctr" rtl="0" eaLnBrk="0" fontAlgn="base" hangingPunct="0">
              <a:spcBef>
                <a:spcPct val="0"/>
              </a:spcBef>
              <a:spcAft>
                <a:spcPct val="0"/>
              </a:spcAft>
              <a:defRPr sz="4400">
                <a:solidFill>
                  <a:schemeClr val="tx1"/>
                </a:solidFill>
                <a:latin typeface="Calibri" pitchFamily="34"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a:lstStyle>
          <a:p>
            <a:pPr marL="0" lvl="1"/>
            <a:r>
              <a:rPr lang="en-US" sz="2700" b="1" kern="0" dirty="0"/>
              <a:t>2. Women and the Revolutionary Era: </a:t>
            </a:r>
          </a:p>
          <a:p>
            <a:pPr marL="0" lvl="1"/>
            <a:r>
              <a:rPr lang="en-GB" sz="2700" b="1" kern="0" dirty="0"/>
              <a:t>Debating the Declaration of ‘Independence’</a:t>
            </a:r>
          </a:p>
        </p:txBody>
      </p:sp>
      <p:sp>
        <p:nvSpPr>
          <p:cNvPr id="3" name="Rectangle 2"/>
          <p:cNvSpPr/>
          <p:nvPr/>
        </p:nvSpPr>
        <p:spPr>
          <a:xfrm>
            <a:off x="194441" y="5063566"/>
            <a:ext cx="3151188" cy="1840843"/>
          </a:xfrm>
          <a:prstGeom prst="rect">
            <a:avLst/>
          </a:prstGeom>
        </p:spPr>
        <p:txBody>
          <a:bodyPr wrap="square" lIns="540000" tIns="180000" rIns="540000" bIns="180000">
            <a:spAutoFit/>
          </a:bodyPr>
          <a:lstStyle/>
          <a:p>
            <a:pPr algn="ctr"/>
            <a:r>
              <a:rPr lang="en-GB" sz="2400" b="1" dirty="0"/>
              <a:t>Judith Sargent Murray</a:t>
            </a:r>
          </a:p>
          <a:p>
            <a:pPr algn="ctr"/>
            <a:r>
              <a:rPr lang="en-GB" sz="2400" b="1" dirty="0"/>
              <a:t>(1751–1820)</a:t>
            </a:r>
          </a:p>
          <a:p>
            <a:pPr algn="just"/>
            <a:endParaRPr lang="en-GB" sz="2400" dirty="0"/>
          </a:p>
        </p:txBody>
      </p:sp>
      <p:pic>
        <p:nvPicPr>
          <p:cNvPr id="3076"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7624" y="1236404"/>
            <a:ext cx="3151188" cy="3987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 name="Rectangle 4"/>
          <p:cNvSpPr/>
          <p:nvPr/>
        </p:nvSpPr>
        <p:spPr>
          <a:xfrm>
            <a:off x="3412446" y="1075766"/>
            <a:ext cx="8779554" cy="6488269"/>
          </a:xfrm>
          <a:prstGeom prst="rect">
            <a:avLst/>
          </a:prstGeom>
        </p:spPr>
        <p:txBody>
          <a:bodyPr wrap="square" lIns="360000" tIns="180000" rIns="360000" bIns="180000">
            <a:spAutoFit/>
          </a:bodyPr>
          <a:lstStyle/>
          <a:p>
            <a:pPr algn="just"/>
            <a:r>
              <a:rPr lang="en-US" sz="2400" dirty="0"/>
              <a:t>May we not trace its [gender inequality’s] source in the difference of education, and continued advantages? Will it be said that the judgment of a male of two years old, is more sage than that of a female's of the same age? I believe the reverse is generally observed to be true. But from that period what partiality! how is the one exalted, and the other depressed, by the contrary modes of education which are adopted! </a:t>
            </a:r>
            <a:r>
              <a:rPr lang="en-GB" sz="2400" dirty="0"/>
              <a:t>As </a:t>
            </a:r>
            <a:r>
              <a:rPr lang="en-US" sz="2400" dirty="0"/>
              <a:t>their years increase, the sister must be wholly domesticated, while the brother is led by the hand through all the flowery paths of science. </a:t>
            </a:r>
            <a:r>
              <a:rPr lang="en-US" sz="2400" b="1" dirty="0"/>
              <a:t>Grant that their minds are </a:t>
            </a:r>
            <a:r>
              <a:rPr lang="en-US" sz="2400" b="1" i="1" dirty="0">
                <a:solidFill>
                  <a:srgbClr val="FF0000"/>
                </a:solidFill>
              </a:rPr>
              <a:t>by nature equal</a:t>
            </a:r>
            <a:r>
              <a:rPr lang="en-US" sz="2400" dirty="0"/>
              <a:t>, yet who shall wonder at the </a:t>
            </a:r>
            <a:r>
              <a:rPr lang="en-US" sz="2400" i="1" dirty="0"/>
              <a:t>apparent</a:t>
            </a:r>
            <a:r>
              <a:rPr lang="en-US" sz="2400" dirty="0"/>
              <a:t> superiority, if indeed custom becomes </a:t>
            </a:r>
            <a:r>
              <a:rPr lang="en-US" sz="2400" i="1" dirty="0"/>
              <a:t>second nature</a:t>
            </a:r>
            <a:r>
              <a:rPr lang="en-US" sz="2400" dirty="0"/>
              <a:t>; nay if it taketh place of nature, and that it doth the experience of each day will evince.”</a:t>
            </a:r>
          </a:p>
          <a:p>
            <a:pPr marL="285750" indent="-285750" algn="r">
              <a:buFontTx/>
              <a:buChar char="-"/>
            </a:pPr>
            <a:r>
              <a:rPr lang="en-GB" sz="2400" dirty="0"/>
              <a:t>‘</a:t>
            </a:r>
            <a:r>
              <a:rPr lang="en-GB" sz="2400" b="1" dirty="0"/>
              <a:t>O</a:t>
            </a:r>
            <a:r>
              <a:rPr lang="en-US" sz="2400" b="1" dirty="0"/>
              <a:t>n the </a:t>
            </a:r>
            <a:r>
              <a:rPr lang="en-US" sz="2400" b="1" dirty="0">
                <a:solidFill>
                  <a:srgbClr val="FF0000"/>
                </a:solidFill>
              </a:rPr>
              <a:t>Equality</a:t>
            </a:r>
            <a:r>
              <a:rPr lang="en-US" sz="2400" b="1" dirty="0"/>
              <a:t> of the Sexes</a:t>
            </a:r>
            <a:r>
              <a:rPr lang="en-US" sz="2400" dirty="0"/>
              <a:t>,’ </a:t>
            </a:r>
            <a:r>
              <a:rPr lang="en-US" sz="2400" i="1" dirty="0"/>
              <a:t>Massachusetts Magazine</a:t>
            </a:r>
            <a:r>
              <a:rPr lang="en-US" sz="2400" dirty="0"/>
              <a:t>, April-May 1790</a:t>
            </a:r>
          </a:p>
          <a:p>
            <a:pPr algn="just"/>
            <a:endParaRPr lang="en-GB" sz="1900" dirty="0"/>
          </a:p>
          <a:p>
            <a:pPr algn="just"/>
            <a:endParaRPr lang="en-GB" sz="1900" dirty="0"/>
          </a:p>
        </p:txBody>
      </p:sp>
    </p:spTree>
    <p:extLst>
      <p:ext uri="{BB962C8B-B14F-4D97-AF65-F5344CB8AC3E}">
        <p14:creationId xmlns:p14="http://schemas.microsoft.com/office/powerpoint/2010/main" val="19118045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261257" y="217714"/>
            <a:ext cx="11736302" cy="1436916"/>
          </a:xfrm>
          <a:prstGeom prst="rect">
            <a:avLst/>
          </a:prstGeom>
        </p:spPr>
        <p:txBody>
          <a:bodyPr>
            <a:normAutofit/>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Calibri" pitchFamily="34" charset="0"/>
              </a:defRPr>
            </a:lvl2pPr>
            <a:lvl3pPr algn="ctr" rtl="0" eaLnBrk="0" fontAlgn="base" hangingPunct="0">
              <a:spcBef>
                <a:spcPct val="0"/>
              </a:spcBef>
              <a:spcAft>
                <a:spcPct val="0"/>
              </a:spcAft>
              <a:defRPr sz="4400">
                <a:solidFill>
                  <a:schemeClr val="tx1"/>
                </a:solidFill>
                <a:latin typeface="Calibri" pitchFamily="34" charset="0"/>
              </a:defRPr>
            </a:lvl3pPr>
            <a:lvl4pPr algn="ctr" rtl="0" eaLnBrk="0" fontAlgn="base" hangingPunct="0">
              <a:spcBef>
                <a:spcPct val="0"/>
              </a:spcBef>
              <a:spcAft>
                <a:spcPct val="0"/>
              </a:spcAft>
              <a:defRPr sz="4400">
                <a:solidFill>
                  <a:schemeClr val="tx1"/>
                </a:solidFill>
                <a:latin typeface="Calibri" pitchFamily="34" charset="0"/>
              </a:defRPr>
            </a:lvl4pPr>
            <a:lvl5pPr algn="ctr" rtl="0" eaLnBrk="0" fontAlgn="base" hangingPunct="0">
              <a:spcBef>
                <a:spcPct val="0"/>
              </a:spcBef>
              <a:spcAft>
                <a:spcPct val="0"/>
              </a:spcAft>
              <a:defRPr sz="4400">
                <a:solidFill>
                  <a:schemeClr val="tx1"/>
                </a:solidFill>
                <a:latin typeface="Calibri" pitchFamily="34"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a:lstStyle>
          <a:p>
            <a:pPr marL="0" lvl="1"/>
            <a:r>
              <a:rPr lang="en-US" sz="2700" b="1" kern="0" dirty="0"/>
              <a:t>2. Women and the Revolutionary Era: </a:t>
            </a:r>
          </a:p>
          <a:p>
            <a:pPr marL="0" lvl="1"/>
            <a:r>
              <a:rPr lang="en-GB" sz="2700" b="1" kern="0" dirty="0"/>
              <a:t>Debating the Declaration of ‘Independence’</a:t>
            </a:r>
          </a:p>
        </p:txBody>
      </p:sp>
      <p:sp>
        <p:nvSpPr>
          <p:cNvPr id="3" name="Rectangle 2"/>
          <p:cNvSpPr/>
          <p:nvPr/>
        </p:nvSpPr>
        <p:spPr>
          <a:xfrm>
            <a:off x="194441" y="5063566"/>
            <a:ext cx="3151188" cy="1840843"/>
          </a:xfrm>
          <a:prstGeom prst="rect">
            <a:avLst/>
          </a:prstGeom>
        </p:spPr>
        <p:txBody>
          <a:bodyPr wrap="square" lIns="540000" tIns="180000" rIns="540000" bIns="180000">
            <a:spAutoFit/>
          </a:bodyPr>
          <a:lstStyle/>
          <a:p>
            <a:pPr algn="ctr"/>
            <a:r>
              <a:rPr lang="en-GB" sz="2400" b="1" dirty="0"/>
              <a:t>Judith Sargent Murray</a:t>
            </a:r>
          </a:p>
          <a:p>
            <a:pPr algn="ctr"/>
            <a:r>
              <a:rPr lang="en-GB" sz="2400" b="1" dirty="0"/>
              <a:t>(1751–1820)</a:t>
            </a:r>
          </a:p>
          <a:p>
            <a:pPr algn="just"/>
            <a:endParaRPr lang="en-GB" sz="2400" dirty="0"/>
          </a:p>
        </p:txBody>
      </p:sp>
      <p:sp>
        <p:nvSpPr>
          <p:cNvPr id="5" name="Rectangle 4"/>
          <p:cNvSpPr/>
          <p:nvPr/>
        </p:nvSpPr>
        <p:spPr>
          <a:xfrm>
            <a:off x="3412446" y="1075766"/>
            <a:ext cx="8779554" cy="4241500"/>
          </a:xfrm>
          <a:prstGeom prst="rect">
            <a:avLst/>
          </a:prstGeom>
        </p:spPr>
        <p:txBody>
          <a:bodyPr wrap="square" lIns="360000" tIns="180000" rIns="360000" bIns="180000">
            <a:spAutoFit/>
          </a:bodyPr>
          <a:lstStyle/>
          <a:p>
            <a:pPr algn="just"/>
            <a:r>
              <a:rPr lang="en-GB" sz="2800" dirty="0"/>
              <a:t>“</a:t>
            </a:r>
            <a:r>
              <a:rPr lang="en-US" sz="2800" dirty="0"/>
              <a:t>I would give my daughters every accomplishment which I thought proper, and to crown all, I would early accustom them to habits of industry, and order … they should be enabled to procure for themselves the necessaries of life, </a:t>
            </a:r>
            <a:r>
              <a:rPr lang="en-US" sz="2800" b="1" dirty="0">
                <a:solidFill>
                  <a:srgbClr val="FF0000"/>
                </a:solidFill>
              </a:rPr>
              <a:t>independence should be placed within their grasp</a:t>
            </a:r>
            <a:r>
              <a:rPr lang="en-US" sz="2800" dirty="0"/>
              <a:t>, and I would teach them to ‘reverence themselves.’” </a:t>
            </a:r>
            <a:endParaRPr lang="en-GB" sz="2800" dirty="0"/>
          </a:p>
          <a:p>
            <a:pPr marL="285750" indent="-285750" algn="r">
              <a:buFontTx/>
              <a:buChar char="-"/>
            </a:pPr>
            <a:r>
              <a:rPr lang="en-GB" sz="2800" dirty="0"/>
              <a:t>Judith Sargent Murray, </a:t>
            </a:r>
            <a:r>
              <a:rPr lang="en-US" sz="2800" i="1" dirty="0"/>
              <a:t>Massachusetts Magazine</a:t>
            </a:r>
            <a:r>
              <a:rPr lang="en-US" sz="2800" dirty="0"/>
              <a:t>, August 1793</a:t>
            </a:r>
            <a:endParaRPr lang="en-GB" sz="2800" dirty="0"/>
          </a:p>
        </p:txBody>
      </p:sp>
      <p:pic>
        <p:nvPicPr>
          <p:cNvPr id="6" name="Picture 4">
            <a:extLst>
              <a:ext uri="{FF2B5EF4-FFF2-40B4-BE49-F238E27FC236}">
                <a16:creationId xmlns:a16="http://schemas.microsoft.com/office/drawing/2014/main" id="{97E55595-2E7B-46A6-8433-A4C6A2549B2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7624" y="1236404"/>
            <a:ext cx="3151188" cy="3987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1879936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337700"/>
            <a:ext cx="12192000" cy="1143000"/>
          </a:xfrm>
        </p:spPr>
        <p:txBody>
          <a:bodyPr/>
          <a:lstStyle/>
          <a:p>
            <a:pPr lvl="1"/>
            <a:r>
              <a:rPr lang="en-GB" sz="2800" b="1" dirty="0"/>
              <a:t>3.  Mid-19th-Century Women’s Movement: Religious revival</a:t>
            </a:r>
            <a:br>
              <a:rPr lang="en-GB" sz="2800" dirty="0"/>
            </a:br>
            <a:r>
              <a:rPr lang="en-GB" sz="2800" b="1" dirty="0"/>
              <a:t> </a:t>
            </a:r>
            <a:br>
              <a:rPr lang="en-GB" sz="2800" b="1" dirty="0"/>
            </a:br>
            <a:endParaRPr lang="en-GB" sz="2800" dirty="0"/>
          </a:p>
        </p:txBody>
      </p:sp>
      <p:sp>
        <p:nvSpPr>
          <p:cNvPr id="4" name="Content Placeholder 3"/>
          <p:cNvSpPr>
            <a:spLocks noGrp="1"/>
          </p:cNvSpPr>
          <p:nvPr>
            <p:ph sz="half" idx="2"/>
          </p:nvPr>
        </p:nvSpPr>
        <p:spPr>
          <a:xfrm>
            <a:off x="409902" y="976696"/>
            <a:ext cx="3831021" cy="3951288"/>
          </a:xfrm>
        </p:spPr>
        <p:txBody>
          <a:bodyPr/>
          <a:lstStyle/>
          <a:p>
            <a:r>
              <a:rPr lang="en-GB" dirty="0"/>
              <a:t>Women played prominent role in the Second Great Awakening of the early-to-mid-19</a:t>
            </a:r>
            <a:r>
              <a:rPr lang="en-GB" baseline="30000" dirty="0"/>
              <a:t>th</a:t>
            </a:r>
            <a:r>
              <a:rPr lang="en-GB" dirty="0"/>
              <a:t> century</a:t>
            </a:r>
          </a:p>
          <a:p>
            <a:r>
              <a:rPr lang="en-GB" dirty="0"/>
              <a:t>Rejection of orthodox Calvinism and belief in predestination</a:t>
            </a:r>
          </a:p>
          <a:p>
            <a:r>
              <a:rPr lang="en-GB" dirty="0"/>
              <a:t>Stressed importance of reform movements designed to remedy the evils of society before the anticipated Second Coming</a:t>
            </a:r>
          </a:p>
        </p:txBody>
      </p:sp>
      <p:sp>
        <p:nvSpPr>
          <p:cNvPr id="5" name="Text Placeholder 4"/>
          <p:cNvSpPr>
            <a:spLocks noGrp="1"/>
          </p:cNvSpPr>
          <p:nvPr>
            <p:ph type="body" sz="quarter" idx="3"/>
          </p:nvPr>
        </p:nvSpPr>
        <p:spPr/>
        <p:txBody>
          <a:bodyPr/>
          <a:lstStyle/>
          <a:p>
            <a:endParaRPr lang="en-GB" dirty="0"/>
          </a:p>
        </p:txBody>
      </p:sp>
      <p:pic>
        <p:nvPicPr>
          <p:cNvPr id="4098" name="Picture 2"/>
          <p:cNvPicPr>
            <a:picLocks noGrp="1" noChangeAspect="1" noChangeArrowheads="1"/>
          </p:cNvPicPr>
          <p:nvPr>
            <p:ph sz="quarter" idx="4"/>
          </p:nvPr>
        </p:nvPicPr>
        <p:blipFill>
          <a:blip r:embed="rId3">
            <a:extLst>
              <a:ext uri="{28A0092B-C50C-407E-A947-70E740481C1C}">
                <a14:useLocalDpi xmlns:a14="http://schemas.microsoft.com/office/drawing/2010/main" val="0"/>
              </a:ext>
            </a:extLst>
          </a:blip>
          <a:srcRect/>
          <a:stretch>
            <a:fillRect/>
          </a:stretch>
        </p:blipFill>
        <p:spPr bwMode="auto">
          <a:xfrm>
            <a:off x="4514191" y="788277"/>
            <a:ext cx="7677809" cy="383890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4099" name="Picture 3"/>
          <p:cNvPicPr>
            <a:picLocks noChangeAspect="1" noChangeArrowheads="1"/>
          </p:cNvPicPr>
          <p:nvPr/>
        </p:nvPicPr>
        <p:blipFill rotWithShape="1">
          <a:blip r:embed="rId4">
            <a:extLst>
              <a:ext uri="{28A0092B-C50C-407E-A947-70E740481C1C}">
                <a14:useLocalDpi xmlns:a14="http://schemas.microsoft.com/office/drawing/2010/main" val="0"/>
              </a:ext>
            </a:extLst>
          </a:blip>
          <a:srcRect l="4499" t="8600" r="5972" b="6453"/>
          <a:stretch/>
        </p:blipFill>
        <p:spPr bwMode="auto">
          <a:xfrm>
            <a:off x="4514191" y="4582003"/>
            <a:ext cx="3421117" cy="227599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1" name="Rectangle 10"/>
          <p:cNvSpPr/>
          <p:nvPr/>
        </p:nvSpPr>
        <p:spPr>
          <a:xfrm>
            <a:off x="10817028" y="4582003"/>
            <a:ext cx="1296144" cy="1477328"/>
          </a:xfrm>
          <a:prstGeom prst="rect">
            <a:avLst/>
          </a:prstGeom>
        </p:spPr>
        <p:txBody>
          <a:bodyPr wrap="square">
            <a:spAutoFit/>
          </a:bodyPr>
          <a:lstStyle/>
          <a:p>
            <a:r>
              <a:rPr lang="en-GB" dirty="0"/>
              <a:t>Methodist camp meeting, March 1 1819</a:t>
            </a:r>
          </a:p>
        </p:txBody>
      </p:sp>
    </p:spTree>
    <p:extLst>
      <p:ext uri="{BB962C8B-B14F-4D97-AF65-F5344CB8AC3E}">
        <p14:creationId xmlns:p14="http://schemas.microsoft.com/office/powerpoint/2010/main" val="263266921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4855" y="195810"/>
            <a:ext cx="10972800" cy="1143000"/>
          </a:xfrm>
        </p:spPr>
        <p:txBody>
          <a:bodyPr/>
          <a:lstStyle/>
          <a:p>
            <a:pPr lvl="1"/>
            <a:r>
              <a:rPr lang="en-GB" sz="2800" b="1" dirty="0"/>
              <a:t>3.  Mid-19th-Century Women’s Movement: Reform </a:t>
            </a:r>
            <a:br>
              <a:rPr lang="en-GB" sz="2800" b="1" dirty="0"/>
            </a:br>
            <a:endParaRPr lang="en-GB" sz="2800" dirty="0"/>
          </a:p>
        </p:txBody>
      </p:sp>
      <p:sp>
        <p:nvSpPr>
          <p:cNvPr id="4" name="Content Placeholder 3"/>
          <p:cNvSpPr>
            <a:spLocks noGrp="1"/>
          </p:cNvSpPr>
          <p:nvPr>
            <p:ph sz="half" idx="2"/>
          </p:nvPr>
        </p:nvSpPr>
        <p:spPr>
          <a:xfrm>
            <a:off x="504495" y="1069834"/>
            <a:ext cx="11114692" cy="4689953"/>
          </a:xfrm>
        </p:spPr>
        <p:txBody>
          <a:bodyPr/>
          <a:lstStyle/>
          <a:p>
            <a:pPr algn="just">
              <a:buFont typeface="Arial" panose="020B0604020202020204" pitchFamily="34" charset="0"/>
              <a:buChar char="•"/>
            </a:pPr>
            <a:r>
              <a:rPr lang="en-GB" sz="2200" dirty="0"/>
              <a:t>Women played prominent role in various mid-century reform movements </a:t>
            </a:r>
          </a:p>
          <a:p>
            <a:pPr lvl="1" algn="just">
              <a:buFontTx/>
              <a:buChar char="-"/>
            </a:pPr>
            <a:r>
              <a:rPr lang="en-GB" sz="2200" dirty="0"/>
              <a:t>Prison legislation</a:t>
            </a:r>
          </a:p>
          <a:p>
            <a:pPr lvl="1" algn="just">
              <a:buFontTx/>
              <a:buChar char="-"/>
            </a:pPr>
            <a:r>
              <a:rPr lang="en-GB" sz="2200" dirty="0"/>
              <a:t>Asylums for physically disabled people &amp; the “insane”</a:t>
            </a:r>
          </a:p>
          <a:p>
            <a:pPr lvl="1" algn="just">
              <a:buFontTx/>
              <a:buChar char="-"/>
            </a:pPr>
            <a:r>
              <a:rPr lang="en-GB" sz="2200" dirty="0"/>
              <a:t>Introduction of free public school system</a:t>
            </a:r>
          </a:p>
          <a:p>
            <a:pPr lvl="1" algn="just">
              <a:buFontTx/>
              <a:buChar char="-"/>
            </a:pPr>
            <a:r>
              <a:rPr lang="en-GB" sz="2200" dirty="0"/>
              <a:t>Sunday schools and religious education</a:t>
            </a:r>
          </a:p>
          <a:p>
            <a:pPr lvl="1" algn="just">
              <a:buFontTx/>
              <a:buChar char="-"/>
            </a:pPr>
            <a:r>
              <a:rPr lang="en-GB" sz="2200" dirty="0"/>
              <a:t>Temperance</a:t>
            </a:r>
          </a:p>
          <a:p>
            <a:pPr lvl="1" algn="just">
              <a:buFontTx/>
              <a:buChar char="-"/>
            </a:pPr>
            <a:r>
              <a:rPr lang="en-GB" sz="2200" dirty="0"/>
              <a:t>Pacifism</a:t>
            </a:r>
          </a:p>
          <a:p>
            <a:pPr lvl="1" algn="just">
              <a:buFontTx/>
              <a:buChar char="-"/>
            </a:pPr>
            <a:r>
              <a:rPr lang="en-GB" sz="2200" dirty="0"/>
              <a:t>Anti-prostitution (e.g. </a:t>
            </a:r>
            <a:r>
              <a:rPr lang="en-GB" altLang="en-US" sz="2200" dirty="0"/>
              <a:t>Female Moral Reform Society)</a:t>
            </a:r>
          </a:p>
          <a:p>
            <a:pPr lvl="1" algn="just">
              <a:buFontTx/>
              <a:buChar char="-"/>
            </a:pPr>
            <a:r>
              <a:rPr lang="en-GB" sz="2200" dirty="0"/>
              <a:t>Missionary work (e.g. American Bible Society)</a:t>
            </a:r>
          </a:p>
          <a:p>
            <a:pPr lvl="1" algn="just">
              <a:buFontTx/>
              <a:buChar char="-"/>
            </a:pPr>
            <a:r>
              <a:rPr lang="en-GB" sz="2200" dirty="0"/>
              <a:t>Abolitionism</a:t>
            </a:r>
          </a:p>
          <a:p>
            <a:pPr lvl="1" algn="just">
              <a:buFontTx/>
              <a:buChar char="-"/>
            </a:pPr>
            <a:r>
              <a:rPr lang="en-GB" sz="2200" dirty="0"/>
              <a:t>Colonisation</a:t>
            </a:r>
          </a:p>
          <a:p>
            <a:pPr lvl="1" algn="just">
              <a:buFontTx/>
              <a:buChar char="-"/>
            </a:pPr>
            <a:r>
              <a:rPr lang="en-GB" sz="2200" dirty="0"/>
              <a:t>Women’s rights and women’s suffrage</a:t>
            </a:r>
          </a:p>
          <a:p>
            <a:pPr marL="0" indent="0">
              <a:buNone/>
            </a:pPr>
            <a:endParaRPr lang="en-GB" dirty="0"/>
          </a:p>
        </p:txBody>
      </p:sp>
      <p:pic>
        <p:nvPicPr>
          <p:cNvPr id="5123" name="Picture 3"/>
          <p:cNvPicPr>
            <a:picLocks noChangeAspect="1" noChangeArrowheads="1"/>
          </p:cNvPicPr>
          <p:nvPr/>
        </p:nvPicPr>
        <p:blipFill rotWithShape="1">
          <a:blip r:embed="rId3">
            <a:extLst>
              <a:ext uri="{28A0092B-C50C-407E-A947-70E740481C1C}">
                <a14:useLocalDpi xmlns:a14="http://schemas.microsoft.com/office/drawing/2010/main" val="0"/>
              </a:ext>
            </a:extLst>
          </a:blip>
          <a:srcRect l="5201" t="14903" r="4758" b="8404"/>
          <a:stretch/>
        </p:blipFill>
        <p:spPr bwMode="auto">
          <a:xfrm>
            <a:off x="8348507" y="1923391"/>
            <a:ext cx="3270680" cy="425669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66854825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4855" y="195810"/>
            <a:ext cx="10972800" cy="1143000"/>
          </a:xfrm>
        </p:spPr>
        <p:txBody>
          <a:bodyPr/>
          <a:lstStyle/>
          <a:p>
            <a:pPr lvl="1"/>
            <a:r>
              <a:rPr lang="en-GB" sz="2800" b="1" dirty="0"/>
              <a:t>3.  Mid-19th-Century Women’s Movement: Socioeconomic change</a:t>
            </a:r>
            <a:endParaRPr lang="en-GB" sz="2800" dirty="0"/>
          </a:p>
        </p:txBody>
      </p:sp>
      <p:sp>
        <p:nvSpPr>
          <p:cNvPr id="4" name="Content Placeholder 3"/>
          <p:cNvSpPr>
            <a:spLocks noGrp="1"/>
          </p:cNvSpPr>
          <p:nvPr>
            <p:ph sz="half" idx="2"/>
          </p:nvPr>
        </p:nvSpPr>
        <p:spPr>
          <a:xfrm>
            <a:off x="843453" y="4736780"/>
            <a:ext cx="7228491" cy="3919038"/>
          </a:xfrm>
        </p:spPr>
        <p:txBody>
          <a:bodyPr/>
          <a:lstStyle/>
          <a:p>
            <a:pPr algn="just">
              <a:buFont typeface="Arial" panose="020B0604020202020204" pitchFamily="34" charset="0"/>
              <a:buChar char="•"/>
            </a:pPr>
            <a:r>
              <a:rPr lang="en-GB" dirty="0"/>
              <a:t>Women main source of workforce in early years of American Industrial Revolution – textile industry in Lowell, Massachusetts and sweatshops in New York</a:t>
            </a:r>
          </a:p>
        </p:txBody>
      </p:sp>
      <p:pic>
        <p:nvPicPr>
          <p:cNvPr id="614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402199" y="1178252"/>
            <a:ext cx="3331779" cy="501086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3" name="Rectangle 2"/>
          <p:cNvSpPr/>
          <p:nvPr/>
        </p:nvSpPr>
        <p:spPr>
          <a:xfrm>
            <a:off x="8402200" y="6189121"/>
            <a:ext cx="3471452" cy="646331"/>
          </a:xfrm>
          <a:prstGeom prst="rect">
            <a:avLst/>
          </a:prstGeom>
        </p:spPr>
        <p:txBody>
          <a:bodyPr wrap="square">
            <a:spAutoFit/>
          </a:bodyPr>
          <a:lstStyle/>
          <a:p>
            <a:r>
              <a:rPr lang="en-GB" dirty="0"/>
              <a:t>Tintype of two young women in Lowell, Massachusetts (1870s)</a:t>
            </a:r>
          </a:p>
        </p:txBody>
      </p:sp>
      <p:pic>
        <p:nvPicPr>
          <p:cNvPr id="8"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33954" y="1178252"/>
            <a:ext cx="6666187" cy="341642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28425715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1B6FFC-8F2C-4ABB-A961-9309F619BDFE}"/>
              </a:ext>
            </a:extLst>
          </p:cNvPr>
          <p:cNvSpPr>
            <a:spLocks noGrp="1"/>
          </p:cNvSpPr>
          <p:nvPr>
            <p:ph type="title"/>
          </p:nvPr>
        </p:nvSpPr>
        <p:spPr>
          <a:xfrm>
            <a:off x="864973" y="394854"/>
            <a:ext cx="4996221" cy="1101435"/>
          </a:xfrm>
        </p:spPr>
        <p:txBody>
          <a:bodyPr>
            <a:normAutofit fontScale="90000"/>
          </a:bodyPr>
          <a:lstStyle/>
          <a:p>
            <a:r>
              <a:rPr lang="en-GB" sz="3200" b="1" dirty="0"/>
              <a:t>3.  Mid-19th-Century Women’s Movement:</a:t>
            </a:r>
            <a:br>
              <a:rPr lang="en-GB" sz="3200" b="1" dirty="0"/>
            </a:br>
            <a:r>
              <a:rPr lang="en-GB" sz="3200" b="1" dirty="0">
                <a:latin typeface="+mn-lt"/>
              </a:rPr>
              <a:t>‘The Cult of True Womanhood’</a:t>
            </a:r>
            <a:endParaRPr lang="en-GB" sz="3200" b="1" dirty="0">
              <a:latin typeface="Cooper Black" panose="0208090404030B020404" pitchFamily="18" charset="0"/>
            </a:endParaRPr>
          </a:p>
        </p:txBody>
      </p:sp>
      <p:sp>
        <p:nvSpPr>
          <p:cNvPr id="3" name="Content Placeholder 2">
            <a:extLst>
              <a:ext uri="{FF2B5EF4-FFF2-40B4-BE49-F238E27FC236}">
                <a16:creationId xmlns:a16="http://schemas.microsoft.com/office/drawing/2014/main" id="{3CBD21B3-F281-4151-92F0-D0DCD0CEB255}"/>
              </a:ext>
            </a:extLst>
          </p:cNvPr>
          <p:cNvSpPr>
            <a:spLocks noGrp="1"/>
          </p:cNvSpPr>
          <p:nvPr>
            <p:ph idx="1"/>
          </p:nvPr>
        </p:nvSpPr>
        <p:spPr>
          <a:xfrm>
            <a:off x="353292" y="1631374"/>
            <a:ext cx="6597274" cy="4831771"/>
          </a:xfrm>
        </p:spPr>
        <p:txBody>
          <a:bodyPr>
            <a:normAutofit fontScale="92500"/>
          </a:bodyPr>
          <a:lstStyle/>
          <a:p>
            <a:r>
              <a:rPr lang="en-GB" sz="2400" dirty="0"/>
              <a:t>Victorian age saw the emergence of ‘</a:t>
            </a:r>
            <a:r>
              <a:rPr lang="en-GB" sz="2400" b="1" dirty="0"/>
              <a:t>separate spheres</a:t>
            </a:r>
            <a:r>
              <a:rPr lang="en-GB" sz="2400" dirty="0"/>
              <a:t>’ ideology and what Barbara Welter termed a ‘cult of true womanhood’ characterised by:</a:t>
            </a:r>
          </a:p>
          <a:p>
            <a:endParaRPr lang="en-GB" sz="2400" dirty="0"/>
          </a:p>
          <a:p>
            <a:pPr marL="971550" lvl="1" indent="-514350">
              <a:buFont typeface="+mj-lt"/>
              <a:buAutoNum type="arabicPeriod"/>
            </a:pPr>
            <a:r>
              <a:rPr lang="en-GB" dirty="0"/>
              <a:t>Piety</a:t>
            </a:r>
          </a:p>
          <a:p>
            <a:pPr marL="971550" lvl="1" indent="-514350">
              <a:buFont typeface="+mj-lt"/>
              <a:buAutoNum type="arabicPeriod"/>
            </a:pPr>
            <a:r>
              <a:rPr lang="en-GB" dirty="0"/>
              <a:t>Purity </a:t>
            </a:r>
          </a:p>
          <a:p>
            <a:pPr marL="971550" lvl="1" indent="-514350">
              <a:buFont typeface="+mj-lt"/>
              <a:buAutoNum type="arabicPeriod"/>
            </a:pPr>
            <a:r>
              <a:rPr lang="en-GB" dirty="0"/>
              <a:t>Submission</a:t>
            </a:r>
          </a:p>
          <a:p>
            <a:pPr marL="971550" lvl="1" indent="-514350">
              <a:buFont typeface="+mj-lt"/>
              <a:buAutoNum type="arabicPeriod"/>
            </a:pPr>
            <a:r>
              <a:rPr lang="en-GB" dirty="0"/>
              <a:t>Domesticity </a:t>
            </a:r>
          </a:p>
          <a:p>
            <a:pPr marL="971550" lvl="1" indent="-514350">
              <a:buFont typeface="+mj-lt"/>
              <a:buAutoNum type="arabicPeriod"/>
            </a:pPr>
            <a:endParaRPr lang="en-GB" dirty="0"/>
          </a:p>
          <a:p>
            <a:pPr marL="0" indent="0" algn="r">
              <a:buNone/>
            </a:pPr>
            <a:r>
              <a:rPr lang="en-GB" sz="2400" dirty="0"/>
              <a:t>- Barbara Welter, </a:t>
            </a:r>
            <a:r>
              <a:rPr lang="en-GB" sz="2400" u="sng" dirty="0">
                <a:hlinkClick r:id="rId3">
                  <a:extLst>
                    <a:ext uri="{A12FA001-AC4F-418D-AE19-62706E023703}">
                      <ahyp:hlinkClr xmlns:ahyp="http://schemas.microsoft.com/office/drawing/2018/hyperlinkcolor" val="tx"/>
                    </a:ext>
                  </a:extLst>
                </a:hlinkClick>
              </a:rPr>
              <a:t>‘The Cult of True Womanhood: 1820–1860,</a:t>
            </a:r>
            <a:r>
              <a:rPr lang="en-GB" sz="2400" u="sng" dirty="0"/>
              <a:t>’ </a:t>
            </a:r>
            <a:r>
              <a:rPr lang="en-GB" sz="2400" i="1" dirty="0"/>
              <a:t>American Quarterly</a:t>
            </a:r>
            <a:r>
              <a:rPr lang="en-GB" sz="2400" dirty="0"/>
              <a:t> 18:2 (1966)</a:t>
            </a:r>
          </a:p>
        </p:txBody>
      </p:sp>
      <p:pic>
        <p:nvPicPr>
          <p:cNvPr id="2050" name="Picture 2" descr="Erik Loomis auf Twitter: &quot;This Day in Labor History: May 12, 1878.  Catharine Beecher, author of the 1841 book Treatise on Domestic Economy,  died. Let's use this as a date to talk">
            <a:extLst>
              <a:ext uri="{FF2B5EF4-FFF2-40B4-BE49-F238E27FC236}">
                <a16:creationId xmlns:a16="http://schemas.microsoft.com/office/drawing/2014/main" id="{6856B19E-1B52-4D7C-AD26-21C2BF5C745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098089" y="191365"/>
            <a:ext cx="3558420" cy="6489520"/>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a:extLst>
              <a:ext uri="{FF2B5EF4-FFF2-40B4-BE49-F238E27FC236}">
                <a16:creationId xmlns:a16="http://schemas.microsoft.com/office/drawing/2014/main" id="{E665511E-A7A9-4934-8343-ECB978178130}"/>
              </a:ext>
            </a:extLst>
          </p:cNvPr>
          <p:cNvPicPr>
            <a:picLocks noChangeAspect="1"/>
          </p:cNvPicPr>
          <p:nvPr/>
        </p:nvPicPr>
        <p:blipFill>
          <a:blip r:embed="rId5"/>
          <a:stretch>
            <a:fillRect/>
          </a:stretch>
        </p:blipFill>
        <p:spPr>
          <a:xfrm>
            <a:off x="10439400" y="2227983"/>
            <a:ext cx="1752600" cy="2609850"/>
          </a:xfrm>
          <a:prstGeom prst="rect">
            <a:avLst/>
          </a:prstGeom>
        </p:spPr>
      </p:pic>
    </p:spTree>
    <p:extLst>
      <p:ext uri="{BB962C8B-B14F-4D97-AF65-F5344CB8AC3E}">
        <p14:creationId xmlns:p14="http://schemas.microsoft.com/office/powerpoint/2010/main" val="362647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59115" y="1615926"/>
            <a:ext cx="3032004" cy="875641"/>
          </a:xfrm>
        </p:spPr>
        <p:txBody>
          <a:bodyPr>
            <a:normAutofit fontScale="90000"/>
          </a:bodyPr>
          <a:lstStyle/>
          <a:p>
            <a:pPr algn="ctr"/>
            <a:br>
              <a:rPr lang="en-GB" b="1" dirty="0"/>
            </a:br>
            <a:r>
              <a:rPr lang="en-GB" sz="3600" b="1" dirty="0"/>
              <a:t>Harriet Beecher Stowe </a:t>
            </a:r>
            <a:br>
              <a:rPr lang="en-GB" sz="3600" b="1" dirty="0"/>
            </a:br>
            <a:r>
              <a:rPr lang="en-GB" sz="2700" b="1" dirty="0"/>
              <a:t>(1811–1896)</a:t>
            </a:r>
            <a:br>
              <a:rPr lang="en-GB" sz="3600" b="1" dirty="0"/>
            </a:br>
            <a:r>
              <a:rPr lang="en-GB" sz="4000" b="1" dirty="0"/>
              <a:t> </a:t>
            </a:r>
            <a:r>
              <a:rPr lang="en-GB" sz="2700" dirty="0"/>
              <a:t>“the little woman who wrote the book that started this great war”</a:t>
            </a:r>
          </a:p>
        </p:txBody>
      </p:sp>
      <p:pic>
        <p:nvPicPr>
          <p:cNvPr id="5" name="Content Placeholder 4"/>
          <p:cNvPicPr>
            <a:picLocks noGrp="1" noChangeAspect="1"/>
          </p:cNvPicPr>
          <p:nvPr>
            <p:ph idx="1"/>
          </p:nvPr>
        </p:nvPicPr>
        <p:blipFill>
          <a:blip r:embed="rId3"/>
          <a:stretch>
            <a:fillRect/>
          </a:stretch>
        </p:blipFill>
        <p:spPr>
          <a:xfrm>
            <a:off x="9790725" y="0"/>
            <a:ext cx="2401275" cy="4169215"/>
          </a:xfrm>
          <a:prstGeom prst="rect">
            <a:avLst/>
          </a:prstGeom>
        </p:spPr>
      </p:pic>
      <p:pic>
        <p:nvPicPr>
          <p:cNvPr id="6" name="Picture 5"/>
          <p:cNvPicPr>
            <a:picLocks noChangeAspect="1"/>
          </p:cNvPicPr>
          <p:nvPr/>
        </p:nvPicPr>
        <p:blipFill>
          <a:blip r:embed="rId4"/>
          <a:stretch>
            <a:fillRect/>
          </a:stretch>
        </p:blipFill>
        <p:spPr>
          <a:xfrm>
            <a:off x="9091119" y="4366434"/>
            <a:ext cx="3048000" cy="2286000"/>
          </a:xfrm>
          <a:prstGeom prst="rect">
            <a:avLst/>
          </a:prstGeom>
        </p:spPr>
      </p:pic>
      <p:pic>
        <p:nvPicPr>
          <p:cNvPr id="7" name="Picture 6"/>
          <p:cNvPicPr>
            <a:picLocks noChangeAspect="1"/>
          </p:cNvPicPr>
          <p:nvPr/>
        </p:nvPicPr>
        <p:blipFill>
          <a:blip r:embed="rId5"/>
          <a:stretch>
            <a:fillRect/>
          </a:stretch>
        </p:blipFill>
        <p:spPr>
          <a:xfrm>
            <a:off x="3292119" y="106218"/>
            <a:ext cx="2569170" cy="3206453"/>
          </a:xfrm>
          <a:prstGeom prst="rect">
            <a:avLst/>
          </a:prstGeom>
        </p:spPr>
      </p:pic>
      <p:pic>
        <p:nvPicPr>
          <p:cNvPr id="8" name="Picture 7"/>
          <p:cNvPicPr>
            <a:picLocks noChangeAspect="1"/>
          </p:cNvPicPr>
          <p:nvPr/>
        </p:nvPicPr>
        <p:blipFill>
          <a:blip r:embed="rId6"/>
          <a:stretch>
            <a:fillRect/>
          </a:stretch>
        </p:blipFill>
        <p:spPr>
          <a:xfrm>
            <a:off x="47188" y="12700"/>
            <a:ext cx="3032004" cy="6913364"/>
          </a:xfrm>
          <a:prstGeom prst="rect">
            <a:avLst/>
          </a:prstGeom>
        </p:spPr>
      </p:pic>
      <p:pic>
        <p:nvPicPr>
          <p:cNvPr id="9" name="Picture 8"/>
          <p:cNvPicPr>
            <a:picLocks noChangeAspect="1"/>
          </p:cNvPicPr>
          <p:nvPr/>
        </p:nvPicPr>
        <p:blipFill>
          <a:blip r:embed="rId7"/>
          <a:stretch>
            <a:fillRect/>
          </a:stretch>
        </p:blipFill>
        <p:spPr>
          <a:xfrm>
            <a:off x="3379115" y="3545329"/>
            <a:ext cx="2231976" cy="3192401"/>
          </a:xfrm>
          <a:prstGeom prst="rect">
            <a:avLst/>
          </a:prstGeom>
        </p:spPr>
      </p:pic>
    </p:spTree>
    <p:extLst>
      <p:ext uri="{BB962C8B-B14F-4D97-AF65-F5344CB8AC3E}">
        <p14:creationId xmlns:p14="http://schemas.microsoft.com/office/powerpoint/2010/main" val="421998226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6740" y="91110"/>
            <a:ext cx="10972800" cy="1143000"/>
          </a:xfrm>
        </p:spPr>
        <p:txBody>
          <a:bodyPr/>
          <a:lstStyle/>
          <a:p>
            <a:pPr algn="l"/>
            <a:r>
              <a:rPr lang="en-GB" sz="3200" b="1" dirty="0"/>
              <a:t>3.  Mid-19th-Century Women’s Movement: Abolition </a:t>
            </a:r>
            <a:endParaRPr lang="en-GB" sz="3200" dirty="0"/>
          </a:p>
        </p:txBody>
      </p:sp>
      <p:pic>
        <p:nvPicPr>
          <p:cNvPr id="7174" name="Picture 6"/>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288111" y="1191825"/>
            <a:ext cx="5523186" cy="309988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7175" name="Picture 7"/>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932276" y="1157151"/>
            <a:ext cx="2259724" cy="377722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5" name="Picture 5" descr="https://upload.wikimedia.org/wikipedia/commons/7/74/Lydia_Maria_Child.jp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277008" y="1191825"/>
            <a:ext cx="2748345" cy="2463655"/>
          </a:xfrm>
          <a:prstGeom prst="rect">
            <a:avLst/>
          </a:prstGeom>
          <a:noFill/>
          <a:extLst>
            <a:ext uri="{909E8E84-426E-40DD-AFC4-6F175D3DCCD1}">
              <a14:hiddenFill xmlns:a14="http://schemas.microsoft.com/office/drawing/2010/main">
                <a:solidFill>
                  <a:srgbClr val="FFFFFF"/>
                </a:solidFill>
              </a14:hiddenFill>
            </a:ext>
          </a:extLst>
        </p:spPr>
      </p:pic>
      <p:sp>
        <p:nvSpPr>
          <p:cNvPr id="16" name="Rectangle 15"/>
          <p:cNvSpPr/>
          <p:nvPr/>
        </p:nvSpPr>
        <p:spPr>
          <a:xfrm>
            <a:off x="9811297" y="233000"/>
            <a:ext cx="1576662" cy="1200329"/>
          </a:xfrm>
          <a:prstGeom prst="rect">
            <a:avLst/>
          </a:prstGeom>
        </p:spPr>
        <p:txBody>
          <a:bodyPr wrap="square">
            <a:spAutoFit/>
          </a:bodyPr>
          <a:lstStyle/>
          <a:p>
            <a:r>
              <a:rPr lang="en-GB" dirty="0"/>
              <a:t>Harriet Tubman (c.1822–1913)</a:t>
            </a:r>
          </a:p>
          <a:p>
            <a:endParaRPr lang="en-GB" dirty="0"/>
          </a:p>
        </p:txBody>
      </p:sp>
      <p:pic>
        <p:nvPicPr>
          <p:cNvPr id="18" name="Picture 3"/>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178456" y="3279753"/>
            <a:ext cx="2560463" cy="357824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 name="Picture 2"/>
          <p:cNvPicPr>
            <a:picLocks noGrp="1" noChangeAspect="1" noChangeArrowheads="1"/>
          </p:cNvPicPr>
          <p:nvPr>
            <p:ph sz="half" idx="2"/>
          </p:nvPr>
        </p:nvPicPr>
        <p:blipFill>
          <a:blip r:embed="rId7">
            <a:extLst>
              <a:ext uri="{28A0092B-C50C-407E-A947-70E740481C1C}">
                <a14:useLocalDpi xmlns:a14="http://schemas.microsoft.com/office/drawing/2010/main" val="0"/>
              </a:ext>
            </a:extLst>
          </a:blip>
          <a:srcRect/>
          <a:stretch>
            <a:fillRect/>
          </a:stretch>
        </p:blipFill>
        <p:spPr bwMode="auto">
          <a:xfrm>
            <a:off x="5502166" y="4288017"/>
            <a:ext cx="2695903" cy="261738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1" name="Rectangle 20"/>
          <p:cNvSpPr/>
          <p:nvPr/>
        </p:nvSpPr>
        <p:spPr>
          <a:xfrm>
            <a:off x="178456" y="1291439"/>
            <a:ext cx="1098552" cy="1754326"/>
          </a:xfrm>
          <a:prstGeom prst="rect">
            <a:avLst/>
          </a:prstGeom>
        </p:spPr>
        <p:txBody>
          <a:bodyPr wrap="square">
            <a:spAutoFit/>
          </a:bodyPr>
          <a:lstStyle/>
          <a:p>
            <a:r>
              <a:rPr lang="en-GB" dirty="0"/>
              <a:t>Lydia Maria Child (1802–1880)</a:t>
            </a:r>
          </a:p>
          <a:p>
            <a:endParaRPr lang="en-GB" dirty="0"/>
          </a:p>
        </p:txBody>
      </p:sp>
      <p:sp>
        <p:nvSpPr>
          <p:cNvPr id="22" name="Rectangle 21"/>
          <p:cNvSpPr/>
          <p:nvPr/>
        </p:nvSpPr>
        <p:spPr>
          <a:xfrm>
            <a:off x="2738919" y="5542687"/>
            <a:ext cx="1576662" cy="1200329"/>
          </a:xfrm>
          <a:prstGeom prst="rect">
            <a:avLst/>
          </a:prstGeom>
        </p:spPr>
        <p:txBody>
          <a:bodyPr wrap="square">
            <a:spAutoFit/>
          </a:bodyPr>
          <a:lstStyle/>
          <a:p>
            <a:r>
              <a:rPr lang="en-GB" dirty="0"/>
              <a:t>Sojourner Truth (c.1797–1883)</a:t>
            </a:r>
          </a:p>
          <a:p>
            <a:endParaRPr lang="en-GB" dirty="0"/>
          </a:p>
        </p:txBody>
      </p:sp>
    </p:spTree>
    <p:extLst>
      <p:ext uri="{BB962C8B-B14F-4D97-AF65-F5344CB8AC3E}">
        <p14:creationId xmlns:p14="http://schemas.microsoft.com/office/powerpoint/2010/main" val="382050016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6A1466-1553-4774-845E-77E01EB9E9F4}"/>
              </a:ext>
            </a:extLst>
          </p:cNvPr>
          <p:cNvSpPr>
            <a:spLocks noGrp="1"/>
          </p:cNvSpPr>
          <p:nvPr>
            <p:ph type="title"/>
          </p:nvPr>
        </p:nvSpPr>
        <p:spPr/>
        <p:txBody>
          <a:bodyPr/>
          <a:lstStyle/>
          <a:p>
            <a:pPr algn="l"/>
            <a:r>
              <a:rPr lang="en-US" b="1" dirty="0"/>
              <a:t>Seneca Falls Convention</a:t>
            </a:r>
            <a:endParaRPr lang="en-GB" b="1" dirty="0"/>
          </a:p>
        </p:txBody>
      </p:sp>
      <p:sp>
        <p:nvSpPr>
          <p:cNvPr id="7" name="Content Placeholder 6">
            <a:extLst>
              <a:ext uri="{FF2B5EF4-FFF2-40B4-BE49-F238E27FC236}">
                <a16:creationId xmlns:a16="http://schemas.microsoft.com/office/drawing/2014/main" id="{4457B3C7-420E-40D3-9B41-962FD14266F2}"/>
              </a:ext>
            </a:extLst>
          </p:cNvPr>
          <p:cNvSpPr>
            <a:spLocks noGrp="1"/>
          </p:cNvSpPr>
          <p:nvPr>
            <p:ph idx="1"/>
          </p:nvPr>
        </p:nvSpPr>
        <p:spPr>
          <a:xfrm>
            <a:off x="609600" y="1600201"/>
            <a:ext cx="5902411" cy="4525963"/>
          </a:xfrm>
        </p:spPr>
        <p:txBody>
          <a:bodyPr/>
          <a:lstStyle/>
          <a:p>
            <a:pPr marL="0" indent="0">
              <a:buNone/>
            </a:pPr>
            <a:r>
              <a:rPr lang="en-US" dirty="0"/>
              <a:t>A Convention to discuss the SOCIAL, CIVIL, AND RELIGIOUS CONDITION OF WOMAN</a:t>
            </a:r>
            <a:endParaRPr lang="en-GB" dirty="0"/>
          </a:p>
        </p:txBody>
      </p:sp>
      <p:pic>
        <p:nvPicPr>
          <p:cNvPr id="4098" name="Picture 2" descr="Document image has the title: Our Roll of Honor, Woman's Rights Convention">
            <a:extLst>
              <a:ext uri="{FF2B5EF4-FFF2-40B4-BE49-F238E27FC236}">
                <a16:creationId xmlns:a16="http://schemas.microsoft.com/office/drawing/2014/main" id="{E2AD7926-E2D2-4D49-9FAE-C6F468C1FD1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356475" y="0"/>
            <a:ext cx="4835525" cy="6858000"/>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a:extLst>
              <a:ext uri="{FF2B5EF4-FFF2-40B4-BE49-F238E27FC236}">
                <a16:creationId xmlns:a16="http://schemas.microsoft.com/office/drawing/2014/main" id="{957CB67A-996E-42E1-947E-C8C76431FE94}"/>
              </a:ext>
            </a:extLst>
          </p:cNvPr>
          <p:cNvPicPr>
            <a:picLocks noChangeAspect="1"/>
          </p:cNvPicPr>
          <p:nvPr/>
        </p:nvPicPr>
        <p:blipFill>
          <a:blip r:embed="rId4"/>
          <a:stretch>
            <a:fillRect/>
          </a:stretch>
        </p:blipFill>
        <p:spPr>
          <a:xfrm>
            <a:off x="949753" y="3367986"/>
            <a:ext cx="4835526" cy="3215376"/>
          </a:xfrm>
          <a:prstGeom prst="rect">
            <a:avLst/>
          </a:prstGeom>
        </p:spPr>
      </p:pic>
    </p:spTree>
    <p:extLst>
      <p:ext uri="{BB962C8B-B14F-4D97-AF65-F5344CB8AC3E}">
        <p14:creationId xmlns:p14="http://schemas.microsoft.com/office/powerpoint/2010/main" val="183462183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246359" y="1687214"/>
            <a:ext cx="12192000" cy="3989463"/>
          </a:xfrm>
          <a:prstGeom prst="rect">
            <a:avLst/>
          </a:prstGeom>
        </p:spPr>
        <p:txBody>
          <a:bodyPr wrap="square" lIns="540000" tIns="360000" rIns="540000" bIns="360000">
            <a:spAutoFit/>
          </a:bodyPr>
          <a:lstStyle/>
          <a:p>
            <a:pPr algn="just"/>
            <a:endParaRPr lang="en-GB" sz="2000" b="1" u="sng" dirty="0">
              <a:solidFill>
                <a:prstClr val="black"/>
              </a:solidFill>
            </a:endParaRPr>
          </a:p>
          <a:p>
            <a:pPr algn="just"/>
            <a:endParaRPr lang="en-GB" sz="2000" b="1" u="sng" dirty="0">
              <a:solidFill>
                <a:prstClr val="black"/>
              </a:solidFill>
            </a:endParaRPr>
          </a:p>
          <a:p>
            <a:pPr algn="just"/>
            <a:endParaRPr lang="en-GB" sz="2000" b="1" u="sng" dirty="0">
              <a:solidFill>
                <a:prstClr val="black"/>
              </a:solidFill>
            </a:endParaRPr>
          </a:p>
          <a:p>
            <a:pPr algn="just"/>
            <a:endParaRPr lang="en-GB" sz="2000" b="1" u="sng" dirty="0">
              <a:solidFill>
                <a:prstClr val="black"/>
              </a:solidFill>
            </a:endParaRPr>
          </a:p>
          <a:p>
            <a:endParaRPr lang="en-GB" sz="1200" b="1" u="sng" dirty="0">
              <a:solidFill>
                <a:prstClr val="black"/>
              </a:solidFill>
            </a:endParaRPr>
          </a:p>
          <a:p>
            <a:endParaRPr lang="en-GB" sz="1200" b="1" u="sng" dirty="0">
              <a:solidFill>
                <a:prstClr val="black"/>
              </a:solidFill>
            </a:endParaRPr>
          </a:p>
          <a:p>
            <a:endParaRPr lang="en-GB" sz="1200" b="1" u="sng" dirty="0">
              <a:solidFill>
                <a:prstClr val="black"/>
              </a:solidFill>
            </a:endParaRPr>
          </a:p>
          <a:p>
            <a:endParaRPr lang="en-GB" sz="1200" b="1" u="sng" dirty="0">
              <a:solidFill>
                <a:prstClr val="black"/>
              </a:solidFill>
            </a:endParaRPr>
          </a:p>
          <a:p>
            <a:endParaRPr lang="en-GB" sz="1200" b="1" u="sng" dirty="0">
              <a:solidFill>
                <a:prstClr val="black"/>
              </a:solidFill>
            </a:endParaRPr>
          </a:p>
          <a:p>
            <a:endParaRPr lang="en-GB" sz="1200" b="1" u="sng" dirty="0">
              <a:solidFill>
                <a:prstClr val="black"/>
              </a:solidFill>
            </a:endParaRPr>
          </a:p>
          <a:p>
            <a:endParaRPr lang="en-GB" sz="1200" b="1" u="sng" dirty="0">
              <a:solidFill>
                <a:prstClr val="black"/>
              </a:solidFill>
            </a:endParaRPr>
          </a:p>
          <a:p>
            <a:endParaRPr lang="en-GB" sz="1200" b="1" u="sng" dirty="0">
              <a:solidFill>
                <a:prstClr val="black"/>
              </a:solidFill>
            </a:endParaRPr>
          </a:p>
          <a:p>
            <a:endParaRPr lang="en-GB" sz="1200" b="1" u="sng" dirty="0">
              <a:solidFill>
                <a:prstClr val="black"/>
              </a:solidFill>
            </a:endParaRPr>
          </a:p>
          <a:p>
            <a:endParaRPr lang="en-GB" sz="1200" b="1" u="sng" dirty="0">
              <a:solidFill>
                <a:prstClr val="black"/>
              </a:solidFill>
            </a:endParaRPr>
          </a:p>
          <a:p>
            <a:endParaRPr lang="en-GB" sz="1200" b="1" u="sng" dirty="0">
              <a:solidFill>
                <a:prstClr val="black"/>
              </a:solidFill>
            </a:endParaRPr>
          </a:p>
        </p:txBody>
      </p:sp>
      <p:sp>
        <p:nvSpPr>
          <p:cNvPr id="2" name="Rectangle 1"/>
          <p:cNvSpPr/>
          <p:nvPr/>
        </p:nvSpPr>
        <p:spPr>
          <a:xfrm>
            <a:off x="0" y="941200"/>
            <a:ext cx="9469463" cy="6174676"/>
          </a:xfrm>
          <a:prstGeom prst="rect">
            <a:avLst/>
          </a:prstGeom>
        </p:spPr>
        <p:txBody>
          <a:bodyPr wrap="square" lIns="540000" tIns="360000" rIns="540000" bIns="360000">
            <a:spAutoFit/>
          </a:bodyPr>
          <a:lstStyle/>
          <a:p>
            <a:pPr algn="just"/>
            <a:r>
              <a:rPr lang="en-GB" sz="2800" dirty="0"/>
              <a:t>“When, in the course of human events, it becomes necessary for </a:t>
            </a:r>
            <a:r>
              <a:rPr lang="en-GB" sz="2800" b="1" dirty="0"/>
              <a:t>one portion of the family of man </a:t>
            </a:r>
            <a:r>
              <a:rPr lang="en-GB" sz="2800" dirty="0"/>
              <a:t>to assume among the people of the earth a position different from that which they have hitherto occupied, </a:t>
            </a:r>
            <a:r>
              <a:rPr lang="en-GB" sz="2800" b="1" dirty="0"/>
              <a:t>but which the laws of nature and of nature's God entitle them</a:t>
            </a:r>
            <a:r>
              <a:rPr lang="en-GB" sz="2800" dirty="0"/>
              <a:t>, a decent respect to the opinions of mankind requires they should declare the causes that impel them to such a course.</a:t>
            </a:r>
          </a:p>
          <a:p>
            <a:pPr algn="just"/>
            <a:r>
              <a:rPr lang="en-GB" sz="2800" dirty="0"/>
              <a:t>	“We hold these truths to be self-evident: that al</a:t>
            </a:r>
            <a:r>
              <a:rPr lang="en-GB" sz="2800" b="1" dirty="0"/>
              <a:t>l men and women are created equal</a:t>
            </a:r>
            <a:r>
              <a:rPr lang="en-GB" sz="2800" dirty="0"/>
              <a:t>; that they are endowed by their Creator with certain inalienable rights …”</a:t>
            </a:r>
          </a:p>
          <a:p>
            <a:endParaRPr lang="en-GB" b="1" dirty="0">
              <a:solidFill>
                <a:prstClr val="black"/>
              </a:solidFill>
            </a:endParaRPr>
          </a:p>
        </p:txBody>
      </p:sp>
      <p:pic>
        <p:nvPicPr>
          <p:cNvPr id="7" name="Picture 4" descr="http://d3n8a8pro7vhmx.cloudfront.net/forwardfokus/pages/717/meta_images/original/Elizabeth.Cady.Stanton.png?144624284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093748" y="1601907"/>
            <a:ext cx="2959100" cy="2752725"/>
          </a:xfrm>
          <a:prstGeom prst="rect">
            <a:avLst/>
          </a:prstGeom>
          <a:noFill/>
          <a:extLst>
            <a:ext uri="{909E8E84-426E-40DD-AFC4-6F175D3DCCD1}">
              <a14:hiddenFill xmlns:a14="http://schemas.microsoft.com/office/drawing/2010/main">
                <a:solidFill>
                  <a:srgbClr val="FFFFFF"/>
                </a:solidFill>
              </a14:hiddenFill>
            </a:ext>
          </a:extLst>
        </p:spPr>
      </p:pic>
      <p:sp>
        <p:nvSpPr>
          <p:cNvPr id="8" name="Title 1"/>
          <p:cNvSpPr txBox="1">
            <a:spLocks/>
          </p:cNvSpPr>
          <p:nvPr/>
        </p:nvSpPr>
        <p:spPr>
          <a:xfrm>
            <a:off x="-1" y="248663"/>
            <a:ext cx="12060621" cy="1143000"/>
          </a:xfrm>
          <a:prstGeom prst="rect">
            <a:avLst/>
          </a:prstGeom>
        </p:spPr>
        <p:txBody>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Calibri" pitchFamily="34" charset="0"/>
              </a:defRPr>
            </a:lvl2pPr>
            <a:lvl3pPr algn="ctr" rtl="0" eaLnBrk="0" fontAlgn="base" hangingPunct="0">
              <a:spcBef>
                <a:spcPct val="0"/>
              </a:spcBef>
              <a:spcAft>
                <a:spcPct val="0"/>
              </a:spcAft>
              <a:defRPr sz="4400">
                <a:solidFill>
                  <a:schemeClr val="tx1"/>
                </a:solidFill>
                <a:latin typeface="Calibri" pitchFamily="34" charset="0"/>
              </a:defRPr>
            </a:lvl3pPr>
            <a:lvl4pPr algn="ctr" rtl="0" eaLnBrk="0" fontAlgn="base" hangingPunct="0">
              <a:spcBef>
                <a:spcPct val="0"/>
              </a:spcBef>
              <a:spcAft>
                <a:spcPct val="0"/>
              </a:spcAft>
              <a:defRPr sz="4400">
                <a:solidFill>
                  <a:schemeClr val="tx1"/>
                </a:solidFill>
                <a:latin typeface="Calibri" pitchFamily="34" charset="0"/>
              </a:defRPr>
            </a:lvl4pPr>
            <a:lvl5pPr algn="ctr" rtl="0" eaLnBrk="0" fontAlgn="base" hangingPunct="0">
              <a:spcBef>
                <a:spcPct val="0"/>
              </a:spcBef>
              <a:spcAft>
                <a:spcPct val="0"/>
              </a:spcAft>
              <a:defRPr sz="4400">
                <a:solidFill>
                  <a:schemeClr val="tx1"/>
                </a:solidFill>
                <a:latin typeface="Calibri" pitchFamily="34"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a:lstStyle>
          <a:p>
            <a:pPr marL="514350" lvl="1" indent="-514350">
              <a:buAutoNum type="arabicPeriod" startAt="3"/>
            </a:pPr>
            <a:r>
              <a:rPr lang="en-GB" sz="2800" b="1" kern="0" dirty="0"/>
              <a:t>Mid-19th-Century Women’s Movement: </a:t>
            </a:r>
          </a:p>
          <a:p>
            <a:pPr marL="0" lvl="1"/>
            <a:r>
              <a:rPr lang="en-GB" sz="2800" b="1" kern="0" dirty="0"/>
              <a:t>Seneca Falls Declaration of Sentiments</a:t>
            </a:r>
            <a:endParaRPr lang="en-GB" sz="2800" kern="0" dirty="0"/>
          </a:p>
        </p:txBody>
      </p:sp>
      <p:sp>
        <p:nvSpPr>
          <p:cNvPr id="9" name="Rectangle 8"/>
          <p:cNvSpPr/>
          <p:nvPr/>
        </p:nvSpPr>
        <p:spPr>
          <a:xfrm>
            <a:off x="9685173" y="4818940"/>
            <a:ext cx="1576662" cy="1200329"/>
          </a:xfrm>
          <a:prstGeom prst="rect">
            <a:avLst/>
          </a:prstGeom>
        </p:spPr>
        <p:txBody>
          <a:bodyPr wrap="square">
            <a:spAutoFit/>
          </a:bodyPr>
          <a:lstStyle/>
          <a:p>
            <a:r>
              <a:rPr lang="en-GB" dirty="0"/>
              <a:t>Elizabeth Cady Stanton (1815–1902)</a:t>
            </a:r>
          </a:p>
          <a:p>
            <a:endParaRPr lang="en-GB" dirty="0"/>
          </a:p>
        </p:txBody>
      </p:sp>
    </p:spTree>
    <p:extLst>
      <p:ext uri="{BB962C8B-B14F-4D97-AF65-F5344CB8AC3E}">
        <p14:creationId xmlns:p14="http://schemas.microsoft.com/office/powerpoint/2010/main" val="287408989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246359" y="1687214"/>
            <a:ext cx="12192000" cy="3989463"/>
          </a:xfrm>
          <a:prstGeom prst="rect">
            <a:avLst/>
          </a:prstGeom>
        </p:spPr>
        <p:txBody>
          <a:bodyPr wrap="square" lIns="540000" tIns="360000" rIns="540000" bIns="360000">
            <a:spAutoFit/>
          </a:bodyPr>
          <a:lstStyle/>
          <a:p>
            <a:pPr algn="just"/>
            <a:endParaRPr lang="en-GB" sz="2000" b="1" u="sng" dirty="0">
              <a:solidFill>
                <a:prstClr val="black"/>
              </a:solidFill>
            </a:endParaRPr>
          </a:p>
          <a:p>
            <a:pPr algn="just"/>
            <a:endParaRPr lang="en-GB" sz="2000" b="1" u="sng" dirty="0">
              <a:solidFill>
                <a:prstClr val="black"/>
              </a:solidFill>
            </a:endParaRPr>
          </a:p>
          <a:p>
            <a:pPr algn="just"/>
            <a:endParaRPr lang="en-GB" sz="2000" b="1" u="sng" dirty="0">
              <a:solidFill>
                <a:prstClr val="black"/>
              </a:solidFill>
            </a:endParaRPr>
          </a:p>
          <a:p>
            <a:pPr algn="just"/>
            <a:endParaRPr lang="en-GB" sz="2000" b="1" u="sng" dirty="0">
              <a:solidFill>
                <a:prstClr val="black"/>
              </a:solidFill>
            </a:endParaRPr>
          </a:p>
          <a:p>
            <a:endParaRPr lang="en-GB" sz="1200" b="1" u="sng" dirty="0">
              <a:solidFill>
                <a:prstClr val="black"/>
              </a:solidFill>
            </a:endParaRPr>
          </a:p>
          <a:p>
            <a:endParaRPr lang="en-GB" sz="1200" b="1" u="sng" dirty="0">
              <a:solidFill>
                <a:prstClr val="black"/>
              </a:solidFill>
            </a:endParaRPr>
          </a:p>
          <a:p>
            <a:endParaRPr lang="en-GB" sz="1200" b="1" u="sng" dirty="0">
              <a:solidFill>
                <a:prstClr val="black"/>
              </a:solidFill>
            </a:endParaRPr>
          </a:p>
          <a:p>
            <a:endParaRPr lang="en-GB" sz="1200" b="1" u="sng" dirty="0">
              <a:solidFill>
                <a:prstClr val="black"/>
              </a:solidFill>
            </a:endParaRPr>
          </a:p>
          <a:p>
            <a:endParaRPr lang="en-GB" sz="1200" b="1" u="sng" dirty="0">
              <a:solidFill>
                <a:prstClr val="black"/>
              </a:solidFill>
            </a:endParaRPr>
          </a:p>
          <a:p>
            <a:endParaRPr lang="en-GB" sz="1200" b="1" u="sng" dirty="0">
              <a:solidFill>
                <a:prstClr val="black"/>
              </a:solidFill>
            </a:endParaRPr>
          </a:p>
          <a:p>
            <a:endParaRPr lang="en-GB" sz="1200" b="1" u="sng" dirty="0">
              <a:solidFill>
                <a:prstClr val="black"/>
              </a:solidFill>
            </a:endParaRPr>
          </a:p>
          <a:p>
            <a:endParaRPr lang="en-GB" sz="1200" b="1" u="sng" dirty="0">
              <a:solidFill>
                <a:prstClr val="black"/>
              </a:solidFill>
            </a:endParaRPr>
          </a:p>
          <a:p>
            <a:endParaRPr lang="en-GB" sz="1200" b="1" u="sng" dirty="0">
              <a:solidFill>
                <a:prstClr val="black"/>
              </a:solidFill>
            </a:endParaRPr>
          </a:p>
          <a:p>
            <a:endParaRPr lang="en-GB" sz="1200" b="1" u="sng" dirty="0">
              <a:solidFill>
                <a:prstClr val="black"/>
              </a:solidFill>
            </a:endParaRPr>
          </a:p>
          <a:p>
            <a:endParaRPr lang="en-GB" sz="1200" b="1" u="sng" dirty="0">
              <a:solidFill>
                <a:prstClr val="black"/>
              </a:solidFill>
            </a:endParaRPr>
          </a:p>
        </p:txBody>
      </p:sp>
      <p:sp>
        <p:nvSpPr>
          <p:cNvPr id="2" name="Rectangle 1"/>
          <p:cNvSpPr/>
          <p:nvPr/>
        </p:nvSpPr>
        <p:spPr>
          <a:xfrm>
            <a:off x="0" y="941200"/>
            <a:ext cx="9252487" cy="5159014"/>
          </a:xfrm>
          <a:prstGeom prst="rect">
            <a:avLst/>
          </a:prstGeom>
        </p:spPr>
        <p:txBody>
          <a:bodyPr wrap="square" lIns="540000" tIns="360000" rIns="540000" bIns="360000">
            <a:spAutoFit/>
          </a:bodyPr>
          <a:lstStyle/>
          <a:p>
            <a:pPr algn="just"/>
            <a:r>
              <a:rPr lang="en-GB" sz="2400" dirty="0"/>
              <a:t>“Whenever any form of government becomes destructive of these ends, it is the right of those who suffer from it to refuse allegiance to it, and to insist upon the institution of a new government … </a:t>
            </a:r>
          </a:p>
          <a:p>
            <a:pPr algn="just"/>
            <a:r>
              <a:rPr lang="en-GB" sz="2400" dirty="0"/>
              <a:t>	“… When a long train of abuses and usurpations, … evinces a design to reduce them under absolute despotism, it is their duty to throw off such government, and to provide new guards for their future security. </a:t>
            </a:r>
          </a:p>
          <a:p>
            <a:pPr algn="just"/>
            <a:r>
              <a:rPr lang="en-GB" sz="2400" dirty="0">
                <a:solidFill>
                  <a:prstClr val="black"/>
                </a:solidFill>
              </a:rPr>
              <a:t>	“…</a:t>
            </a:r>
            <a:r>
              <a:rPr lang="en-GB" sz="2400" dirty="0"/>
              <a:t>The history of mankind is a history of repeated injuries and usurpations on the part of man toward woman, having in direct object the establishment of an absolute tyranny over her. To prove this, let facts be submitted to a candid world …</a:t>
            </a:r>
            <a:endParaRPr lang="en-GB" sz="2400" dirty="0">
              <a:solidFill>
                <a:prstClr val="black"/>
              </a:solidFill>
            </a:endParaRPr>
          </a:p>
        </p:txBody>
      </p:sp>
      <p:pic>
        <p:nvPicPr>
          <p:cNvPr id="7" name="Picture 4" descr="http://d3n8a8pro7vhmx.cloudfront.net/forwardfokus/pages/717/meta_images/original/Elizabeth.Cady.Stanton.png?144624284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093748" y="1601907"/>
            <a:ext cx="2959100" cy="2752725"/>
          </a:xfrm>
          <a:prstGeom prst="rect">
            <a:avLst/>
          </a:prstGeom>
          <a:noFill/>
          <a:extLst>
            <a:ext uri="{909E8E84-426E-40DD-AFC4-6F175D3DCCD1}">
              <a14:hiddenFill xmlns:a14="http://schemas.microsoft.com/office/drawing/2010/main">
                <a:solidFill>
                  <a:srgbClr val="FFFFFF"/>
                </a:solidFill>
              </a14:hiddenFill>
            </a:ext>
          </a:extLst>
        </p:spPr>
      </p:pic>
      <p:sp>
        <p:nvSpPr>
          <p:cNvPr id="8" name="Title 1"/>
          <p:cNvSpPr txBox="1">
            <a:spLocks/>
          </p:cNvSpPr>
          <p:nvPr/>
        </p:nvSpPr>
        <p:spPr>
          <a:xfrm>
            <a:off x="-1" y="248663"/>
            <a:ext cx="12060621" cy="1143000"/>
          </a:xfrm>
          <a:prstGeom prst="rect">
            <a:avLst/>
          </a:prstGeom>
        </p:spPr>
        <p:txBody>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Calibri" pitchFamily="34" charset="0"/>
              </a:defRPr>
            </a:lvl2pPr>
            <a:lvl3pPr algn="ctr" rtl="0" eaLnBrk="0" fontAlgn="base" hangingPunct="0">
              <a:spcBef>
                <a:spcPct val="0"/>
              </a:spcBef>
              <a:spcAft>
                <a:spcPct val="0"/>
              </a:spcAft>
              <a:defRPr sz="4400">
                <a:solidFill>
                  <a:schemeClr val="tx1"/>
                </a:solidFill>
                <a:latin typeface="Calibri" pitchFamily="34" charset="0"/>
              </a:defRPr>
            </a:lvl3pPr>
            <a:lvl4pPr algn="ctr" rtl="0" eaLnBrk="0" fontAlgn="base" hangingPunct="0">
              <a:spcBef>
                <a:spcPct val="0"/>
              </a:spcBef>
              <a:spcAft>
                <a:spcPct val="0"/>
              </a:spcAft>
              <a:defRPr sz="4400">
                <a:solidFill>
                  <a:schemeClr val="tx1"/>
                </a:solidFill>
                <a:latin typeface="Calibri" pitchFamily="34" charset="0"/>
              </a:defRPr>
            </a:lvl4pPr>
            <a:lvl5pPr algn="ctr" rtl="0" eaLnBrk="0" fontAlgn="base" hangingPunct="0">
              <a:spcBef>
                <a:spcPct val="0"/>
              </a:spcBef>
              <a:spcAft>
                <a:spcPct val="0"/>
              </a:spcAft>
              <a:defRPr sz="4400">
                <a:solidFill>
                  <a:schemeClr val="tx1"/>
                </a:solidFill>
                <a:latin typeface="Calibri" pitchFamily="34"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a:lstStyle>
          <a:p>
            <a:pPr marL="0" lvl="1"/>
            <a:r>
              <a:rPr lang="en-GB" sz="2800" b="1" kern="0" dirty="0"/>
              <a:t>3.  Mid-19th-Century Women’s Movement: Seneca Falls Declaration</a:t>
            </a:r>
            <a:endParaRPr lang="en-GB" sz="2800" kern="0" dirty="0"/>
          </a:p>
        </p:txBody>
      </p:sp>
      <p:sp>
        <p:nvSpPr>
          <p:cNvPr id="9" name="Rectangle 8"/>
          <p:cNvSpPr/>
          <p:nvPr/>
        </p:nvSpPr>
        <p:spPr>
          <a:xfrm>
            <a:off x="9685173" y="4818940"/>
            <a:ext cx="1576662" cy="1200329"/>
          </a:xfrm>
          <a:prstGeom prst="rect">
            <a:avLst/>
          </a:prstGeom>
        </p:spPr>
        <p:txBody>
          <a:bodyPr wrap="square">
            <a:spAutoFit/>
          </a:bodyPr>
          <a:lstStyle/>
          <a:p>
            <a:r>
              <a:rPr lang="en-GB" dirty="0"/>
              <a:t>Elizabeth Cady Stanton (1815–1902)</a:t>
            </a:r>
          </a:p>
          <a:p>
            <a:endParaRPr lang="en-GB" dirty="0"/>
          </a:p>
        </p:txBody>
      </p:sp>
    </p:spTree>
    <p:extLst>
      <p:ext uri="{BB962C8B-B14F-4D97-AF65-F5344CB8AC3E}">
        <p14:creationId xmlns:p14="http://schemas.microsoft.com/office/powerpoint/2010/main" val="314531691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246359" y="1687214"/>
            <a:ext cx="12192000" cy="3989463"/>
          </a:xfrm>
          <a:prstGeom prst="rect">
            <a:avLst/>
          </a:prstGeom>
        </p:spPr>
        <p:txBody>
          <a:bodyPr wrap="square" lIns="540000" tIns="360000" rIns="540000" bIns="360000">
            <a:spAutoFit/>
          </a:bodyPr>
          <a:lstStyle/>
          <a:p>
            <a:pPr algn="just"/>
            <a:endParaRPr lang="en-GB" sz="2000" b="1" u="sng" dirty="0">
              <a:solidFill>
                <a:prstClr val="black"/>
              </a:solidFill>
            </a:endParaRPr>
          </a:p>
          <a:p>
            <a:pPr algn="just"/>
            <a:endParaRPr lang="en-GB" sz="2000" b="1" u="sng" dirty="0">
              <a:solidFill>
                <a:prstClr val="black"/>
              </a:solidFill>
            </a:endParaRPr>
          </a:p>
          <a:p>
            <a:pPr algn="just"/>
            <a:endParaRPr lang="en-GB" sz="2000" b="1" u="sng" dirty="0">
              <a:solidFill>
                <a:prstClr val="black"/>
              </a:solidFill>
            </a:endParaRPr>
          </a:p>
          <a:p>
            <a:pPr algn="just"/>
            <a:endParaRPr lang="en-GB" sz="2000" b="1" u="sng" dirty="0">
              <a:solidFill>
                <a:prstClr val="black"/>
              </a:solidFill>
            </a:endParaRPr>
          </a:p>
          <a:p>
            <a:endParaRPr lang="en-GB" sz="1200" b="1" u="sng" dirty="0">
              <a:solidFill>
                <a:prstClr val="black"/>
              </a:solidFill>
            </a:endParaRPr>
          </a:p>
          <a:p>
            <a:endParaRPr lang="en-GB" sz="1200" b="1" u="sng" dirty="0">
              <a:solidFill>
                <a:prstClr val="black"/>
              </a:solidFill>
            </a:endParaRPr>
          </a:p>
          <a:p>
            <a:endParaRPr lang="en-GB" sz="1200" b="1" u="sng" dirty="0">
              <a:solidFill>
                <a:prstClr val="black"/>
              </a:solidFill>
            </a:endParaRPr>
          </a:p>
          <a:p>
            <a:endParaRPr lang="en-GB" sz="1200" b="1" u="sng" dirty="0">
              <a:solidFill>
                <a:prstClr val="black"/>
              </a:solidFill>
            </a:endParaRPr>
          </a:p>
          <a:p>
            <a:endParaRPr lang="en-GB" sz="1200" b="1" u="sng" dirty="0">
              <a:solidFill>
                <a:prstClr val="black"/>
              </a:solidFill>
            </a:endParaRPr>
          </a:p>
          <a:p>
            <a:endParaRPr lang="en-GB" sz="1200" b="1" u="sng" dirty="0">
              <a:solidFill>
                <a:prstClr val="black"/>
              </a:solidFill>
            </a:endParaRPr>
          </a:p>
          <a:p>
            <a:endParaRPr lang="en-GB" sz="1200" b="1" u="sng" dirty="0">
              <a:solidFill>
                <a:prstClr val="black"/>
              </a:solidFill>
            </a:endParaRPr>
          </a:p>
          <a:p>
            <a:endParaRPr lang="en-GB" sz="1200" b="1" u="sng" dirty="0">
              <a:solidFill>
                <a:prstClr val="black"/>
              </a:solidFill>
            </a:endParaRPr>
          </a:p>
          <a:p>
            <a:endParaRPr lang="en-GB" sz="1200" b="1" u="sng" dirty="0">
              <a:solidFill>
                <a:prstClr val="black"/>
              </a:solidFill>
            </a:endParaRPr>
          </a:p>
          <a:p>
            <a:endParaRPr lang="en-GB" sz="1200" b="1" u="sng" dirty="0">
              <a:solidFill>
                <a:prstClr val="black"/>
              </a:solidFill>
            </a:endParaRPr>
          </a:p>
          <a:p>
            <a:endParaRPr lang="en-GB" sz="1200" b="1" u="sng" dirty="0">
              <a:solidFill>
                <a:prstClr val="black"/>
              </a:solidFill>
            </a:endParaRPr>
          </a:p>
        </p:txBody>
      </p:sp>
      <p:sp>
        <p:nvSpPr>
          <p:cNvPr id="2" name="Rectangle 1"/>
          <p:cNvSpPr/>
          <p:nvPr/>
        </p:nvSpPr>
        <p:spPr>
          <a:xfrm>
            <a:off x="0" y="941200"/>
            <a:ext cx="9252487" cy="5159014"/>
          </a:xfrm>
          <a:prstGeom prst="rect">
            <a:avLst/>
          </a:prstGeom>
        </p:spPr>
        <p:txBody>
          <a:bodyPr wrap="square" lIns="540000" tIns="360000" rIns="540000" bIns="360000">
            <a:spAutoFit/>
          </a:bodyPr>
          <a:lstStyle/>
          <a:p>
            <a:pPr marL="342900" indent="-342900">
              <a:buFont typeface="Arial" panose="020B0604020202020204" pitchFamily="34" charset="0"/>
              <a:buChar char="•"/>
            </a:pPr>
            <a:r>
              <a:rPr lang="en-GB" sz="2400" dirty="0"/>
              <a:t>He has never permitted her to exercise her inalienable right to the elective franchise.</a:t>
            </a:r>
          </a:p>
          <a:p>
            <a:pPr marL="342900" indent="-342900">
              <a:buFont typeface="Arial" panose="020B0604020202020204" pitchFamily="34" charset="0"/>
              <a:buChar char="•"/>
            </a:pPr>
            <a:r>
              <a:rPr lang="en-GB" sz="2400" dirty="0"/>
              <a:t>He has compelled her to submit to laws, in the formation of which she had no voice.</a:t>
            </a:r>
          </a:p>
          <a:p>
            <a:pPr marL="342900" indent="-342900">
              <a:buFont typeface="Arial" panose="020B0604020202020204" pitchFamily="34" charset="0"/>
              <a:buChar char="•"/>
            </a:pPr>
            <a:r>
              <a:rPr lang="en-GB" sz="2400" dirty="0"/>
              <a:t>He has withheld from her rights which are given to the most ignorant and degraded men - both natives and foreigners.</a:t>
            </a:r>
          </a:p>
          <a:p>
            <a:pPr marL="342900" indent="-342900">
              <a:buFont typeface="Arial" panose="020B0604020202020204" pitchFamily="34" charset="0"/>
              <a:buChar char="•"/>
            </a:pPr>
            <a:r>
              <a:rPr lang="en-GB" sz="2400" dirty="0"/>
              <a:t>Having </a:t>
            </a:r>
            <a:r>
              <a:rPr lang="en-GB" sz="2400" b="1" dirty="0"/>
              <a:t>deprived her of this first right as a citizen</a:t>
            </a:r>
            <a:r>
              <a:rPr lang="en-GB" sz="2400" dirty="0"/>
              <a:t>, the elective franchise, thereby leaving her </a:t>
            </a:r>
            <a:r>
              <a:rPr lang="en-GB" sz="2400" b="1" dirty="0"/>
              <a:t>without representation</a:t>
            </a:r>
            <a:r>
              <a:rPr lang="en-GB" sz="2400" dirty="0"/>
              <a:t> in the halls of legislation, he has oppressed her on all sides.</a:t>
            </a:r>
          </a:p>
          <a:p>
            <a:pPr marL="342900" indent="-342900">
              <a:buFont typeface="Arial" panose="020B0604020202020204" pitchFamily="34" charset="0"/>
              <a:buChar char="•"/>
            </a:pPr>
            <a:r>
              <a:rPr lang="en-GB" sz="2400" dirty="0"/>
              <a:t>He has made her, </a:t>
            </a:r>
            <a:r>
              <a:rPr lang="en-GB" sz="2400" b="1" dirty="0"/>
              <a:t>if married, in the eye of the law, civilly dead</a:t>
            </a:r>
            <a:r>
              <a:rPr lang="en-GB" sz="2400" dirty="0"/>
              <a:t>.</a:t>
            </a:r>
          </a:p>
          <a:p>
            <a:pPr marL="342900" indent="-342900">
              <a:buFont typeface="Arial" panose="020B0604020202020204" pitchFamily="34" charset="0"/>
              <a:buChar char="•"/>
            </a:pPr>
            <a:r>
              <a:rPr lang="en-GB" sz="2400" dirty="0"/>
              <a:t>He has taken from her all right in property, even to the wages she earns.</a:t>
            </a:r>
          </a:p>
        </p:txBody>
      </p:sp>
      <p:pic>
        <p:nvPicPr>
          <p:cNvPr id="7" name="Picture 4" descr="http://d3n8a8pro7vhmx.cloudfront.net/forwardfokus/pages/717/meta_images/original/Elizabeth.Cady.Stanton.png?144624284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093748" y="1601907"/>
            <a:ext cx="2959100" cy="2752725"/>
          </a:xfrm>
          <a:prstGeom prst="rect">
            <a:avLst/>
          </a:prstGeom>
          <a:noFill/>
          <a:extLst>
            <a:ext uri="{909E8E84-426E-40DD-AFC4-6F175D3DCCD1}">
              <a14:hiddenFill xmlns:a14="http://schemas.microsoft.com/office/drawing/2010/main">
                <a:solidFill>
                  <a:srgbClr val="FFFFFF"/>
                </a:solidFill>
              </a14:hiddenFill>
            </a:ext>
          </a:extLst>
        </p:spPr>
      </p:pic>
      <p:sp>
        <p:nvSpPr>
          <p:cNvPr id="8" name="Title 1"/>
          <p:cNvSpPr txBox="1">
            <a:spLocks/>
          </p:cNvSpPr>
          <p:nvPr/>
        </p:nvSpPr>
        <p:spPr>
          <a:xfrm>
            <a:off x="-1" y="248663"/>
            <a:ext cx="12060621" cy="1143000"/>
          </a:xfrm>
          <a:prstGeom prst="rect">
            <a:avLst/>
          </a:prstGeom>
        </p:spPr>
        <p:txBody>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Calibri" pitchFamily="34" charset="0"/>
              </a:defRPr>
            </a:lvl2pPr>
            <a:lvl3pPr algn="ctr" rtl="0" eaLnBrk="0" fontAlgn="base" hangingPunct="0">
              <a:spcBef>
                <a:spcPct val="0"/>
              </a:spcBef>
              <a:spcAft>
                <a:spcPct val="0"/>
              </a:spcAft>
              <a:defRPr sz="4400">
                <a:solidFill>
                  <a:schemeClr val="tx1"/>
                </a:solidFill>
                <a:latin typeface="Calibri" pitchFamily="34" charset="0"/>
              </a:defRPr>
            </a:lvl3pPr>
            <a:lvl4pPr algn="ctr" rtl="0" eaLnBrk="0" fontAlgn="base" hangingPunct="0">
              <a:spcBef>
                <a:spcPct val="0"/>
              </a:spcBef>
              <a:spcAft>
                <a:spcPct val="0"/>
              </a:spcAft>
              <a:defRPr sz="4400">
                <a:solidFill>
                  <a:schemeClr val="tx1"/>
                </a:solidFill>
                <a:latin typeface="Calibri" pitchFamily="34" charset="0"/>
              </a:defRPr>
            </a:lvl4pPr>
            <a:lvl5pPr algn="ctr" rtl="0" eaLnBrk="0" fontAlgn="base" hangingPunct="0">
              <a:spcBef>
                <a:spcPct val="0"/>
              </a:spcBef>
              <a:spcAft>
                <a:spcPct val="0"/>
              </a:spcAft>
              <a:defRPr sz="4400">
                <a:solidFill>
                  <a:schemeClr val="tx1"/>
                </a:solidFill>
                <a:latin typeface="Calibri" pitchFamily="34"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a:lstStyle>
          <a:p>
            <a:pPr marL="0" lvl="1"/>
            <a:r>
              <a:rPr lang="en-GB" sz="2800" b="1" kern="0" dirty="0"/>
              <a:t>3.  Mid-19th-Century Women’s Movement: Seneca Falls Declaration</a:t>
            </a:r>
            <a:endParaRPr lang="en-GB" sz="2800" kern="0" dirty="0"/>
          </a:p>
        </p:txBody>
      </p:sp>
      <p:sp>
        <p:nvSpPr>
          <p:cNvPr id="9" name="Rectangle 8"/>
          <p:cNvSpPr/>
          <p:nvPr/>
        </p:nvSpPr>
        <p:spPr>
          <a:xfrm>
            <a:off x="9685173" y="4818940"/>
            <a:ext cx="1576662" cy="1200329"/>
          </a:xfrm>
          <a:prstGeom prst="rect">
            <a:avLst/>
          </a:prstGeom>
        </p:spPr>
        <p:txBody>
          <a:bodyPr wrap="square">
            <a:spAutoFit/>
          </a:bodyPr>
          <a:lstStyle/>
          <a:p>
            <a:r>
              <a:rPr lang="en-GB" dirty="0"/>
              <a:t>Elizabeth Cady Stanton (1815–1902)</a:t>
            </a:r>
          </a:p>
          <a:p>
            <a:endParaRPr lang="en-GB" dirty="0"/>
          </a:p>
        </p:txBody>
      </p:sp>
    </p:spTree>
    <p:extLst>
      <p:ext uri="{BB962C8B-B14F-4D97-AF65-F5344CB8AC3E}">
        <p14:creationId xmlns:p14="http://schemas.microsoft.com/office/powerpoint/2010/main" val="251221100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246359" y="1687214"/>
            <a:ext cx="12192000" cy="3989463"/>
          </a:xfrm>
          <a:prstGeom prst="rect">
            <a:avLst/>
          </a:prstGeom>
        </p:spPr>
        <p:txBody>
          <a:bodyPr wrap="square" lIns="540000" tIns="360000" rIns="540000" bIns="360000">
            <a:spAutoFit/>
          </a:bodyPr>
          <a:lstStyle/>
          <a:p>
            <a:pPr algn="just"/>
            <a:endParaRPr lang="en-GB" sz="2000" b="1" u="sng" dirty="0">
              <a:solidFill>
                <a:prstClr val="black"/>
              </a:solidFill>
            </a:endParaRPr>
          </a:p>
          <a:p>
            <a:pPr algn="just"/>
            <a:endParaRPr lang="en-GB" sz="2000" b="1" u="sng" dirty="0">
              <a:solidFill>
                <a:prstClr val="black"/>
              </a:solidFill>
            </a:endParaRPr>
          </a:p>
          <a:p>
            <a:pPr algn="just"/>
            <a:endParaRPr lang="en-GB" sz="2000" b="1" u="sng" dirty="0">
              <a:solidFill>
                <a:prstClr val="black"/>
              </a:solidFill>
            </a:endParaRPr>
          </a:p>
          <a:p>
            <a:pPr algn="just"/>
            <a:endParaRPr lang="en-GB" sz="2000" b="1" u="sng" dirty="0">
              <a:solidFill>
                <a:prstClr val="black"/>
              </a:solidFill>
            </a:endParaRPr>
          </a:p>
          <a:p>
            <a:endParaRPr lang="en-GB" sz="1200" b="1" u="sng" dirty="0">
              <a:solidFill>
                <a:prstClr val="black"/>
              </a:solidFill>
            </a:endParaRPr>
          </a:p>
          <a:p>
            <a:endParaRPr lang="en-GB" sz="1200" b="1" u="sng" dirty="0">
              <a:solidFill>
                <a:prstClr val="black"/>
              </a:solidFill>
            </a:endParaRPr>
          </a:p>
          <a:p>
            <a:endParaRPr lang="en-GB" sz="1200" b="1" u="sng" dirty="0">
              <a:solidFill>
                <a:prstClr val="black"/>
              </a:solidFill>
            </a:endParaRPr>
          </a:p>
          <a:p>
            <a:endParaRPr lang="en-GB" sz="1200" b="1" u="sng" dirty="0">
              <a:solidFill>
                <a:prstClr val="black"/>
              </a:solidFill>
            </a:endParaRPr>
          </a:p>
          <a:p>
            <a:endParaRPr lang="en-GB" sz="1200" b="1" u="sng" dirty="0">
              <a:solidFill>
                <a:prstClr val="black"/>
              </a:solidFill>
            </a:endParaRPr>
          </a:p>
          <a:p>
            <a:endParaRPr lang="en-GB" sz="1200" b="1" u="sng" dirty="0">
              <a:solidFill>
                <a:prstClr val="black"/>
              </a:solidFill>
            </a:endParaRPr>
          </a:p>
          <a:p>
            <a:endParaRPr lang="en-GB" sz="1200" b="1" u="sng" dirty="0">
              <a:solidFill>
                <a:prstClr val="black"/>
              </a:solidFill>
            </a:endParaRPr>
          </a:p>
          <a:p>
            <a:endParaRPr lang="en-GB" sz="1200" b="1" u="sng" dirty="0">
              <a:solidFill>
                <a:prstClr val="black"/>
              </a:solidFill>
            </a:endParaRPr>
          </a:p>
          <a:p>
            <a:endParaRPr lang="en-GB" sz="1200" b="1" u="sng" dirty="0">
              <a:solidFill>
                <a:prstClr val="black"/>
              </a:solidFill>
            </a:endParaRPr>
          </a:p>
          <a:p>
            <a:endParaRPr lang="en-GB" sz="1200" b="1" u="sng" dirty="0">
              <a:solidFill>
                <a:prstClr val="black"/>
              </a:solidFill>
            </a:endParaRPr>
          </a:p>
          <a:p>
            <a:endParaRPr lang="en-GB" sz="1200" b="1" u="sng" dirty="0">
              <a:solidFill>
                <a:prstClr val="black"/>
              </a:solidFill>
            </a:endParaRPr>
          </a:p>
        </p:txBody>
      </p:sp>
      <p:sp>
        <p:nvSpPr>
          <p:cNvPr id="2" name="Rectangle 1"/>
          <p:cNvSpPr/>
          <p:nvPr/>
        </p:nvSpPr>
        <p:spPr>
          <a:xfrm>
            <a:off x="0" y="941200"/>
            <a:ext cx="9252487" cy="5159014"/>
          </a:xfrm>
          <a:prstGeom prst="rect">
            <a:avLst/>
          </a:prstGeom>
        </p:spPr>
        <p:txBody>
          <a:bodyPr wrap="square" lIns="540000" tIns="360000" rIns="540000" bIns="360000">
            <a:spAutoFit/>
          </a:bodyPr>
          <a:lstStyle/>
          <a:p>
            <a:pPr marL="342900" indent="-342900">
              <a:buFont typeface="Arial" panose="020B0604020202020204" pitchFamily="34" charset="0"/>
              <a:buChar char="•"/>
            </a:pPr>
            <a:r>
              <a:rPr lang="en-GB" sz="2400" dirty="0"/>
              <a:t>…  After depriving her of all rights as a married woman, if single and the owner of property, he has taxed her to support a government which recognizes her only when her property can be made profitable to it.</a:t>
            </a:r>
          </a:p>
          <a:p>
            <a:pPr marL="342900" indent="-342900">
              <a:buFont typeface="Arial" panose="020B0604020202020204" pitchFamily="34" charset="0"/>
              <a:buChar char="•"/>
            </a:pPr>
            <a:r>
              <a:rPr lang="en-GB" sz="2400" dirty="0"/>
              <a:t>He has monopolized nearly all the profitable employments, and from those she is permitted to follow, she receives but a scanty remuneration.</a:t>
            </a:r>
          </a:p>
          <a:p>
            <a:pPr marL="342900" indent="-342900">
              <a:buFont typeface="Arial" panose="020B0604020202020204" pitchFamily="34" charset="0"/>
              <a:buChar char="•"/>
            </a:pPr>
            <a:r>
              <a:rPr lang="en-GB" sz="2400" dirty="0"/>
              <a:t>He closes against her all the avenues to wealth and distinction, which he considers most </a:t>
            </a:r>
            <a:r>
              <a:rPr lang="en-GB" sz="2400" dirty="0" err="1"/>
              <a:t>honorable</a:t>
            </a:r>
            <a:r>
              <a:rPr lang="en-GB" sz="2400" dirty="0"/>
              <a:t> to himself. As a teacher of theology, medicine, or law, she is not known.</a:t>
            </a:r>
          </a:p>
          <a:p>
            <a:pPr marL="342900" indent="-342900">
              <a:buFont typeface="Arial" panose="020B0604020202020204" pitchFamily="34" charset="0"/>
              <a:buChar char="•"/>
            </a:pPr>
            <a:r>
              <a:rPr lang="en-GB" sz="2400" dirty="0"/>
              <a:t>He has denied her the facilities for obtaining a thorough education - all colleges being closed against her.</a:t>
            </a:r>
          </a:p>
        </p:txBody>
      </p:sp>
      <p:pic>
        <p:nvPicPr>
          <p:cNvPr id="7" name="Picture 4" descr="http://d3n8a8pro7vhmx.cloudfront.net/forwardfokus/pages/717/meta_images/original/Elizabeth.Cady.Stanton.png?144624284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093748" y="1601907"/>
            <a:ext cx="2959100" cy="2752725"/>
          </a:xfrm>
          <a:prstGeom prst="rect">
            <a:avLst/>
          </a:prstGeom>
          <a:noFill/>
          <a:extLst>
            <a:ext uri="{909E8E84-426E-40DD-AFC4-6F175D3DCCD1}">
              <a14:hiddenFill xmlns:a14="http://schemas.microsoft.com/office/drawing/2010/main">
                <a:solidFill>
                  <a:srgbClr val="FFFFFF"/>
                </a:solidFill>
              </a14:hiddenFill>
            </a:ext>
          </a:extLst>
        </p:spPr>
      </p:pic>
      <p:sp>
        <p:nvSpPr>
          <p:cNvPr id="8" name="Title 1"/>
          <p:cNvSpPr txBox="1">
            <a:spLocks/>
          </p:cNvSpPr>
          <p:nvPr/>
        </p:nvSpPr>
        <p:spPr>
          <a:xfrm>
            <a:off x="-1" y="248663"/>
            <a:ext cx="12060621" cy="1143000"/>
          </a:xfrm>
          <a:prstGeom prst="rect">
            <a:avLst/>
          </a:prstGeom>
        </p:spPr>
        <p:txBody>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Calibri" pitchFamily="34" charset="0"/>
              </a:defRPr>
            </a:lvl2pPr>
            <a:lvl3pPr algn="ctr" rtl="0" eaLnBrk="0" fontAlgn="base" hangingPunct="0">
              <a:spcBef>
                <a:spcPct val="0"/>
              </a:spcBef>
              <a:spcAft>
                <a:spcPct val="0"/>
              </a:spcAft>
              <a:defRPr sz="4400">
                <a:solidFill>
                  <a:schemeClr val="tx1"/>
                </a:solidFill>
                <a:latin typeface="Calibri" pitchFamily="34" charset="0"/>
              </a:defRPr>
            </a:lvl3pPr>
            <a:lvl4pPr algn="ctr" rtl="0" eaLnBrk="0" fontAlgn="base" hangingPunct="0">
              <a:spcBef>
                <a:spcPct val="0"/>
              </a:spcBef>
              <a:spcAft>
                <a:spcPct val="0"/>
              </a:spcAft>
              <a:defRPr sz="4400">
                <a:solidFill>
                  <a:schemeClr val="tx1"/>
                </a:solidFill>
                <a:latin typeface="Calibri" pitchFamily="34" charset="0"/>
              </a:defRPr>
            </a:lvl4pPr>
            <a:lvl5pPr algn="ctr" rtl="0" eaLnBrk="0" fontAlgn="base" hangingPunct="0">
              <a:spcBef>
                <a:spcPct val="0"/>
              </a:spcBef>
              <a:spcAft>
                <a:spcPct val="0"/>
              </a:spcAft>
              <a:defRPr sz="4400">
                <a:solidFill>
                  <a:schemeClr val="tx1"/>
                </a:solidFill>
                <a:latin typeface="Calibri" pitchFamily="34"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a:lstStyle>
          <a:p>
            <a:pPr marL="0" lvl="1"/>
            <a:r>
              <a:rPr lang="en-GB" sz="2800" b="1" kern="0" dirty="0"/>
              <a:t>3.  Mid-19th-Century Women’s Movement: Seneca Falls Declaration</a:t>
            </a:r>
            <a:endParaRPr lang="en-GB" sz="2800" kern="0" dirty="0"/>
          </a:p>
        </p:txBody>
      </p:sp>
      <p:sp>
        <p:nvSpPr>
          <p:cNvPr id="9" name="Rectangle 8"/>
          <p:cNvSpPr/>
          <p:nvPr/>
        </p:nvSpPr>
        <p:spPr>
          <a:xfrm>
            <a:off x="9685173" y="4818940"/>
            <a:ext cx="1576662" cy="1200329"/>
          </a:xfrm>
          <a:prstGeom prst="rect">
            <a:avLst/>
          </a:prstGeom>
        </p:spPr>
        <p:txBody>
          <a:bodyPr wrap="square">
            <a:spAutoFit/>
          </a:bodyPr>
          <a:lstStyle/>
          <a:p>
            <a:r>
              <a:rPr lang="en-GB" dirty="0"/>
              <a:t>Elizabeth Cady Stanton (1815–1902)</a:t>
            </a:r>
          </a:p>
          <a:p>
            <a:endParaRPr lang="en-GB" dirty="0"/>
          </a:p>
        </p:txBody>
      </p:sp>
    </p:spTree>
    <p:extLst>
      <p:ext uri="{BB962C8B-B14F-4D97-AF65-F5344CB8AC3E}">
        <p14:creationId xmlns:p14="http://schemas.microsoft.com/office/powerpoint/2010/main" val="92916765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246359" y="1687214"/>
            <a:ext cx="12192000" cy="3989463"/>
          </a:xfrm>
          <a:prstGeom prst="rect">
            <a:avLst/>
          </a:prstGeom>
        </p:spPr>
        <p:txBody>
          <a:bodyPr wrap="square" lIns="540000" tIns="360000" rIns="540000" bIns="360000">
            <a:spAutoFit/>
          </a:bodyPr>
          <a:lstStyle/>
          <a:p>
            <a:pPr algn="just"/>
            <a:endParaRPr lang="en-GB" sz="2000" b="1" u="sng" dirty="0">
              <a:solidFill>
                <a:prstClr val="black"/>
              </a:solidFill>
            </a:endParaRPr>
          </a:p>
          <a:p>
            <a:pPr algn="just"/>
            <a:endParaRPr lang="en-GB" sz="2000" b="1" u="sng" dirty="0">
              <a:solidFill>
                <a:prstClr val="black"/>
              </a:solidFill>
            </a:endParaRPr>
          </a:p>
          <a:p>
            <a:pPr algn="just"/>
            <a:endParaRPr lang="en-GB" sz="2000" b="1" u="sng" dirty="0">
              <a:solidFill>
                <a:prstClr val="black"/>
              </a:solidFill>
            </a:endParaRPr>
          </a:p>
          <a:p>
            <a:pPr algn="just"/>
            <a:endParaRPr lang="en-GB" sz="2000" b="1" u="sng" dirty="0">
              <a:solidFill>
                <a:prstClr val="black"/>
              </a:solidFill>
            </a:endParaRPr>
          </a:p>
          <a:p>
            <a:endParaRPr lang="en-GB" sz="1200" b="1" u="sng" dirty="0">
              <a:solidFill>
                <a:prstClr val="black"/>
              </a:solidFill>
            </a:endParaRPr>
          </a:p>
          <a:p>
            <a:endParaRPr lang="en-GB" sz="1200" b="1" u="sng" dirty="0">
              <a:solidFill>
                <a:prstClr val="black"/>
              </a:solidFill>
            </a:endParaRPr>
          </a:p>
          <a:p>
            <a:endParaRPr lang="en-GB" sz="1200" b="1" u="sng" dirty="0">
              <a:solidFill>
                <a:prstClr val="black"/>
              </a:solidFill>
            </a:endParaRPr>
          </a:p>
          <a:p>
            <a:endParaRPr lang="en-GB" sz="1200" b="1" u="sng" dirty="0">
              <a:solidFill>
                <a:prstClr val="black"/>
              </a:solidFill>
            </a:endParaRPr>
          </a:p>
          <a:p>
            <a:endParaRPr lang="en-GB" sz="1200" b="1" u="sng" dirty="0">
              <a:solidFill>
                <a:prstClr val="black"/>
              </a:solidFill>
            </a:endParaRPr>
          </a:p>
          <a:p>
            <a:endParaRPr lang="en-GB" sz="1200" b="1" u="sng" dirty="0">
              <a:solidFill>
                <a:prstClr val="black"/>
              </a:solidFill>
            </a:endParaRPr>
          </a:p>
          <a:p>
            <a:endParaRPr lang="en-GB" sz="1200" b="1" u="sng" dirty="0">
              <a:solidFill>
                <a:prstClr val="black"/>
              </a:solidFill>
            </a:endParaRPr>
          </a:p>
          <a:p>
            <a:endParaRPr lang="en-GB" sz="1200" b="1" u="sng" dirty="0">
              <a:solidFill>
                <a:prstClr val="black"/>
              </a:solidFill>
            </a:endParaRPr>
          </a:p>
          <a:p>
            <a:endParaRPr lang="en-GB" sz="1200" b="1" u="sng" dirty="0">
              <a:solidFill>
                <a:prstClr val="black"/>
              </a:solidFill>
            </a:endParaRPr>
          </a:p>
          <a:p>
            <a:endParaRPr lang="en-GB" sz="1200" b="1" u="sng" dirty="0">
              <a:solidFill>
                <a:prstClr val="black"/>
              </a:solidFill>
            </a:endParaRPr>
          </a:p>
          <a:p>
            <a:endParaRPr lang="en-GB" sz="1200" b="1" u="sng" dirty="0">
              <a:solidFill>
                <a:prstClr val="black"/>
              </a:solidFill>
            </a:endParaRPr>
          </a:p>
        </p:txBody>
      </p:sp>
      <p:sp>
        <p:nvSpPr>
          <p:cNvPr id="2" name="Rectangle 1"/>
          <p:cNvSpPr/>
          <p:nvPr/>
        </p:nvSpPr>
        <p:spPr>
          <a:xfrm>
            <a:off x="0" y="941200"/>
            <a:ext cx="9252487" cy="4789682"/>
          </a:xfrm>
          <a:prstGeom prst="rect">
            <a:avLst/>
          </a:prstGeom>
        </p:spPr>
        <p:txBody>
          <a:bodyPr wrap="square" lIns="540000" tIns="360000" rIns="540000" bIns="360000">
            <a:spAutoFit/>
          </a:bodyPr>
          <a:lstStyle/>
          <a:p>
            <a:pPr marL="342900" indent="-342900">
              <a:buFont typeface="Arial" panose="020B0604020202020204" pitchFamily="34" charset="0"/>
              <a:buChar char="•"/>
            </a:pPr>
            <a:r>
              <a:rPr lang="en-GB" sz="2400" dirty="0"/>
              <a:t>He has created a false public sentiment by giving to the world </a:t>
            </a:r>
            <a:r>
              <a:rPr lang="en-GB" sz="2400" b="1" dirty="0"/>
              <a:t>a different code of morals for men and women, </a:t>
            </a:r>
            <a:r>
              <a:rPr lang="en-GB" sz="2400" dirty="0"/>
              <a:t>by which moral delinquencies which exclude women from society, are not only tolerated but deemed of little account in man.</a:t>
            </a:r>
          </a:p>
          <a:p>
            <a:pPr marL="342900" indent="-342900">
              <a:buFont typeface="Arial" panose="020B0604020202020204" pitchFamily="34" charset="0"/>
              <a:buChar char="•"/>
            </a:pPr>
            <a:r>
              <a:rPr lang="en-GB" sz="2400" dirty="0"/>
              <a:t>He has usurped the prerogative of Jehovah himself, claiming it as his right to assign for her a sphere of action, when that belongs to her conscience and her God.</a:t>
            </a:r>
          </a:p>
          <a:p>
            <a:pPr marL="342900" indent="-342900">
              <a:buFont typeface="Arial" panose="020B0604020202020204" pitchFamily="34" charset="0"/>
              <a:buChar char="•"/>
            </a:pPr>
            <a:r>
              <a:rPr lang="en-GB" sz="2400" b="1" dirty="0"/>
              <a:t>He has </a:t>
            </a:r>
            <a:r>
              <a:rPr lang="en-GB" sz="2400" b="1" dirty="0" err="1"/>
              <a:t>endeavored</a:t>
            </a:r>
            <a:r>
              <a:rPr lang="en-GB" sz="2400" b="1" dirty="0"/>
              <a:t>, in every way that he could to destroy her confidence in her own powers, to lessen her self-respect, and to make her willing to lead a dependent and abject life</a:t>
            </a:r>
            <a:r>
              <a:rPr lang="en-GB" sz="2400" dirty="0"/>
              <a:t>.</a:t>
            </a:r>
          </a:p>
          <a:p>
            <a:pPr marL="342900" indent="-342900" algn="just">
              <a:buFont typeface="Arial" panose="020B0604020202020204" pitchFamily="34" charset="0"/>
              <a:buChar char="•"/>
            </a:pPr>
            <a:endParaRPr lang="en-GB" sz="2400" dirty="0">
              <a:solidFill>
                <a:prstClr val="black"/>
              </a:solidFill>
            </a:endParaRPr>
          </a:p>
        </p:txBody>
      </p:sp>
      <p:pic>
        <p:nvPicPr>
          <p:cNvPr id="7" name="Picture 4" descr="http://d3n8a8pro7vhmx.cloudfront.net/forwardfokus/pages/717/meta_images/original/Elizabeth.Cady.Stanton.png?144624284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093748" y="1601907"/>
            <a:ext cx="2959100" cy="2752725"/>
          </a:xfrm>
          <a:prstGeom prst="rect">
            <a:avLst/>
          </a:prstGeom>
          <a:noFill/>
          <a:extLst>
            <a:ext uri="{909E8E84-426E-40DD-AFC4-6F175D3DCCD1}">
              <a14:hiddenFill xmlns:a14="http://schemas.microsoft.com/office/drawing/2010/main">
                <a:solidFill>
                  <a:srgbClr val="FFFFFF"/>
                </a:solidFill>
              </a14:hiddenFill>
            </a:ext>
          </a:extLst>
        </p:spPr>
      </p:pic>
      <p:sp>
        <p:nvSpPr>
          <p:cNvPr id="8" name="Title 1"/>
          <p:cNvSpPr txBox="1">
            <a:spLocks/>
          </p:cNvSpPr>
          <p:nvPr/>
        </p:nvSpPr>
        <p:spPr>
          <a:xfrm>
            <a:off x="-1" y="248663"/>
            <a:ext cx="12060621" cy="1143000"/>
          </a:xfrm>
          <a:prstGeom prst="rect">
            <a:avLst/>
          </a:prstGeom>
        </p:spPr>
        <p:txBody>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Calibri" pitchFamily="34" charset="0"/>
              </a:defRPr>
            </a:lvl2pPr>
            <a:lvl3pPr algn="ctr" rtl="0" eaLnBrk="0" fontAlgn="base" hangingPunct="0">
              <a:spcBef>
                <a:spcPct val="0"/>
              </a:spcBef>
              <a:spcAft>
                <a:spcPct val="0"/>
              </a:spcAft>
              <a:defRPr sz="4400">
                <a:solidFill>
                  <a:schemeClr val="tx1"/>
                </a:solidFill>
                <a:latin typeface="Calibri" pitchFamily="34" charset="0"/>
              </a:defRPr>
            </a:lvl3pPr>
            <a:lvl4pPr algn="ctr" rtl="0" eaLnBrk="0" fontAlgn="base" hangingPunct="0">
              <a:spcBef>
                <a:spcPct val="0"/>
              </a:spcBef>
              <a:spcAft>
                <a:spcPct val="0"/>
              </a:spcAft>
              <a:defRPr sz="4400">
                <a:solidFill>
                  <a:schemeClr val="tx1"/>
                </a:solidFill>
                <a:latin typeface="Calibri" pitchFamily="34" charset="0"/>
              </a:defRPr>
            </a:lvl4pPr>
            <a:lvl5pPr algn="ctr" rtl="0" eaLnBrk="0" fontAlgn="base" hangingPunct="0">
              <a:spcBef>
                <a:spcPct val="0"/>
              </a:spcBef>
              <a:spcAft>
                <a:spcPct val="0"/>
              </a:spcAft>
              <a:defRPr sz="4400">
                <a:solidFill>
                  <a:schemeClr val="tx1"/>
                </a:solidFill>
                <a:latin typeface="Calibri" pitchFamily="34"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a:lstStyle>
          <a:p>
            <a:pPr marL="0" lvl="1"/>
            <a:r>
              <a:rPr lang="en-GB" sz="2800" b="1" kern="0" dirty="0"/>
              <a:t>3.  Mid-19th-Century Women’s Movement: Seneca Falls Declaration</a:t>
            </a:r>
            <a:endParaRPr lang="en-GB" sz="2800" kern="0" dirty="0"/>
          </a:p>
        </p:txBody>
      </p:sp>
      <p:sp>
        <p:nvSpPr>
          <p:cNvPr id="9" name="Rectangle 8"/>
          <p:cNvSpPr/>
          <p:nvPr/>
        </p:nvSpPr>
        <p:spPr>
          <a:xfrm>
            <a:off x="9685173" y="4818940"/>
            <a:ext cx="1576662" cy="1200329"/>
          </a:xfrm>
          <a:prstGeom prst="rect">
            <a:avLst/>
          </a:prstGeom>
        </p:spPr>
        <p:txBody>
          <a:bodyPr wrap="square">
            <a:spAutoFit/>
          </a:bodyPr>
          <a:lstStyle/>
          <a:p>
            <a:r>
              <a:rPr lang="en-GB" dirty="0"/>
              <a:t>Elizabeth Cady Stanton (1815–1902)</a:t>
            </a:r>
          </a:p>
          <a:p>
            <a:endParaRPr lang="en-GB" dirty="0"/>
          </a:p>
        </p:txBody>
      </p:sp>
    </p:spTree>
    <p:extLst>
      <p:ext uri="{BB962C8B-B14F-4D97-AF65-F5344CB8AC3E}">
        <p14:creationId xmlns:p14="http://schemas.microsoft.com/office/powerpoint/2010/main" val="86706277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246359" y="1687214"/>
            <a:ext cx="12192000" cy="3989463"/>
          </a:xfrm>
          <a:prstGeom prst="rect">
            <a:avLst/>
          </a:prstGeom>
        </p:spPr>
        <p:txBody>
          <a:bodyPr wrap="square" lIns="540000" tIns="360000" rIns="540000" bIns="360000">
            <a:spAutoFit/>
          </a:bodyPr>
          <a:lstStyle/>
          <a:p>
            <a:pPr algn="just"/>
            <a:endParaRPr lang="en-GB" sz="2000" b="1" u="sng" dirty="0">
              <a:solidFill>
                <a:prstClr val="black"/>
              </a:solidFill>
            </a:endParaRPr>
          </a:p>
          <a:p>
            <a:pPr algn="just"/>
            <a:endParaRPr lang="en-GB" sz="2000" b="1" u="sng" dirty="0">
              <a:solidFill>
                <a:prstClr val="black"/>
              </a:solidFill>
            </a:endParaRPr>
          </a:p>
          <a:p>
            <a:pPr algn="just"/>
            <a:endParaRPr lang="en-GB" sz="2000" b="1" u="sng" dirty="0">
              <a:solidFill>
                <a:prstClr val="black"/>
              </a:solidFill>
            </a:endParaRPr>
          </a:p>
          <a:p>
            <a:pPr algn="just"/>
            <a:endParaRPr lang="en-GB" sz="2000" b="1" u="sng" dirty="0">
              <a:solidFill>
                <a:prstClr val="black"/>
              </a:solidFill>
            </a:endParaRPr>
          </a:p>
          <a:p>
            <a:endParaRPr lang="en-GB" sz="1200" b="1" u="sng" dirty="0">
              <a:solidFill>
                <a:prstClr val="black"/>
              </a:solidFill>
            </a:endParaRPr>
          </a:p>
          <a:p>
            <a:endParaRPr lang="en-GB" sz="1200" b="1" u="sng" dirty="0">
              <a:solidFill>
                <a:prstClr val="black"/>
              </a:solidFill>
            </a:endParaRPr>
          </a:p>
          <a:p>
            <a:endParaRPr lang="en-GB" sz="1200" b="1" u="sng" dirty="0">
              <a:solidFill>
                <a:prstClr val="black"/>
              </a:solidFill>
            </a:endParaRPr>
          </a:p>
          <a:p>
            <a:endParaRPr lang="en-GB" sz="1200" b="1" u="sng" dirty="0">
              <a:solidFill>
                <a:prstClr val="black"/>
              </a:solidFill>
            </a:endParaRPr>
          </a:p>
          <a:p>
            <a:endParaRPr lang="en-GB" sz="1200" b="1" u="sng" dirty="0">
              <a:solidFill>
                <a:prstClr val="black"/>
              </a:solidFill>
            </a:endParaRPr>
          </a:p>
          <a:p>
            <a:endParaRPr lang="en-GB" sz="1200" b="1" u="sng" dirty="0">
              <a:solidFill>
                <a:prstClr val="black"/>
              </a:solidFill>
            </a:endParaRPr>
          </a:p>
          <a:p>
            <a:endParaRPr lang="en-GB" sz="1200" b="1" u="sng" dirty="0">
              <a:solidFill>
                <a:prstClr val="black"/>
              </a:solidFill>
            </a:endParaRPr>
          </a:p>
          <a:p>
            <a:endParaRPr lang="en-GB" sz="1200" b="1" u="sng" dirty="0">
              <a:solidFill>
                <a:prstClr val="black"/>
              </a:solidFill>
            </a:endParaRPr>
          </a:p>
          <a:p>
            <a:endParaRPr lang="en-GB" sz="1200" b="1" u="sng" dirty="0">
              <a:solidFill>
                <a:prstClr val="black"/>
              </a:solidFill>
            </a:endParaRPr>
          </a:p>
          <a:p>
            <a:endParaRPr lang="en-GB" sz="1200" b="1" u="sng" dirty="0">
              <a:solidFill>
                <a:prstClr val="black"/>
              </a:solidFill>
            </a:endParaRPr>
          </a:p>
          <a:p>
            <a:endParaRPr lang="en-GB" sz="1200" b="1" u="sng" dirty="0">
              <a:solidFill>
                <a:prstClr val="black"/>
              </a:solidFill>
            </a:endParaRPr>
          </a:p>
        </p:txBody>
      </p:sp>
      <p:sp>
        <p:nvSpPr>
          <p:cNvPr id="2" name="Rectangle 1"/>
          <p:cNvSpPr/>
          <p:nvPr/>
        </p:nvSpPr>
        <p:spPr>
          <a:xfrm>
            <a:off x="0" y="522778"/>
            <a:ext cx="12192000" cy="7184523"/>
          </a:xfrm>
          <a:prstGeom prst="rect">
            <a:avLst/>
          </a:prstGeom>
        </p:spPr>
        <p:txBody>
          <a:bodyPr wrap="square" lIns="720000" tIns="540000" rIns="720000" bIns="540000">
            <a:spAutoFit/>
          </a:bodyPr>
          <a:lstStyle/>
          <a:p>
            <a:pPr algn="just"/>
            <a:r>
              <a:rPr lang="en-GB" sz="3200" dirty="0"/>
              <a:t>“ … </a:t>
            </a:r>
            <a:r>
              <a:rPr lang="en-GB" sz="3200" dirty="0">
                <a:solidFill>
                  <a:srgbClr val="0000CC"/>
                </a:solidFill>
              </a:rPr>
              <a:t>Resolved, that woman is man's </a:t>
            </a:r>
            <a:r>
              <a:rPr lang="en-GB" sz="3200" b="1" dirty="0">
                <a:solidFill>
                  <a:srgbClr val="0000CC"/>
                </a:solidFill>
              </a:rPr>
              <a:t>equal</a:t>
            </a:r>
            <a:r>
              <a:rPr lang="en-GB" sz="3200" dirty="0">
                <a:solidFill>
                  <a:srgbClr val="0000CC"/>
                </a:solidFill>
              </a:rPr>
              <a:t>, was intended to be so by the Creator, and the highest good of the race demands that she should be recognized as such.</a:t>
            </a:r>
          </a:p>
          <a:p>
            <a:pPr algn="just"/>
            <a:endParaRPr lang="en-GB" sz="1400" dirty="0">
              <a:solidFill>
                <a:srgbClr val="0000CC"/>
              </a:solidFill>
            </a:endParaRPr>
          </a:p>
          <a:p>
            <a:pPr algn="just"/>
            <a:r>
              <a:rPr lang="en-GB" sz="3200" dirty="0"/>
              <a:t>	“ … </a:t>
            </a:r>
            <a:r>
              <a:rPr lang="en-GB" sz="3200" dirty="0">
                <a:solidFill>
                  <a:srgbClr val="FF0000"/>
                </a:solidFill>
              </a:rPr>
              <a:t>that the women of this country ought to be enlightened in regard to the laws under which they live </a:t>
            </a:r>
            <a:r>
              <a:rPr lang="en-GB" sz="3200" dirty="0"/>
              <a:t>...</a:t>
            </a:r>
          </a:p>
          <a:p>
            <a:pPr algn="just"/>
            <a:endParaRPr lang="en-GB" sz="1600" dirty="0"/>
          </a:p>
          <a:p>
            <a:pPr algn="just"/>
            <a:r>
              <a:rPr lang="en-GB" sz="3200" dirty="0"/>
              <a:t>	“ … </a:t>
            </a:r>
            <a:r>
              <a:rPr lang="en-GB" sz="3200" b="1" dirty="0">
                <a:solidFill>
                  <a:srgbClr val="0000CC"/>
                </a:solidFill>
              </a:rPr>
              <a:t>that the same amount of virtue, delicacy, and refinement of </a:t>
            </a:r>
            <a:r>
              <a:rPr lang="en-GB" sz="3200" b="1" dirty="0" err="1">
                <a:solidFill>
                  <a:srgbClr val="0000CC"/>
                </a:solidFill>
              </a:rPr>
              <a:t>behavior</a:t>
            </a:r>
            <a:r>
              <a:rPr lang="en-GB" sz="3200" b="1" dirty="0">
                <a:solidFill>
                  <a:srgbClr val="0000CC"/>
                </a:solidFill>
              </a:rPr>
              <a:t> that is required of woman in the social state also be required of man, and the same transgressions should be visited with equal severity on both man and woman.”</a:t>
            </a:r>
            <a:endParaRPr lang="en-GB" sz="3200" dirty="0"/>
          </a:p>
          <a:p>
            <a:pPr algn="just"/>
            <a:r>
              <a:rPr lang="en-GB" sz="3200" dirty="0">
                <a:solidFill>
                  <a:prstClr val="black"/>
                </a:solidFill>
              </a:rPr>
              <a:t>	</a:t>
            </a:r>
            <a:endParaRPr lang="en-GB" sz="2800" dirty="0">
              <a:solidFill>
                <a:prstClr val="black"/>
              </a:solidFill>
            </a:endParaRPr>
          </a:p>
        </p:txBody>
      </p:sp>
      <p:sp>
        <p:nvSpPr>
          <p:cNvPr id="6" name="Title 1"/>
          <p:cNvSpPr txBox="1">
            <a:spLocks/>
          </p:cNvSpPr>
          <p:nvPr/>
        </p:nvSpPr>
        <p:spPr>
          <a:xfrm>
            <a:off x="-1" y="248663"/>
            <a:ext cx="12060621" cy="1143000"/>
          </a:xfrm>
          <a:prstGeom prst="rect">
            <a:avLst/>
          </a:prstGeom>
        </p:spPr>
        <p:txBody>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Calibri" pitchFamily="34" charset="0"/>
              </a:defRPr>
            </a:lvl2pPr>
            <a:lvl3pPr algn="ctr" rtl="0" eaLnBrk="0" fontAlgn="base" hangingPunct="0">
              <a:spcBef>
                <a:spcPct val="0"/>
              </a:spcBef>
              <a:spcAft>
                <a:spcPct val="0"/>
              </a:spcAft>
              <a:defRPr sz="4400">
                <a:solidFill>
                  <a:schemeClr val="tx1"/>
                </a:solidFill>
                <a:latin typeface="Calibri" pitchFamily="34" charset="0"/>
              </a:defRPr>
            </a:lvl3pPr>
            <a:lvl4pPr algn="ctr" rtl="0" eaLnBrk="0" fontAlgn="base" hangingPunct="0">
              <a:spcBef>
                <a:spcPct val="0"/>
              </a:spcBef>
              <a:spcAft>
                <a:spcPct val="0"/>
              </a:spcAft>
              <a:defRPr sz="4400">
                <a:solidFill>
                  <a:schemeClr val="tx1"/>
                </a:solidFill>
                <a:latin typeface="Calibri" pitchFamily="34" charset="0"/>
              </a:defRPr>
            </a:lvl4pPr>
            <a:lvl5pPr algn="ctr" rtl="0" eaLnBrk="0" fontAlgn="base" hangingPunct="0">
              <a:spcBef>
                <a:spcPct val="0"/>
              </a:spcBef>
              <a:spcAft>
                <a:spcPct val="0"/>
              </a:spcAft>
              <a:defRPr sz="4400">
                <a:solidFill>
                  <a:schemeClr val="tx1"/>
                </a:solidFill>
                <a:latin typeface="Calibri" pitchFamily="34"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a:lstStyle>
          <a:p>
            <a:pPr marL="0" lvl="1"/>
            <a:r>
              <a:rPr lang="en-GB" sz="2800" b="1" kern="0" dirty="0"/>
              <a:t>3.  Mid-19th-Century Women’s Movement: Seneca Falls Resolutions</a:t>
            </a:r>
            <a:endParaRPr lang="en-GB" sz="2800" kern="0" dirty="0"/>
          </a:p>
        </p:txBody>
      </p:sp>
    </p:spTree>
    <p:extLst>
      <p:ext uri="{BB962C8B-B14F-4D97-AF65-F5344CB8AC3E}">
        <p14:creationId xmlns:p14="http://schemas.microsoft.com/office/powerpoint/2010/main" val="376932971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246359" y="1687214"/>
            <a:ext cx="12192000" cy="3989463"/>
          </a:xfrm>
          <a:prstGeom prst="rect">
            <a:avLst/>
          </a:prstGeom>
        </p:spPr>
        <p:txBody>
          <a:bodyPr wrap="square" lIns="540000" tIns="360000" rIns="540000" bIns="360000">
            <a:spAutoFit/>
          </a:bodyPr>
          <a:lstStyle/>
          <a:p>
            <a:pPr algn="just"/>
            <a:endParaRPr lang="en-GB" sz="2000" b="1" u="sng" dirty="0">
              <a:solidFill>
                <a:prstClr val="black"/>
              </a:solidFill>
            </a:endParaRPr>
          </a:p>
          <a:p>
            <a:pPr algn="just"/>
            <a:endParaRPr lang="en-GB" sz="2000" b="1" u="sng" dirty="0">
              <a:solidFill>
                <a:prstClr val="black"/>
              </a:solidFill>
            </a:endParaRPr>
          </a:p>
          <a:p>
            <a:pPr algn="just"/>
            <a:endParaRPr lang="en-GB" sz="2000" b="1" u="sng" dirty="0">
              <a:solidFill>
                <a:prstClr val="black"/>
              </a:solidFill>
            </a:endParaRPr>
          </a:p>
          <a:p>
            <a:pPr algn="just"/>
            <a:endParaRPr lang="en-GB" sz="2000" b="1" u="sng" dirty="0">
              <a:solidFill>
                <a:prstClr val="black"/>
              </a:solidFill>
            </a:endParaRPr>
          </a:p>
          <a:p>
            <a:endParaRPr lang="en-GB" sz="1200" b="1" u="sng" dirty="0">
              <a:solidFill>
                <a:prstClr val="black"/>
              </a:solidFill>
            </a:endParaRPr>
          </a:p>
          <a:p>
            <a:endParaRPr lang="en-GB" sz="1200" b="1" u="sng" dirty="0">
              <a:solidFill>
                <a:prstClr val="black"/>
              </a:solidFill>
            </a:endParaRPr>
          </a:p>
          <a:p>
            <a:endParaRPr lang="en-GB" sz="1200" b="1" u="sng" dirty="0">
              <a:solidFill>
                <a:prstClr val="black"/>
              </a:solidFill>
            </a:endParaRPr>
          </a:p>
          <a:p>
            <a:endParaRPr lang="en-GB" sz="1200" b="1" u="sng" dirty="0">
              <a:solidFill>
                <a:prstClr val="black"/>
              </a:solidFill>
            </a:endParaRPr>
          </a:p>
          <a:p>
            <a:endParaRPr lang="en-GB" sz="1200" b="1" u="sng" dirty="0">
              <a:solidFill>
                <a:prstClr val="black"/>
              </a:solidFill>
            </a:endParaRPr>
          </a:p>
          <a:p>
            <a:endParaRPr lang="en-GB" sz="1200" b="1" u="sng" dirty="0">
              <a:solidFill>
                <a:prstClr val="black"/>
              </a:solidFill>
            </a:endParaRPr>
          </a:p>
          <a:p>
            <a:endParaRPr lang="en-GB" sz="1200" b="1" u="sng" dirty="0">
              <a:solidFill>
                <a:prstClr val="black"/>
              </a:solidFill>
            </a:endParaRPr>
          </a:p>
          <a:p>
            <a:endParaRPr lang="en-GB" sz="1200" b="1" u="sng" dirty="0">
              <a:solidFill>
                <a:prstClr val="black"/>
              </a:solidFill>
            </a:endParaRPr>
          </a:p>
          <a:p>
            <a:endParaRPr lang="en-GB" sz="1200" b="1" u="sng" dirty="0">
              <a:solidFill>
                <a:prstClr val="black"/>
              </a:solidFill>
            </a:endParaRPr>
          </a:p>
          <a:p>
            <a:endParaRPr lang="en-GB" sz="1200" b="1" u="sng" dirty="0">
              <a:solidFill>
                <a:prstClr val="black"/>
              </a:solidFill>
            </a:endParaRPr>
          </a:p>
          <a:p>
            <a:endParaRPr lang="en-GB" sz="1200" b="1" u="sng" dirty="0">
              <a:solidFill>
                <a:prstClr val="black"/>
              </a:solidFill>
            </a:endParaRPr>
          </a:p>
        </p:txBody>
      </p:sp>
      <p:sp>
        <p:nvSpPr>
          <p:cNvPr id="2" name="Rectangle 1"/>
          <p:cNvSpPr/>
          <p:nvPr/>
        </p:nvSpPr>
        <p:spPr>
          <a:xfrm>
            <a:off x="0" y="522778"/>
            <a:ext cx="12192000" cy="6199638"/>
          </a:xfrm>
          <a:prstGeom prst="rect">
            <a:avLst/>
          </a:prstGeom>
        </p:spPr>
        <p:txBody>
          <a:bodyPr wrap="square" lIns="720000" tIns="540000" rIns="720000" bIns="540000">
            <a:spAutoFit/>
          </a:bodyPr>
          <a:lstStyle/>
          <a:p>
            <a:pPr algn="just"/>
            <a:r>
              <a:rPr lang="en-GB" sz="2800" dirty="0">
                <a:solidFill>
                  <a:prstClr val="black"/>
                </a:solidFill>
              </a:rPr>
              <a:t>“ …  </a:t>
            </a:r>
            <a:r>
              <a:rPr lang="en-GB" sz="2800" dirty="0">
                <a:solidFill>
                  <a:srgbClr val="FF0000"/>
                </a:solidFill>
              </a:rPr>
              <a:t>that it is the </a:t>
            </a:r>
            <a:r>
              <a:rPr lang="en-GB" sz="2800" b="1" dirty="0">
                <a:solidFill>
                  <a:srgbClr val="FF0000"/>
                </a:solidFill>
              </a:rPr>
              <a:t>duty</a:t>
            </a:r>
            <a:r>
              <a:rPr lang="en-GB" sz="2800" dirty="0">
                <a:solidFill>
                  <a:srgbClr val="FF0000"/>
                </a:solidFill>
              </a:rPr>
              <a:t> of the women of this country </a:t>
            </a:r>
            <a:r>
              <a:rPr lang="en-GB" sz="2800" b="1" dirty="0">
                <a:solidFill>
                  <a:srgbClr val="FF0000"/>
                </a:solidFill>
              </a:rPr>
              <a:t>to secure to themselves </a:t>
            </a:r>
            <a:r>
              <a:rPr lang="en-GB" sz="2800" dirty="0">
                <a:solidFill>
                  <a:srgbClr val="FF0000"/>
                </a:solidFill>
              </a:rPr>
              <a:t>their sacred right to the elective franchise </a:t>
            </a:r>
            <a:r>
              <a:rPr lang="en-GB" sz="2800" dirty="0"/>
              <a:t>…</a:t>
            </a:r>
          </a:p>
          <a:p>
            <a:pPr algn="just"/>
            <a:endParaRPr lang="en-GB" sz="2800" dirty="0"/>
          </a:p>
          <a:p>
            <a:pPr algn="just"/>
            <a:r>
              <a:rPr lang="en-GB" sz="2800" dirty="0"/>
              <a:t>	“ … </a:t>
            </a:r>
            <a:r>
              <a:rPr lang="en-GB" sz="2800" dirty="0">
                <a:solidFill>
                  <a:srgbClr val="0000CC"/>
                </a:solidFill>
              </a:rPr>
              <a:t>that the equality of </a:t>
            </a:r>
            <a:r>
              <a:rPr lang="en-GB" sz="2800" b="1" dirty="0">
                <a:solidFill>
                  <a:srgbClr val="0000CC"/>
                </a:solidFill>
              </a:rPr>
              <a:t>human rights </a:t>
            </a:r>
            <a:r>
              <a:rPr lang="en-GB" sz="2800" dirty="0">
                <a:solidFill>
                  <a:srgbClr val="0000CC"/>
                </a:solidFill>
              </a:rPr>
              <a:t>results necessarily from the fact of the identity of the race in capabilities and responsibilities</a:t>
            </a:r>
            <a:r>
              <a:rPr lang="en-GB" sz="2800" dirty="0"/>
              <a:t>.</a:t>
            </a:r>
          </a:p>
          <a:p>
            <a:pPr algn="just"/>
            <a:endParaRPr lang="en-GB" sz="2800" dirty="0"/>
          </a:p>
          <a:p>
            <a:pPr algn="just"/>
            <a:r>
              <a:rPr lang="en-GB" sz="2800" dirty="0"/>
              <a:t>	“  … </a:t>
            </a:r>
            <a:r>
              <a:rPr lang="en-GB" sz="2800" dirty="0">
                <a:solidFill>
                  <a:srgbClr val="FF0000"/>
                </a:solidFill>
              </a:rPr>
              <a:t>that the speedy success of our cause depends upon the zealous and untiring efforts of both men and women for the </a:t>
            </a:r>
            <a:r>
              <a:rPr lang="en-GB" sz="2800" b="1" dirty="0">
                <a:solidFill>
                  <a:srgbClr val="FF0000"/>
                </a:solidFill>
              </a:rPr>
              <a:t>overthrow of the monopoly of the pulpit</a:t>
            </a:r>
            <a:r>
              <a:rPr lang="en-GB" sz="2800" dirty="0">
                <a:solidFill>
                  <a:srgbClr val="FF0000"/>
                </a:solidFill>
              </a:rPr>
              <a:t>, and for the securing to woman an </a:t>
            </a:r>
            <a:r>
              <a:rPr lang="en-GB" sz="2800" b="1" dirty="0">
                <a:solidFill>
                  <a:srgbClr val="FF0000"/>
                </a:solidFill>
              </a:rPr>
              <a:t>equal participation with men in the various trades, professions, and commerce</a:t>
            </a:r>
            <a:r>
              <a:rPr lang="en-GB" sz="2800" dirty="0"/>
              <a:t>.</a:t>
            </a:r>
          </a:p>
          <a:p>
            <a:pPr algn="just"/>
            <a:r>
              <a:rPr lang="en-GB" sz="2400" dirty="0"/>
              <a:t>	</a:t>
            </a:r>
            <a:endParaRPr lang="en-GB" sz="2000" dirty="0">
              <a:solidFill>
                <a:prstClr val="black"/>
              </a:solidFill>
            </a:endParaRPr>
          </a:p>
        </p:txBody>
      </p:sp>
      <p:sp>
        <p:nvSpPr>
          <p:cNvPr id="6" name="Title 1"/>
          <p:cNvSpPr txBox="1">
            <a:spLocks/>
          </p:cNvSpPr>
          <p:nvPr/>
        </p:nvSpPr>
        <p:spPr>
          <a:xfrm>
            <a:off x="-1" y="248663"/>
            <a:ext cx="12060621" cy="1143000"/>
          </a:xfrm>
          <a:prstGeom prst="rect">
            <a:avLst/>
          </a:prstGeom>
        </p:spPr>
        <p:txBody>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Calibri" pitchFamily="34" charset="0"/>
              </a:defRPr>
            </a:lvl2pPr>
            <a:lvl3pPr algn="ctr" rtl="0" eaLnBrk="0" fontAlgn="base" hangingPunct="0">
              <a:spcBef>
                <a:spcPct val="0"/>
              </a:spcBef>
              <a:spcAft>
                <a:spcPct val="0"/>
              </a:spcAft>
              <a:defRPr sz="4400">
                <a:solidFill>
                  <a:schemeClr val="tx1"/>
                </a:solidFill>
                <a:latin typeface="Calibri" pitchFamily="34" charset="0"/>
              </a:defRPr>
            </a:lvl3pPr>
            <a:lvl4pPr algn="ctr" rtl="0" eaLnBrk="0" fontAlgn="base" hangingPunct="0">
              <a:spcBef>
                <a:spcPct val="0"/>
              </a:spcBef>
              <a:spcAft>
                <a:spcPct val="0"/>
              </a:spcAft>
              <a:defRPr sz="4400">
                <a:solidFill>
                  <a:schemeClr val="tx1"/>
                </a:solidFill>
                <a:latin typeface="Calibri" pitchFamily="34" charset="0"/>
              </a:defRPr>
            </a:lvl4pPr>
            <a:lvl5pPr algn="ctr" rtl="0" eaLnBrk="0" fontAlgn="base" hangingPunct="0">
              <a:spcBef>
                <a:spcPct val="0"/>
              </a:spcBef>
              <a:spcAft>
                <a:spcPct val="0"/>
              </a:spcAft>
              <a:defRPr sz="4400">
                <a:solidFill>
                  <a:schemeClr val="tx1"/>
                </a:solidFill>
                <a:latin typeface="Calibri" pitchFamily="34"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a:lstStyle>
          <a:p>
            <a:pPr marL="0" lvl="1"/>
            <a:r>
              <a:rPr lang="en-GB" sz="2800" b="1" kern="0" dirty="0"/>
              <a:t>3.  Mid-19th-Century Women’s Movement: Seneca Falls Resolutions</a:t>
            </a:r>
            <a:endParaRPr lang="en-GB" sz="2800" kern="0" dirty="0"/>
          </a:p>
        </p:txBody>
      </p:sp>
    </p:spTree>
    <p:extLst>
      <p:ext uri="{BB962C8B-B14F-4D97-AF65-F5344CB8AC3E}">
        <p14:creationId xmlns:p14="http://schemas.microsoft.com/office/powerpoint/2010/main" val="259879671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246359" y="1687214"/>
            <a:ext cx="12192000" cy="3989463"/>
          </a:xfrm>
          <a:prstGeom prst="rect">
            <a:avLst/>
          </a:prstGeom>
        </p:spPr>
        <p:txBody>
          <a:bodyPr wrap="square" lIns="540000" tIns="360000" rIns="540000" bIns="360000">
            <a:spAutoFit/>
          </a:bodyPr>
          <a:lstStyle/>
          <a:p>
            <a:pPr algn="just"/>
            <a:endParaRPr lang="en-GB" sz="2000" b="1" u="sng" dirty="0">
              <a:solidFill>
                <a:prstClr val="black"/>
              </a:solidFill>
            </a:endParaRPr>
          </a:p>
          <a:p>
            <a:pPr algn="just"/>
            <a:endParaRPr lang="en-GB" sz="2000" b="1" u="sng" dirty="0">
              <a:solidFill>
                <a:prstClr val="black"/>
              </a:solidFill>
            </a:endParaRPr>
          </a:p>
          <a:p>
            <a:pPr algn="just"/>
            <a:endParaRPr lang="en-GB" sz="2000" b="1" u="sng" dirty="0">
              <a:solidFill>
                <a:prstClr val="black"/>
              </a:solidFill>
            </a:endParaRPr>
          </a:p>
          <a:p>
            <a:pPr algn="just"/>
            <a:endParaRPr lang="en-GB" sz="2000" b="1" u="sng" dirty="0">
              <a:solidFill>
                <a:prstClr val="black"/>
              </a:solidFill>
            </a:endParaRPr>
          </a:p>
          <a:p>
            <a:endParaRPr lang="en-GB" sz="1200" b="1" u="sng" dirty="0">
              <a:solidFill>
                <a:prstClr val="black"/>
              </a:solidFill>
            </a:endParaRPr>
          </a:p>
          <a:p>
            <a:endParaRPr lang="en-GB" sz="1200" b="1" u="sng" dirty="0">
              <a:solidFill>
                <a:prstClr val="black"/>
              </a:solidFill>
            </a:endParaRPr>
          </a:p>
          <a:p>
            <a:endParaRPr lang="en-GB" sz="1200" b="1" u="sng" dirty="0">
              <a:solidFill>
                <a:prstClr val="black"/>
              </a:solidFill>
            </a:endParaRPr>
          </a:p>
          <a:p>
            <a:endParaRPr lang="en-GB" sz="1200" b="1" u="sng" dirty="0">
              <a:solidFill>
                <a:prstClr val="black"/>
              </a:solidFill>
            </a:endParaRPr>
          </a:p>
          <a:p>
            <a:endParaRPr lang="en-GB" sz="1200" b="1" u="sng" dirty="0">
              <a:solidFill>
                <a:prstClr val="black"/>
              </a:solidFill>
            </a:endParaRPr>
          </a:p>
          <a:p>
            <a:endParaRPr lang="en-GB" sz="1200" b="1" u="sng" dirty="0">
              <a:solidFill>
                <a:prstClr val="black"/>
              </a:solidFill>
            </a:endParaRPr>
          </a:p>
          <a:p>
            <a:endParaRPr lang="en-GB" sz="1200" b="1" u="sng" dirty="0">
              <a:solidFill>
                <a:prstClr val="black"/>
              </a:solidFill>
            </a:endParaRPr>
          </a:p>
          <a:p>
            <a:endParaRPr lang="en-GB" sz="1200" b="1" u="sng" dirty="0">
              <a:solidFill>
                <a:prstClr val="black"/>
              </a:solidFill>
            </a:endParaRPr>
          </a:p>
          <a:p>
            <a:endParaRPr lang="en-GB" sz="1200" b="1" u="sng" dirty="0">
              <a:solidFill>
                <a:prstClr val="black"/>
              </a:solidFill>
            </a:endParaRPr>
          </a:p>
          <a:p>
            <a:endParaRPr lang="en-GB" sz="1200" b="1" u="sng" dirty="0">
              <a:solidFill>
                <a:prstClr val="black"/>
              </a:solidFill>
            </a:endParaRPr>
          </a:p>
          <a:p>
            <a:endParaRPr lang="en-GB" sz="1200" b="1" u="sng" dirty="0">
              <a:solidFill>
                <a:prstClr val="black"/>
              </a:solidFill>
            </a:endParaRPr>
          </a:p>
        </p:txBody>
      </p:sp>
      <p:sp>
        <p:nvSpPr>
          <p:cNvPr id="2" name="Rectangle 1"/>
          <p:cNvSpPr/>
          <p:nvPr/>
        </p:nvSpPr>
        <p:spPr>
          <a:xfrm>
            <a:off x="0" y="522778"/>
            <a:ext cx="12192000" cy="4414534"/>
          </a:xfrm>
          <a:prstGeom prst="rect">
            <a:avLst/>
          </a:prstGeom>
        </p:spPr>
        <p:txBody>
          <a:bodyPr wrap="square" lIns="720000" tIns="540000" rIns="720000" bIns="540000">
            <a:spAutoFit/>
          </a:bodyPr>
          <a:lstStyle/>
          <a:p>
            <a:pPr algn="just"/>
            <a:r>
              <a:rPr lang="en-GB" sz="3600" dirty="0">
                <a:solidFill>
                  <a:prstClr val="black"/>
                </a:solidFill>
              </a:rPr>
              <a:t>“ …  </a:t>
            </a:r>
            <a:r>
              <a:rPr lang="en-GB" sz="3600" dirty="0"/>
              <a:t>Now, in view of this entire disfranchisement of one-half the people of this country… and because women do feel themselves aggrieved, oppressed, and fraudulently deprived of their most sacred rights, we insist immediate admission to all the rights and privileges which belong to them as citizens of the United States.”</a:t>
            </a:r>
            <a:endParaRPr lang="en-GB" sz="3200" dirty="0">
              <a:solidFill>
                <a:prstClr val="black"/>
              </a:solidFill>
            </a:endParaRPr>
          </a:p>
        </p:txBody>
      </p:sp>
      <p:sp>
        <p:nvSpPr>
          <p:cNvPr id="6" name="Title 1"/>
          <p:cNvSpPr txBox="1">
            <a:spLocks/>
          </p:cNvSpPr>
          <p:nvPr/>
        </p:nvSpPr>
        <p:spPr>
          <a:xfrm>
            <a:off x="-1" y="248663"/>
            <a:ext cx="12060621" cy="1143000"/>
          </a:xfrm>
          <a:prstGeom prst="rect">
            <a:avLst/>
          </a:prstGeom>
        </p:spPr>
        <p:txBody>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Calibri" pitchFamily="34" charset="0"/>
              </a:defRPr>
            </a:lvl2pPr>
            <a:lvl3pPr algn="ctr" rtl="0" eaLnBrk="0" fontAlgn="base" hangingPunct="0">
              <a:spcBef>
                <a:spcPct val="0"/>
              </a:spcBef>
              <a:spcAft>
                <a:spcPct val="0"/>
              </a:spcAft>
              <a:defRPr sz="4400">
                <a:solidFill>
                  <a:schemeClr val="tx1"/>
                </a:solidFill>
                <a:latin typeface="Calibri" pitchFamily="34" charset="0"/>
              </a:defRPr>
            </a:lvl3pPr>
            <a:lvl4pPr algn="ctr" rtl="0" eaLnBrk="0" fontAlgn="base" hangingPunct="0">
              <a:spcBef>
                <a:spcPct val="0"/>
              </a:spcBef>
              <a:spcAft>
                <a:spcPct val="0"/>
              </a:spcAft>
              <a:defRPr sz="4400">
                <a:solidFill>
                  <a:schemeClr val="tx1"/>
                </a:solidFill>
                <a:latin typeface="Calibri" pitchFamily="34" charset="0"/>
              </a:defRPr>
            </a:lvl4pPr>
            <a:lvl5pPr algn="ctr" rtl="0" eaLnBrk="0" fontAlgn="base" hangingPunct="0">
              <a:spcBef>
                <a:spcPct val="0"/>
              </a:spcBef>
              <a:spcAft>
                <a:spcPct val="0"/>
              </a:spcAft>
              <a:defRPr sz="4400">
                <a:solidFill>
                  <a:schemeClr val="tx1"/>
                </a:solidFill>
                <a:latin typeface="Calibri" pitchFamily="34"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a:lstStyle>
          <a:p>
            <a:pPr marL="0" lvl="1"/>
            <a:r>
              <a:rPr lang="en-GB" sz="2800" b="1" kern="0" dirty="0"/>
              <a:t>3.  Mid-19th-Century Women’s Movement: Seneca Falls Resolutions</a:t>
            </a:r>
            <a:endParaRPr lang="en-GB" sz="2800" kern="0" dirty="0"/>
          </a:p>
        </p:txBody>
      </p:sp>
    </p:spTree>
    <p:extLst>
      <p:ext uri="{BB962C8B-B14F-4D97-AF65-F5344CB8AC3E}">
        <p14:creationId xmlns:p14="http://schemas.microsoft.com/office/powerpoint/2010/main" val="107153783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246359" y="1687214"/>
            <a:ext cx="12192000" cy="3989463"/>
          </a:xfrm>
          <a:prstGeom prst="rect">
            <a:avLst/>
          </a:prstGeom>
        </p:spPr>
        <p:txBody>
          <a:bodyPr wrap="square" lIns="540000" tIns="360000" rIns="540000" bIns="360000">
            <a:spAutoFit/>
          </a:bodyPr>
          <a:lstStyle/>
          <a:p>
            <a:pPr algn="just"/>
            <a:endParaRPr lang="en-GB" sz="2000" b="1" u="sng" dirty="0">
              <a:solidFill>
                <a:prstClr val="black"/>
              </a:solidFill>
            </a:endParaRPr>
          </a:p>
          <a:p>
            <a:pPr algn="just"/>
            <a:endParaRPr lang="en-GB" sz="2000" b="1" u="sng" dirty="0">
              <a:solidFill>
                <a:prstClr val="black"/>
              </a:solidFill>
            </a:endParaRPr>
          </a:p>
          <a:p>
            <a:pPr algn="just"/>
            <a:endParaRPr lang="en-GB" sz="2000" b="1" u="sng" dirty="0">
              <a:solidFill>
                <a:prstClr val="black"/>
              </a:solidFill>
            </a:endParaRPr>
          </a:p>
          <a:p>
            <a:pPr algn="just"/>
            <a:endParaRPr lang="en-GB" sz="2000" b="1" u="sng" dirty="0">
              <a:solidFill>
                <a:prstClr val="black"/>
              </a:solidFill>
            </a:endParaRPr>
          </a:p>
          <a:p>
            <a:endParaRPr lang="en-GB" sz="1200" b="1" u="sng" dirty="0">
              <a:solidFill>
                <a:prstClr val="black"/>
              </a:solidFill>
            </a:endParaRPr>
          </a:p>
          <a:p>
            <a:endParaRPr lang="en-GB" sz="1200" b="1" u="sng" dirty="0">
              <a:solidFill>
                <a:prstClr val="black"/>
              </a:solidFill>
            </a:endParaRPr>
          </a:p>
          <a:p>
            <a:endParaRPr lang="en-GB" sz="1200" b="1" u="sng" dirty="0">
              <a:solidFill>
                <a:prstClr val="black"/>
              </a:solidFill>
            </a:endParaRPr>
          </a:p>
          <a:p>
            <a:endParaRPr lang="en-GB" sz="1200" b="1" u="sng" dirty="0">
              <a:solidFill>
                <a:prstClr val="black"/>
              </a:solidFill>
            </a:endParaRPr>
          </a:p>
          <a:p>
            <a:endParaRPr lang="en-GB" sz="1200" b="1" u="sng" dirty="0">
              <a:solidFill>
                <a:prstClr val="black"/>
              </a:solidFill>
            </a:endParaRPr>
          </a:p>
          <a:p>
            <a:endParaRPr lang="en-GB" sz="1200" b="1" u="sng" dirty="0">
              <a:solidFill>
                <a:prstClr val="black"/>
              </a:solidFill>
            </a:endParaRPr>
          </a:p>
          <a:p>
            <a:endParaRPr lang="en-GB" sz="1200" b="1" u="sng" dirty="0">
              <a:solidFill>
                <a:prstClr val="black"/>
              </a:solidFill>
            </a:endParaRPr>
          </a:p>
          <a:p>
            <a:endParaRPr lang="en-GB" sz="1200" b="1" u="sng" dirty="0">
              <a:solidFill>
                <a:prstClr val="black"/>
              </a:solidFill>
            </a:endParaRPr>
          </a:p>
          <a:p>
            <a:endParaRPr lang="en-GB" sz="1200" b="1" u="sng" dirty="0">
              <a:solidFill>
                <a:prstClr val="black"/>
              </a:solidFill>
            </a:endParaRPr>
          </a:p>
          <a:p>
            <a:endParaRPr lang="en-GB" sz="1200" b="1" u="sng" dirty="0">
              <a:solidFill>
                <a:prstClr val="black"/>
              </a:solidFill>
            </a:endParaRPr>
          </a:p>
          <a:p>
            <a:endParaRPr lang="en-GB" sz="1200" b="1" u="sng" dirty="0">
              <a:solidFill>
                <a:prstClr val="black"/>
              </a:solidFill>
            </a:endParaRPr>
          </a:p>
        </p:txBody>
      </p:sp>
      <p:sp>
        <p:nvSpPr>
          <p:cNvPr id="2" name="Rectangle 1"/>
          <p:cNvSpPr/>
          <p:nvPr/>
        </p:nvSpPr>
        <p:spPr>
          <a:xfrm>
            <a:off x="0" y="820163"/>
            <a:ext cx="9238593" cy="6174676"/>
          </a:xfrm>
          <a:prstGeom prst="rect">
            <a:avLst/>
          </a:prstGeom>
        </p:spPr>
        <p:txBody>
          <a:bodyPr wrap="square" lIns="540000" tIns="360000" rIns="540000" bIns="360000">
            <a:spAutoFit/>
          </a:bodyPr>
          <a:lstStyle/>
          <a:p>
            <a:pPr algn="just"/>
            <a:r>
              <a:rPr lang="en-US" sz="2800" dirty="0"/>
              <a:t>“These were the hasty initiative steps of ‘</a:t>
            </a:r>
            <a:r>
              <a:rPr lang="en-US" sz="2800" b="1" dirty="0"/>
              <a:t>the most momentous reform that had yet been launched on the world – the first organized protest against the injustice which had brooded for ages over the character and destiny of one-half the race</a:t>
            </a:r>
            <a:r>
              <a:rPr lang="en-US" sz="2800" dirty="0"/>
              <a:t>.’ …  What seemed to us so timely, so rational, so sacred [was] subject for sarcasm and ridicule to the entire press of the nation. With our Declaration, it seemed as if every man who could wield a pen prepared a homily on ‘woman's sphere.’ …  The anti-slavery papers stood by us manfully and so did Frederick Douglass, both in the convention and in his paper.”</a:t>
            </a:r>
          </a:p>
          <a:p>
            <a:pPr marL="285750" indent="-285750" algn="just">
              <a:buFontTx/>
              <a:buChar char="-"/>
            </a:pPr>
            <a:endParaRPr lang="en-GB" b="1" dirty="0">
              <a:solidFill>
                <a:prstClr val="black"/>
              </a:solidFill>
            </a:endParaRPr>
          </a:p>
        </p:txBody>
      </p:sp>
      <p:pic>
        <p:nvPicPr>
          <p:cNvPr id="7" name="Picture 4" descr="http://d3n8a8pro7vhmx.cloudfront.net/forwardfokus/pages/717/meta_images/original/Elizabeth.Cady.Stanton.png?144624284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093748" y="1601907"/>
            <a:ext cx="2959100" cy="2752725"/>
          </a:xfrm>
          <a:prstGeom prst="rect">
            <a:avLst/>
          </a:prstGeom>
          <a:noFill/>
          <a:extLst>
            <a:ext uri="{909E8E84-426E-40DD-AFC4-6F175D3DCCD1}">
              <a14:hiddenFill xmlns:a14="http://schemas.microsoft.com/office/drawing/2010/main">
                <a:solidFill>
                  <a:srgbClr val="FFFFFF"/>
                </a:solidFill>
              </a14:hiddenFill>
            </a:ext>
          </a:extLst>
        </p:spPr>
      </p:pic>
      <p:sp>
        <p:nvSpPr>
          <p:cNvPr id="8" name="Title 1"/>
          <p:cNvSpPr txBox="1">
            <a:spLocks/>
          </p:cNvSpPr>
          <p:nvPr/>
        </p:nvSpPr>
        <p:spPr>
          <a:xfrm>
            <a:off x="-1" y="248663"/>
            <a:ext cx="12060621" cy="1143000"/>
          </a:xfrm>
          <a:prstGeom prst="rect">
            <a:avLst/>
          </a:prstGeom>
        </p:spPr>
        <p:txBody>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Calibri" pitchFamily="34" charset="0"/>
              </a:defRPr>
            </a:lvl2pPr>
            <a:lvl3pPr algn="ctr" rtl="0" eaLnBrk="0" fontAlgn="base" hangingPunct="0">
              <a:spcBef>
                <a:spcPct val="0"/>
              </a:spcBef>
              <a:spcAft>
                <a:spcPct val="0"/>
              </a:spcAft>
              <a:defRPr sz="4400">
                <a:solidFill>
                  <a:schemeClr val="tx1"/>
                </a:solidFill>
                <a:latin typeface="Calibri" pitchFamily="34" charset="0"/>
              </a:defRPr>
            </a:lvl3pPr>
            <a:lvl4pPr algn="ctr" rtl="0" eaLnBrk="0" fontAlgn="base" hangingPunct="0">
              <a:spcBef>
                <a:spcPct val="0"/>
              </a:spcBef>
              <a:spcAft>
                <a:spcPct val="0"/>
              </a:spcAft>
              <a:defRPr sz="4400">
                <a:solidFill>
                  <a:schemeClr val="tx1"/>
                </a:solidFill>
                <a:latin typeface="Calibri" pitchFamily="34" charset="0"/>
              </a:defRPr>
            </a:lvl4pPr>
            <a:lvl5pPr algn="ctr" rtl="0" eaLnBrk="0" fontAlgn="base" hangingPunct="0">
              <a:spcBef>
                <a:spcPct val="0"/>
              </a:spcBef>
              <a:spcAft>
                <a:spcPct val="0"/>
              </a:spcAft>
              <a:defRPr sz="4400">
                <a:solidFill>
                  <a:schemeClr val="tx1"/>
                </a:solidFill>
                <a:latin typeface="Calibri" pitchFamily="34"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a:lstStyle>
          <a:p>
            <a:pPr marL="0" lvl="1"/>
            <a:r>
              <a:rPr lang="en-GB" sz="2800" b="1" kern="0" dirty="0"/>
              <a:t>3.  Mid-19th-Century Women’s Movement: </a:t>
            </a:r>
            <a:r>
              <a:rPr lang="en-GB" sz="2800" b="1" kern="0" dirty="0" err="1"/>
              <a:t>Stantons</a:t>
            </a:r>
            <a:r>
              <a:rPr lang="en-GB" sz="2800" b="1" kern="0" dirty="0"/>
              <a:t>’ Recollections</a:t>
            </a:r>
            <a:endParaRPr lang="en-GB" sz="2800" kern="0" dirty="0"/>
          </a:p>
        </p:txBody>
      </p:sp>
      <p:sp>
        <p:nvSpPr>
          <p:cNvPr id="9" name="Rectangle 8"/>
          <p:cNvSpPr/>
          <p:nvPr/>
        </p:nvSpPr>
        <p:spPr>
          <a:xfrm>
            <a:off x="9606700" y="4439939"/>
            <a:ext cx="2078041" cy="2215991"/>
          </a:xfrm>
          <a:prstGeom prst="rect">
            <a:avLst/>
          </a:prstGeom>
        </p:spPr>
        <p:txBody>
          <a:bodyPr wrap="square">
            <a:spAutoFit/>
          </a:bodyPr>
          <a:lstStyle/>
          <a:p>
            <a:pPr algn="just"/>
            <a:r>
              <a:rPr lang="en-US" sz="2400" dirty="0"/>
              <a:t> Stanton, </a:t>
            </a:r>
            <a:r>
              <a:rPr lang="en-US" sz="2400" i="1" dirty="0"/>
              <a:t>Eighty Years and More: Reminiscences </a:t>
            </a:r>
            <a:r>
              <a:rPr lang="en-US" sz="2400" dirty="0"/>
              <a:t>(1898)</a:t>
            </a:r>
            <a:endParaRPr lang="en-US" sz="2400" i="1" dirty="0"/>
          </a:p>
          <a:p>
            <a:endParaRPr lang="en-GB" dirty="0"/>
          </a:p>
        </p:txBody>
      </p:sp>
    </p:spTree>
    <p:extLst>
      <p:ext uri="{BB962C8B-B14F-4D97-AF65-F5344CB8AC3E}">
        <p14:creationId xmlns:p14="http://schemas.microsoft.com/office/powerpoint/2010/main" val="11202578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246359" y="1687214"/>
            <a:ext cx="12192000" cy="3989463"/>
          </a:xfrm>
          <a:prstGeom prst="rect">
            <a:avLst/>
          </a:prstGeom>
        </p:spPr>
        <p:txBody>
          <a:bodyPr wrap="square" lIns="540000" tIns="360000" rIns="540000" bIns="360000">
            <a:spAutoFit/>
          </a:bodyPr>
          <a:lstStyle/>
          <a:p>
            <a:pPr algn="just"/>
            <a:endParaRPr lang="en-GB" sz="2000" b="1" u="sng" dirty="0">
              <a:solidFill>
                <a:prstClr val="black"/>
              </a:solidFill>
            </a:endParaRPr>
          </a:p>
          <a:p>
            <a:pPr algn="just"/>
            <a:endParaRPr lang="en-GB" sz="2000" b="1" u="sng" dirty="0">
              <a:solidFill>
                <a:prstClr val="black"/>
              </a:solidFill>
            </a:endParaRPr>
          </a:p>
          <a:p>
            <a:pPr algn="just"/>
            <a:endParaRPr lang="en-GB" sz="2000" b="1" u="sng" dirty="0">
              <a:solidFill>
                <a:prstClr val="black"/>
              </a:solidFill>
            </a:endParaRPr>
          </a:p>
          <a:p>
            <a:pPr algn="just"/>
            <a:endParaRPr lang="en-GB" sz="2000" b="1" u="sng" dirty="0">
              <a:solidFill>
                <a:prstClr val="black"/>
              </a:solidFill>
            </a:endParaRPr>
          </a:p>
          <a:p>
            <a:endParaRPr lang="en-GB" sz="1200" b="1" u="sng" dirty="0">
              <a:solidFill>
                <a:prstClr val="black"/>
              </a:solidFill>
            </a:endParaRPr>
          </a:p>
          <a:p>
            <a:endParaRPr lang="en-GB" sz="1200" b="1" u="sng" dirty="0">
              <a:solidFill>
                <a:prstClr val="black"/>
              </a:solidFill>
            </a:endParaRPr>
          </a:p>
          <a:p>
            <a:endParaRPr lang="en-GB" sz="1200" b="1" u="sng" dirty="0">
              <a:solidFill>
                <a:prstClr val="black"/>
              </a:solidFill>
            </a:endParaRPr>
          </a:p>
          <a:p>
            <a:endParaRPr lang="en-GB" sz="1200" b="1" u="sng" dirty="0">
              <a:solidFill>
                <a:prstClr val="black"/>
              </a:solidFill>
            </a:endParaRPr>
          </a:p>
          <a:p>
            <a:endParaRPr lang="en-GB" sz="1200" b="1" u="sng" dirty="0">
              <a:solidFill>
                <a:prstClr val="black"/>
              </a:solidFill>
            </a:endParaRPr>
          </a:p>
          <a:p>
            <a:endParaRPr lang="en-GB" sz="1200" b="1" u="sng" dirty="0">
              <a:solidFill>
                <a:prstClr val="black"/>
              </a:solidFill>
            </a:endParaRPr>
          </a:p>
          <a:p>
            <a:endParaRPr lang="en-GB" sz="1200" b="1" u="sng" dirty="0">
              <a:solidFill>
                <a:prstClr val="black"/>
              </a:solidFill>
            </a:endParaRPr>
          </a:p>
          <a:p>
            <a:endParaRPr lang="en-GB" sz="1200" b="1" u="sng" dirty="0">
              <a:solidFill>
                <a:prstClr val="black"/>
              </a:solidFill>
            </a:endParaRPr>
          </a:p>
          <a:p>
            <a:endParaRPr lang="en-GB" sz="1200" b="1" u="sng" dirty="0">
              <a:solidFill>
                <a:prstClr val="black"/>
              </a:solidFill>
            </a:endParaRPr>
          </a:p>
          <a:p>
            <a:endParaRPr lang="en-GB" sz="1200" b="1" u="sng" dirty="0">
              <a:solidFill>
                <a:prstClr val="black"/>
              </a:solidFill>
            </a:endParaRPr>
          </a:p>
          <a:p>
            <a:endParaRPr lang="en-GB" sz="1200" b="1" u="sng" dirty="0">
              <a:solidFill>
                <a:prstClr val="black"/>
              </a:solidFill>
            </a:endParaRPr>
          </a:p>
        </p:txBody>
      </p:sp>
      <p:sp>
        <p:nvSpPr>
          <p:cNvPr id="2" name="Rectangle 1"/>
          <p:cNvSpPr/>
          <p:nvPr/>
        </p:nvSpPr>
        <p:spPr>
          <a:xfrm>
            <a:off x="378371" y="883581"/>
            <a:ext cx="11567269" cy="6174676"/>
          </a:xfrm>
          <a:prstGeom prst="rect">
            <a:avLst/>
          </a:prstGeom>
        </p:spPr>
        <p:txBody>
          <a:bodyPr wrap="square" lIns="540000" tIns="360000" rIns="540000" bIns="360000">
            <a:spAutoFit/>
          </a:bodyPr>
          <a:lstStyle/>
          <a:p>
            <a:pPr marL="285750" indent="-285750" algn="just">
              <a:buFont typeface="Arial" panose="020B0604020202020204" pitchFamily="34" charset="0"/>
              <a:buChar char="•"/>
            </a:pPr>
            <a:r>
              <a:rPr lang="en-GB" sz="2400" dirty="0">
                <a:solidFill>
                  <a:prstClr val="black"/>
                </a:solidFill>
              </a:rPr>
              <a:t>The Reconstruction era saw attempts to put Union victory on legal footing: </a:t>
            </a:r>
          </a:p>
          <a:p>
            <a:pPr marL="285750" indent="-285750" algn="just">
              <a:buFont typeface="Arial" panose="020B0604020202020204" pitchFamily="34" charset="0"/>
              <a:buChar char="•"/>
            </a:pPr>
            <a:endParaRPr lang="en-GB" sz="2400" dirty="0">
              <a:solidFill>
                <a:prstClr val="black"/>
              </a:solidFill>
            </a:endParaRPr>
          </a:p>
          <a:p>
            <a:pPr marL="742950" lvl="1" indent="-285750" algn="just">
              <a:buFontTx/>
              <a:buChar char="-"/>
            </a:pPr>
            <a:r>
              <a:rPr lang="en-GB" sz="2800" b="1" i="1" dirty="0">
                <a:solidFill>
                  <a:prstClr val="black"/>
                </a:solidFill>
              </a:rPr>
              <a:t>13</a:t>
            </a:r>
            <a:r>
              <a:rPr lang="en-GB" sz="2800" b="1" i="1" baseline="30000" dirty="0">
                <a:solidFill>
                  <a:prstClr val="black"/>
                </a:solidFill>
              </a:rPr>
              <a:t>th</a:t>
            </a:r>
            <a:r>
              <a:rPr lang="en-GB" sz="2800" b="1" i="1" dirty="0">
                <a:solidFill>
                  <a:prstClr val="black"/>
                </a:solidFill>
              </a:rPr>
              <a:t> Amendment to US Constitution abolished slavery </a:t>
            </a:r>
          </a:p>
          <a:p>
            <a:pPr lvl="1" algn="r"/>
            <a:r>
              <a:rPr lang="en-GB" sz="2400" i="1" dirty="0">
                <a:solidFill>
                  <a:prstClr val="black"/>
                </a:solidFill>
              </a:rPr>
              <a:t>Submitted January 1865; ratified December 1865</a:t>
            </a:r>
          </a:p>
          <a:p>
            <a:pPr lvl="1" algn="just"/>
            <a:endParaRPr lang="en-GB" sz="2400" i="1" dirty="0">
              <a:solidFill>
                <a:prstClr val="black"/>
              </a:solidFill>
            </a:endParaRPr>
          </a:p>
          <a:p>
            <a:pPr marL="742950" lvl="1" indent="-285750" algn="just">
              <a:buFontTx/>
              <a:buChar char="-"/>
            </a:pPr>
            <a:r>
              <a:rPr lang="en-GB" sz="2800" b="1" i="1" dirty="0">
                <a:solidFill>
                  <a:prstClr val="black"/>
                </a:solidFill>
              </a:rPr>
              <a:t>14</a:t>
            </a:r>
            <a:r>
              <a:rPr lang="en-GB" sz="2800" b="1" i="1" baseline="30000" dirty="0">
                <a:solidFill>
                  <a:prstClr val="black"/>
                </a:solidFill>
              </a:rPr>
              <a:t>th</a:t>
            </a:r>
            <a:r>
              <a:rPr lang="en-GB" sz="2800" b="1" i="1" dirty="0">
                <a:solidFill>
                  <a:prstClr val="black"/>
                </a:solidFill>
              </a:rPr>
              <a:t> Amendment grants citizenship rights to “all persons born or naturalized in the US” (</a:t>
            </a:r>
            <a:r>
              <a:rPr lang="en-GB" sz="2800" b="1" i="1" dirty="0" err="1">
                <a:solidFill>
                  <a:prstClr val="black"/>
                </a:solidFill>
              </a:rPr>
              <a:t>inc.</a:t>
            </a:r>
            <a:r>
              <a:rPr lang="en-GB" sz="2800" b="1" i="1" dirty="0">
                <a:solidFill>
                  <a:prstClr val="black"/>
                </a:solidFill>
              </a:rPr>
              <a:t> former slaves)</a:t>
            </a:r>
          </a:p>
          <a:p>
            <a:pPr lvl="1" algn="r"/>
            <a:r>
              <a:rPr lang="en-GB" sz="2400" i="1" dirty="0">
                <a:solidFill>
                  <a:prstClr val="black"/>
                </a:solidFill>
              </a:rPr>
              <a:t>Submitted June 1866; ratified July 1868</a:t>
            </a:r>
          </a:p>
          <a:p>
            <a:pPr lvl="1" algn="just"/>
            <a:endParaRPr lang="en-GB" sz="2400" i="1" dirty="0">
              <a:solidFill>
                <a:prstClr val="black"/>
              </a:solidFill>
            </a:endParaRPr>
          </a:p>
          <a:p>
            <a:pPr marL="742950" lvl="1" indent="-285750" algn="just">
              <a:buFontTx/>
              <a:buChar char="-"/>
            </a:pPr>
            <a:r>
              <a:rPr lang="en-GB" sz="2800" b="1" i="1" dirty="0">
                <a:solidFill>
                  <a:prstClr val="black"/>
                </a:solidFill>
              </a:rPr>
              <a:t>15</a:t>
            </a:r>
            <a:r>
              <a:rPr lang="en-GB" sz="2800" b="1" i="1" baseline="30000" dirty="0">
                <a:solidFill>
                  <a:prstClr val="black"/>
                </a:solidFill>
              </a:rPr>
              <a:t>th</a:t>
            </a:r>
            <a:r>
              <a:rPr lang="en-GB" sz="2800" b="1" i="1" dirty="0">
                <a:solidFill>
                  <a:prstClr val="black"/>
                </a:solidFill>
              </a:rPr>
              <a:t> Amendment prohibits federal/state governments from denying the right to vote based on “race, </a:t>
            </a:r>
            <a:r>
              <a:rPr lang="en-GB" sz="2800" b="1" i="1" dirty="0" err="1">
                <a:solidFill>
                  <a:prstClr val="black"/>
                </a:solidFill>
              </a:rPr>
              <a:t>color</a:t>
            </a:r>
            <a:r>
              <a:rPr lang="en-GB" sz="2800" b="1" i="1" dirty="0">
                <a:solidFill>
                  <a:prstClr val="black"/>
                </a:solidFill>
              </a:rPr>
              <a:t>, or previous servitude</a:t>
            </a:r>
            <a:r>
              <a:rPr lang="en-GB" sz="2800" b="1" dirty="0">
                <a:solidFill>
                  <a:prstClr val="black"/>
                </a:solidFill>
              </a:rPr>
              <a:t>” </a:t>
            </a:r>
            <a:r>
              <a:rPr lang="en-GB" sz="2800" b="1" dirty="0">
                <a:solidFill>
                  <a:srgbClr val="7030A0"/>
                </a:solidFill>
              </a:rPr>
              <a:t>BUT NOT GENDER</a:t>
            </a:r>
            <a:endParaRPr lang="en-GB" sz="2800" b="1" dirty="0">
              <a:solidFill>
                <a:prstClr val="black"/>
              </a:solidFill>
            </a:endParaRPr>
          </a:p>
          <a:p>
            <a:pPr lvl="1" algn="r"/>
            <a:r>
              <a:rPr lang="en-GB" sz="2400" i="1" dirty="0">
                <a:solidFill>
                  <a:prstClr val="black"/>
                </a:solidFill>
              </a:rPr>
              <a:t>Submitted February 1869; ratified February 1870 </a:t>
            </a:r>
            <a:endParaRPr lang="en-GB" sz="2400" b="1" dirty="0">
              <a:solidFill>
                <a:prstClr val="black"/>
              </a:solidFill>
            </a:endParaRPr>
          </a:p>
          <a:p>
            <a:pPr algn="just"/>
            <a:endParaRPr lang="en-GB" b="1" dirty="0">
              <a:solidFill>
                <a:prstClr val="black"/>
              </a:solidFill>
            </a:endParaRPr>
          </a:p>
        </p:txBody>
      </p:sp>
      <p:sp>
        <p:nvSpPr>
          <p:cNvPr id="8" name="Title 1"/>
          <p:cNvSpPr txBox="1">
            <a:spLocks/>
          </p:cNvSpPr>
          <p:nvPr/>
        </p:nvSpPr>
        <p:spPr>
          <a:xfrm>
            <a:off x="-1" y="312081"/>
            <a:ext cx="12060621" cy="1143000"/>
          </a:xfrm>
          <a:prstGeom prst="rect">
            <a:avLst/>
          </a:prstGeom>
        </p:spPr>
        <p:txBody>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Calibri" pitchFamily="34" charset="0"/>
              </a:defRPr>
            </a:lvl2pPr>
            <a:lvl3pPr algn="ctr" rtl="0" eaLnBrk="0" fontAlgn="base" hangingPunct="0">
              <a:spcBef>
                <a:spcPct val="0"/>
              </a:spcBef>
              <a:spcAft>
                <a:spcPct val="0"/>
              </a:spcAft>
              <a:defRPr sz="4400">
                <a:solidFill>
                  <a:schemeClr val="tx1"/>
                </a:solidFill>
                <a:latin typeface="Calibri" pitchFamily="34" charset="0"/>
              </a:defRPr>
            </a:lvl3pPr>
            <a:lvl4pPr algn="ctr" rtl="0" eaLnBrk="0" fontAlgn="base" hangingPunct="0">
              <a:spcBef>
                <a:spcPct val="0"/>
              </a:spcBef>
              <a:spcAft>
                <a:spcPct val="0"/>
              </a:spcAft>
              <a:defRPr sz="4400">
                <a:solidFill>
                  <a:schemeClr val="tx1"/>
                </a:solidFill>
                <a:latin typeface="Calibri" pitchFamily="34" charset="0"/>
              </a:defRPr>
            </a:lvl4pPr>
            <a:lvl5pPr algn="ctr" rtl="0" eaLnBrk="0" fontAlgn="base" hangingPunct="0">
              <a:spcBef>
                <a:spcPct val="0"/>
              </a:spcBef>
              <a:spcAft>
                <a:spcPct val="0"/>
              </a:spcAft>
              <a:defRPr sz="4400">
                <a:solidFill>
                  <a:schemeClr val="tx1"/>
                </a:solidFill>
                <a:latin typeface="Calibri" pitchFamily="34"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a:lstStyle>
          <a:p>
            <a:r>
              <a:rPr lang="en-US" sz="2400" b="1" dirty="0"/>
              <a:t>4. Women's Suffrage Movement: </a:t>
            </a:r>
            <a:r>
              <a:rPr lang="en-GB" sz="2400" b="1" dirty="0"/>
              <a:t>Reconstruction</a:t>
            </a:r>
            <a:endParaRPr lang="en-GB" sz="2400" dirty="0"/>
          </a:p>
        </p:txBody>
      </p:sp>
    </p:spTree>
    <p:extLst>
      <p:ext uri="{BB962C8B-B14F-4D97-AF65-F5344CB8AC3E}">
        <p14:creationId xmlns:p14="http://schemas.microsoft.com/office/powerpoint/2010/main" val="170446796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467076" y="4225462"/>
            <a:ext cx="12192000" cy="3989463"/>
          </a:xfrm>
          <a:prstGeom prst="rect">
            <a:avLst/>
          </a:prstGeom>
        </p:spPr>
        <p:txBody>
          <a:bodyPr wrap="square" lIns="540000" tIns="360000" rIns="540000" bIns="360000">
            <a:spAutoFit/>
          </a:bodyPr>
          <a:lstStyle/>
          <a:p>
            <a:pPr algn="just"/>
            <a:endParaRPr lang="en-GB" sz="2000" b="1" u="sng" dirty="0">
              <a:solidFill>
                <a:prstClr val="black"/>
              </a:solidFill>
            </a:endParaRPr>
          </a:p>
          <a:p>
            <a:pPr algn="just"/>
            <a:endParaRPr lang="en-GB" sz="2000" b="1" u="sng" dirty="0">
              <a:solidFill>
                <a:prstClr val="black"/>
              </a:solidFill>
            </a:endParaRPr>
          </a:p>
          <a:p>
            <a:pPr algn="just"/>
            <a:endParaRPr lang="en-GB" sz="2000" b="1" u="sng" dirty="0">
              <a:solidFill>
                <a:prstClr val="black"/>
              </a:solidFill>
            </a:endParaRPr>
          </a:p>
          <a:p>
            <a:pPr algn="just"/>
            <a:endParaRPr lang="en-GB" sz="2000" b="1" u="sng" dirty="0">
              <a:solidFill>
                <a:prstClr val="black"/>
              </a:solidFill>
            </a:endParaRPr>
          </a:p>
          <a:p>
            <a:endParaRPr lang="en-GB" sz="1200" b="1" u="sng" dirty="0">
              <a:solidFill>
                <a:prstClr val="black"/>
              </a:solidFill>
            </a:endParaRPr>
          </a:p>
          <a:p>
            <a:endParaRPr lang="en-GB" sz="1200" b="1" u="sng" dirty="0">
              <a:solidFill>
                <a:prstClr val="black"/>
              </a:solidFill>
            </a:endParaRPr>
          </a:p>
          <a:p>
            <a:endParaRPr lang="en-GB" sz="1200" b="1" u="sng" dirty="0">
              <a:solidFill>
                <a:prstClr val="black"/>
              </a:solidFill>
            </a:endParaRPr>
          </a:p>
          <a:p>
            <a:endParaRPr lang="en-GB" sz="1200" b="1" u="sng" dirty="0">
              <a:solidFill>
                <a:prstClr val="black"/>
              </a:solidFill>
            </a:endParaRPr>
          </a:p>
          <a:p>
            <a:endParaRPr lang="en-GB" sz="1200" b="1" u="sng" dirty="0">
              <a:solidFill>
                <a:prstClr val="black"/>
              </a:solidFill>
            </a:endParaRPr>
          </a:p>
          <a:p>
            <a:endParaRPr lang="en-GB" sz="1200" b="1" u="sng" dirty="0">
              <a:solidFill>
                <a:prstClr val="black"/>
              </a:solidFill>
            </a:endParaRPr>
          </a:p>
          <a:p>
            <a:endParaRPr lang="en-GB" sz="1200" b="1" u="sng" dirty="0">
              <a:solidFill>
                <a:prstClr val="black"/>
              </a:solidFill>
            </a:endParaRPr>
          </a:p>
          <a:p>
            <a:endParaRPr lang="en-GB" sz="1200" b="1" u="sng" dirty="0">
              <a:solidFill>
                <a:prstClr val="black"/>
              </a:solidFill>
            </a:endParaRPr>
          </a:p>
          <a:p>
            <a:endParaRPr lang="en-GB" sz="1200" b="1" u="sng" dirty="0">
              <a:solidFill>
                <a:prstClr val="black"/>
              </a:solidFill>
            </a:endParaRPr>
          </a:p>
          <a:p>
            <a:endParaRPr lang="en-GB" sz="1200" b="1" u="sng" dirty="0">
              <a:solidFill>
                <a:prstClr val="black"/>
              </a:solidFill>
            </a:endParaRPr>
          </a:p>
          <a:p>
            <a:endParaRPr lang="en-GB" sz="1200" b="1" u="sng" dirty="0">
              <a:solidFill>
                <a:prstClr val="black"/>
              </a:solidFill>
            </a:endParaRPr>
          </a:p>
        </p:txBody>
      </p:sp>
      <p:sp>
        <p:nvSpPr>
          <p:cNvPr id="8" name="Title 1"/>
          <p:cNvSpPr txBox="1">
            <a:spLocks/>
          </p:cNvSpPr>
          <p:nvPr/>
        </p:nvSpPr>
        <p:spPr>
          <a:xfrm>
            <a:off x="-1" y="312081"/>
            <a:ext cx="12060621" cy="1143000"/>
          </a:xfrm>
          <a:prstGeom prst="rect">
            <a:avLst/>
          </a:prstGeom>
        </p:spPr>
        <p:txBody>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Calibri" pitchFamily="34" charset="0"/>
              </a:defRPr>
            </a:lvl2pPr>
            <a:lvl3pPr algn="ctr" rtl="0" eaLnBrk="0" fontAlgn="base" hangingPunct="0">
              <a:spcBef>
                <a:spcPct val="0"/>
              </a:spcBef>
              <a:spcAft>
                <a:spcPct val="0"/>
              </a:spcAft>
              <a:defRPr sz="4400">
                <a:solidFill>
                  <a:schemeClr val="tx1"/>
                </a:solidFill>
                <a:latin typeface="Calibri" pitchFamily="34" charset="0"/>
              </a:defRPr>
            </a:lvl3pPr>
            <a:lvl4pPr algn="ctr" rtl="0" eaLnBrk="0" fontAlgn="base" hangingPunct="0">
              <a:spcBef>
                <a:spcPct val="0"/>
              </a:spcBef>
              <a:spcAft>
                <a:spcPct val="0"/>
              </a:spcAft>
              <a:defRPr sz="4400">
                <a:solidFill>
                  <a:schemeClr val="tx1"/>
                </a:solidFill>
                <a:latin typeface="Calibri" pitchFamily="34" charset="0"/>
              </a:defRPr>
            </a:lvl4pPr>
            <a:lvl5pPr algn="ctr" rtl="0" eaLnBrk="0" fontAlgn="base" hangingPunct="0">
              <a:spcBef>
                <a:spcPct val="0"/>
              </a:spcBef>
              <a:spcAft>
                <a:spcPct val="0"/>
              </a:spcAft>
              <a:defRPr sz="4400">
                <a:solidFill>
                  <a:schemeClr val="tx1"/>
                </a:solidFill>
                <a:latin typeface="Calibri" pitchFamily="34"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a:lstStyle>
          <a:p>
            <a:r>
              <a:rPr lang="en-US" sz="2400" b="1" dirty="0"/>
              <a:t>4. Women's Suffrage Movement: </a:t>
            </a:r>
            <a:r>
              <a:rPr lang="en-GB" sz="2400" b="1" dirty="0"/>
              <a:t>Susan B Anthony (1820–1906)</a:t>
            </a:r>
          </a:p>
          <a:p>
            <a:endParaRPr lang="en-GB" sz="2400" dirty="0"/>
          </a:p>
        </p:txBody>
      </p:sp>
      <p:pic>
        <p:nvPicPr>
          <p:cNvPr id="9219" name="Picture 3"/>
          <p:cNvPicPr>
            <a:picLocks noChangeAspect="1" noChangeArrowheads="1"/>
          </p:cNvPicPr>
          <p:nvPr/>
        </p:nvPicPr>
        <p:blipFill rotWithShape="1">
          <a:blip r:embed="rId3">
            <a:extLst>
              <a:ext uri="{28A0092B-C50C-407E-A947-70E740481C1C}">
                <a14:useLocalDpi xmlns:a14="http://schemas.microsoft.com/office/drawing/2010/main" val="0"/>
              </a:ext>
            </a:extLst>
          </a:blip>
          <a:srcRect t="18706"/>
          <a:stretch/>
        </p:blipFill>
        <p:spPr bwMode="auto">
          <a:xfrm>
            <a:off x="0" y="740654"/>
            <a:ext cx="4903076" cy="611734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7"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054886" y="1595786"/>
            <a:ext cx="2508190" cy="422044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9" name="Rectangle 8"/>
          <p:cNvSpPr/>
          <p:nvPr/>
        </p:nvSpPr>
        <p:spPr>
          <a:xfrm>
            <a:off x="6448097" y="1024759"/>
            <a:ext cx="5612523" cy="5312902"/>
          </a:xfrm>
          <a:prstGeom prst="rect">
            <a:avLst/>
          </a:prstGeom>
        </p:spPr>
        <p:txBody>
          <a:bodyPr wrap="square" lIns="540000" tIns="360000" rIns="540000" bIns="360000">
            <a:spAutoFit/>
          </a:bodyPr>
          <a:lstStyle/>
          <a:p>
            <a:r>
              <a:rPr lang="en-GB" sz="2800" b="1" dirty="0">
                <a:solidFill>
                  <a:prstClr val="black"/>
                </a:solidFill>
              </a:rPr>
              <a:t>1872: Anthony casts vote in Rochester, New York; arrested and fined after a lengthy trial</a:t>
            </a:r>
          </a:p>
          <a:p>
            <a:endParaRPr lang="en-GB" sz="2800" b="1" dirty="0">
              <a:solidFill>
                <a:prstClr val="black"/>
              </a:solidFill>
            </a:endParaRPr>
          </a:p>
          <a:p>
            <a:r>
              <a:rPr lang="en-GB" sz="2800" b="1" dirty="0">
                <a:solidFill>
                  <a:prstClr val="black"/>
                </a:solidFill>
              </a:rPr>
              <a:t>1878: Anthony convinced Senator Aaron A Sargent to introduce proposed constitutional amendment extending voting rights to all US citizens</a:t>
            </a:r>
          </a:p>
          <a:p>
            <a:pPr marL="285750" indent="-285750" algn="just">
              <a:buFontTx/>
              <a:buChar char="-"/>
            </a:pPr>
            <a:endParaRPr lang="en-GB" b="1" dirty="0">
              <a:solidFill>
                <a:prstClr val="black"/>
              </a:solidFill>
            </a:endParaRPr>
          </a:p>
        </p:txBody>
      </p:sp>
    </p:spTree>
    <p:extLst>
      <p:ext uri="{BB962C8B-B14F-4D97-AF65-F5344CB8AC3E}">
        <p14:creationId xmlns:p14="http://schemas.microsoft.com/office/powerpoint/2010/main" val="122770521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467076" y="4225462"/>
            <a:ext cx="12192000" cy="3989463"/>
          </a:xfrm>
          <a:prstGeom prst="rect">
            <a:avLst/>
          </a:prstGeom>
        </p:spPr>
        <p:txBody>
          <a:bodyPr wrap="square" lIns="540000" tIns="360000" rIns="540000" bIns="360000">
            <a:spAutoFit/>
          </a:bodyPr>
          <a:lstStyle/>
          <a:p>
            <a:pPr algn="just"/>
            <a:endParaRPr lang="en-GB" sz="2000" b="1" u="sng" dirty="0">
              <a:solidFill>
                <a:prstClr val="black"/>
              </a:solidFill>
            </a:endParaRPr>
          </a:p>
          <a:p>
            <a:pPr algn="just"/>
            <a:endParaRPr lang="en-GB" sz="2000" b="1" u="sng" dirty="0">
              <a:solidFill>
                <a:prstClr val="black"/>
              </a:solidFill>
            </a:endParaRPr>
          </a:p>
          <a:p>
            <a:pPr algn="just"/>
            <a:endParaRPr lang="en-GB" sz="2000" b="1" u="sng" dirty="0">
              <a:solidFill>
                <a:prstClr val="black"/>
              </a:solidFill>
            </a:endParaRPr>
          </a:p>
          <a:p>
            <a:pPr algn="just"/>
            <a:endParaRPr lang="en-GB" sz="2000" b="1" u="sng" dirty="0">
              <a:solidFill>
                <a:prstClr val="black"/>
              </a:solidFill>
            </a:endParaRPr>
          </a:p>
          <a:p>
            <a:endParaRPr lang="en-GB" sz="1200" b="1" u="sng" dirty="0">
              <a:solidFill>
                <a:prstClr val="black"/>
              </a:solidFill>
            </a:endParaRPr>
          </a:p>
          <a:p>
            <a:endParaRPr lang="en-GB" sz="1200" b="1" u="sng" dirty="0">
              <a:solidFill>
                <a:prstClr val="black"/>
              </a:solidFill>
            </a:endParaRPr>
          </a:p>
          <a:p>
            <a:endParaRPr lang="en-GB" sz="1200" b="1" u="sng" dirty="0">
              <a:solidFill>
                <a:prstClr val="black"/>
              </a:solidFill>
            </a:endParaRPr>
          </a:p>
          <a:p>
            <a:endParaRPr lang="en-GB" sz="1200" b="1" u="sng" dirty="0">
              <a:solidFill>
                <a:prstClr val="black"/>
              </a:solidFill>
            </a:endParaRPr>
          </a:p>
          <a:p>
            <a:endParaRPr lang="en-GB" sz="1200" b="1" u="sng" dirty="0">
              <a:solidFill>
                <a:prstClr val="black"/>
              </a:solidFill>
            </a:endParaRPr>
          </a:p>
          <a:p>
            <a:endParaRPr lang="en-GB" sz="1200" b="1" u="sng" dirty="0">
              <a:solidFill>
                <a:prstClr val="black"/>
              </a:solidFill>
            </a:endParaRPr>
          </a:p>
          <a:p>
            <a:endParaRPr lang="en-GB" sz="1200" b="1" u="sng" dirty="0">
              <a:solidFill>
                <a:prstClr val="black"/>
              </a:solidFill>
            </a:endParaRPr>
          </a:p>
          <a:p>
            <a:endParaRPr lang="en-GB" sz="1200" b="1" u="sng" dirty="0">
              <a:solidFill>
                <a:prstClr val="black"/>
              </a:solidFill>
            </a:endParaRPr>
          </a:p>
          <a:p>
            <a:endParaRPr lang="en-GB" sz="1200" b="1" u="sng" dirty="0">
              <a:solidFill>
                <a:prstClr val="black"/>
              </a:solidFill>
            </a:endParaRPr>
          </a:p>
          <a:p>
            <a:endParaRPr lang="en-GB" sz="1200" b="1" u="sng" dirty="0">
              <a:solidFill>
                <a:prstClr val="black"/>
              </a:solidFill>
            </a:endParaRPr>
          </a:p>
          <a:p>
            <a:endParaRPr lang="en-GB" sz="1200" b="1" u="sng" dirty="0">
              <a:solidFill>
                <a:prstClr val="black"/>
              </a:solidFill>
            </a:endParaRPr>
          </a:p>
        </p:txBody>
      </p:sp>
      <p:sp>
        <p:nvSpPr>
          <p:cNvPr id="8" name="Title 1"/>
          <p:cNvSpPr txBox="1">
            <a:spLocks/>
          </p:cNvSpPr>
          <p:nvPr/>
        </p:nvSpPr>
        <p:spPr>
          <a:xfrm>
            <a:off x="-1" y="312081"/>
            <a:ext cx="12060621" cy="1143000"/>
          </a:xfrm>
          <a:prstGeom prst="rect">
            <a:avLst/>
          </a:prstGeom>
        </p:spPr>
        <p:txBody>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Calibri" pitchFamily="34" charset="0"/>
              </a:defRPr>
            </a:lvl2pPr>
            <a:lvl3pPr algn="ctr" rtl="0" eaLnBrk="0" fontAlgn="base" hangingPunct="0">
              <a:spcBef>
                <a:spcPct val="0"/>
              </a:spcBef>
              <a:spcAft>
                <a:spcPct val="0"/>
              </a:spcAft>
              <a:defRPr sz="4400">
                <a:solidFill>
                  <a:schemeClr val="tx1"/>
                </a:solidFill>
                <a:latin typeface="Calibri" pitchFamily="34" charset="0"/>
              </a:defRPr>
            </a:lvl3pPr>
            <a:lvl4pPr algn="ctr" rtl="0" eaLnBrk="0" fontAlgn="base" hangingPunct="0">
              <a:spcBef>
                <a:spcPct val="0"/>
              </a:spcBef>
              <a:spcAft>
                <a:spcPct val="0"/>
              </a:spcAft>
              <a:defRPr sz="4400">
                <a:solidFill>
                  <a:schemeClr val="tx1"/>
                </a:solidFill>
                <a:latin typeface="Calibri" pitchFamily="34" charset="0"/>
              </a:defRPr>
            </a:lvl4pPr>
            <a:lvl5pPr algn="ctr" rtl="0" eaLnBrk="0" fontAlgn="base" hangingPunct="0">
              <a:spcBef>
                <a:spcPct val="0"/>
              </a:spcBef>
              <a:spcAft>
                <a:spcPct val="0"/>
              </a:spcAft>
              <a:defRPr sz="4400">
                <a:solidFill>
                  <a:schemeClr val="tx1"/>
                </a:solidFill>
                <a:latin typeface="Calibri" pitchFamily="34"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a:lstStyle>
          <a:p>
            <a:r>
              <a:rPr lang="en-US" sz="2400" b="1" dirty="0"/>
              <a:t>4. Women's Suffrage Movement: </a:t>
            </a:r>
            <a:r>
              <a:rPr lang="en-GB" sz="2400" b="1" dirty="0"/>
              <a:t>Victoria Woodhull (1838–1927)</a:t>
            </a:r>
          </a:p>
          <a:p>
            <a:endParaRPr lang="en-GB" sz="2400" dirty="0"/>
          </a:p>
        </p:txBody>
      </p:sp>
      <p:sp>
        <p:nvSpPr>
          <p:cNvPr id="9" name="Rectangle 8"/>
          <p:cNvSpPr/>
          <p:nvPr/>
        </p:nvSpPr>
        <p:spPr>
          <a:xfrm>
            <a:off x="-1" y="718716"/>
            <a:ext cx="4995888" cy="3681686"/>
          </a:xfrm>
          <a:prstGeom prst="rect">
            <a:avLst/>
          </a:prstGeom>
        </p:spPr>
        <p:txBody>
          <a:bodyPr wrap="square" lIns="540000" tIns="360000" rIns="540000" bIns="360000">
            <a:spAutoFit/>
          </a:bodyPr>
          <a:lstStyle/>
          <a:p>
            <a:r>
              <a:rPr lang="en-GB" sz="2400" b="1" dirty="0">
                <a:solidFill>
                  <a:prstClr val="black"/>
                </a:solidFill>
              </a:rPr>
              <a:t>1871: Woodhull – first female Wall St stockbroker – becomes second woman (after Stanton) to address House of Representatives committee, arguing 14</a:t>
            </a:r>
            <a:r>
              <a:rPr lang="en-GB" sz="2400" b="1" baseline="30000" dirty="0">
                <a:solidFill>
                  <a:prstClr val="black"/>
                </a:solidFill>
              </a:rPr>
              <a:t>th</a:t>
            </a:r>
            <a:r>
              <a:rPr lang="en-GB" sz="2400" b="1" dirty="0">
                <a:solidFill>
                  <a:prstClr val="black"/>
                </a:solidFill>
              </a:rPr>
              <a:t> and 15</a:t>
            </a:r>
            <a:r>
              <a:rPr lang="en-GB" sz="2400" b="1" baseline="30000" dirty="0">
                <a:solidFill>
                  <a:prstClr val="black"/>
                </a:solidFill>
              </a:rPr>
              <a:t>th</a:t>
            </a:r>
            <a:r>
              <a:rPr lang="en-GB" sz="2400" b="1" dirty="0">
                <a:solidFill>
                  <a:prstClr val="black"/>
                </a:solidFill>
              </a:rPr>
              <a:t> Amendments should apply to women</a:t>
            </a:r>
          </a:p>
        </p:txBody>
      </p:sp>
      <p:pic>
        <p:nvPicPr>
          <p:cNvPr id="10246" name="Picture 6"/>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95887" y="883581"/>
            <a:ext cx="6884086" cy="466588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Rectangle 1"/>
          <p:cNvSpPr/>
          <p:nvPr/>
        </p:nvSpPr>
        <p:spPr>
          <a:xfrm>
            <a:off x="467076" y="4225462"/>
            <a:ext cx="4767076" cy="2400657"/>
          </a:xfrm>
          <a:prstGeom prst="rect">
            <a:avLst/>
          </a:prstGeom>
        </p:spPr>
        <p:txBody>
          <a:bodyPr wrap="square">
            <a:spAutoFit/>
          </a:bodyPr>
          <a:lstStyle/>
          <a:p>
            <a:r>
              <a:rPr lang="en-GB" sz="2500" b="1" dirty="0">
                <a:solidFill>
                  <a:srgbClr val="FF0000"/>
                </a:solidFill>
                <a:effectLst>
                  <a:outerShdw blurRad="38100" dist="38100" dir="2700000" algn="tl">
                    <a:srgbClr val="000000">
                      <a:alpha val="43137"/>
                    </a:srgbClr>
                  </a:outerShdw>
                </a:effectLst>
              </a:rPr>
              <a:t>“If Congress refuse to listen and to grant what women ask, there is but one course left to pursue. What is there left for women to do but to become the mothers of the future government?”</a:t>
            </a:r>
          </a:p>
        </p:txBody>
      </p:sp>
    </p:spTree>
    <p:extLst>
      <p:ext uri="{BB962C8B-B14F-4D97-AF65-F5344CB8AC3E}">
        <p14:creationId xmlns:p14="http://schemas.microsoft.com/office/powerpoint/2010/main" val="306921106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467076" y="4225462"/>
            <a:ext cx="12192000" cy="3989463"/>
          </a:xfrm>
          <a:prstGeom prst="rect">
            <a:avLst/>
          </a:prstGeom>
        </p:spPr>
        <p:txBody>
          <a:bodyPr wrap="square" lIns="540000" tIns="360000" rIns="540000" bIns="360000">
            <a:spAutoFit/>
          </a:bodyPr>
          <a:lstStyle/>
          <a:p>
            <a:pPr algn="just"/>
            <a:endParaRPr lang="en-GB" sz="2000" b="1" u="sng" dirty="0">
              <a:solidFill>
                <a:prstClr val="black"/>
              </a:solidFill>
            </a:endParaRPr>
          </a:p>
          <a:p>
            <a:pPr algn="just"/>
            <a:endParaRPr lang="en-GB" sz="2000" b="1" u="sng" dirty="0">
              <a:solidFill>
                <a:prstClr val="black"/>
              </a:solidFill>
            </a:endParaRPr>
          </a:p>
          <a:p>
            <a:pPr algn="just"/>
            <a:endParaRPr lang="en-GB" sz="2000" b="1" u="sng" dirty="0">
              <a:solidFill>
                <a:prstClr val="black"/>
              </a:solidFill>
            </a:endParaRPr>
          </a:p>
          <a:p>
            <a:pPr algn="just"/>
            <a:endParaRPr lang="en-GB" sz="2000" b="1" u="sng" dirty="0">
              <a:solidFill>
                <a:prstClr val="black"/>
              </a:solidFill>
            </a:endParaRPr>
          </a:p>
          <a:p>
            <a:endParaRPr lang="en-GB" sz="1200" b="1" u="sng" dirty="0">
              <a:solidFill>
                <a:prstClr val="black"/>
              </a:solidFill>
            </a:endParaRPr>
          </a:p>
          <a:p>
            <a:endParaRPr lang="en-GB" sz="1200" b="1" u="sng" dirty="0">
              <a:solidFill>
                <a:prstClr val="black"/>
              </a:solidFill>
            </a:endParaRPr>
          </a:p>
          <a:p>
            <a:endParaRPr lang="en-GB" sz="1200" b="1" u="sng" dirty="0">
              <a:solidFill>
                <a:prstClr val="black"/>
              </a:solidFill>
            </a:endParaRPr>
          </a:p>
          <a:p>
            <a:endParaRPr lang="en-GB" sz="1200" b="1" u="sng" dirty="0">
              <a:solidFill>
                <a:prstClr val="black"/>
              </a:solidFill>
            </a:endParaRPr>
          </a:p>
          <a:p>
            <a:endParaRPr lang="en-GB" sz="1200" b="1" u="sng" dirty="0">
              <a:solidFill>
                <a:prstClr val="black"/>
              </a:solidFill>
            </a:endParaRPr>
          </a:p>
          <a:p>
            <a:endParaRPr lang="en-GB" sz="1200" b="1" u="sng" dirty="0">
              <a:solidFill>
                <a:prstClr val="black"/>
              </a:solidFill>
            </a:endParaRPr>
          </a:p>
          <a:p>
            <a:endParaRPr lang="en-GB" sz="1200" b="1" u="sng" dirty="0">
              <a:solidFill>
                <a:prstClr val="black"/>
              </a:solidFill>
            </a:endParaRPr>
          </a:p>
          <a:p>
            <a:endParaRPr lang="en-GB" sz="1200" b="1" u="sng" dirty="0">
              <a:solidFill>
                <a:prstClr val="black"/>
              </a:solidFill>
            </a:endParaRPr>
          </a:p>
          <a:p>
            <a:endParaRPr lang="en-GB" sz="1200" b="1" u="sng" dirty="0">
              <a:solidFill>
                <a:prstClr val="black"/>
              </a:solidFill>
            </a:endParaRPr>
          </a:p>
          <a:p>
            <a:endParaRPr lang="en-GB" sz="1200" b="1" u="sng" dirty="0">
              <a:solidFill>
                <a:prstClr val="black"/>
              </a:solidFill>
            </a:endParaRPr>
          </a:p>
          <a:p>
            <a:endParaRPr lang="en-GB" sz="1200" b="1" u="sng" dirty="0">
              <a:solidFill>
                <a:prstClr val="black"/>
              </a:solidFill>
            </a:endParaRPr>
          </a:p>
        </p:txBody>
      </p:sp>
      <p:sp>
        <p:nvSpPr>
          <p:cNvPr id="8" name="Title 1"/>
          <p:cNvSpPr txBox="1">
            <a:spLocks/>
          </p:cNvSpPr>
          <p:nvPr/>
        </p:nvSpPr>
        <p:spPr>
          <a:xfrm>
            <a:off x="-1" y="312081"/>
            <a:ext cx="12060621" cy="1143000"/>
          </a:xfrm>
          <a:prstGeom prst="rect">
            <a:avLst/>
          </a:prstGeom>
        </p:spPr>
        <p:txBody>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Calibri" pitchFamily="34" charset="0"/>
              </a:defRPr>
            </a:lvl2pPr>
            <a:lvl3pPr algn="ctr" rtl="0" eaLnBrk="0" fontAlgn="base" hangingPunct="0">
              <a:spcBef>
                <a:spcPct val="0"/>
              </a:spcBef>
              <a:spcAft>
                <a:spcPct val="0"/>
              </a:spcAft>
              <a:defRPr sz="4400">
                <a:solidFill>
                  <a:schemeClr val="tx1"/>
                </a:solidFill>
                <a:latin typeface="Calibri" pitchFamily="34" charset="0"/>
              </a:defRPr>
            </a:lvl3pPr>
            <a:lvl4pPr algn="ctr" rtl="0" eaLnBrk="0" fontAlgn="base" hangingPunct="0">
              <a:spcBef>
                <a:spcPct val="0"/>
              </a:spcBef>
              <a:spcAft>
                <a:spcPct val="0"/>
              </a:spcAft>
              <a:defRPr sz="4400">
                <a:solidFill>
                  <a:schemeClr val="tx1"/>
                </a:solidFill>
                <a:latin typeface="Calibri" pitchFamily="34" charset="0"/>
              </a:defRPr>
            </a:lvl4pPr>
            <a:lvl5pPr algn="ctr" rtl="0" eaLnBrk="0" fontAlgn="base" hangingPunct="0">
              <a:spcBef>
                <a:spcPct val="0"/>
              </a:spcBef>
              <a:spcAft>
                <a:spcPct val="0"/>
              </a:spcAft>
              <a:defRPr sz="4400">
                <a:solidFill>
                  <a:schemeClr val="tx1"/>
                </a:solidFill>
                <a:latin typeface="Calibri" pitchFamily="34"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a:lstStyle>
          <a:p>
            <a:r>
              <a:rPr lang="en-US" sz="2400" b="1" dirty="0"/>
              <a:t>4. Women's Suffrage Movement: </a:t>
            </a:r>
            <a:r>
              <a:rPr lang="en-GB" sz="2400" b="1" dirty="0"/>
              <a:t>Victoria Woodhull (1838–1927)</a:t>
            </a:r>
          </a:p>
          <a:p>
            <a:endParaRPr lang="en-GB" sz="2400" dirty="0"/>
          </a:p>
        </p:txBody>
      </p:sp>
      <p:sp>
        <p:nvSpPr>
          <p:cNvPr id="9" name="Rectangle 8"/>
          <p:cNvSpPr/>
          <p:nvPr/>
        </p:nvSpPr>
        <p:spPr>
          <a:xfrm>
            <a:off x="-2" y="3976533"/>
            <a:ext cx="4182845" cy="2881467"/>
          </a:xfrm>
          <a:prstGeom prst="rect">
            <a:avLst/>
          </a:prstGeom>
        </p:spPr>
        <p:txBody>
          <a:bodyPr wrap="square" lIns="540000" tIns="360000" rIns="540000" bIns="360000">
            <a:spAutoFit/>
          </a:bodyPr>
          <a:lstStyle/>
          <a:p>
            <a:r>
              <a:rPr lang="en-GB" sz="2800" b="1" dirty="0">
                <a:solidFill>
                  <a:prstClr val="black"/>
                </a:solidFill>
              </a:rPr>
              <a:t>1872: Woodhull runs as first female Presidential candidate for Equal Rights Party</a:t>
            </a:r>
            <a:endParaRPr lang="en-GB" b="1" dirty="0">
              <a:solidFill>
                <a:prstClr val="black"/>
              </a:solidFill>
            </a:endParaRPr>
          </a:p>
        </p:txBody>
      </p:sp>
      <p:pic>
        <p:nvPicPr>
          <p:cNvPr id="10243"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67075" y="892309"/>
            <a:ext cx="3032869" cy="333315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45" name="Picture 5"/>
          <p:cNvPicPr>
            <a:picLocks noChangeAspect="1" noChangeArrowheads="1"/>
          </p:cNvPicPr>
          <p:nvPr/>
        </p:nvPicPr>
        <p:blipFill rotWithShape="1">
          <a:blip r:embed="rId4">
            <a:extLst>
              <a:ext uri="{28A0092B-C50C-407E-A947-70E740481C1C}">
                <a14:useLocalDpi xmlns:a14="http://schemas.microsoft.com/office/drawing/2010/main" val="0"/>
              </a:ext>
            </a:extLst>
          </a:blip>
          <a:srcRect l="1478" r="7051" b="-329"/>
          <a:stretch/>
        </p:blipFill>
        <p:spPr bwMode="auto">
          <a:xfrm>
            <a:off x="4182844" y="883581"/>
            <a:ext cx="8009156" cy="54523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77839230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467076" y="4225462"/>
            <a:ext cx="12192000" cy="3989463"/>
          </a:xfrm>
          <a:prstGeom prst="rect">
            <a:avLst/>
          </a:prstGeom>
        </p:spPr>
        <p:txBody>
          <a:bodyPr wrap="square" lIns="540000" tIns="360000" rIns="540000" bIns="360000">
            <a:spAutoFit/>
          </a:bodyPr>
          <a:lstStyle/>
          <a:p>
            <a:pPr algn="just"/>
            <a:endParaRPr lang="en-GB" sz="2000" b="1" u="sng" dirty="0">
              <a:solidFill>
                <a:prstClr val="black"/>
              </a:solidFill>
            </a:endParaRPr>
          </a:p>
          <a:p>
            <a:pPr algn="just"/>
            <a:endParaRPr lang="en-GB" sz="2000" b="1" u="sng" dirty="0">
              <a:solidFill>
                <a:prstClr val="black"/>
              </a:solidFill>
            </a:endParaRPr>
          </a:p>
          <a:p>
            <a:pPr algn="just"/>
            <a:endParaRPr lang="en-GB" sz="2000" b="1" u="sng" dirty="0">
              <a:solidFill>
                <a:prstClr val="black"/>
              </a:solidFill>
            </a:endParaRPr>
          </a:p>
          <a:p>
            <a:pPr algn="just"/>
            <a:endParaRPr lang="en-GB" sz="2000" b="1" u="sng" dirty="0">
              <a:solidFill>
                <a:prstClr val="black"/>
              </a:solidFill>
            </a:endParaRPr>
          </a:p>
          <a:p>
            <a:endParaRPr lang="en-GB" sz="1200" b="1" u="sng" dirty="0">
              <a:solidFill>
                <a:prstClr val="black"/>
              </a:solidFill>
            </a:endParaRPr>
          </a:p>
          <a:p>
            <a:endParaRPr lang="en-GB" sz="1200" b="1" u="sng" dirty="0">
              <a:solidFill>
                <a:prstClr val="black"/>
              </a:solidFill>
            </a:endParaRPr>
          </a:p>
          <a:p>
            <a:endParaRPr lang="en-GB" sz="1200" b="1" u="sng" dirty="0">
              <a:solidFill>
                <a:prstClr val="black"/>
              </a:solidFill>
            </a:endParaRPr>
          </a:p>
          <a:p>
            <a:endParaRPr lang="en-GB" sz="1200" b="1" u="sng" dirty="0">
              <a:solidFill>
                <a:prstClr val="black"/>
              </a:solidFill>
            </a:endParaRPr>
          </a:p>
          <a:p>
            <a:endParaRPr lang="en-GB" sz="1200" b="1" u="sng" dirty="0">
              <a:solidFill>
                <a:prstClr val="black"/>
              </a:solidFill>
            </a:endParaRPr>
          </a:p>
          <a:p>
            <a:endParaRPr lang="en-GB" sz="1200" b="1" u="sng" dirty="0">
              <a:solidFill>
                <a:prstClr val="black"/>
              </a:solidFill>
            </a:endParaRPr>
          </a:p>
          <a:p>
            <a:endParaRPr lang="en-GB" sz="1200" b="1" u="sng" dirty="0">
              <a:solidFill>
                <a:prstClr val="black"/>
              </a:solidFill>
            </a:endParaRPr>
          </a:p>
          <a:p>
            <a:endParaRPr lang="en-GB" sz="1200" b="1" u="sng" dirty="0">
              <a:solidFill>
                <a:prstClr val="black"/>
              </a:solidFill>
            </a:endParaRPr>
          </a:p>
          <a:p>
            <a:endParaRPr lang="en-GB" sz="1200" b="1" u="sng" dirty="0">
              <a:solidFill>
                <a:prstClr val="black"/>
              </a:solidFill>
            </a:endParaRPr>
          </a:p>
          <a:p>
            <a:endParaRPr lang="en-GB" sz="1200" b="1" u="sng" dirty="0">
              <a:solidFill>
                <a:prstClr val="black"/>
              </a:solidFill>
            </a:endParaRPr>
          </a:p>
          <a:p>
            <a:endParaRPr lang="en-GB" sz="1200" b="1" u="sng" dirty="0">
              <a:solidFill>
                <a:prstClr val="black"/>
              </a:solidFill>
            </a:endParaRPr>
          </a:p>
        </p:txBody>
      </p:sp>
      <p:sp>
        <p:nvSpPr>
          <p:cNvPr id="8" name="Title 1"/>
          <p:cNvSpPr txBox="1">
            <a:spLocks/>
          </p:cNvSpPr>
          <p:nvPr/>
        </p:nvSpPr>
        <p:spPr>
          <a:xfrm>
            <a:off x="-1" y="312081"/>
            <a:ext cx="12060621" cy="1143000"/>
          </a:xfrm>
          <a:prstGeom prst="rect">
            <a:avLst/>
          </a:prstGeom>
        </p:spPr>
        <p:txBody>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Calibri" pitchFamily="34" charset="0"/>
              </a:defRPr>
            </a:lvl2pPr>
            <a:lvl3pPr algn="ctr" rtl="0" eaLnBrk="0" fontAlgn="base" hangingPunct="0">
              <a:spcBef>
                <a:spcPct val="0"/>
              </a:spcBef>
              <a:spcAft>
                <a:spcPct val="0"/>
              </a:spcAft>
              <a:defRPr sz="4400">
                <a:solidFill>
                  <a:schemeClr val="tx1"/>
                </a:solidFill>
                <a:latin typeface="Calibri" pitchFamily="34" charset="0"/>
              </a:defRPr>
            </a:lvl3pPr>
            <a:lvl4pPr algn="ctr" rtl="0" eaLnBrk="0" fontAlgn="base" hangingPunct="0">
              <a:spcBef>
                <a:spcPct val="0"/>
              </a:spcBef>
              <a:spcAft>
                <a:spcPct val="0"/>
              </a:spcAft>
              <a:defRPr sz="4400">
                <a:solidFill>
                  <a:schemeClr val="tx1"/>
                </a:solidFill>
                <a:latin typeface="Calibri" pitchFamily="34" charset="0"/>
              </a:defRPr>
            </a:lvl4pPr>
            <a:lvl5pPr algn="ctr" rtl="0" eaLnBrk="0" fontAlgn="base" hangingPunct="0">
              <a:spcBef>
                <a:spcPct val="0"/>
              </a:spcBef>
              <a:spcAft>
                <a:spcPct val="0"/>
              </a:spcAft>
              <a:defRPr sz="4400">
                <a:solidFill>
                  <a:schemeClr val="tx1"/>
                </a:solidFill>
                <a:latin typeface="Calibri" pitchFamily="34"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a:lstStyle>
          <a:p>
            <a:r>
              <a:rPr lang="en-US" sz="2400" b="1" dirty="0"/>
              <a:t>4. Women's Suffrage Movement: </a:t>
            </a:r>
            <a:r>
              <a:rPr lang="en-GB" sz="2400" b="1" dirty="0"/>
              <a:t>Belva Lockwood (1830–1917)</a:t>
            </a:r>
          </a:p>
          <a:p>
            <a:endParaRPr lang="en-GB" sz="2400" dirty="0"/>
          </a:p>
        </p:txBody>
      </p:sp>
      <p:sp>
        <p:nvSpPr>
          <p:cNvPr id="9" name="Rectangle 8"/>
          <p:cNvSpPr/>
          <p:nvPr/>
        </p:nvSpPr>
        <p:spPr>
          <a:xfrm>
            <a:off x="-1" y="835563"/>
            <a:ext cx="7908085" cy="2204359"/>
          </a:xfrm>
          <a:prstGeom prst="rect">
            <a:avLst/>
          </a:prstGeom>
        </p:spPr>
        <p:txBody>
          <a:bodyPr wrap="square" lIns="540000" tIns="360000" rIns="540000" bIns="360000">
            <a:spAutoFit/>
          </a:bodyPr>
          <a:lstStyle/>
          <a:p>
            <a:pPr marL="342900" indent="-342900" algn="just">
              <a:buFont typeface="Arial" panose="020B0604020202020204" pitchFamily="34" charset="0"/>
              <a:buChar char="•"/>
            </a:pPr>
            <a:r>
              <a:rPr lang="en-US" sz="2400" dirty="0"/>
              <a:t>First female lawyer to argue a case before the U.S. Supreme Court</a:t>
            </a:r>
          </a:p>
          <a:p>
            <a:pPr marL="342900" indent="-342900" algn="just">
              <a:buFont typeface="Arial" panose="020B0604020202020204" pitchFamily="34" charset="0"/>
              <a:buChar char="•"/>
            </a:pPr>
            <a:r>
              <a:rPr lang="en-GB" sz="2400" dirty="0"/>
              <a:t>Ran for President in 1884 and 1888 – first woman to officially appear on voting ballots</a:t>
            </a:r>
          </a:p>
        </p:txBody>
      </p:sp>
      <p:pic>
        <p:nvPicPr>
          <p:cNvPr id="1331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39669" y="2979710"/>
            <a:ext cx="8146786" cy="383577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3315" name="Picture 3"/>
          <p:cNvPicPr>
            <a:picLocks noChangeAspect="1" noChangeArrowheads="1"/>
          </p:cNvPicPr>
          <p:nvPr/>
        </p:nvPicPr>
        <p:blipFill rotWithShape="1">
          <a:blip r:embed="rId4">
            <a:extLst>
              <a:ext uri="{28A0092B-C50C-407E-A947-70E740481C1C}">
                <a14:useLocalDpi xmlns:a14="http://schemas.microsoft.com/office/drawing/2010/main" val="0"/>
              </a:ext>
            </a:extLst>
          </a:blip>
          <a:srcRect l="1287" t="2412" r="55672" b="1763"/>
          <a:stretch/>
        </p:blipFill>
        <p:spPr bwMode="auto">
          <a:xfrm>
            <a:off x="8613862" y="882074"/>
            <a:ext cx="3446758" cy="584901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6086053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246359" y="1687214"/>
            <a:ext cx="12192000" cy="3989463"/>
          </a:xfrm>
          <a:prstGeom prst="rect">
            <a:avLst/>
          </a:prstGeom>
        </p:spPr>
        <p:txBody>
          <a:bodyPr wrap="square" lIns="540000" tIns="360000" rIns="540000" bIns="360000">
            <a:spAutoFit/>
          </a:bodyPr>
          <a:lstStyle/>
          <a:p>
            <a:pPr algn="just"/>
            <a:endParaRPr lang="en-GB" sz="2000" b="1" u="sng" dirty="0">
              <a:solidFill>
                <a:prstClr val="black"/>
              </a:solidFill>
            </a:endParaRPr>
          </a:p>
          <a:p>
            <a:pPr algn="just"/>
            <a:endParaRPr lang="en-GB" sz="2000" b="1" u="sng" dirty="0">
              <a:solidFill>
                <a:prstClr val="black"/>
              </a:solidFill>
            </a:endParaRPr>
          </a:p>
          <a:p>
            <a:pPr algn="just"/>
            <a:endParaRPr lang="en-GB" sz="2000" b="1" u="sng" dirty="0">
              <a:solidFill>
                <a:prstClr val="black"/>
              </a:solidFill>
            </a:endParaRPr>
          </a:p>
          <a:p>
            <a:pPr algn="just"/>
            <a:endParaRPr lang="en-GB" sz="2000" b="1" u="sng" dirty="0">
              <a:solidFill>
                <a:prstClr val="black"/>
              </a:solidFill>
            </a:endParaRPr>
          </a:p>
          <a:p>
            <a:endParaRPr lang="en-GB" sz="1200" b="1" u="sng" dirty="0">
              <a:solidFill>
                <a:prstClr val="black"/>
              </a:solidFill>
            </a:endParaRPr>
          </a:p>
          <a:p>
            <a:endParaRPr lang="en-GB" sz="1200" b="1" u="sng" dirty="0">
              <a:solidFill>
                <a:prstClr val="black"/>
              </a:solidFill>
            </a:endParaRPr>
          </a:p>
          <a:p>
            <a:endParaRPr lang="en-GB" sz="1200" b="1" u="sng" dirty="0">
              <a:solidFill>
                <a:prstClr val="black"/>
              </a:solidFill>
            </a:endParaRPr>
          </a:p>
          <a:p>
            <a:endParaRPr lang="en-GB" sz="1200" b="1" u="sng" dirty="0">
              <a:solidFill>
                <a:prstClr val="black"/>
              </a:solidFill>
            </a:endParaRPr>
          </a:p>
          <a:p>
            <a:endParaRPr lang="en-GB" sz="1200" b="1" u="sng" dirty="0">
              <a:solidFill>
                <a:prstClr val="black"/>
              </a:solidFill>
            </a:endParaRPr>
          </a:p>
          <a:p>
            <a:endParaRPr lang="en-GB" sz="1200" b="1" u="sng" dirty="0">
              <a:solidFill>
                <a:prstClr val="black"/>
              </a:solidFill>
            </a:endParaRPr>
          </a:p>
          <a:p>
            <a:endParaRPr lang="en-GB" sz="1200" b="1" u="sng" dirty="0">
              <a:solidFill>
                <a:prstClr val="black"/>
              </a:solidFill>
            </a:endParaRPr>
          </a:p>
          <a:p>
            <a:endParaRPr lang="en-GB" sz="1200" b="1" u="sng" dirty="0">
              <a:solidFill>
                <a:prstClr val="black"/>
              </a:solidFill>
            </a:endParaRPr>
          </a:p>
          <a:p>
            <a:endParaRPr lang="en-GB" sz="1200" b="1" u="sng" dirty="0">
              <a:solidFill>
                <a:prstClr val="black"/>
              </a:solidFill>
            </a:endParaRPr>
          </a:p>
          <a:p>
            <a:endParaRPr lang="en-GB" sz="1200" b="1" u="sng" dirty="0">
              <a:solidFill>
                <a:prstClr val="black"/>
              </a:solidFill>
            </a:endParaRPr>
          </a:p>
          <a:p>
            <a:endParaRPr lang="en-GB" sz="1200" b="1" u="sng" dirty="0">
              <a:solidFill>
                <a:prstClr val="black"/>
              </a:solidFill>
            </a:endParaRPr>
          </a:p>
        </p:txBody>
      </p:sp>
      <p:sp>
        <p:nvSpPr>
          <p:cNvPr id="8" name="Title 1"/>
          <p:cNvSpPr txBox="1">
            <a:spLocks/>
          </p:cNvSpPr>
          <p:nvPr/>
        </p:nvSpPr>
        <p:spPr>
          <a:xfrm>
            <a:off x="0" y="0"/>
            <a:ext cx="12192000" cy="1687214"/>
          </a:xfrm>
          <a:prstGeom prst="rect">
            <a:avLst/>
          </a:prstGeom>
        </p:spPr>
        <p:txBody>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Calibri" pitchFamily="34" charset="0"/>
              </a:defRPr>
            </a:lvl2pPr>
            <a:lvl3pPr algn="ctr" rtl="0" eaLnBrk="0" fontAlgn="base" hangingPunct="0">
              <a:spcBef>
                <a:spcPct val="0"/>
              </a:spcBef>
              <a:spcAft>
                <a:spcPct val="0"/>
              </a:spcAft>
              <a:defRPr sz="4400">
                <a:solidFill>
                  <a:schemeClr val="tx1"/>
                </a:solidFill>
                <a:latin typeface="Calibri" pitchFamily="34" charset="0"/>
              </a:defRPr>
            </a:lvl3pPr>
            <a:lvl4pPr algn="ctr" rtl="0" eaLnBrk="0" fontAlgn="base" hangingPunct="0">
              <a:spcBef>
                <a:spcPct val="0"/>
              </a:spcBef>
              <a:spcAft>
                <a:spcPct val="0"/>
              </a:spcAft>
              <a:defRPr sz="4400">
                <a:solidFill>
                  <a:schemeClr val="tx1"/>
                </a:solidFill>
                <a:latin typeface="Calibri" pitchFamily="34" charset="0"/>
              </a:defRPr>
            </a:lvl4pPr>
            <a:lvl5pPr algn="ctr" rtl="0" eaLnBrk="0" fontAlgn="base" hangingPunct="0">
              <a:spcBef>
                <a:spcPct val="0"/>
              </a:spcBef>
              <a:spcAft>
                <a:spcPct val="0"/>
              </a:spcAft>
              <a:defRPr sz="4400">
                <a:solidFill>
                  <a:schemeClr val="tx1"/>
                </a:solidFill>
                <a:latin typeface="Calibri" pitchFamily="34"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a:lstStyle>
          <a:p>
            <a:pPr marL="0" lvl="1"/>
            <a:endParaRPr lang="en-GB" sz="2800" b="1" kern="0" dirty="0"/>
          </a:p>
          <a:p>
            <a:pPr marL="0" lvl="1"/>
            <a:r>
              <a:rPr lang="en-GB" sz="2800" b="1" kern="0" dirty="0"/>
              <a:t>4. Women's Suffrage Movement: Campaigns</a:t>
            </a:r>
            <a:endParaRPr lang="en-GB" sz="2800" kern="0" dirty="0"/>
          </a:p>
        </p:txBody>
      </p:sp>
      <p:pic>
        <p:nvPicPr>
          <p:cNvPr id="14340" name="Picture 4"/>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711173" y="931029"/>
            <a:ext cx="5996637" cy="417750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1"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266702" y="4023388"/>
            <a:ext cx="3940745" cy="291403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2" name="Picture 3"/>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0" y="3547241"/>
            <a:ext cx="3422346" cy="329608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4341" name="Picture 5"/>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7191385" y="931029"/>
            <a:ext cx="5016062" cy="319774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59674327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246359" y="1687214"/>
            <a:ext cx="12192000" cy="3989463"/>
          </a:xfrm>
          <a:prstGeom prst="rect">
            <a:avLst/>
          </a:prstGeom>
        </p:spPr>
        <p:txBody>
          <a:bodyPr wrap="square" lIns="540000" tIns="360000" rIns="540000" bIns="360000">
            <a:spAutoFit/>
          </a:bodyPr>
          <a:lstStyle/>
          <a:p>
            <a:pPr algn="just"/>
            <a:endParaRPr lang="en-GB" sz="2000" b="1" u="sng" dirty="0">
              <a:solidFill>
                <a:prstClr val="black"/>
              </a:solidFill>
            </a:endParaRPr>
          </a:p>
          <a:p>
            <a:pPr algn="just"/>
            <a:endParaRPr lang="en-GB" sz="2000" b="1" u="sng" dirty="0">
              <a:solidFill>
                <a:prstClr val="black"/>
              </a:solidFill>
            </a:endParaRPr>
          </a:p>
          <a:p>
            <a:pPr algn="just"/>
            <a:endParaRPr lang="en-GB" sz="2000" b="1" u="sng" dirty="0">
              <a:solidFill>
                <a:prstClr val="black"/>
              </a:solidFill>
            </a:endParaRPr>
          </a:p>
          <a:p>
            <a:pPr algn="just"/>
            <a:endParaRPr lang="en-GB" sz="2000" b="1" u="sng" dirty="0">
              <a:solidFill>
                <a:prstClr val="black"/>
              </a:solidFill>
            </a:endParaRPr>
          </a:p>
          <a:p>
            <a:endParaRPr lang="en-GB" sz="1200" b="1" u="sng" dirty="0">
              <a:solidFill>
                <a:prstClr val="black"/>
              </a:solidFill>
            </a:endParaRPr>
          </a:p>
          <a:p>
            <a:endParaRPr lang="en-GB" sz="1200" b="1" u="sng" dirty="0">
              <a:solidFill>
                <a:prstClr val="black"/>
              </a:solidFill>
            </a:endParaRPr>
          </a:p>
          <a:p>
            <a:endParaRPr lang="en-GB" sz="1200" b="1" u="sng" dirty="0">
              <a:solidFill>
                <a:prstClr val="black"/>
              </a:solidFill>
            </a:endParaRPr>
          </a:p>
          <a:p>
            <a:endParaRPr lang="en-GB" sz="1200" b="1" u="sng" dirty="0">
              <a:solidFill>
                <a:prstClr val="black"/>
              </a:solidFill>
            </a:endParaRPr>
          </a:p>
          <a:p>
            <a:endParaRPr lang="en-GB" sz="1200" b="1" u="sng" dirty="0">
              <a:solidFill>
                <a:prstClr val="black"/>
              </a:solidFill>
            </a:endParaRPr>
          </a:p>
          <a:p>
            <a:endParaRPr lang="en-GB" sz="1200" b="1" u="sng" dirty="0">
              <a:solidFill>
                <a:prstClr val="black"/>
              </a:solidFill>
            </a:endParaRPr>
          </a:p>
          <a:p>
            <a:endParaRPr lang="en-GB" sz="1200" b="1" u="sng" dirty="0">
              <a:solidFill>
                <a:prstClr val="black"/>
              </a:solidFill>
            </a:endParaRPr>
          </a:p>
          <a:p>
            <a:endParaRPr lang="en-GB" sz="1200" b="1" u="sng" dirty="0">
              <a:solidFill>
                <a:prstClr val="black"/>
              </a:solidFill>
            </a:endParaRPr>
          </a:p>
          <a:p>
            <a:endParaRPr lang="en-GB" sz="1200" b="1" u="sng" dirty="0">
              <a:solidFill>
                <a:prstClr val="black"/>
              </a:solidFill>
            </a:endParaRPr>
          </a:p>
          <a:p>
            <a:endParaRPr lang="en-GB" sz="1200" b="1" u="sng" dirty="0">
              <a:solidFill>
                <a:prstClr val="black"/>
              </a:solidFill>
            </a:endParaRPr>
          </a:p>
          <a:p>
            <a:endParaRPr lang="en-GB" sz="1200" b="1" u="sng" dirty="0">
              <a:solidFill>
                <a:prstClr val="black"/>
              </a:solidFill>
            </a:endParaRPr>
          </a:p>
        </p:txBody>
      </p:sp>
      <p:pic>
        <p:nvPicPr>
          <p:cNvPr id="28674"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 y="-1"/>
            <a:ext cx="10972801" cy="685109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9" name="Title 1"/>
          <p:cNvSpPr txBox="1">
            <a:spLocks/>
          </p:cNvSpPr>
          <p:nvPr/>
        </p:nvSpPr>
        <p:spPr>
          <a:xfrm>
            <a:off x="2713690" y="-450167"/>
            <a:ext cx="5614384" cy="4775982"/>
          </a:xfrm>
          <a:prstGeom prst="rect">
            <a:avLst/>
          </a:prstGeom>
        </p:spPr>
        <p:txBody>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Calibri" pitchFamily="34" charset="0"/>
              </a:defRPr>
            </a:lvl2pPr>
            <a:lvl3pPr algn="ctr" rtl="0" eaLnBrk="0" fontAlgn="base" hangingPunct="0">
              <a:spcBef>
                <a:spcPct val="0"/>
              </a:spcBef>
              <a:spcAft>
                <a:spcPct val="0"/>
              </a:spcAft>
              <a:defRPr sz="4400">
                <a:solidFill>
                  <a:schemeClr val="tx1"/>
                </a:solidFill>
                <a:latin typeface="Calibri" pitchFamily="34" charset="0"/>
              </a:defRPr>
            </a:lvl3pPr>
            <a:lvl4pPr algn="ctr" rtl="0" eaLnBrk="0" fontAlgn="base" hangingPunct="0">
              <a:spcBef>
                <a:spcPct val="0"/>
              </a:spcBef>
              <a:spcAft>
                <a:spcPct val="0"/>
              </a:spcAft>
              <a:defRPr sz="4400">
                <a:solidFill>
                  <a:schemeClr val="tx1"/>
                </a:solidFill>
                <a:latin typeface="Calibri" pitchFamily="34" charset="0"/>
              </a:defRPr>
            </a:lvl4pPr>
            <a:lvl5pPr algn="ctr" rtl="0" eaLnBrk="0" fontAlgn="base" hangingPunct="0">
              <a:spcBef>
                <a:spcPct val="0"/>
              </a:spcBef>
              <a:spcAft>
                <a:spcPct val="0"/>
              </a:spcAft>
              <a:defRPr sz="4400">
                <a:solidFill>
                  <a:schemeClr val="tx1"/>
                </a:solidFill>
                <a:latin typeface="Calibri" pitchFamily="34"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a:lstStyle>
          <a:p>
            <a:pPr marL="0" lvl="1"/>
            <a:endParaRPr lang="en-GB" sz="2800" b="1" kern="0" dirty="0"/>
          </a:p>
          <a:p>
            <a:pPr marL="0" lvl="1"/>
            <a:r>
              <a:rPr lang="en-GB" sz="2800" b="1" kern="0" dirty="0"/>
              <a:t>4. Women's Suffrage Movement: Campaigns</a:t>
            </a:r>
            <a:endParaRPr lang="en-GB" sz="2800" kern="0" dirty="0"/>
          </a:p>
        </p:txBody>
      </p:sp>
      <p:pic>
        <p:nvPicPr>
          <p:cNvPr id="2" name="Picture 1"/>
          <p:cNvPicPr>
            <a:picLocks noChangeAspect="1"/>
          </p:cNvPicPr>
          <p:nvPr/>
        </p:nvPicPr>
        <p:blipFill>
          <a:blip r:embed="rId4"/>
          <a:stretch>
            <a:fillRect/>
          </a:stretch>
        </p:blipFill>
        <p:spPr>
          <a:xfrm>
            <a:off x="10096500" y="4212670"/>
            <a:ext cx="2095500" cy="2638425"/>
          </a:xfrm>
          <a:prstGeom prst="rect">
            <a:avLst/>
          </a:prstGeom>
        </p:spPr>
      </p:pic>
      <p:sp>
        <p:nvSpPr>
          <p:cNvPr id="3" name="Rectangle 2"/>
          <p:cNvSpPr/>
          <p:nvPr/>
        </p:nvSpPr>
        <p:spPr>
          <a:xfrm>
            <a:off x="10795405" y="1350348"/>
            <a:ext cx="1396595" cy="2862322"/>
          </a:xfrm>
          <a:prstGeom prst="rect">
            <a:avLst/>
          </a:prstGeom>
        </p:spPr>
        <p:txBody>
          <a:bodyPr wrap="square">
            <a:spAutoFit/>
          </a:bodyPr>
          <a:lstStyle/>
          <a:p>
            <a:pPr algn="r"/>
            <a:r>
              <a:rPr lang="en-US" dirty="0"/>
              <a:t>Jeannette Rankin (1880–1973)</a:t>
            </a:r>
          </a:p>
          <a:p>
            <a:pPr algn="r"/>
            <a:r>
              <a:rPr lang="en-US" dirty="0"/>
              <a:t> – first female member of Congress (Montana, elected 1917)</a:t>
            </a:r>
          </a:p>
        </p:txBody>
      </p:sp>
    </p:spTree>
    <p:extLst>
      <p:ext uri="{BB962C8B-B14F-4D97-AF65-F5344CB8AC3E}">
        <p14:creationId xmlns:p14="http://schemas.microsoft.com/office/powerpoint/2010/main" val="680075977"/>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246359" y="1687214"/>
            <a:ext cx="12192000" cy="3989463"/>
          </a:xfrm>
          <a:prstGeom prst="rect">
            <a:avLst/>
          </a:prstGeom>
        </p:spPr>
        <p:txBody>
          <a:bodyPr wrap="square" lIns="540000" tIns="360000" rIns="540000" bIns="360000">
            <a:spAutoFit/>
          </a:bodyPr>
          <a:lstStyle/>
          <a:p>
            <a:pPr algn="just"/>
            <a:endParaRPr lang="en-GB" sz="2000" b="1" u="sng" dirty="0">
              <a:solidFill>
                <a:prstClr val="black"/>
              </a:solidFill>
            </a:endParaRPr>
          </a:p>
          <a:p>
            <a:pPr algn="just"/>
            <a:endParaRPr lang="en-GB" sz="2000" b="1" u="sng" dirty="0">
              <a:solidFill>
                <a:prstClr val="black"/>
              </a:solidFill>
            </a:endParaRPr>
          </a:p>
          <a:p>
            <a:pPr algn="just"/>
            <a:endParaRPr lang="en-GB" sz="2000" b="1" u="sng" dirty="0">
              <a:solidFill>
                <a:prstClr val="black"/>
              </a:solidFill>
            </a:endParaRPr>
          </a:p>
          <a:p>
            <a:pPr algn="just"/>
            <a:endParaRPr lang="en-GB" sz="2000" b="1" u="sng" dirty="0">
              <a:solidFill>
                <a:prstClr val="black"/>
              </a:solidFill>
            </a:endParaRPr>
          </a:p>
          <a:p>
            <a:endParaRPr lang="en-GB" sz="1200" b="1" u="sng" dirty="0">
              <a:solidFill>
                <a:prstClr val="black"/>
              </a:solidFill>
            </a:endParaRPr>
          </a:p>
          <a:p>
            <a:endParaRPr lang="en-GB" sz="1200" b="1" u="sng" dirty="0">
              <a:solidFill>
                <a:prstClr val="black"/>
              </a:solidFill>
            </a:endParaRPr>
          </a:p>
          <a:p>
            <a:endParaRPr lang="en-GB" sz="1200" b="1" u="sng" dirty="0">
              <a:solidFill>
                <a:prstClr val="black"/>
              </a:solidFill>
            </a:endParaRPr>
          </a:p>
          <a:p>
            <a:endParaRPr lang="en-GB" sz="1200" b="1" u="sng" dirty="0">
              <a:solidFill>
                <a:prstClr val="black"/>
              </a:solidFill>
            </a:endParaRPr>
          </a:p>
          <a:p>
            <a:endParaRPr lang="en-GB" sz="1200" b="1" u="sng" dirty="0">
              <a:solidFill>
                <a:prstClr val="black"/>
              </a:solidFill>
            </a:endParaRPr>
          </a:p>
          <a:p>
            <a:endParaRPr lang="en-GB" sz="1200" b="1" u="sng" dirty="0">
              <a:solidFill>
                <a:prstClr val="black"/>
              </a:solidFill>
            </a:endParaRPr>
          </a:p>
          <a:p>
            <a:endParaRPr lang="en-GB" sz="1200" b="1" u="sng" dirty="0">
              <a:solidFill>
                <a:prstClr val="black"/>
              </a:solidFill>
            </a:endParaRPr>
          </a:p>
          <a:p>
            <a:endParaRPr lang="en-GB" sz="1200" b="1" u="sng" dirty="0">
              <a:solidFill>
                <a:prstClr val="black"/>
              </a:solidFill>
            </a:endParaRPr>
          </a:p>
          <a:p>
            <a:endParaRPr lang="en-GB" sz="1200" b="1" u="sng" dirty="0">
              <a:solidFill>
                <a:prstClr val="black"/>
              </a:solidFill>
            </a:endParaRPr>
          </a:p>
          <a:p>
            <a:endParaRPr lang="en-GB" sz="1200" b="1" u="sng" dirty="0">
              <a:solidFill>
                <a:prstClr val="black"/>
              </a:solidFill>
            </a:endParaRPr>
          </a:p>
          <a:p>
            <a:endParaRPr lang="en-GB" sz="1200" b="1" u="sng" dirty="0">
              <a:solidFill>
                <a:prstClr val="black"/>
              </a:solidFill>
            </a:endParaRPr>
          </a:p>
        </p:txBody>
      </p:sp>
      <p:sp>
        <p:nvSpPr>
          <p:cNvPr id="8" name="Title 1"/>
          <p:cNvSpPr txBox="1">
            <a:spLocks/>
          </p:cNvSpPr>
          <p:nvPr/>
        </p:nvSpPr>
        <p:spPr>
          <a:xfrm>
            <a:off x="0" y="0"/>
            <a:ext cx="12192000" cy="1687214"/>
          </a:xfrm>
          <a:prstGeom prst="rect">
            <a:avLst/>
          </a:prstGeom>
        </p:spPr>
        <p:txBody>
          <a:bodyPr lIns="720000" rIns="720000"/>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Calibri" pitchFamily="34" charset="0"/>
              </a:defRPr>
            </a:lvl2pPr>
            <a:lvl3pPr algn="ctr" rtl="0" eaLnBrk="0" fontAlgn="base" hangingPunct="0">
              <a:spcBef>
                <a:spcPct val="0"/>
              </a:spcBef>
              <a:spcAft>
                <a:spcPct val="0"/>
              </a:spcAft>
              <a:defRPr sz="4400">
                <a:solidFill>
                  <a:schemeClr val="tx1"/>
                </a:solidFill>
                <a:latin typeface="Calibri" pitchFamily="34" charset="0"/>
              </a:defRPr>
            </a:lvl3pPr>
            <a:lvl4pPr algn="ctr" rtl="0" eaLnBrk="0" fontAlgn="base" hangingPunct="0">
              <a:spcBef>
                <a:spcPct val="0"/>
              </a:spcBef>
              <a:spcAft>
                <a:spcPct val="0"/>
              </a:spcAft>
              <a:defRPr sz="4400">
                <a:solidFill>
                  <a:schemeClr val="tx1"/>
                </a:solidFill>
                <a:latin typeface="Calibri" pitchFamily="34" charset="0"/>
              </a:defRPr>
            </a:lvl4pPr>
            <a:lvl5pPr algn="ctr" rtl="0" eaLnBrk="0" fontAlgn="base" hangingPunct="0">
              <a:spcBef>
                <a:spcPct val="0"/>
              </a:spcBef>
              <a:spcAft>
                <a:spcPct val="0"/>
              </a:spcAft>
              <a:defRPr sz="4400">
                <a:solidFill>
                  <a:schemeClr val="tx1"/>
                </a:solidFill>
                <a:latin typeface="Calibri" pitchFamily="34"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a:lstStyle>
          <a:p>
            <a:pPr marL="0" lvl="1"/>
            <a:endParaRPr lang="en-GB" sz="2800" b="1" kern="0" dirty="0"/>
          </a:p>
          <a:p>
            <a:pPr marL="0" lvl="1"/>
            <a:r>
              <a:rPr lang="en-GB" sz="2800" b="1" kern="0" dirty="0"/>
              <a:t>4. Women's Suffrage Movement: 19</a:t>
            </a:r>
            <a:r>
              <a:rPr lang="en-GB" sz="2800" b="1" kern="0" baseline="30000" dirty="0"/>
              <a:t>th</a:t>
            </a:r>
            <a:r>
              <a:rPr lang="en-GB" sz="2800" b="1" kern="0" dirty="0"/>
              <a:t> Amendment (ratified 1920)</a:t>
            </a:r>
          </a:p>
          <a:p>
            <a:pPr marL="0" lvl="1"/>
            <a:endParaRPr lang="en-GB" sz="2800" b="1" kern="0" dirty="0"/>
          </a:p>
          <a:p>
            <a:r>
              <a:rPr lang="en-GB" dirty="0"/>
              <a:t>The right of citizens of the United States to vote shall not be denied or abridged by the United States or by any State on account of sex.</a:t>
            </a:r>
            <a:br>
              <a:rPr lang="en-GB" dirty="0"/>
            </a:br>
            <a:r>
              <a:rPr lang="en-GB" dirty="0"/>
              <a:t>Congress shall have power to enforce this article by appropriate legislation.</a:t>
            </a:r>
          </a:p>
          <a:p>
            <a:pPr marL="0" lvl="1"/>
            <a:endParaRPr lang="en-GB" sz="2800" b="1" kern="0" dirty="0"/>
          </a:p>
          <a:p>
            <a:pPr marL="0" lvl="1"/>
            <a:endParaRPr lang="en-GB" sz="2800" b="1" kern="0" dirty="0"/>
          </a:p>
        </p:txBody>
      </p:sp>
    </p:spTree>
    <p:extLst>
      <p:ext uri="{BB962C8B-B14F-4D97-AF65-F5344CB8AC3E}">
        <p14:creationId xmlns:p14="http://schemas.microsoft.com/office/powerpoint/2010/main" val="1873877257"/>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017E94-D3AD-4839-B89A-CFFDD208A9D2}"/>
              </a:ext>
            </a:extLst>
          </p:cNvPr>
          <p:cNvSpPr txBox="1">
            <a:spLocks/>
          </p:cNvSpPr>
          <p:nvPr/>
        </p:nvSpPr>
        <p:spPr>
          <a:xfrm>
            <a:off x="609600" y="274638"/>
            <a:ext cx="10972800" cy="1143000"/>
          </a:xfrm>
          <a:prstGeom prst="rect">
            <a:avLst/>
          </a:prstGeom>
        </p:spPr>
        <p:txBody>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Calibri" pitchFamily="34" charset="0"/>
              </a:defRPr>
            </a:lvl2pPr>
            <a:lvl3pPr algn="ctr" rtl="0" eaLnBrk="0" fontAlgn="base" hangingPunct="0">
              <a:spcBef>
                <a:spcPct val="0"/>
              </a:spcBef>
              <a:spcAft>
                <a:spcPct val="0"/>
              </a:spcAft>
              <a:defRPr sz="4400">
                <a:solidFill>
                  <a:schemeClr val="tx1"/>
                </a:solidFill>
                <a:latin typeface="Calibri" pitchFamily="34" charset="0"/>
              </a:defRPr>
            </a:lvl3pPr>
            <a:lvl4pPr algn="ctr" rtl="0" eaLnBrk="0" fontAlgn="base" hangingPunct="0">
              <a:spcBef>
                <a:spcPct val="0"/>
              </a:spcBef>
              <a:spcAft>
                <a:spcPct val="0"/>
              </a:spcAft>
              <a:defRPr sz="4400">
                <a:solidFill>
                  <a:schemeClr val="tx1"/>
                </a:solidFill>
                <a:latin typeface="Calibri" pitchFamily="34" charset="0"/>
              </a:defRPr>
            </a:lvl4pPr>
            <a:lvl5pPr algn="ctr" rtl="0" eaLnBrk="0" fontAlgn="base" hangingPunct="0">
              <a:spcBef>
                <a:spcPct val="0"/>
              </a:spcBef>
              <a:spcAft>
                <a:spcPct val="0"/>
              </a:spcAft>
              <a:defRPr sz="4400">
                <a:solidFill>
                  <a:schemeClr val="tx1"/>
                </a:solidFill>
                <a:latin typeface="Calibri" pitchFamily="34"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a:lstStyle>
          <a:p>
            <a:r>
              <a:rPr lang="en-US" b="1" dirty="0"/>
              <a:t>Equal Rights Amendment</a:t>
            </a:r>
          </a:p>
        </p:txBody>
      </p:sp>
      <p:sp>
        <p:nvSpPr>
          <p:cNvPr id="5" name="Title 4">
            <a:extLst>
              <a:ext uri="{FF2B5EF4-FFF2-40B4-BE49-F238E27FC236}">
                <a16:creationId xmlns:a16="http://schemas.microsoft.com/office/drawing/2014/main" id="{1AF08E85-71A1-4F06-9F34-E25AF08696C8}"/>
              </a:ext>
            </a:extLst>
          </p:cNvPr>
          <p:cNvSpPr>
            <a:spLocks noGrp="1"/>
          </p:cNvSpPr>
          <p:nvPr>
            <p:ph type="title"/>
          </p:nvPr>
        </p:nvSpPr>
        <p:spPr>
          <a:xfrm>
            <a:off x="1056409" y="2857500"/>
            <a:ext cx="10972800" cy="1143000"/>
          </a:xfrm>
        </p:spPr>
        <p:txBody>
          <a:bodyPr/>
          <a:lstStyle/>
          <a:p>
            <a:endParaRPr lang="en-GB" dirty="0"/>
          </a:p>
        </p:txBody>
      </p:sp>
      <p:sp>
        <p:nvSpPr>
          <p:cNvPr id="6" name="Content Placeholder 5">
            <a:extLst>
              <a:ext uri="{FF2B5EF4-FFF2-40B4-BE49-F238E27FC236}">
                <a16:creationId xmlns:a16="http://schemas.microsoft.com/office/drawing/2014/main" id="{08FBDB7F-978A-42F8-8369-86C9907C62B4}"/>
              </a:ext>
            </a:extLst>
          </p:cNvPr>
          <p:cNvSpPr>
            <a:spLocks noGrp="1"/>
          </p:cNvSpPr>
          <p:nvPr>
            <p:ph idx="1"/>
          </p:nvPr>
        </p:nvSpPr>
        <p:spPr>
          <a:xfrm>
            <a:off x="751643" y="1154097"/>
            <a:ext cx="7858957" cy="4199710"/>
          </a:xfrm>
        </p:spPr>
        <p:txBody>
          <a:bodyPr/>
          <a:lstStyle/>
          <a:p>
            <a:pPr marL="0" indent="0">
              <a:buNone/>
            </a:pPr>
            <a:r>
              <a:rPr lang="en-US" b="1" dirty="0"/>
              <a:t>National Woman’s Party, est. 1916</a:t>
            </a:r>
            <a:endParaRPr lang="en-GB" b="1" dirty="0"/>
          </a:p>
          <a:p>
            <a:pPr marL="0" indent="0">
              <a:buNone/>
            </a:pPr>
            <a:r>
              <a:rPr lang="en-US" b="1" dirty="0"/>
              <a:t>Proposed Constitutional Amendment, 1921</a:t>
            </a:r>
            <a:endParaRPr lang="en-GB" b="1" dirty="0"/>
          </a:p>
          <a:p>
            <a:endParaRPr lang="en-US" dirty="0"/>
          </a:p>
          <a:p>
            <a:r>
              <a:rPr lang="en-US" sz="2800" dirty="0"/>
              <a:t>Section 1. No political, civil, or legal disabilities or inequalities </a:t>
            </a:r>
            <a:r>
              <a:rPr lang="en-US" sz="2800" b="1" dirty="0"/>
              <a:t>on account of sex or on account of marriage, unless applying equally to both sexes</a:t>
            </a:r>
            <a:r>
              <a:rPr lang="en-US" sz="2800" dirty="0"/>
              <a:t>, shall exist within the United States or any territory subject to the jurisdiction thereof.</a:t>
            </a:r>
          </a:p>
          <a:p>
            <a:r>
              <a:rPr lang="en-US" sz="2800" dirty="0"/>
              <a:t>Section 2. Congress shall have power to enforce this article by appropriate legislation.</a:t>
            </a:r>
            <a:endParaRPr lang="en-GB" sz="2800" dirty="0"/>
          </a:p>
        </p:txBody>
      </p:sp>
      <p:pic>
        <p:nvPicPr>
          <p:cNvPr id="8" name="Picture 7">
            <a:extLst>
              <a:ext uri="{FF2B5EF4-FFF2-40B4-BE49-F238E27FC236}">
                <a16:creationId xmlns:a16="http://schemas.microsoft.com/office/drawing/2014/main" id="{4B01AEDE-1B51-49D9-92D1-96C284715ABC}"/>
              </a:ext>
            </a:extLst>
          </p:cNvPr>
          <p:cNvPicPr>
            <a:picLocks noChangeAspect="1"/>
          </p:cNvPicPr>
          <p:nvPr/>
        </p:nvPicPr>
        <p:blipFill>
          <a:blip r:embed="rId3"/>
          <a:stretch>
            <a:fillRect/>
          </a:stretch>
        </p:blipFill>
        <p:spPr>
          <a:xfrm>
            <a:off x="9733701" y="546392"/>
            <a:ext cx="2143125" cy="2143125"/>
          </a:xfrm>
          <a:prstGeom prst="rect">
            <a:avLst/>
          </a:prstGeom>
        </p:spPr>
      </p:pic>
      <p:pic>
        <p:nvPicPr>
          <p:cNvPr id="3" name="Picture 2"/>
          <p:cNvPicPr>
            <a:picLocks noChangeAspect="1"/>
          </p:cNvPicPr>
          <p:nvPr/>
        </p:nvPicPr>
        <p:blipFill>
          <a:blip r:embed="rId4"/>
          <a:stretch>
            <a:fillRect/>
          </a:stretch>
        </p:blipFill>
        <p:spPr>
          <a:xfrm>
            <a:off x="9007417" y="3166258"/>
            <a:ext cx="3021792" cy="3021792"/>
          </a:xfrm>
          <a:prstGeom prst="rect">
            <a:avLst/>
          </a:prstGeom>
        </p:spPr>
      </p:pic>
      <p:sp>
        <p:nvSpPr>
          <p:cNvPr id="4" name="Rectangle 3"/>
          <p:cNvSpPr/>
          <p:nvPr/>
        </p:nvSpPr>
        <p:spPr>
          <a:xfrm>
            <a:off x="8927270" y="6312142"/>
            <a:ext cx="3101939" cy="369332"/>
          </a:xfrm>
          <a:prstGeom prst="rect">
            <a:avLst/>
          </a:prstGeom>
        </p:spPr>
        <p:txBody>
          <a:bodyPr wrap="none">
            <a:spAutoFit/>
          </a:bodyPr>
          <a:lstStyle/>
          <a:p>
            <a:r>
              <a:rPr lang="en-GB" dirty="0"/>
              <a:t>Alice Stokes Paul (1885–1977)</a:t>
            </a:r>
          </a:p>
        </p:txBody>
      </p:sp>
    </p:spTree>
    <p:extLst>
      <p:ext uri="{BB962C8B-B14F-4D97-AF65-F5344CB8AC3E}">
        <p14:creationId xmlns:p14="http://schemas.microsoft.com/office/powerpoint/2010/main" val="3045228814"/>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512888" y="-3175"/>
            <a:ext cx="9155113" cy="1829211"/>
          </a:xfrm>
          <a:prstGeom prst="rect">
            <a:avLst/>
          </a:prstGeom>
        </p:spPr>
        <p:txBody>
          <a:bodyPr wrap="square" lIns="540000" tIns="540000" rIns="540000" bIns="540000">
            <a:spAutoFit/>
          </a:bodyPr>
          <a:lstStyle/>
          <a:p>
            <a:pPr marL="285750" indent="-285750">
              <a:buFont typeface="Arial" panose="020B0604020202020204" pitchFamily="34" charset="0"/>
              <a:buChar char="•"/>
              <a:defRPr/>
            </a:pPr>
            <a:endParaRPr lang="en-GB" sz="800" dirty="0">
              <a:solidFill>
                <a:prstClr val="black"/>
              </a:solidFill>
            </a:endParaRPr>
          </a:p>
          <a:p>
            <a:pPr marL="285750" indent="-285750">
              <a:buFont typeface="Arial" panose="020B0604020202020204" pitchFamily="34" charset="0"/>
              <a:buChar char="•"/>
              <a:defRPr/>
            </a:pPr>
            <a:endParaRPr lang="en-GB" sz="800" dirty="0">
              <a:solidFill>
                <a:prstClr val="black"/>
              </a:solidFill>
            </a:endParaRPr>
          </a:p>
          <a:p>
            <a:pPr marL="285750" indent="-285750">
              <a:buFont typeface="Arial" panose="020B0604020202020204" pitchFamily="34" charset="0"/>
              <a:buChar char="•"/>
              <a:defRPr/>
            </a:pPr>
            <a:endParaRPr lang="en-GB" sz="800" dirty="0">
              <a:solidFill>
                <a:prstClr val="black"/>
              </a:solidFill>
            </a:endParaRPr>
          </a:p>
          <a:p>
            <a:pPr marL="285750" indent="-285750">
              <a:buFont typeface="Arial" panose="020B0604020202020204" pitchFamily="34" charset="0"/>
              <a:buChar char="•"/>
              <a:defRPr/>
            </a:pPr>
            <a:endParaRPr lang="en-GB" sz="2400" dirty="0">
              <a:solidFill>
                <a:prstClr val="black"/>
              </a:solidFill>
            </a:endParaRPr>
          </a:p>
        </p:txBody>
      </p:sp>
      <p:sp>
        <p:nvSpPr>
          <p:cNvPr id="7" name="Rectangle 6"/>
          <p:cNvSpPr/>
          <p:nvPr/>
        </p:nvSpPr>
        <p:spPr>
          <a:xfrm>
            <a:off x="0" y="-5680"/>
            <a:ext cx="12191999" cy="3373910"/>
          </a:xfrm>
          <a:prstGeom prst="rect">
            <a:avLst/>
          </a:prstGeom>
        </p:spPr>
        <p:txBody>
          <a:bodyPr wrap="square" lIns="540000" tIns="360000" rIns="540000" bIns="360000">
            <a:spAutoFit/>
          </a:bodyPr>
          <a:lstStyle/>
          <a:p>
            <a:pPr algn="ctr">
              <a:defRPr/>
            </a:pPr>
            <a:r>
              <a:rPr lang="en-GB" sz="4400" b="1" dirty="0">
                <a:solidFill>
                  <a:prstClr val="black"/>
                </a:solidFill>
                <a:cs typeface="Arial" charset="0"/>
              </a:rPr>
              <a:t>Second Wave Feminism</a:t>
            </a:r>
          </a:p>
          <a:p>
            <a:pPr marL="342900" indent="-342900" algn="just">
              <a:buFont typeface="Arial" panose="020B0604020202020204" pitchFamily="34" charset="0"/>
              <a:buChar char="•"/>
              <a:defRPr/>
            </a:pPr>
            <a:endParaRPr lang="en-GB" sz="800" dirty="0">
              <a:solidFill>
                <a:prstClr val="black"/>
              </a:solidFill>
              <a:cs typeface="Arial" charset="0"/>
            </a:endParaRPr>
          </a:p>
          <a:p>
            <a:pPr marL="342900" indent="-342900" algn="just">
              <a:buFont typeface="Arial" panose="020B0604020202020204" pitchFamily="34" charset="0"/>
              <a:buChar char="•"/>
              <a:defRPr/>
            </a:pPr>
            <a:r>
              <a:rPr lang="en-GB" sz="2000" dirty="0">
                <a:solidFill>
                  <a:prstClr val="black"/>
                </a:solidFill>
                <a:cs typeface="Arial" charset="0"/>
              </a:rPr>
              <a:t>First Wave of Feminism (namely, the campaign for women’s suffrage) did not achieve genuine equality with men nor evince liberation</a:t>
            </a:r>
          </a:p>
          <a:p>
            <a:pPr marL="342900" indent="-342900" algn="just">
              <a:buFont typeface="Arial" panose="020B0604020202020204" pitchFamily="34" charset="0"/>
              <a:buChar char="•"/>
              <a:defRPr/>
            </a:pPr>
            <a:r>
              <a:rPr lang="en-GB" sz="2000" dirty="0">
                <a:solidFill>
                  <a:prstClr val="black"/>
                </a:solidFill>
                <a:cs typeface="Arial" charset="0"/>
              </a:rPr>
              <a:t>International, cultural, social, intellectual movement from 1960s–1990s(?): influences of Simone de Beauvoir’s </a:t>
            </a:r>
            <a:r>
              <a:rPr lang="en-GB" sz="2000" i="1" dirty="0">
                <a:solidFill>
                  <a:prstClr val="black"/>
                </a:solidFill>
                <a:cs typeface="Arial" charset="0"/>
              </a:rPr>
              <a:t>The Second Sex </a:t>
            </a:r>
            <a:r>
              <a:rPr lang="en-GB" sz="2000" dirty="0">
                <a:solidFill>
                  <a:prstClr val="black"/>
                </a:solidFill>
                <a:cs typeface="Arial" charset="0"/>
              </a:rPr>
              <a:t>(1949) on Kate Millett </a:t>
            </a:r>
            <a:r>
              <a:rPr lang="en-GB" sz="2000" i="1" dirty="0">
                <a:solidFill>
                  <a:prstClr val="black"/>
                </a:solidFill>
                <a:cs typeface="Arial" charset="0"/>
              </a:rPr>
              <a:t>Sexual Politics</a:t>
            </a:r>
            <a:r>
              <a:rPr lang="en-GB" sz="2000" dirty="0">
                <a:solidFill>
                  <a:prstClr val="black"/>
                </a:solidFill>
                <a:cs typeface="Arial" charset="0"/>
              </a:rPr>
              <a:t> (1970) Germaine Greer's </a:t>
            </a:r>
            <a:r>
              <a:rPr lang="en-GB" sz="2000" i="1" dirty="0">
                <a:solidFill>
                  <a:prstClr val="black"/>
                </a:solidFill>
                <a:cs typeface="Arial" charset="0"/>
              </a:rPr>
              <a:t>The Female Eunuch</a:t>
            </a:r>
            <a:r>
              <a:rPr lang="en-GB" sz="2000" dirty="0">
                <a:solidFill>
                  <a:prstClr val="black"/>
                </a:solidFill>
                <a:cs typeface="Arial" charset="0"/>
              </a:rPr>
              <a:t> (1970); Guerrilla Girls </a:t>
            </a:r>
            <a:r>
              <a:rPr lang="en-GB" sz="1400" dirty="0">
                <a:solidFill>
                  <a:prstClr val="black"/>
                </a:solidFill>
                <a:cs typeface="Arial" charset="0"/>
              </a:rPr>
              <a:t>(see 1985 poster below)</a:t>
            </a:r>
          </a:p>
          <a:p>
            <a:pPr marL="342900" indent="-342900" algn="just">
              <a:buFont typeface="Arial" panose="020B0604020202020204" pitchFamily="34" charset="0"/>
              <a:buChar char="•"/>
              <a:defRPr/>
            </a:pPr>
            <a:r>
              <a:rPr lang="en-GB" sz="2000" dirty="0">
                <a:solidFill>
                  <a:prstClr val="black"/>
                </a:solidFill>
                <a:cs typeface="Arial" charset="0"/>
              </a:rPr>
              <a:t>Key American author Betty Freidan, </a:t>
            </a:r>
            <a:r>
              <a:rPr lang="en-GB" sz="2000" i="1" dirty="0">
                <a:solidFill>
                  <a:prstClr val="black"/>
                </a:solidFill>
                <a:cs typeface="Arial" charset="0"/>
              </a:rPr>
              <a:t>The Feminine Mystique </a:t>
            </a:r>
            <a:r>
              <a:rPr lang="en-GB" sz="2000" dirty="0">
                <a:solidFill>
                  <a:prstClr val="black"/>
                </a:solidFill>
                <a:cs typeface="Arial" charset="0"/>
              </a:rPr>
              <a:t>(1963)</a:t>
            </a:r>
          </a:p>
        </p:txBody>
      </p:sp>
      <p:pic>
        <p:nvPicPr>
          <p:cNvPr id="1126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816526" y="3552897"/>
            <a:ext cx="6851475" cy="312676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 name="Picture 1"/>
          <p:cNvPicPr>
            <a:picLocks noChangeAspect="1"/>
          </p:cNvPicPr>
          <p:nvPr/>
        </p:nvPicPr>
        <p:blipFill>
          <a:blip r:embed="rId4"/>
          <a:stretch>
            <a:fillRect/>
          </a:stretch>
        </p:blipFill>
        <p:spPr>
          <a:xfrm>
            <a:off x="1523999" y="3552896"/>
            <a:ext cx="1955191" cy="3245836"/>
          </a:xfrm>
          <a:prstGeom prst="rect">
            <a:avLst/>
          </a:prstGeom>
        </p:spPr>
      </p:pic>
    </p:spTree>
    <p:extLst>
      <p:ext uri="{BB962C8B-B14F-4D97-AF65-F5344CB8AC3E}">
        <p14:creationId xmlns:p14="http://schemas.microsoft.com/office/powerpoint/2010/main" val="4266547765"/>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70A675-3006-4D96-979C-5AB5EAE6805F}"/>
              </a:ext>
            </a:extLst>
          </p:cNvPr>
          <p:cNvSpPr>
            <a:spLocks noGrp="1"/>
          </p:cNvSpPr>
          <p:nvPr>
            <p:ph type="title"/>
          </p:nvPr>
        </p:nvSpPr>
        <p:spPr/>
        <p:txBody>
          <a:bodyPr/>
          <a:lstStyle/>
          <a:p>
            <a:r>
              <a:rPr lang="en-US" b="1" dirty="0"/>
              <a:t>Equal Rights Amendment</a:t>
            </a:r>
            <a:endParaRPr lang="en-GB" b="1" dirty="0"/>
          </a:p>
        </p:txBody>
      </p:sp>
      <p:sp>
        <p:nvSpPr>
          <p:cNvPr id="3" name="Content Placeholder 2">
            <a:extLst>
              <a:ext uri="{FF2B5EF4-FFF2-40B4-BE49-F238E27FC236}">
                <a16:creationId xmlns:a16="http://schemas.microsoft.com/office/drawing/2014/main" id="{BAB6D3D1-88C9-4EF6-8DB8-8FFF435259E1}"/>
              </a:ext>
            </a:extLst>
          </p:cNvPr>
          <p:cNvSpPr>
            <a:spLocks noGrp="1"/>
          </p:cNvSpPr>
          <p:nvPr>
            <p:ph idx="1"/>
          </p:nvPr>
        </p:nvSpPr>
        <p:spPr/>
        <p:txBody>
          <a:bodyPr/>
          <a:lstStyle/>
          <a:p>
            <a:r>
              <a:rPr lang="en-US" dirty="0"/>
              <a:t>Approved by House, 1971; Senate, 1972</a:t>
            </a:r>
          </a:p>
          <a:p>
            <a:pPr marL="0" indent="0">
              <a:buNone/>
            </a:pPr>
            <a:endParaRPr lang="en-US" dirty="0"/>
          </a:p>
          <a:p>
            <a:pPr marL="0" indent="0">
              <a:buNone/>
            </a:pPr>
            <a:r>
              <a:rPr lang="en-US" sz="2800" dirty="0"/>
              <a:t>Resolved by the Senate and House of Representatives of the United States of America in Congress assembled (two-thirds of each House concurring therein), That the following article is proposed as an amendment to the Constitution of the United States, which shall be valid to all intents and purposes as part of the Constitution when ratified by the legislatures of three-fourths of the several States </a:t>
            </a:r>
            <a:r>
              <a:rPr lang="en-US" sz="2800" b="1" dirty="0"/>
              <a:t>within seven years </a:t>
            </a:r>
            <a:r>
              <a:rPr lang="en-US" sz="2800" dirty="0"/>
              <a:t>from the date of its submission by the Congress:</a:t>
            </a:r>
          </a:p>
        </p:txBody>
      </p:sp>
    </p:spTree>
    <p:extLst>
      <p:ext uri="{BB962C8B-B14F-4D97-AF65-F5344CB8AC3E}">
        <p14:creationId xmlns:p14="http://schemas.microsoft.com/office/powerpoint/2010/main" val="579304514"/>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70A675-3006-4D96-979C-5AB5EAE6805F}"/>
              </a:ext>
            </a:extLst>
          </p:cNvPr>
          <p:cNvSpPr>
            <a:spLocks noGrp="1"/>
          </p:cNvSpPr>
          <p:nvPr>
            <p:ph type="title"/>
          </p:nvPr>
        </p:nvSpPr>
        <p:spPr/>
        <p:txBody>
          <a:bodyPr/>
          <a:lstStyle/>
          <a:p>
            <a:r>
              <a:rPr lang="en-US" b="1" dirty="0"/>
              <a:t>Equal Rights Amendment</a:t>
            </a:r>
            <a:endParaRPr lang="en-GB" b="1" dirty="0"/>
          </a:p>
        </p:txBody>
      </p:sp>
      <p:sp>
        <p:nvSpPr>
          <p:cNvPr id="3" name="Content Placeholder 2">
            <a:extLst>
              <a:ext uri="{FF2B5EF4-FFF2-40B4-BE49-F238E27FC236}">
                <a16:creationId xmlns:a16="http://schemas.microsoft.com/office/drawing/2014/main" id="{BAB6D3D1-88C9-4EF6-8DB8-8FFF435259E1}"/>
              </a:ext>
            </a:extLst>
          </p:cNvPr>
          <p:cNvSpPr>
            <a:spLocks noGrp="1"/>
          </p:cNvSpPr>
          <p:nvPr>
            <p:ph idx="1"/>
          </p:nvPr>
        </p:nvSpPr>
        <p:spPr/>
        <p:txBody>
          <a:bodyPr/>
          <a:lstStyle/>
          <a:p>
            <a:pPr marL="0" indent="0">
              <a:buNone/>
            </a:pPr>
            <a:r>
              <a:rPr lang="en-US" dirty="0"/>
              <a:t>ARTICLE —</a:t>
            </a:r>
          </a:p>
          <a:p>
            <a:pPr marL="0" indent="0">
              <a:buNone/>
            </a:pPr>
            <a:r>
              <a:rPr lang="en-US" dirty="0"/>
              <a:t>Section 1. Equality of rights under the law shall not be denied or abridged by the United States or by any State on account of sex.</a:t>
            </a:r>
          </a:p>
          <a:p>
            <a:pPr marL="0" indent="0">
              <a:buNone/>
            </a:pPr>
            <a:r>
              <a:rPr lang="en-US" dirty="0"/>
              <a:t>Sec. 2. The Congress shall have the power to enforce, by appropriate legislation, the provisions of this article.</a:t>
            </a:r>
          </a:p>
          <a:p>
            <a:pPr marL="0" indent="0">
              <a:buNone/>
            </a:pPr>
            <a:r>
              <a:rPr lang="en-US" dirty="0"/>
              <a:t>Sec. 3. This amendment shall take effect two years after the date of ratification.</a:t>
            </a:r>
            <a:endParaRPr lang="en-GB" dirty="0"/>
          </a:p>
        </p:txBody>
      </p:sp>
    </p:spTree>
    <p:extLst>
      <p:ext uri="{BB962C8B-B14F-4D97-AF65-F5344CB8AC3E}">
        <p14:creationId xmlns:p14="http://schemas.microsoft.com/office/powerpoint/2010/main" val="2309084627"/>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17D218-6DFB-43DD-AB1E-9211B0A44F88}"/>
              </a:ext>
            </a:extLst>
          </p:cNvPr>
          <p:cNvSpPr>
            <a:spLocks noGrp="1"/>
          </p:cNvSpPr>
          <p:nvPr>
            <p:ph type="title"/>
          </p:nvPr>
        </p:nvSpPr>
        <p:spPr/>
        <p:txBody>
          <a:bodyPr/>
          <a:lstStyle/>
          <a:p>
            <a:r>
              <a:rPr lang="en-US" b="1" dirty="0"/>
              <a:t>Equal Rights Amendment</a:t>
            </a:r>
            <a:endParaRPr lang="en-GB" b="1" dirty="0"/>
          </a:p>
        </p:txBody>
      </p:sp>
      <p:sp>
        <p:nvSpPr>
          <p:cNvPr id="3" name="Content Placeholder 2">
            <a:extLst>
              <a:ext uri="{FF2B5EF4-FFF2-40B4-BE49-F238E27FC236}">
                <a16:creationId xmlns:a16="http://schemas.microsoft.com/office/drawing/2014/main" id="{14D6349E-D2DC-435C-B89C-4CBA1792303D}"/>
              </a:ext>
            </a:extLst>
          </p:cNvPr>
          <p:cNvSpPr>
            <a:spLocks noGrp="1"/>
          </p:cNvSpPr>
          <p:nvPr>
            <p:ph idx="1"/>
          </p:nvPr>
        </p:nvSpPr>
        <p:spPr>
          <a:xfrm>
            <a:off x="609600" y="1600201"/>
            <a:ext cx="5313218" cy="4525963"/>
          </a:xfrm>
        </p:spPr>
        <p:txBody>
          <a:bodyPr/>
          <a:lstStyle/>
          <a:p>
            <a:r>
              <a:rPr lang="en-US" dirty="0"/>
              <a:t>35/50 states (fewer than ‘three fourths’ required in constitution) before expiry date</a:t>
            </a:r>
          </a:p>
          <a:p>
            <a:pPr marL="0" indent="0">
              <a:buNone/>
            </a:pPr>
            <a:endParaRPr lang="en-US" dirty="0"/>
          </a:p>
          <a:p>
            <a:endParaRPr lang="en-GB" dirty="0"/>
          </a:p>
        </p:txBody>
      </p:sp>
      <p:pic>
        <p:nvPicPr>
          <p:cNvPr id="4" name="Picture 3">
            <a:extLst>
              <a:ext uri="{FF2B5EF4-FFF2-40B4-BE49-F238E27FC236}">
                <a16:creationId xmlns:a16="http://schemas.microsoft.com/office/drawing/2014/main" id="{FA7AF951-1CE3-4666-B067-26BEB4F4E6FA}"/>
              </a:ext>
            </a:extLst>
          </p:cNvPr>
          <p:cNvPicPr>
            <a:picLocks noChangeAspect="1"/>
          </p:cNvPicPr>
          <p:nvPr/>
        </p:nvPicPr>
        <p:blipFill>
          <a:blip r:embed="rId3"/>
          <a:stretch>
            <a:fillRect/>
          </a:stretch>
        </p:blipFill>
        <p:spPr>
          <a:xfrm>
            <a:off x="6005946" y="1600201"/>
            <a:ext cx="6047400" cy="4741162"/>
          </a:xfrm>
          <a:prstGeom prst="rect">
            <a:avLst/>
          </a:prstGeom>
        </p:spPr>
      </p:pic>
    </p:spTree>
    <p:extLst>
      <p:ext uri="{BB962C8B-B14F-4D97-AF65-F5344CB8AC3E}">
        <p14:creationId xmlns:p14="http://schemas.microsoft.com/office/powerpoint/2010/main" val="2303781133"/>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Conservative Opposition</a:t>
            </a:r>
          </a:p>
        </p:txBody>
      </p:sp>
      <p:sp>
        <p:nvSpPr>
          <p:cNvPr id="3" name="Content Placeholder 2"/>
          <p:cNvSpPr>
            <a:spLocks noGrp="1"/>
          </p:cNvSpPr>
          <p:nvPr>
            <p:ph idx="1"/>
          </p:nvPr>
        </p:nvSpPr>
        <p:spPr/>
        <p:txBody>
          <a:bodyPr/>
          <a:lstStyle/>
          <a:p>
            <a:pPr marL="0" indent="0">
              <a:buNone/>
            </a:pPr>
            <a:r>
              <a:rPr lang="en-GB" dirty="0"/>
              <a:t>Phyllis </a:t>
            </a:r>
            <a:r>
              <a:rPr lang="en-GB" dirty="0" err="1"/>
              <a:t>Schlafly</a:t>
            </a:r>
            <a:r>
              <a:rPr lang="en-GB" dirty="0"/>
              <a:t> (1924—2016)</a:t>
            </a:r>
          </a:p>
        </p:txBody>
      </p:sp>
      <p:pic>
        <p:nvPicPr>
          <p:cNvPr id="4" name="Picture 3"/>
          <p:cNvPicPr>
            <a:picLocks noChangeAspect="1"/>
          </p:cNvPicPr>
          <p:nvPr/>
        </p:nvPicPr>
        <p:blipFill>
          <a:blip r:embed="rId3"/>
          <a:stretch>
            <a:fillRect/>
          </a:stretch>
        </p:blipFill>
        <p:spPr>
          <a:xfrm>
            <a:off x="7010400" y="1554164"/>
            <a:ext cx="4572000" cy="4572000"/>
          </a:xfrm>
          <a:prstGeom prst="rect">
            <a:avLst/>
          </a:prstGeom>
        </p:spPr>
      </p:pic>
      <p:pic>
        <p:nvPicPr>
          <p:cNvPr id="5" name="Picture 4"/>
          <p:cNvPicPr>
            <a:picLocks noChangeAspect="1"/>
          </p:cNvPicPr>
          <p:nvPr/>
        </p:nvPicPr>
        <p:blipFill>
          <a:blip r:embed="rId4"/>
          <a:stretch>
            <a:fillRect/>
          </a:stretch>
        </p:blipFill>
        <p:spPr>
          <a:xfrm>
            <a:off x="609600" y="2898642"/>
            <a:ext cx="5715404" cy="3227522"/>
          </a:xfrm>
          <a:prstGeom prst="rect">
            <a:avLst/>
          </a:prstGeom>
        </p:spPr>
      </p:pic>
    </p:spTree>
    <p:extLst>
      <p:ext uri="{BB962C8B-B14F-4D97-AF65-F5344CB8AC3E}">
        <p14:creationId xmlns:p14="http://schemas.microsoft.com/office/powerpoint/2010/main" val="2695456468"/>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i="1" dirty="0"/>
              <a:t>Roe vs Wade </a:t>
            </a:r>
            <a:r>
              <a:rPr lang="en-GB" b="1" dirty="0"/>
              <a:t>(1973)</a:t>
            </a:r>
          </a:p>
        </p:txBody>
      </p:sp>
      <p:sp>
        <p:nvSpPr>
          <p:cNvPr id="3" name="Content Placeholder 2"/>
          <p:cNvSpPr>
            <a:spLocks noGrp="1"/>
          </p:cNvSpPr>
          <p:nvPr>
            <p:ph idx="1"/>
          </p:nvPr>
        </p:nvSpPr>
        <p:spPr/>
        <p:txBody>
          <a:bodyPr/>
          <a:lstStyle/>
          <a:p>
            <a:r>
              <a:rPr lang="en-GB" dirty="0"/>
              <a:t>US Supreme Court verdict in favour of protecting a pregnant woman's liberty to choose to have first-trimester abortion without excessive government restriction</a:t>
            </a:r>
          </a:p>
        </p:txBody>
      </p:sp>
      <p:pic>
        <p:nvPicPr>
          <p:cNvPr id="4" name="Picture 3"/>
          <p:cNvPicPr>
            <a:picLocks noChangeAspect="1"/>
          </p:cNvPicPr>
          <p:nvPr/>
        </p:nvPicPr>
        <p:blipFill>
          <a:blip r:embed="rId2"/>
          <a:stretch>
            <a:fillRect/>
          </a:stretch>
        </p:blipFill>
        <p:spPr>
          <a:xfrm>
            <a:off x="7416800" y="3467100"/>
            <a:ext cx="4165600" cy="3124200"/>
          </a:xfrm>
          <a:prstGeom prst="rect">
            <a:avLst/>
          </a:prstGeom>
        </p:spPr>
      </p:pic>
      <p:pic>
        <p:nvPicPr>
          <p:cNvPr id="5" name="Picture 4"/>
          <p:cNvPicPr>
            <a:picLocks noChangeAspect="1"/>
          </p:cNvPicPr>
          <p:nvPr/>
        </p:nvPicPr>
        <p:blipFill>
          <a:blip r:embed="rId3"/>
          <a:stretch>
            <a:fillRect/>
          </a:stretch>
        </p:blipFill>
        <p:spPr>
          <a:xfrm>
            <a:off x="1384300" y="3467100"/>
            <a:ext cx="5257800" cy="2957513"/>
          </a:xfrm>
          <a:prstGeom prst="rect">
            <a:avLst/>
          </a:prstGeom>
        </p:spPr>
      </p:pic>
    </p:spTree>
    <p:extLst>
      <p:ext uri="{BB962C8B-B14F-4D97-AF65-F5344CB8AC3E}">
        <p14:creationId xmlns:p14="http://schemas.microsoft.com/office/powerpoint/2010/main" val="2284718507"/>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Women and the US Supreme Court</a:t>
            </a:r>
          </a:p>
        </p:txBody>
      </p:sp>
      <p:pic>
        <p:nvPicPr>
          <p:cNvPr id="6" name="Content Placeholder 5"/>
          <p:cNvPicPr>
            <a:picLocks noGrp="1" noChangeAspect="1"/>
          </p:cNvPicPr>
          <p:nvPr>
            <p:ph idx="1"/>
          </p:nvPr>
        </p:nvPicPr>
        <p:blipFill>
          <a:blip r:embed="rId2"/>
          <a:stretch>
            <a:fillRect/>
          </a:stretch>
        </p:blipFill>
        <p:spPr>
          <a:xfrm>
            <a:off x="6917025" y="1766807"/>
            <a:ext cx="5081986" cy="3374757"/>
          </a:xfrm>
          <a:prstGeom prst="rect">
            <a:avLst/>
          </a:prstGeom>
        </p:spPr>
      </p:pic>
      <p:pic>
        <p:nvPicPr>
          <p:cNvPr id="5" name="Picture 4"/>
          <p:cNvPicPr>
            <a:picLocks noChangeAspect="1"/>
          </p:cNvPicPr>
          <p:nvPr/>
        </p:nvPicPr>
        <p:blipFill rotWithShape="1">
          <a:blip r:embed="rId3"/>
          <a:srcRect l="12900" t="47871" r="33767" b="5208"/>
          <a:stretch/>
        </p:blipFill>
        <p:spPr>
          <a:xfrm>
            <a:off x="263472" y="2537619"/>
            <a:ext cx="7315200" cy="3843580"/>
          </a:xfrm>
          <a:prstGeom prst="rect">
            <a:avLst/>
          </a:prstGeom>
        </p:spPr>
      </p:pic>
      <p:sp>
        <p:nvSpPr>
          <p:cNvPr id="7" name="Rectangle 6"/>
          <p:cNvSpPr/>
          <p:nvPr/>
        </p:nvSpPr>
        <p:spPr>
          <a:xfrm>
            <a:off x="7805979" y="5299716"/>
            <a:ext cx="3776421" cy="923330"/>
          </a:xfrm>
          <a:prstGeom prst="rect">
            <a:avLst/>
          </a:prstGeom>
        </p:spPr>
        <p:txBody>
          <a:bodyPr wrap="square">
            <a:spAutoFit/>
          </a:bodyPr>
          <a:lstStyle/>
          <a:p>
            <a:r>
              <a:rPr lang="en-GB" dirty="0"/>
              <a:t>Justices Sandra Day O'Connor , Sonia Sotomayor, Ruth Bader Ginsburg and Elena Kagan; Amy Coney Barrett</a:t>
            </a:r>
          </a:p>
        </p:txBody>
      </p:sp>
      <p:pic>
        <p:nvPicPr>
          <p:cNvPr id="3" name="Picture 2">
            <a:extLst>
              <a:ext uri="{FF2B5EF4-FFF2-40B4-BE49-F238E27FC236}">
                <a16:creationId xmlns:a16="http://schemas.microsoft.com/office/drawing/2014/main" id="{B91F5798-D6B1-4006-BE9F-171A99F003B0}"/>
              </a:ext>
            </a:extLst>
          </p:cNvPr>
          <p:cNvPicPr>
            <a:picLocks noChangeAspect="1"/>
          </p:cNvPicPr>
          <p:nvPr/>
        </p:nvPicPr>
        <p:blipFill>
          <a:blip r:embed="rId4"/>
          <a:stretch>
            <a:fillRect/>
          </a:stretch>
        </p:blipFill>
        <p:spPr>
          <a:xfrm>
            <a:off x="6349910" y="4805642"/>
            <a:ext cx="1134230" cy="1367436"/>
          </a:xfrm>
          <a:prstGeom prst="rect">
            <a:avLst/>
          </a:prstGeom>
        </p:spPr>
      </p:pic>
    </p:spTree>
    <p:extLst>
      <p:ext uri="{BB962C8B-B14F-4D97-AF65-F5344CB8AC3E}">
        <p14:creationId xmlns:p14="http://schemas.microsoft.com/office/powerpoint/2010/main" val="1718998731"/>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17D218-6DFB-43DD-AB1E-9211B0A44F88}"/>
              </a:ext>
            </a:extLst>
          </p:cNvPr>
          <p:cNvSpPr>
            <a:spLocks noGrp="1"/>
          </p:cNvSpPr>
          <p:nvPr>
            <p:ph type="title"/>
          </p:nvPr>
        </p:nvSpPr>
        <p:spPr/>
        <p:txBody>
          <a:bodyPr/>
          <a:lstStyle/>
          <a:p>
            <a:r>
              <a:rPr lang="en-US" b="1" dirty="0"/>
              <a:t>Equal Rights Amendment</a:t>
            </a:r>
            <a:endParaRPr lang="en-GB" b="1" dirty="0"/>
          </a:p>
        </p:txBody>
      </p:sp>
      <p:sp>
        <p:nvSpPr>
          <p:cNvPr id="3" name="Content Placeholder 2">
            <a:extLst>
              <a:ext uri="{FF2B5EF4-FFF2-40B4-BE49-F238E27FC236}">
                <a16:creationId xmlns:a16="http://schemas.microsoft.com/office/drawing/2014/main" id="{14D6349E-D2DC-435C-B89C-4CBA1792303D}"/>
              </a:ext>
            </a:extLst>
          </p:cNvPr>
          <p:cNvSpPr>
            <a:spLocks noGrp="1"/>
          </p:cNvSpPr>
          <p:nvPr>
            <p:ph idx="1"/>
          </p:nvPr>
        </p:nvSpPr>
        <p:spPr>
          <a:xfrm>
            <a:off x="609600" y="1600201"/>
            <a:ext cx="5313218" cy="4525963"/>
          </a:xfrm>
        </p:spPr>
        <p:txBody>
          <a:bodyPr/>
          <a:lstStyle/>
          <a:p>
            <a:r>
              <a:rPr lang="en-US" dirty="0"/>
              <a:t>35/50 states (fewer than ‘three fourths’ required in constitution) before expiry date</a:t>
            </a:r>
          </a:p>
          <a:p>
            <a:r>
              <a:rPr lang="en-US" dirty="0"/>
              <a:t>Several states since rescinded</a:t>
            </a:r>
          </a:p>
          <a:p>
            <a:r>
              <a:rPr lang="en-US" b="1" dirty="0"/>
              <a:t>2020 Virginia legislature voted to ratify ERA, reviving issue</a:t>
            </a:r>
          </a:p>
          <a:p>
            <a:pPr marL="0" indent="0">
              <a:buNone/>
            </a:pPr>
            <a:endParaRPr lang="en-US" dirty="0"/>
          </a:p>
          <a:p>
            <a:endParaRPr lang="en-GB" dirty="0"/>
          </a:p>
        </p:txBody>
      </p:sp>
      <p:pic>
        <p:nvPicPr>
          <p:cNvPr id="4" name="Picture 3">
            <a:extLst>
              <a:ext uri="{FF2B5EF4-FFF2-40B4-BE49-F238E27FC236}">
                <a16:creationId xmlns:a16="http://schemas.microsoft.com/office/drawing/2014/main" id="{FA7AF951-1CE3-4666-B067-26BEB4F4E6FA}"/>
              </a:ext>
            </a:extLst>
          </p:cNvPr>
          <p:cNvPicPr>
            <a:picLocks noChangeAspect="1"/>
          </p:cNvPicPr>
          <p:nvPr/>
        </p:nvPicPr>
        <p:blipFill>
          <a:blip r:embed="rId3"/>
          <a:stretch>
            <a:fillRect/>
          </a:stretch>
        </p:blipFill>
        <p:spPr>
          <a:xfrm>
            <a:off x="6005946" y="1600201"/>
            <a:ext cx="6047400" cy="4741162"/>
          </a:xfrm>
          <a:prstGeom prst="rect">
            <a:avLst/>
          </a:prstGeom>
        </p:spPr>
      </p:pic>
    </p:spTree>
    <p:extLst>
      <p:ext uri="{BB962C8B-B14F-4D97-AF65-F5344CB8AC3E}">
        <p14:creationId xmlns:p14="http://schemas.microsoft.com/office/powerpoint/2010/main" val="1280122955"/>
      </p:ext>
    </p:extLst>
  </p:cSld>
  <p:clrMapOvr>
    <a:masterClrMapping/>
  </p:clrMapOvr>
</p:sld>
</file>

<file path=ppt/theme/theme1.xml><?xml version="1.0" encoding="utf-8"?>
<a:theme xmlns:a="http://schemas.openxmlformats.org/drawingml/2006/main" name="1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2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3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0F7A323828CAF9489EB735D269CCCC9E" ma:contentTypeVersion="14" ma:contentTypeDescription="Create a new document." ma:contentTypeScope="" ma:versionID="0553168103caf1818b305dd2cfcd1f55">
  <xsd:schema xmlns:xsd="http://www.w3.org/2001/XMLSchema" xmlns:xs="http://www.w3.org/2001/XMLSchema" xmlns:p="http://schemas.microsoft.com/office/2006/metadata/properties" xmlns:ns3="18e00798-69c8-4d73-a841-5247a1895ee0" xmlns:ns4="53eb33a0-f383-4069-9f53-0e79fd56955c" targetNamespace="http://schemas.microsoft.com/office/2006/metadata/properties" ma:root="true" ma:fieldsID="f1acc41b1c62992eca0e41aef1a445d4" ns3:_="" ns4:_="">
    <xsd:import namespace="18e00798-69c8-4d73-a841-5247a1895ee0"/>
    <xsd:import namespace="53eb33a0-f383-4069-9f53-0e79fd56955c"/>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DateTaken" minOccurs="0"/>
                <xsd:element ref="ns4:MediaServiceAutoTags" minOccurs="0"/>
                <xsd:element ref="ns4:MediaServiceLocation" minOccurs="0"/>
                <xsd:element ref="ns4:MediaServiceOCR" minOccurs="0"/>
                <xsd:element ref="ns4:MediaServiceGenerationTime" minOccurs="0"/>
                <xsd:element ref="ns4:MediaServiceEventHashCode" minOccurs="0"/>
                <xsd:element ref="ns4:MediaServiceAutoKeyPoints" minOccurs="0"/>
                <xsd:element ref="ns4:MediaServiceKeyPoints" minOccurs="0"/>
                <xsd:element ref="ns4: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8e00798-69c8-4d73-a841-5247a1895ee0"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53eb33a0-f383-4069-9f53-0e79fd56955c"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hidden="true" ma:internalName="MediaServiceDateTaken" ma:readOnly="true">
      <xsd:simpleType>
        <xsd:restriction base="dms:Text"/>
      </xsd:simpleType>
    </xsd:element>
    <xsd:element name="MediaServiceAutoTags" ma:index="14" nillable="true" ma:displayName="Tags" ma:internalName="MediaServiceAutoTags" ma:readOnly="true">
      <xsd:simpleType>
        <xsd:restriction base="dms:Text"/>
      </xsd:simpleType>
    </xsd:element>
    <xsd:element name="MediaServiceLocation" ma:index="15" nillable="true" ma:displayName="Location" ma:internalName="MediaServiceLocation"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AutoKeyPoints" ma:index="19" nillable="true" ma:displayName="MediaServiceAutoKeyPoints" ma:hidden="true" ma:internalName="MediaServiceAutoKeyPoints" ma:readOnly="true">
      <xsd:simpleType>
        <xsd:restriction base="dms:Note"/>
      </xsd:simpleType>
    </xsd:element>
    <xsd:element name="MediaServiceKeyPoints" ma:index="20" nillable="true" ma:displayName="KeyPoints" ma:internalName="MediaServiceKeyPoints" ma:readOnly="true">
      <xsd:simpleType>
        <xsd:restriction base="dms:Note">
          <xsd:maxLength value="255"/>
        </xsd:restriction>
      </xsd:simpleType>
    </xsd:element>
    <xsd:element name="MediaLengthInSeconds" ma:index="21" nillable="true" ma:displayName="MediaLengthInSeconds" ma:hidden="true"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67AFD4B1-9CD0-4EEE-B13F-FB45F5BEA397}">
  <ds:schemaRefs>
    <ds:schemaRef ds:uri="http://schemas.microsoft.com/sharepoint/v3/contenttype/forms"/>
  </ds:schemaRefs>
</ds:datastoreItem>
</file>

<file path=customXml/itemProps2.xml><?xml version="1.0" encoding="utf-8"?>
<ds:datastoreItem xmlns:ds="http://schemas.openxmlformats.org/officeDocument/2006/customXml" ds:itemID="{E3973B53-39C6-4C97-AF9A-38F8CB6406A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18e00798-69c8-4d73-a841-5247a1895ee0"/>
    <ds:schemaRef ds:uri="53eb33a0-f383-4069-9f53-0e79fd56955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B7202780-60C6-4773-AD14-661F455A65EA}">
  <ds:schemaRefs>
    <ds:schemaRef ds:uri="http://schemas.microsoft.com/office/infopath/2007/PartnerControls"/>
    <ds:schemaRef ds:uri="http://www.w3.org/XML/1998/namespace"/>
    <ds:schemaRef ds:uri="http://schemas.openxmlformats.org/package/2006/metadata/core-properties"/>
    <ds:schemaRef ds:uri="http://schemas.microsoft.com/office/2006/documentManagement/types"/>
    <ds:schemaRef ds:uri="http://purl.org/dc/elements/1.1/"/>
    <ds:schemaRef ds:uri="http://purl.org/dc/terms/"/>
    <ds:schemaRef ds:uri="53eb33a0-f383-4069-9f53-0e79fd56955c"/>
    <ds:schemaRef ds:uri="18e00798-69c8-4d73-a841-5247a1895ee0"/>
    <ds:schemaRef ds:uri="http://schemas.microsoft.com/office/2006/metadata/properties"/>
    <ds:schemaRef ds:uri="http://purl.org/dc/dcmitype/"/>
  </ds:schemaRefs>
</ds:datastoreItem>
</file>

<file path=docProps/app.xml><?xml version="1.0" encoding="utf-8"?>
<Properties xmlns="http://schemas.openxmlformats.org/officeDocument/2006/extended-properties" xmlns:vt="http://schemas.openxmlformats.org/officeDocument/2006/docPropsVTypes">
  <TotalTime>4445</TotalTime>
  <Words>5647</Words>
  <Application>Microsoft Office PowerPoint</Application>
  <PresentationFormat>Widescreen</PresentationFormat>
  <Paragraphs>607</Paragraphs>
  <Slides>50</Slides>
  <Notes>45</Notes>
  <HiddenSlides>0</HiddenSlides>
  <MMClips>0</MMClips>
  <ScaleCrop>false</ScaleCrop>
  <HeadingPairs>
    <vt:vector size="6" baseType="variant">
      <vt:variant>
        <vt:lpstr>Fonts Used</vt:lpstr>
      </vt:variant>
      <vt:variant>
        <vt:i4>4</vt:i4>
      </vt:variant>
      <vt:variant>
        <vt:lpstr>Theme</vt:lpstr>
      </vt:variant>
      <vt:variant>
        <vt:i4>3</vt:i4>
      </vt:variant>
      <vt:variant>
        <vt:lpstr>Slide Titles</vt:lpstr>
      </vt:variant>
      <vt:variant>
        <vt:i4>50</vt:i4>
      </vt:variant>
    </vt:vector>
  </HeadingPairs>
  <TitlesOfParts>
    <vt:vector size="57" baseType="lpstr">
      <vt:lpstr>Arial</vt:lpstr>
      <vt:lpstr>Calibri</vt:lpstr>
      <vt:lpstr>Cooper Black</vt:lpstr>
      <vt:lpstr>Lato</vt:lpstr>
      <vt:lpstr>1_Office Theme</vt:lpstr>
      <vt:lpstr>2_Office Theme</vt:lpstr>
      <vt:lpstr>3_Office Theme</vt:lpstr>
      <vt:lpstr>PowerPoint Presentation</vt:lpstr>
      <vt:lpstr>  Abigail Adams (1744–1818) First Lady (1797–1801)  </vt:lpstr>
      <vt:lpstr>   Eleanor Roosevelt (1884–1962) First Lady (1933–1945) 1st Chair of the Presidential Commission on the Status of Women (1961–1962) US delegate to UN (1946–1953)     </vt:lpstr>
      <vt:lpstr>Betty Ford  First Lady (1974—1977)</vt:lpstr>
      <vt:lpstr>  Hillary Clinton (1947–) First Lady (1993–2001)  </vt:lpstr>
      <vt:lpstr>2. Women and the Revolutionary Era: Women and the Revolutionary War </vt:lpstr>
      <vt:lpstr>2. Women and the Revolutionary Era: Abigail Adams–John Adams letters </vt:lpstr>
      <vt:lpstr>2. Women and the Revolutionary Era: Abigail Adams–John Adams letters </vt:lpstr>
      <vt:lpstr>2. Women and the Revolutionary Era: Abigail Adams–John Adams letters </vt:lpstr>
      <vt:lpstr>2. Women and the Revolutionary Era: Abigail Adams–John Adams letters </vt:lpstr>
      <vt:lpstr>2. Women and the Revolutionary Era: Abigail Adams–John Adams letters </vt:lpstr>
      <vt:lpstr>2. Women and the Revolutionary Era:  Early Feminism </vt:lpstr>
      <vt:lpstr>PowerPoint Presentation</vt:lpstr>
      <vt:lpstr>PowerPoint Presentation</vt:lpstr>
      <vt:lpstr>PowerPoint Presentation</vt:lpstr>
      <vt:lpstr>PowerPoint Presentation</vt:lpstr>
      <vt:lpstr>PowerPoint Presentation</vt:lpstr>
      <vt:lpstr>3.  Mid-19th-Century Women’s Movement: Religious revival   </vt:lpstr>
      <vt:lpstr>3.  Mid-19th-Century Women’s Movement: Reform  </vt:lpstr>
      <vt:lpstr>3.  Mid-19th-Century Women’s Movement: Socioeconomic change</vt:lpstr>
      <vt:lpstr>3.  Mid-19th-Century Women’s Movement: ‘The Cult of True Womanhood’</vt:lpstr>
      <vt:lpstr> Harriet Beecher Stowe  (1811–1896)  “the little woman who wrote the book that started this great war”</vt:lpstr>
      <vt:lpstr>3.  Mid-19th-Century Women’s Movement: Abolition </vt:lpstr>
      <vt:lpstr>Seneca Falls Convention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Equal Rights Amendment</vt:lpstr>
      <vt:lpstr>Equal Rights Amendment</vt:lpstr>
      <vt:lpstr>Equal Rights Amendment</vt:lpstr>
      <vt:lpstr>Conservative Opposition</vt:lpstr>
      <vt:lpstr>Roe vs Wade (1973)</vt:lpstr>
      <vt:lpstr>Women and the US Supreme Court</vt:lpstr>
      <vt:lpstr>Equal Rights Amendment</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Alexander Scott</dc:creator>
  <cp:lastModifiedBy>Alexander Scott</cp:lastModifiedBy>
  <cp:revision>68</cp:revision>
  <cp:lastPrinted>2016-10-27T10:58:24Z</cp:lastPrinted>
  <dcterms:created xsi:type="dcterms:W3CDTF">2016-10-26T10:28:38Z</dcterms:created>
  <dcterms:modified xsi:type="dcterms:W3CDTF">2022-01-28T10:05:56Z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0x0101000F7A323828CAF9489EB735D269CCCC9E</vt:lpwstr>
  </property>
</Properties>
</file>