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32" y="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671D6-5D5F-39CA-0B62-AC07BD5D8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EC16C-086A-67B1-FE22-64D66A2740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C4E23-6041-EE10-A69B-17F7638A0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3C7BDA-4C83-17F6-AD1E-3AE86BDCC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252AD-D639-1647-B586-163DFD1CA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6342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81DBC-06ED-50DD-338F-5BBBA79FC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95C50-E81A-E03D-B87C-16A58284A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AA44A-45DE-33AA-1E1F-8CF26EC74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D5546-AE3A-06C6-1A3C-EE0183F5D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B4B07-AC48-2AD6-0AA4-00FEB72ED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24829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CAFF3-62F2-337F-A455-E8E7BF064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394DA-7CA4-B5AE-4BA8-1DD52093A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8CE1B-83D1-D643-128C-C53E0B8BC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61252-2092-EC9A-E968-2B306F32A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8EE13-00AD-58FF-FC5A-8776BBB9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78037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A8776-7369-F7C1-9939-BB6030117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84DEA-0943-FB6D-445D-C20ED4F6EA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80F1B3-1082-AEDF-4001-9614EF831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CFE37E-EAE1-CC71-1B63-105076BDA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2E40E-40D7-317B-FAF6-66FC4C4F1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515AFD-6211-8909-4458-A3E5A8D77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77212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31268-BD93-D5B5-97D7-7872C3054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8984F-4000-EBC5-288C-5F96E1ED65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AC4351-984F-045F-8FA3-3E16EAC17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3A04D5-82FF-6326-ECA5-7CBFB6463E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41B7B2-BAF2-588D-C4BF-BF20CB7D81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B6140-33E4-33B1-30CA-82A024F51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A5E30A-5D7D-292F-887D-8975D0DC0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35C59E-5103-B3E0-8F8F-4C735C46C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69135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DAE9C-C271-0C13-70E0-E503119A0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261546-F034-0059-A771-F41EE6BFE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61B51B-3370-123D-9712-E2FB68518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05722-7198-706A-006C-8BA1A2FFE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6804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73E47B-AB61-A098-8A32-6103F1298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472FDA-7CDC-0DA6-9A8F-396FD27F4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F1AED0-70B8-D7C0-FAB5-D3306AF32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9994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15EB3-5D55-7CCA-4C85-78F313BEB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5ACFD-8661-C3F8-727E-B41261694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09E98-CF2A-BFE3-C851-1E0411BE7E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029AE-6B43-B45B-AD24-14232C58F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1CB59-4C27-D9D2-0536-FC5BC7E56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4B5AB0-2044-908E-B9EF-8B07FFF4C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97768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4A7FA-1A92-4FBE-D378-3B660ADC4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1FE277-D7CC-4A6B-AF15-FB6CD4F502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47CFF-A977-DAAA-0CE9-3A5D15D3A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FB4D4A-BA31-7AF7-D4C9-000C20BED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0FCC5-E994-8255-8D74-06C87DEC2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CA523-DFD9-209C-5BA0-2C4C6F00D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52460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A9875-F701-4661-C11C-69522599E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1AD21F-9619-EA88-D85C-339E8E0E72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60883B-2B97-A333-DDE0-6B533C3C1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E46EB-7FBF-D6D9-53FC-65A4EEA33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1368A-99D5-FEDF-04EA-E8585AF93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24629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73608A-B253-6122-12F0-C46D04FA5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68BF6-C5B3-AC9D-6BAD-7C2CC14095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44505-8F43-A9DA-0787-917038550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46A40-1D8E-FD35-0279-05BDC83EF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8A793-73D1-E755-5885-B56870FE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665795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ED1AA6-1604-B040-125B-87A1D1C23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D578DD-49EE-A6D5-6F49-FE146B80F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B65A5-BA8D-5B24-7EDC-CA820C66F8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C546D-F6CE-5D97-A4EB-948EC57D86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4962B-199F-4B7D-5730-1AD1B70B38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19189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hology.psy.sunysb.edu/attachment/online/Sroufe%20articles/Sroufe%20A&amp;HD%202005%20Attachment%20and%20Dev-Prospective%20Long%20Study%20Birth%20to%20Adult.pdf" TargetMode="External"/><Relationship Id="rId2" Type="http://schemas.openxmlformats.org/officeDocument/2006/relationships/hyperlink" Target="https://books.google.co.uk/books?hl=es&amp;lr=&amp;id=1h89j7-Oe5kC&amp;oi=fnd&amp;pg=PR13&amp;dq=Attachment+and+Loss+Bowlby+1969+&amp;ots=8JKBkiCoMz&amp;sig=5FRxAOIUQI4EklB7x8lzEp0rMAk&amp;redir_esc=y#v=onepage&amp;q=Attachment%20and%20Loss%20Bowlby%201969&amp;f=fals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C:\Users\User\Downloads\10.4324_9781315879772_previewpdf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3385858/" TargetMode="External"/><Relationship Id="rId2" Type="http://schemas.openxmlformats.org/officeDocument/2006/relationships/hyperlink" Target="file:///C:\Users\User\Downloads\10.4324_9780203758045_previewpdf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cademia.edu/8845902/Attachment_Theory_in_Adolescence_and_its_Relevance_to_Developmental_Psychopathology_Lucy_Scott_Brown_and_John_Wrigh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06CBEAB-49A3-3F30-B392-1E137BA30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8AC42D-C22D-BE44-2E05-16F3F5BB10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4278" y="2637217"/>
            <a:ext cx="5218507" cy="355358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fontAlgn="base">
              <a:buFont typeface="Arial" panose="020B0604020202020204" pitchFamily="34" charset="0"/>
              <a:buChar char="•"/>
            </a:pPr>
            <a:endParaRPr lang="en-US" sz="1100" b="1" dirty="0"/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Mihaela Nina Achim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2435447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Psychology in Health and Social Care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 code: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 name: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Farah Wiita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508FD4F-6CBB-397E-5131-950DC661E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0986" y="2511466"/>
            <a:ext cx="4747547" cy="186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163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854F25-1738-4A58-1278-2A29D72353BD}"/>
              </a:ext>
            </a:extLst>
          </p:cNvPr>
          <p:cNvSpPr txBox="1"/>
          <p:nvPr/>
        </p:nvSpPr>
        <p:spPr>
          <a:xfrm>
            <a:off x="1957987" y="2431765"/>
            <a:ext cx="8276026" cy="33200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No artificial intelligence tools were used in the preparation of this presentation. All research, writing, and design were completed independently by the author.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06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BD153-20FA-9260-269B-B3B05316F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A0507F-F88B-5979-089A-B25149B22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" r="1" b="1655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79090-7059-3F7B-D616-3A0A2BFD6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Jenny, 16 years old, has been caring for her mother for 5 years following the death of her father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Her mother has mobility, memory, and mood issues, requiring Jenny to take on significant responsibilities.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Selected theory: Bowlby’s Attachment Theory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Objective: To analyze the impact of these experiences on Jenny’s development and propose support strategies based on the theory.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dirty="0"/>
              <a:t>(Parkes, 2013)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824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B745D51-EDC9-CB9F-201C-D604A5F82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888C016-80DF-F8AF-27A6-B1F96481E1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37033" y="2105248"/>
            <a:ext cx="4668855" cy="453792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Proposed by John Bowlby between 1958 and 1969.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Focuses on the importance of early emotional bonds for social and emotional development.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Key concepts: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Secure attachment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sense of safety that allows exploration.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Insecure attachment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anxiety, dependence, or avoidance in relationships.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Relevant for adolescents: early attachment quality can affect resilience, self-esteem, and stress management.</a:t>
            </a:r>
          </a:p>
          <a:p>
            <a:pPr marL="0" indent="0">
              <a:buNone/>
            </a:pPr>
            <a:r>
              <a:rPr lang="es-ES" sz="1800" dirty="0"/>
              <a:t>(Bowlby, 1969)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El vínculo del Apego - Equipo de Orientación Educativa y Psicopedagógica de  La Rioja Baja">
            <a:extLst>
              <a:ext uri="{FF2B5EF4-FFF2-40B4-BE49-F238E27FC236}">
                <a16:creationId xmlns:a16="http://schemas.microsoft.com/office/drawing/2014/main" id="{6CD25F3A-BB6F-C5AC-EAD1-8B4238FDDA6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9" r="12026" b="1"/>
          <a:stretch>
            <a:fillRect/>
          </a:stretch>
        </p:blipFill>
        <p:spPr bwMode="auto">
          <a:xfrm>
            <a:off x="6880610" y="1426142"/>
            <a:ext cx="4737650" cy="4027931"/>
          </a:xfrm>
          <a:prstGeom prst="rect">
            <a:avLst/>
          </a:prstGeom>
          <a:solidFill>
            <a:srgbClr val="FFFFFF">
              <a:shade val="85000"/>
            </a:srgbClr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492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18B4C-2A30-A06B-5867-E03521D30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0559"/>
            <a:ext cx="5139870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/>
              <a:t> 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Attachment and Early Development</a:t>
            </a:r>
          </a:p>
        </p:txBody>
      </p:sp>
      <p:pic>
        <p:nvPicPr>
          <p:cNvPr id="4098" name="Picture 2" descr="14.400+ Adolescente Estresado Ilustraciones de Stock, gráficos vectoriales  libres de derechos y clip art - iStock | Mujer triste, Pareja afecto,  Corazon herido">
            <a:extLst>
              <a:ext uri="{FF2B5EF4-FFF2-40B4-BE49-F238E27FC236}">
                <a16:creationId xmlns:a16="http://schemas.microsoft.com/office/drawing/2014/main" id="{CCB07FD7-B76A-3486-C0D7-7E453B28A2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1" r="1" b="5514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BB9EC5-8184-720A-B25F-CABAA5A6B0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Secure attachment promotes: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Confidence and self-esteem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Social and empathy skills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 and stress regulation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Insecure attachment can cause: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and fear of abandonment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Difficulty forming healthy relationships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Low self-esteem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Jenny, taking on caring responsibilities from a young age, may experience insecure attachment effects due to prolonged stress.</a:t>
            </a:r>
          </a:p>
          <a:p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(Waters, 2005).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201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7" name="Rectangle 5136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8" name="Freeform: Shape 512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34D12-8A8F-422B-9E87-CBA40BBB4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4616301" cy="12172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Jenny</a:t>
            </a:r>
            <a:b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D87D65-C02D-AFB2-EB5B-453829834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594884"/>
            <a:ext cx="3888528" cy="4582079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Possible effects of long-term caring: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 and physical stress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Social isolation due to limited time for friends and activities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 of low self-esteem and anxiety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Jenny needs emotional, social, and practical support to balance responsibilities and personal development.</a:t>
            </a:r>
          </a:p>
          <a:p>
            <a:r>
              <a:rPr lang="es-ES" sz="2000" dirty="0"/>
              <a:t>(Zimmermann &amp; Becker-</a:t>
            </a:r>
            <a:r>
              <a:rPr lang="es-ES" sz="2000" dirty="0" err="1"/>
              <a:t>Stoll</a:t>
            </a:r>
            <a:r>
              <a:rPr lang="es-ES" sz="2000" dirty="0"/>
              <a:t>, 2012)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Girl stress: Más de 71,279 ilustraciones y dibujos de stock con licencia  libres de regalías | Shutterstock">
            <a:extLst>
              <a:ext uri="{FF2B5EF4-FFF2-40B4-BE49-F238E27FC236}">
                <a16:creationId xmlns:a16="http://schemas.microsoft.com/office/drawing/2014/main" id="{AA096D55-CCBE-ADF1-AF70-CECBA6E198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0986" y="1015935"/>
            <a:ext cx="4747547" cy="485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911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1" name="Rectangle 616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2" name="Freeform: Shape 615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99CB0-A28D-A42D-FA6A-8DD05D5CD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z="44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es-E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4400" dirty="0" err="1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es-ES" sz="4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4400" dirty="0" err="1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  <a:endParaRPr lang="en-US" sz="4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9BF571-4F83-2374-44C7-E09C76046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a “secure base”: mentor or trusted school counselor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support: psychologist or social worker for regular emotional support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Community network: volunteers or support groups for young carers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Activities promoting autonomy and recreation, while maintaining trustful relationships.</a:t>
            </a:r>
          </a:p>
          <a:p>
            <a:r>
              <a:rPr lang="es-ES" sz="2000" dirty="0"/>
              <a:t>(Holmes, 2013)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Psicología Terapia Asesoramiento Vector Concepto. Ilustración De Dibujos  Animados De La Sesión De Terapia Práctica De Psicoterapia Ilustración del  Vector - Ilustración de siquiatra, comunicación: 214278294">
            <a:extLst>
              <a:ext uri="{FF2B5EF4-FFF2-40B4-BE49-F238E27FC236}">
                <a16:creationId xmlns:a16="http://schemas.microsoft.com/office/drawing/2014/main" id="{B4607C0E-A44A-8ACF-AF78-432C79202A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639484"/>
            <a:ext cx="4788505" cy="284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3" name="Freeform: Shape 615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662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38" name="Rectangle 723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40" name="Rectangle 723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Title 53">
            <a:extLst>
              <a:ext uri="{FF2B5EF4-FFF2-40B4-BE49-F238E27FC236}">
                <a16:creationId xmlns:a16="http://schemas.microsoft.com/office/drawing/2014/main" id="{134BE113-0380-6730-0933-C070AEB34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Biological and Environmental Factors</a:t>
            </a:r>
          </a:p>
        </p:txBody>
      </p:sp>
      <p:pic>
        <p:nvPicPr>
          <p:cNvPr id="7174" name="Picture 6" descr="The Impact of Chronic Stress on Child Br...">
            <a:extLst>
              <a:ext uri="{FF2B5EF4-FFF2-40B4-BE49-F238E27FC236}">
                <a16:creationId xmlns:a16="http://schemas.microsoft.com/office/drawing/2014/main" id="{E73453B4-FC2F-86F7-6189-E9644B3F1A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2" r="1" b="6273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6B2D1A67-E65B-805E-DC36-B3428652CE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Biological: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adolescent brain development, effects of chronic stress on cortisol and emotional regulation.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family responsibilities, limited social support, school environment, experiences of loss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Interaction of these factors influences Jenny’s psychological well-being and social development.</a:t>
            </a: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(Scott-Brown &amp; Wright, 2013)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88865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Freeform: Shape 820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2579C7-7689-6144-B1E1-87ECB825B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7E1AB1-E817-CE03-93C5-47CF6F15C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Explains the importance of early emotional relationships on psychological development.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Useful for planning interventions focused on bonds and emotional support.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Highlights the need for a “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” for healthy development.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</a:p>
        </p:txBody>
      </p:sp>
      <p:pic>
        <p:nvPicPr>
          <p:cNvPr id="8196" name="Picture 4" descr="La relación entre la autoestima y el apego seguro - Mariana Martínez">
            <a:extLst>
              <a:ext uri="{FF2B5EF4-FFF2-40B4-BE49-F238E27FC236}">
                <a16:creationId xmlns:a16="http://schemas.microsoft.com/office/drawing/2014/main" id="{8F3E1EDE-847A-89F4-3811-929E51105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621349"/>
            <a:ext cx="4788505" cy="2883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Freeform: Shape 820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901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9" name="Rectangle 923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41" name="Rectangle 924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BF6DA3-221B-1B4B-81AD-F94491903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Limitations of the Theory</a:t>
            </a:r>
          </a:p>
        </p:txBody>
      </p:sp>
      <p:pic>
        <p:nvPicPr>
          <p:cNvPr id="9218" name="Picture 2" descr="Young Carers and Safeguarding | Child Protection Company">
            <a:extLst>
              <a:ext uri="{FF2B5EF4-FFF2-40B4-BE49-F238E27FC236}">
                <a16:creationId xmlns:a16="http://schemas.microsoft.com/office/drawing/2014/main" id="{C12472FD-9820-829C-7144-4D90CA910D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1426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B95941-5CA8-082A-7033-7D245C8C8E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Does not directly address long-term caregiving in adolescents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consideration of cultural and socioeconomic factors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guidance on practical interventions for young carers.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(Scott-Brown &amp; Wright, 2013).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496151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69" name="Rectangle 1026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71" name="Rectangle 1027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BA972-9F15-9519-E4C3-9F122C598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Conclusion</a:t>
            </a:r>
          </a:p>
        </p:txBody>
      </p:sp>
      <p:pic>
        <p:nvPicPr>
          <p:cNvPr id="10242" name="Picture 2" descr="Grupo de amigos felices jugando con los colores holi en un parque - Jóvenes  adultos divirtiéndose en un festival holi, conceptos sobre diversión,  diversión y generación joven stock photo">
            <a:extLst>
              <a:ext uri="{FF2B5EF4-FFF2-40B4-BE49-F238E27FC236}">
                <a16:creationId xmlns:a16="http://schemas.microsoft.com/office/drawing/2014/main" id="{DD2E5473-EB6D-DAF8-52B7-6F4B0CE63D4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2" r="1" b="6273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792477-2BE7-4523-C521-D266407A87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Analyzed how long-term caring affects Jenny’s emotional and social development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Applied attachment theory to understand her needs and guide support strategies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Proposed strategies: mentor, professional emotional support, and community networks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 message: adolescent carers need a “secure base” to grow healthily.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(Zimmermann &amp; Becker-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Stoll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56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62BEDA-9780-89B3-6FD2-285F90F93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s-E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s-E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es-E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DE2A7ED-2CCD-7FC5-D7FF-5A579734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and Loss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Hogarth Press. Available at:</a:t>
            </a:r>
            <a:b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https://books.google.co.uk/books?hl=es&amp;lr=&amp;id=1h89j7-Oe5kC&amp;oi=fnd&amp;pg=PR13&amp;dq=Attachment+and+Loss+Bowlby+1969+&amp;ots=8JKBkiCoMz&amp;sig=5FRxAOIUQI4EklB7x8lzEp0rMAk&amp;redir_esc=y#v=onepage&amp;q=Attachment%20and%20Loss%20Bowlby%201969&amp;f=false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Waters, E. (2005) ‘Attachment and Development’,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&amp; Human Development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7(4), pp. 349–361.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https://psychology.psy.sunysb.edu/attachment/online/Sroufe%20articles/Sroufe%20A&amp;HD%202005%20Attachment%20and%20Dev-Prospective%20Long%20Study%20Birth%20to%20Adult.pdf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Holmes, J. (2013)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Bowlby and Attachment Theory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file"/>
              </a:rPr>
              <a:t>file:///C:/Users/User/Downloads/10.4324_9781315879772_previewpdf.pdf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021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-5"/>
            <a:ext cx="12193149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81F43-AEF1-3522-8304-CFC8CA294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916632" cy="1188720"/>
          </a:xfrm>
        </p:spPr>
        <p:txBody>
          <a:bodyPr>
            <a:normAutofit/>
          </a:bodyPr>
          <a:lstStyle/>
          <a:p>
            <a:r>
              <a:rPr lang="es-ES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C6F13-72B8-58DE-0D51-7F1A216EF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7"/>
            <a:ext cx="8276026" cy="4298642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Parkes, C. M. (2013) ‘The importance of a secure attachment after parental loss’, in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Handbook of Bereavement Research and Practice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 action="ppaction://hlinkfile"/>
              </a:rPr>
              <a:t>file:///C:/Users/User/Downloads/10.4324_9780203758045_previewpdf.pdf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March 2026).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Zimmermann, P. and Becker-Stoll, F. (2012) ‘From Safety to Affect Regulation: Attachment from the Vantage Point of Adolescence’,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3, p. 456. Available at:  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https://pmc.ncbi.nlm.nih.gov/articles/PMC3385858/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Scott-Brown, L. and Wright, J. (2013) ‘Attachment Theory in Adolescence and its Relevance to Developmental Psychopathology’,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Academia.edu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https://www.academia.edu/8845902/Attachment_Theory_in_Adolescence_and_its_Relevance_to_Developmental_Psychopathology_Lucy_Scott_Brown_and_John_Wright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</a:p>
          <a:p>
            <a:endParaRPr lang="en-GB" sz="17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17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2999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10297</TotalTime>
  <Words>980</Words>
  <Application>Microsoft Office PowerPoint</Application>
  <PresentationFormat>Widescreen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Bowlby’s attachment theory</vt:lpstr>
      <vt:lpstr>PowerPoint Presentation</vt:lpstr>
      <vt:lpstr>Introduction</vt:lpstr>
      <vt:lpstr>Bowlby’s Attachment Theory</vt:lpstr>
      <vt:lpstr> Attachment and Early Development</vt:lpstr>
      <vt:lpstr>Impact on Jenny </vt:lpstr>
      <vt:lpstr>Support Strategies and Interventions</vt:lpstr>
      <vt:lpstr>Biological and Environmental Factors</vt:lpstr>
      <vt:lpstr>Strengths of the Theory</vt:lpstr>
      <vt:lpstr>Limitations of the Theory</vt:lpstr>
      <vt:lpstr>Conclusion</vt:lpstr>
      <vt:lpstr>References list 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Mihaela-Nina Achim (2435447)</dc:creator>
  <cp:lastModifiedBy>Mihaela-Nina Achim (2435447)</cp:lastModifiedBy>
  <cp:revision>6</cp:revision>
  <dcterms:created xsi:type="dcterms:W3CDTF">2026-03-08T19:25:46Z</dcterms:created>
  <dcterms:modified xsi:type="dcterms:W3CDTF">2026-03-15T23:03:43Z</dcterms:modified>
</cp:coreProperties>
</file>