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F17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914400" y="1097280"/>
            <a:ext cx="10362895" cy="1918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FFFFFF"/>
                </a:solidFill>
              </a:defRPr>
            </a:pP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Empowering Older People Through 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Person 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centered</a:t>
            </a: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 Care</a:t>
            </a:r>
          </a:p>
          <a:p>
            <a:pPr>
              <a:spcAft>
                <a:spcPts val="3600"/>
              </a:spcAft>
              <a:defRPr sz="1800">
                <a:solidFill>
                  <a:srgbClr val="CBD5E1"/>
                </a:solidFill>
              </a:defRPr>
            </a:pP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Promoting Independence, Choice, and Dignity in Contemporary Healthcare</a:t>
            </a:r>
          </a:p>
          <a:p>
            <a:pPr>
              <a:defRPr sz="1200">
                <a:solidFill>
                  <a:srgbClr val="94A3B8"/>
                </a:solidFill>
              </a:defRPr>
            </a:pP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Student Name: [S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afara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Z</a:t>
            </a: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e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b]</a:t>
            </a: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	Student ID: [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2322413]</a:t>
            </a:r>
            <a:b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Module Code: [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BMHP6027</a:t>
            </a: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]		Module Title: Empowering Older People</a:t>
            </a:r>
            <a:b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Lecturer Name: [</a:t>
            </a:r>
            <a:r>
              <a:rPr lang="en-PK" sz="1200" b="1" i="0" u="none" strike="noStrike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Calibri" panose="020F0502020204030204" pitchFamily="34" charset="0"/>
              </a:rPr>
              <a:t>Tomy Adattu Chacko and Tsiwani Khumalo</a:t>
            </a:r>
            <a:r>
              <a:rPr lang="en-GB" sz="1200" b="1" i="0" u="none" strike="noStrike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Calibri" panose="020F0502020204030204" pitchFamily="34" charset="0"/>
              </a:rPr>
              <a:t>]</a:t>
            </a:r>
            <a:r>
              <a:rPr dirty="0">
                <a:solidFill>
                  <a:schemeClr val="tx2">
                    <a:lumMod val="20000"/>
                    <a:lumOff val="80000"/>
                  </a:schemeClr>
                </a:solidFill>
              </a:rPr>
              <a:t>	Assessment: Individual Presentation (50%)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8C150C-D973-5406-6213-7DB9476187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293"/>
    </mc:Choice>
    <mc:Fallback>
      <p:transition spd="slow" advTm="28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9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Introduction &amp; Context: Demographics and Care Philosophy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Demographic Reality: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  Over 23% of the population in the UK will be aged 65 years and above in 2035 (ONS, 2021).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Nature of Complexity: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  Complex conditions like multimorbidity, dementia, and frailty require paradigm shift in care from crisis care to holistic care (WHO, 2020).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Need for Strategy: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/>
              <a:t>  Quality of Life Care Design for Aging Population.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Paradigm Core Shift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• Traditional Medical Paradigm: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        The male-dominated medical paradigm which focuses on disease, deficit and dependence (</a:t>
            </a:r>
            <a:r>
              <a:rPr lang="en-GB" dirty="0" err="1"/>
              <a:t>Kitwood</a:t>
            </a:r>
            <a:r>
              <a:rPr lang="en-GB" dirty="0"/>
              <a:t>, 1997).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• Alternative Paradigm: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        Empowerment, narrative, value, rights and collaboration (McCormack &amp; </a:t>
            </a:r>
            <a:r>
              <a:rPr lang="en-GB" dirty="0" err="1"/>
              <a:t>McCance</a:t>
            </a:r>
            <a:r>
              <a:rPr lang="en-GB" dirty="0"/>
              <a:t>, 2017).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• Major Objective: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        Freedom and self-respect.</a:t>
            </a:r>
            <a:endParaRPr dirty="0"/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Structure of Policy and Learning Outcomes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• Policy: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  Individual care in accordance with NHS Long Term Plan 2019 and Care Act 2014.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• Module Learning Outcomes: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  LO1: Evaluation of the need for care, empowerment, and support.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  LO2: Critical evaluation of innovation of technology in the care of older adults.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• Scope: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  Critical evaluation of theory, policy, barrier, and technology.</a:t>
            </a:r>
            <a:endParaRPr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84DF5D-D2D1-9F00-C814-C6002A0016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50"/>
    </mc:Choice>
    <mc:Fallback>
      <p:transition spd="slow" advTm="47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Conceptual Framework: Person-Centred Care &amp; Personhood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512064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Tom </a:t>
            </a:r>
            <a:r>
              <a:rPr dirty="0" err="1"/>
              <a:t>Kitwood's</a:t>
            </a:r>
            <a:r>
              <a:rPr dirty="0"/>
              <a:t> Model of Personhood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Concept of Personhood: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This is a role or state that is bestowed on a person through the efforts of others, based on interpersonal relation and trust (</a:t>
            </a:r>
            <a:r>
              <a:rPr lang="en-GB" dirty="0" err="1"/>
              <a:t>Kitwood</a:t>
            </a:r>
            <a:r>
              <a:rPr lang="en-GB" dirty="0"/>
              <a:t>, 1997).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Psychosocial Requirements of People with Dementia and Old Age: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1. Comfort and Attachment: Love and Safety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2. Identity: Self-history and Values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3. Belongingness and Work: Active participation in life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Malignant Social Psychology: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These are the dynamics of depersonalisation, invalidation, and objectification that cause dysfunction and disability.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6217920" y="1463040"/>
            <a:ext cx="52120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McCormack &amp; </a:t>
            </a:r>
            <a:r>
              <a:rPr dirty="0" err="1"/>
              <a:t>McCance</a:t>
            </a:r>
            <a:r>
              <a:rPr dirty="0"/>
              <a:t> Framework (2017)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Prerequisites: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Professional capability, well-developed interpersonal skills, self-awareness, and dedication to work.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Care Context: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Proper balance of skills, conducive organisational context, participatory decision making, and risk taking.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Person-Centred Approach: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Involvement of authentic personal values, power sharing, sympathy, and holistic care delivery.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Person-Centred Outcomes: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Satisfaction, participation in care, sense of well-being, and therapeutic environment.</a:t>
            </a:r>
            <a:endParaRPr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A0C1A6-D258-132E-5C69-EC72051CD3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91"/>
    </mc:Choice>
    <mc:Fallback>
      <p:transition spd="slow" advTm="53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LO1: Critical Evaluation of Needs &amp; Empowerment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Healthy Aging (WHO, 2020):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  </a:t>
            </a:r>
            <a:r>
              <a:rPr lang="en-GB" sz="1100" dirty="0">
                <a:solidFill>
                  <a:schemeClr val="accent1"/>
                </a:solidFill>
              </a:rPr>
              <a:t>Achieving and maintaining functional capacity to promote well-being in old age.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Intrinsic Capacity: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  Intellectual and physical capabilities (movement, cognition, energy, sensation).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Environment Interaction: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  Overcoming physical barriers allows autonomy despite physical impairment (Oliver et al., 2014).</a:t>
            </a:r>
            <a:endParaRPr sz="11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2. Independence &amp; Autonomy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b="1" dirty="0"/>
              <a:t>•</a:t>
            </a:r>
            <a:r>
              <a:rPr lang="en-GB" b="1" dirty="0">
                <a:solidFill>
                  <a:schemeClr val="accent1"/>
                </a:solidFill>
              </a:rPr>
              <a:t>Autonomy vs Executory Ability: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b="1" dirty="0">
                <a:solidFill>
                  <a:schemeClr val="accent1"/>
                </a:solidFill>
              </a:rPr>
              <a:t>Choice still reigns supreme even though physical performance may necessitate help from caregivers (</a:t>
            </a:r>
            <a:r>
              <a:rPr lang="en-GB" b="1" dirty="0" err="1">
                <a:solidFill>
                  <a:schemeClr val="accent1"/>
                </a:solidFill>
              </a:rPr>
              <a:t>Agich</a:t>
            </a:r>
            <a:r>
              <a:rPr lang="en-GB" b="1" dirty="0">
                <a:solidFill>
                  <a:schemeClr val="accent1"/>
                </a:solidFill>
              </a:rPr>
              <a:t>, 2003).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b="1" dirty="0">
                <a:solidFill>
                  <a:schemeClr val="accent1"/>
                </a:solidFill>
              </a:rPr>
              <a:t>• Relational Autonomy: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b="1" dirty="0">
                <a:solidFill>
                  <a:schemeClr val="accent1"/>
                </a:solidFill>
              </a:rPr>
              <a:t>Choices are made within a family/social environment that demands decision support systems.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b="1" dirty="0">
                <a:solidFill>
                  <a:schemeClr val="accent1"/>
                </a:solidFill>
              </a:rPr>
              <a:t>• Self-determination: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b="1" dirty="0">
                <a:solidFill>
                  <a:schemeClr val="accent1"/>
                </a:solidFill>
              </a:rPr>
              <a:t>Maintenance of control over life activities and directions.</a:t>
            </a:r>
            <a:endParaRPr b="1" dirty="0">
              <a:solidFill>
                <a:schemeClr val="accent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Positive Risk-taking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   </a:t>
            </a:r>
            <a:r>
              <a:rPr lang="en-GB" sz="1100" dirty="0">
                <a:solidFill>
                  <a:schemeClr val="accent1"/>
                </a:solidFill>
              </a:rPr>
              <a:t>Finding the balance between safety and freedom; avoiding defensive practice (Morgan, 2014).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• The Human Rights Model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   Article 8 of ECHR (Right to private and family life) ensures dignity in personal care.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• Personhood in Practice</a:t>
            </a:r>
          </a:p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sz="1100" dirty="0">
                <a:solidFill>
                  <a:schemeClr val="accent1"/>
                </a:solidFill>
              </a:rPr>
              <a:t>   Ensuring individuality above bureaucracy.</a:t>
            </a:r>
            <a:endParaRPr sz="1100" dirty="0">
              <a:solidFill>
                <a:schemeClr val="accent1"/>
              </a:solidFill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1DDEC5-2429-C857-5992-08F68207C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732"/>
    </mc:Choice>
    <mc:Fallback>
      <p:transition spd="slow" advTm="48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20032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rPr lang="en-GB" sz="1700" dirty="0">
                <a:latin typeface="+mj-lt"/>
              </a:rPr>
              <a:t>UK Policy Framework &amp; Legal Driver</a:t>
            </a:r>
          </a:p>
          <a:p>
            <a:pPr algn="ctr"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endParaRPr lang="en-GB" sz="1700" dirty="0">
              <a:latin typeface="+mj-lt"/>
            </a:endParaRPr>
          </a:p>
          <a:p>
            <a:pPr algn="ctr"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endParaRPr lang="en-GB" sz="1700" dirty="0">
              <a:latin typeface="+mj-lt"/>
            </a:endParaRPr>
          </a:p>
          <a:p>
            <a:pPr algn="ctr"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endParaRPr lang="en-GB" sz="1700" dirty="0">
              <a:latin typeface="+mj-lt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lang="en-GB" dirty="0"/>
              <a:t>The Care Act 2014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PK" dirty="0"/>
              <a:t>•</a:t>
            </a:r>
            <a:r>
              <a:rPr lang="en-GB" dirty="0"/>
              <a:t> Well-being Principle under Statute: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Mandates that the local authority promote well-being, respect for personal dignity, and choice of care.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Prevention and Assessment: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Concerned with prevention or delay of care needs through community intervention.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Independent Advocacy: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Entitlements of an individual having significant difficulties in the participation of care planning.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NHS Long Term Plan (2019)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 Personalised Comprehensive Care: Target 2.5 million patients through personal health budgets and shared decision making.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Urgent Community Response: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Multi-disciplinary crisis teams that prevent unnecessary admissions into hospitals.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Ageing Well Initiative: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Multi-disciplinary community teams that provide pro-active care planning.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Mental Capacity Act 2005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 Basic Assumption: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An adult is presumed capable unless proven otherwise; poor judgment does not imply incapability.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Best Interest Model: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This involves including the adult’s previous or current preferences, convictions, and values in decision-making processes.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Liberty Protection Measures: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Ensures legal safeguarding in situations where care provision entails restricting an individual’s liberty.</a:t>
            </a:r>
            <a:endParaRPr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FBB095-4ECC-8E4C-7E77-533495F16E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37"/>
    </mc:Choice>
    <mc:Fallback>
      <p:transition spd="slow" advTm="59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Evaluation of Current Provisions &amp; Care Delivery Models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Integrated Care Systems (ICS)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Health and Care Act 2022: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Introduced ICSs to bring together NHS, local authorities, and third-sector organisations.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Strengths: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Decreases silo thinking, enhances holistic care pathways, and funds health care with social care budgets.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Limitations: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Different levels of implementation and still existent cultural divide between acute medical and social care (</a:t>
            </a:r>
            <a:r>
              <a:rPr lang="en-GB" dirty="0" err="1"/>
              <a:t>Glasby</a:t>
            </a:r>
            <a:r>
              <a:rPr lang="en-GB" dirty="0"/>
              <a:t>, 2021).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Community Multidisciplinary Teams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 Composition: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GPs, district nurses, occupational therapists, social workers, and geriatricians.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Advantages: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CGA decreases re-hospitalisation rates by 12% (Ellis et al., 2017).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Main Obstacles: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Incompatibility of information technology, shortage of personnel, and communication issues.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Third Sector &amp; Community Assets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Organisations: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Age UK, Alzheimer’s Society, local voluntary organisations.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Function: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Delivers social prescribing, day care, befriending, and advocacy.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Essential Significance: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Counteracts loneliness and social isolation that affect physical and psychological well-being (</a:t>
            </a:r>
            <a:r>
              <a:rPr lang="en-GB" dirty="0" err="1"/>
              <a:t>Cacioppo</a:t>
            </a:r>
            <a:r>
              <a:rPr lang="en-GB" dirty="0"/>
              <a:t>, 2018).</a:t>
            </a:r>
            <a:endParaRPr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36ED9A-DB04-BF81-0AB0-B8685223D8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51"/>
    </mc:Choice>
    <mc:Fallback>
      <p:transition spd="slow" advTm="61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Challenges Encountered in Maintaining Independence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5120640" cy="228600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Systemic &amp; Resource Pressures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Deficit in Social Care Funding: Underfunding results in tough eligibility requirements, which fail to meet even moderate needs (Kings Fund, 2023).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Workforce Problem: The high level of vacancies (more than 150,000 vacancies in social care) contributes to care being task-oriented and rushed (Skills for Care, 2023).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731520" y="3931920"/>
            <a:ext cx="5120640" cy="228600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Institutional Culture &amp; Risk Aversion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Defensive Practice: Fear of legal action leads to greater emphasis on security than on personal autonomy resulting in constricted spaces (Morgan, 2014).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Depersonalisation: Limited time creates individuals as task-oriented lists (wash/feed) as opposed to care providers.</a:t>
            </a:r>
            <a:endParaRPr dirty="0"/>
          </a:p>
        </p:txBody>
      </p:sp>
      <p:sp>
        <p:nvSpPr>
          <p:cNvPr id="5" name="Rounded Rectangle 4"/>
          <p:cNvSpPr/>
          <p:nvPr/>
        </p:nvSpPr>
        <p:spPr>
          <a:xfrm>
            <a:off x="6217920" y="1463040"/>
            <a:ext cx="52120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Physical, Environmental &amp; Social Barriers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Environmental Obstacles: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Non-accessible housing, non-effective transport systems, and non-adapted communities affect daily function mobility.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Health Disparities &amp; Multi morbidities 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Deprivation leads to frailty; complex treatment procedures lead to burden of treatment fatigue (</a:t>
            </a:r>
            <a:r>
              <a:rPr lang="en-GB" dirty="0" err="1"/>
              <a:t>Shippee</a:t>
            </a:r>
            <a:r>
              <a:rPr lang="en-GB" dirty="0"/>
              <a:t> et al., 2012).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Structural Ageism: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Patronising providers' and societal attitudes about dependency cause learned helplessness among older people (</a:t>
            </a:r>
            <a:r>
              <a:rPr lang="en-GB" dirty="0" err="1"/>
              <a:t>Palmore</a:t>
            </a:r>
            <a:r>
              <a:rPr lang="en-GB" dirty="0"/>
              <a:t>, 2015).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Social Isolation: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Breakdown of social support network negatively affects cognitive resilience and functionality.</a:t>
            </a:r>
            <a:endParaRPr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4A1796-AE9F-0E7A-5856-1588C6EDE8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61"/>
    </mc:Choice>
    <mc:Fallback>
      <p:transition spd="slow" advTm="59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LO2: Technological Innovations in Older Person Care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Digital Health &amp; Telehealth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Remote Monitoring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- Wearable devices and in-home devices monitor vital signs, physical activity, and sleep (Chaudhuri et al., 2022).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- Clinical Implications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- Early detection of deterioration (heart failure, UTI) prevents hospitalisation.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- Empowerment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- It allows for self-management and participation in the process of health care.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Smart Home &amp; </a:t>
            </a:r>
            <a:r>
              <a:rPr lang="en-GB" dirty="0"/>
              <a:t>Tele Care</a:t>
            </a:r>
            <a:endParaRPr dirty="0"/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</a:t>
            </a:r>
            <a:r>
              <a:rPr lang="en-GB" dirty="0"/>
              <a:t>Environmental Sensors: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Fall detection, smart motion detectors, gas/water leaks alert systems.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Daily Life Assistance: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Medication reminders and smart home control systems using voice commands.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Outcomes: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Helps with living independently at home for a longer period of time, reducing the worries of family caregivers.</a:t>
            </a:r>
            <a:endParaRPr dirty="0"/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Robotics &amp; AI Analytics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Robots for Socialisation &amp; Assistance: 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Robotics (such as PARO, Pepper) which offer cognitive stimulation and companionship (Hung et al., 2019).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Predictive Analytics by AI: 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Machine learning algorithms analysing data from routine healthcare to predict risk of falls and cognitive impairment.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</a:t>
            </a:r>
            <a:r>
              <a:rPr lang="en-GB" dirty="0" err="1"/>
              <a:t>Reablement</a:t>
            </a:r>
            <a:r>
              <a:rPr lang="en-GB" dirty="0"/>
              <a:t>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Use of exoskeletons and physical assistance robots for rehabilitation.</a:t>
            </a:r>
            <a:endParaRPr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36D0CF-8373-E9F4-5A91-04CF15097B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709"/>
    </mc:Choice>
    <mc:Fallback>
      <p:transition spd="slow" advTm="61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LO2: Critical Evaluation of Assistive Technology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512064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Key Benefits &amp; Opportunities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Preservation of Autonomy: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Enables the person to stay safely at his/her place of residence, respecting his/her choice (</a:t>
            </a:r>
            <a:r>
              <a:rPr lang="en-GB" dirty="0" err="1"/>
              <a:t>Greenhalgh</a:t>
            </a:r>
            <a:r>
              <a:rPr lang="en-GB" dirty="0"/>
              <a:t> et al., 2016).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Strengthened Safety Net: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Passive surveillance minimises the requirement of invasive human surveillance while still providing safety.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Respite Care: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Gives informal family caregivers rest and mental peace. 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Evidence-Based Interventions: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Longitudinal data helps improve the accuracy of CGA assessment.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6217920" y="1463040"/>
            <a:ext cx="52120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Ethical Concerns &amp; Limitations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Digital Divide &amp; Inclusion: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Digital inequality and financial constraints may further health inequalities (Seifert et al., 2021).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Ethical and Privacy Issues: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Perpetual surveillance against privacy rights (Article 8 ECHR); question of informed consent regarding dementia.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Displacement of the Human Factor: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Danger of replacing personal interaction with automated solutions, leading to further alienation (Pols, 2012).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Device Acceptance: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Abandonment due to complicated, stigmatising and poor design.</a:t>
            </a:r>
            <a:endParaRPr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BA77B5-D704-83D6-AC99-F090DA05A0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55"/>
    </mc:Choice>
    <mc:Fallback>
      <p:transition spd="slow" advTm="532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Best Practice Case Study: The Buurtzorg Model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512064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Core Model Principles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Design and Origins: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Community healthcare delivery system led by Dutch nurses that uses self-managed and autonomous teams (</a:t>
            </a:r>
            <a:r>
              <a:rPr lang="en-GB" dirty="0" err="1"/>
              <a:t>Nieuwenhuis</a:t>
            </a:r>
            <a:r>
              <a:rPr lang="en-GB" dirty="0"/>
              <a:t> et al., 2018).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• Key Characteristics: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1. Care without fragmentation: Teams of up to 12 nurses cater to the whole neighbourhood 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2. Holistic approach: Relationships, social networks, and individual history are emphasised.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3. No task scheduling: Emphasis is put on results and autonomy not time transactions.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6217920" y="1463040"/>
            <a:ext cx="52120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Measured Outcomes &amp; UK Adaptations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Proven Results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- 50% decrease in care hours required per patient by virtue of successful re enablement practices.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- Best ratings for both patients' and staff satisfaction in any healthcare setting.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- 33% decrease in emergency admissions to hospitals.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UK Importance: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- Blue print for NHS Integrated Care Systems looking for person-centred models.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- Relational care is cost-effective in the long run.</a:t>
            </a:r>
            <a:endParaRPr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6AE10E-F4B3-C0B1-19CE-CF857737D4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93"/>
    </mc:Choice>
    <mc:Fallback>
      <p:transition spd="slow" advTm="49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Strategic Recommendations for Service Improvement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1. Workforce &amp; Culture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Recruitment that Focuses on Values: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 Recruit individuals who demonstrate empathy, active listening, and relational skills.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Continuous Professional Development: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 Compulsory training at Level 6 on person-centred care models (McCormack &amp; </a:t>
            </a:r>
            <a:r>
              <a:rPr lang="en-GB" dirty="0" err="1"/>
              <a:t>McCance</a:t>
            </a:r>
            <a:r>
              <a:rPr lang="en-GB" dirty="0"/>
              <a:t>, 2017).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Co-production: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  Engage older people and their carers as co-producers of services (</a:t>
            </a:r>
            <a:r>
              <a:rPr lang="en-GB" dirty="0" err="1"/>
              <a:t>Batalden</a:t>
            </a:r>
            <a:r>
              <a:rPr lang="en-GB" dirty="0"/>
              <a:t> et al., 2016).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43891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2. Technological Integration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Inclusive Design (Co-Design): 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Work with older people to develop the technology to make it accessible and usable.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Digital Inclusion Programs: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Offer free training for digital literacy skills and reduced-cost computers/hardware.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Interoperable Information Technology: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Ensure that health, social care, and housing share their digital records.</a:t>
            </a:r>
            <a:endParaRPr dirty="0"/>
          </a:p>
        </p:txBody>
      </p:sp>
      <p:sp>
        <p:nvSpPr>
          <p:cNvPr id="5" name="Rounded Rectangle 4"/>
          <p:cNvSpPr/>
          <p:nvPr/>
        </p:nvSpPr>
        <p:spPr>
          <a:xfrm>
            <a:off x="8046720" y="1463040"/>
            <a:ext cx="33832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3. System &amp; Policy Reform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Sustainable funding: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Set up long-term ring-fenced funding for preventative social care.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Outcome-Based Commissioning: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Move away from time and task commissioning to wellbeing measures (Care Act 2014).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Positive Risk Frameworks: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Develop consistent organisational policies to foster risk-taking behaviour.</a:t>
            </a:r>
            <a:endParaRPr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9A622B-6620-7598-1069-DD615E362B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18"/>
    </mc:Choice>
    <mc:Fallback>
      <p:transition spd="slow" advTm="4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8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Conclusion &amp; Future Directions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512064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Summary of Key Findings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Paradigm Imperative: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Person </a:t>
            </a:r>
            <a:r>
              <a:rPr lang="en-GB" dirty="0" err="1"/>
              <a:t>Centered</a:t>
            </a:r>
            <a:r>
              <a:rPr lang="en-GB" dirty="0"/>
              <a:t> care is mandatory (Care Act 2014), not an additional bonus.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• Systemic Integration: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Independence demands integration of the three spheres – medical, social and technological.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• Humanistic Technologies: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Innovations should complement human caring interactions, not substitute for them.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• Culture Shift: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  The shift implies moving from risk-averse institutional paradigm to relational care model.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6217920" y="1463040"/>
            <a:ext cx="5212080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800"/>
              </a:spcAft>
              <a:defRPr sz="1400" b="1">
                <a:solidFill>
                  <a:srgbClr val="1A365D"/>
                </a:solidFill>
              </a:defRPr>
            </a:pPr>
            <a:r>
              <a:rPr dirty="0"/>
              <a:t>Final Synthesis Statement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dirty="0"/>
              <a:t>• </a:t>
            </a:r>
            <a:r>
              <a:rPr lang="en-GB" dirty="0"/>
              <a:t>Core Message: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"'Empowering older people goes beyond maintaining function because it entails protecting their fundamental human rights of autonomy, choice, and dignity right through to the end of life.'"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• Strategic Objective: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rPr lang="en-GB" dirty="0"/>
              <a:t>Through co-production, compassion in the workforce, and responsible digital technology, health and social care services can secure both a long life and a good life for people.</a:t>
            </a:r>
            <a:endParaRPr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DB6088-BF42-DD1C-2361-04734FD641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02"/>
    </mc:Choice>
    <mc:Fallback>
      <p:transition spd="slow" advTm="53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References (UWTSD Harvard Style - Part 1)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10728655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Agich, G.J. (2003) Dependence and Autonomy in Old Age: An Ethical Framework for Long-Term Care. Cambridge: Cambridge University Press.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Batalden, M., Batalden, P., Margolis, P., Seid, M., Armstrong, G., Opipari-Arrigan, L. and Hart, L. (2016) 'Coproduction of healthcare service', BMJ Quality &amp; Safety, 25(7), pp. 509-517.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Cacioppo, A. and Cacioppo, S. (2018) 'The growing problem of loneliness', Lancet, 391(10119), p. 426.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Chaudhuri, A.K., Thompson, H. and Demiris, G. (2022) 'Fall detection technologies for older adults: A systematic review', Journal of Nursing Scholarship, 54(2), pp. 145-156.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Department of Health and Social Care (DHSC) (2014) The Care Act 2014. London: The Stationery Office.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Ellis, G., Gardner, M., Tsiachristas, A., Langhorne, P., Burke, O., Harwood, R.H., Conroy, S.P., Kircher, T., Saarsemaa, D. and Shepperd, S. (2017) 'Comprehensive geriatric assessment for older adults admitted to hospital', Cochrane Database of Systematic Reviews, (9), CD006289.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Glasby, J. (2021) Understanding Health and Social Care. 3rd edn. Bristol: Policy Press.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Greenhalgh, T., Wherton, J., Sugarhood, P., Hinder, S., Procter, R. and Stones, R. (2016) 'What matters to older people with assisted living needs? A phenomenological study', Social Science &amp; Medicine, 132, pp. 121-133.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BD02DA-1E2C-B2F5-6246-183FBFB233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61"/>
    </mc:Choice>
    <mc:Fallback>
      <p:transition spd="slow" advTm="14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365760"/>
            <a:ext cx="10728655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400"/>
              </a:spcAft>
              <a:defRPr sz="1000" b="1">
                <a:solidFill>
                  <a:srgbClr val="0D9488"/>
                </a:solidFill>
              </a:defRPr>
            </a:pPr>
            <a:r>
              <a:t>LEVEL 6 ACADEMIC PRESENTATION</a:t>
            </a:r>
          </a:p>
          <a:p>
            <a:pPr>
              <a:defRPr sz="2200" b="1">
                <a:solidFill>
                  <a:srgbClr val="1A365D"/>
                </a:solidFill>
              </a:defRPr>
            </a:pPr>
            <a:r>
              <a:t>References (UWTSD Harvard Style - Part 2)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463040"/>
            <a:ext cx="10728655" cy="4754880"/>
          </a:xfrm>
          <a:prstGeom prst="roundRect">
            <a:avLst/>
          </a:prstGeom>
          <a:solidFill>
            <a:srgbClr val="F1F5F9"/>
          </a:solidFill>
          <a:ln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82880" rIns="228600" bIns="182880" rtlCol="0" anchor="ctr"/>
          <a:lstStyle/>
          <a:p>
            <a:pPr algn="ctr"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Hung, L., Liu, C., Woldum, E., Surr, C., Chaudhury, H. and Rust, T. (2019) 'The benefits and challenges of using PARO robot in care homes', Age and Ageing, 48(4), pp. 580-587.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The King's Fund (2023) Social Care 360: Access and Funding. London: The King's Fund.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Kitwood, T. (1997) Dementia Reconsidered: The Person Comes First. Buckingham: Open University Press.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McCormack, B. and McCance, T. (2017) Person-Centred Practice in Nursing and Health Care: Theory and Practice. 2nd edn. Oxford: Wiley-Blackwell.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Morgan, S. (2014) Positive Risk-Taking: Professional Guidance for Working with Adults. London: Pavilion Publishing.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NHS England (2019) The NHS Long Term Plan. London: NHS England.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Nieuwenhuis, R., van der Voet, J. and Steijn, B. (2018) 'Self-managing teams in healthcare: The Buurtzorg model', Journal of Health Organization and Management, 32(3), pp. 310-325.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Office for National Statistics (ONS) (2021) Living longer: how has the population changed? London: ONS.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Oliver, D., Foot, C. and Humphries, R. (2014) Making our health and care systems fit for an ageing population. London: The King's Fund.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Palmore, E.B. (2015) 'Ageism: Negative and Positive', Journal of Gerontology, 70(1), pp. 110-117.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Pols, J. (2012) Care at a Distance: On the Aesthetics of Telecare. Amsterdam: Amsterdam University Press.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Seifert, A., Cotten, S.R. and Xie, B. (2021) 'A double burden of exclusion? Digital and social exclusion of older adults', Journals of Gerontology: Series B, 76(3), pp. 99-106.</a:t>
            </a:r>
          </a:p>
          <a:p>
            <a:pPr>
              <a:spcAft>
                <a:spcPts val="600"/>
              </a:spcAft>
              <a:defRPr sz="1100">
                <a:solidFill>
                  <a:srgbClr val="475569"/>
                </a:solidFill>
              </a:defRPr>
            </a:pPr>
            <a:r>
              <a:t>• World Health Organization (WHO) (2020) Decade of Healthy Ageing 2020-2030. Geneva: World Health Organization.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2944</Words>
  <Application>Microsoft Office PowerPoint</Application>
  <PresentationFormat>Widescreen</PresentationFormat>
  <Paragraphs>253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Safara Zeb (2322413)</cp:lastModifiedBy>
  <cp:revision>3</cp:revision>
  <dcterms:created xsi:type="dcterms:W3CDTF">2013-01-27T09:14:16Z</dcterms:created>
  <dcterms:modified xsi:type="dcterms:W3CDTF">2026-10-24T19:01:33Z</dcterms:modified>
  <cp:category/>
</cp:coreProperties>
</file>