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 id="2147483868" r:id="rId2"/>
  </p:sldMasterIdLst>
  <p:notesMasterIdLst>
    <p:notesMasterId r:id="rId16"/>
  </p:notesMasterIdLst>
  <p:sldIdLst>
    <p:sldId id="292" r:id="rId3"/>
    <p:sldId id="281" r:id="rId4"/>
    <p:sldId id="282" r:id="rId5"/>
    <p:sldId id="257" r:id="rId6"/>
    <p:sldId id="283" r:id="rId7"/>
    <p:sldId id="284" r:id="rId8"/>
    <p:sldId id="285" r:id="rId9"/>
    <p:sldId id="288" r:id="rId10"/>
    <p:sldId id="289" r:id="rId11"/>
    <p:sldId id="291" r:id="rId12"/>
    <p:sldId id="290" r:id="rId13"/>
    <p:sldId id="279" r:id="rId14"/>
    <p:sldId id="28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50" d="100"/>
          <a:sy n="50" d="100"/>
        </p:scale>
        <p:origin x="101" y="2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0831D2-0A94-47DB-8583-7A48F698B7B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EC51077-3F51-4DBA-9386-7C9A019B4EDB}">
      <dgm:prSet custT="1"/>
      <dgm:spPr/>
      <dgm:t>
        <a:bodyPr/>
        <a:lstStyle/>
        <a:p>
          <a:r>
            <a:rPr lang="en-GB" sz="2000" b="0" noProof="0" dirty="0">
              <a:solidFill>
                <a:schemeClr val="tx2"/>
              </a:solidFill>
              <a:latin typeface="+mn-lt"/>
            </a:rPr>
            <a:t>Learning Precedes Development: </a:t>
          </a:r>
          <a:r>
            <a:rPr lang="en-GB" sz="2000" noProof="0" dirty="0">
              <a:solidFill>
                <a:schemeClr val="tx2"/>
              </a:solidFill>
              <a:latin typeface="+mn-lt"/>
            </a:rPr>
            <a:t>By interacting with an MKO in the ZPD a child moves up to a new development level </a:t>
          </a:r>
          <a:r>
            <a:rPr lang="en-GB" sz="2000" b="0" i="0" dirty="0"/>
            <a:t>(Prince, 2025).</a:t>
          </a:r>
          <a:endParaRPr lang="en-GB" sz="2000" noProof="0" dirty="0">
            <a:solidFill>
              <a:schemeClr val="tx2"/>
            </a:solidFill>
            <a:latin typeface="+mn-lt"/>
            <a:cs typeface="Calibri" panose="020F0502020204030204" pitchFamily="34" charset="0"/>
          </a:endParaRPr>
        </a:p>
      </dgm:t>
    </dgm:pt>
    <dgm:pt modelId="{B4F240FF-E02D-4425-B9CE-06165B802B18}" type="parTrans" cxnId="{E6AAC1BE-4A3A-4072-8BA3-E03CDFE37DFF}">
      <dgm:prSet/>
      <dgm:spPr/>
      <dgm:t>
        <a:bodyPr/>
        <a:lstStyle/>
        <a:p>
          <a:endParaRPr lang="en-US"/>
        </a:p>
      </dgm:t>
    </dgm:pt>
    <dgm:pt modelId="{FB8F6BCC-078E-4120-8947-4AB06D7D859F}" type="sibTrans" cxnId="{E6AAC1BE-4A3A-4072-8BA3-E03CDFE37DFF}">
      <dgm:prSet/>
      <dgm:spPr/>
      <dgm:t>
        <a:bodyPr/>
        <a:lstStyle/>
        <a:p>
          <a:endParaRPr lang="en-US"/>
        </a:p>
      </dgm:t>
    </dgm:pt>
    <dgm:pt modelId="{65A6C718-F76F-416F-B304-47A9DD268784}">
      <dgm:prSet custT="1"/>
      <dgm:spPr/>
      <dgm:t>
        <a:bodyPr/>
        <a:lstStyle/>
        <a:p>
          <a:r>
            <a:rPr lang="en-GB" sz="2000" b="0" noProof="0" dirty="0">
              <a:solidFill>
                <a:schemeClr val="tx2"/>
              </a:solidFill>
              <a:latin typeface="+mn-lt"/>
              <a:cs typeface="Calibri" panose="020F0502020204030204" pitchFamily="34" charset="0"/>
            </a:rPr>
            <a:t>Development is Culture Specific: </a:t>
          </a:r>
          <a:r>
            <a:rPr lang="en-GB" sz="2000" noProof="0" dirty="0">
              <a:solidFill>
                <a:schemeClr val="tx2"/>
              </a:solidFill>
              <a:latin typeface="+mn-lt"/>
              <a:cs typeface="Calibri" panose="020F0502020204030204" pitchFamily="34" charset="0"/>
            </a:rPr>
            <a:t>The culture a child grows up in decides what they think about and how they think. (Great Pedagogical Thinkers, 2022).</a:t>
          </a:r>
        </a:p>
      </dgm:t>
    </dgm:pt>
    <dgm:pt modelId="{963B4C79-0C28-4B45-93AE-C96BDA818A16}" type="parTrans" cxnId="{62FFE272-0774-42AC-80C8-7E881732CAAA}">
      <dgm:prSet/>
      <dgm:spPr/>
      <dgm:t>
        <a:bodyPr/>
        <a:lstStyle/>
        <a:p>
          <a:endParaRPr lang="en-GB"/>
        </a:p>
      </dgm:t>
    </dgm:pt>
    <dgm:pt modelId="{243ED756-90D7-481C-BCAF-15847C738C9C}" type="sibTrans" cxnId="{62FFE272-0774-42AC-80C8-7E881732CAAA}">
      <dgm:prSet/>
      <dgm:spPr/>
      <dgm:t>
        <a:bodyPr/>
        <a:lstStyle/>
        <a:p>
          <a:endParaRPr lang="en-GB"/>
        </a:p>
      </dgm:t>
    </dgm:pt>
    <dgm:pt modelId="{6999B987-8976-41E9-A1C9-742C9EFE2AFB}">
      <dgm:prSet custT="1"/>
      <dgm:spPr/>
      <dgm:t>
        <a:bodyPr/>
        <a:lstStyle/>
        <a:p>
          <a:r>
            <a:rPr lang="en-GB" sz="2000" b="0" noProof="0" dirty="0">
              <a:solidFill>
                <a:schemeClr val="tx2"/>
              </a:solidFill>
              <a:latin typeface="+mn-lt"/>
              <a:cs typeface="Calibri" panose="020F0502020204030204" pitchFamily="34" charset="0"/>
            </a:rPr>
            <a:t>Development requires MKOs: </a:t>
          </a:r>
          <a:r>
            <a:rPr lang="en-GB" sz="2000" noProof="0" dirty="0">
              <a:solidFill>
                <a:schemeClr val="tx2"/>
              </a:solidFill>
              <a:latin typeface="+mn-lt"/>
              <a:cs typeface="Calibri" panose="020F0502020204030204" pitchFamily="34" charset="0"/>
            </a:rPr>
            <a:t>MKO guidance allows for higher mental functions such as critical thinking and problem solving </a:t>
          </a:r>
          <a:r>
            <a:rPr lang="en-GB" sz="2000" noProof="0" dirty="0">
              <a:solidFill>
                <a:schemeClr val="tx2"/>
              </a:solidFill>
              <a:latin typeface="+mn-lt"/>
            </a:rPr>
            <a:t>(McLeod, 2025).</a:t>
          </a:r>
          <a:endParaRPr lang="en-GB" sz="2000" noProof="0" dirty="0">
            <a:solidFill>
              <a:schemeClr val="tx2"/>
            </a:solidFill>
            <a:latin typeface="+mn-lt"/>
            <a:cs typeface="Calibri" panose="020F0502020204030204" pitchFamily="34" charset="0"/>
          </a:endParaRPr>
        </a:p>
      </dgm:t>
    </dgm:pt>
    <dgm:pt modelId="{A9B79DD8-9FB9-4F0C-944C-AD08C7FE5817}" type="parTrans" cxnId="{F4CDF711-937E-4111-9666-C3EC852E40C0}">
      <dgm:prSet/>
      <dgm:spPr/>
      <dgm:t>
        <a:bodyPr/>
        <a:lstStyle/>
        <a:p>
          <a:endParaRPr lang="en-GB"/>
        </a:p>
      </dgm:t>
    </dgm:pt>
    <dgm:pt modelId="{CDDDA005-3A71-437D-8F32-0946A4B4D87F}" type="sibTrans" cxnId="{F4CDF711-937E-4111-9666-C3EC852E40C0}">
      <dgm:prSet/>
      <dgm:spPr/>
      <dgm:t>
        <a:bodyPr/>
        <a:lstStyle/>
        <a:p>
          <a:endParaRPr lang="en-GB"/>
        </a:p>
      </dgm:t>
    </dgm:pt>
    <dgm:pt modelId="{4F73657D-B257-4C8B-81AF-509CC58E6B32}">
      <dgm:prSet custT="1"/>
      <dgm:spPr/>
      <dgm:t>
        <a:bodyPr/>
        <a:lstStyle/>
        <a:p>
          <a:r>
            <a:rPr lang="en-GB" sz="2000" b="0" noProof="0" dirty="0">
              <a:solidFill>
                <a:schemeClr val="tx2"/>
              </a:solidFill>
              <a:latin typeface="+mn-lt"/>
              <a:cs typeface="Calibri" panose="020F0502020204030204" pitchFamily="34" charset="0"/>
            </a:rPr>
            <a:t>Language Drives Thought: </a:t>
          </a:r>
          <a:r>
            <a:rPr lang="en-GB" sz="2000" noProof="0" dirty="0">
              <a:solidFill>
                <a:schemeClr val="tx2"/>
              </a:solidFill>
              <a:latin typeface="+mn-lt"/>
              <a:cs typeface="Calibri" panose="020F0502020204030204" pitchFamily="34" charset="0"/>
            </a:rPr>
            <a:t>Language does not just express thought. It generates and organises it, enabling development. </a:t>
          </a:r>
          <a:r>
            <a:rPr lang="en-GB" sz="2000" noProof="0" dirty="0">
              <a:solidFill>
                <a:schemeClr val="tx2"/>
              </a:solidFill>
              <a:latin typeface="+mn-lt"/>
            </a:rPr>
            <a:t>(McLeod, 2025).</a:t>
          </a:r>
          <a:endParaRPr lang="en-GB" sz="2000" noProof="0" dirty="0">
            <a:solidFill>
              <a:schemeClr val="tx2"/>
            </a:solidFill>
            <a:latin typeface="+mn-lt"/>
            <a:cs typeface="Calibri" panose="020F0502020204030204" pitchFamily="34" charset="0"/>
          </a:endParaRPr>
        </a:p>
      </dgm:t>
    </dgm:pt>
    <dgm:pt modelId="{081C97EE-DCD6-41F0-8A55-E40D295BF751}" type="parTrans" cxnId="{8851201E-4BC8-407D-BBBF-29F58E564388}">
      <dgm:prSet/>
      <dgm:spPr/>
      <dgm:t>
        <a:bodyPr/>
        <a:lstStyle/>
        <a:p>
          <a:endParaRPr lang="en-GB"/>
        </a:p>
      </dgm:t>
    </dgm:pt>
    <dgm:pt modelId="{7D277DFB-3959-4F7A-9B3A-1777177096D2}" type="sibTrans" cxnId="{8851201E-4BC8-407D-BBBF-29F58E564388}">
      <dgm:prSet/>
      <dgm:spPr/>
      <dgm:t>
        <a:bodyPr/>
        <a:lstStyle/>
        <a:p>
          <a:endParaRPr lang="en-GB"/>
        </a:p>
      </dgm:t>
    </dgm:pt>
    <dgm:pt modelId="{C4E97881-0EA0-CB4D-9F1D-C7F306996FD3}" type="pres">
      <dgm:prSet presAssocID="{B80831D2-0A94-47DB-8583-7A48F698B7B0}" presName="vert0" presStyleCnt="0">
        <dgm:presLayoutVars>
          <dgm:dir/>
          <dgm:animOne val="branch"/>
          <dgm:animLvl val="lvl"/>
        </dgm:presLayoutVars>
      </dgm:prSet>
      <dgm:spPr/>
    </dgm:pt>
    <dgm:pt modelId="{399C98B6-5457-B24F-84D0-485A415949B4}" type="pres">
      <dgm:prSet presAssocID="{AEC51077-3F51-4DBA-9386-7C9A019B4EDB}" presName="thickLine" presStyleLbl="alignNode1" presStyleIdx="0" presStyleCnt="4" custLinFactNeighborY="-21522"/>
      <dgm:spPr/>
    </dgm:pt>
    <dgm:pt modelId="{B578B513-4272-4B4C-9A0F-AC3B05F81E5E}" type="pres">
      <dgm:prSet presAssocID="{AEC51077-3F51-4DBA-9386-7C9A019B4EDB}" presName="horz1" presStyleCnt="0"/>
      <dgm:spPr/>
    </dgm:pt>
    <dgm:pt modelId="{C431E217-C675-BD41-93C3-43E4058386B8}" type="pres">
      <dgm:prSet presAssocID="{AEC51077-3F51-4DBA-9386-7C9A019B4EDB}" presName="tx1" presStyleLbl="revTx" presStyleIdx="0" presStyleCnt="4"/>
      <dgm:spPr/>
    </dgm:pt>
    <dgm:pt modelId="{1A862281-646B-F14D-8605-4D2D5389E1E8}" type="pres">
      <dgm:prSet presAssocID="{AEC51077-3F51-4DBA-9386-7C9A019B4EDB}" presName="vert1" presStyleCnt="0"/>
      <dgm:spPr/>
    </dgm:pt>
    <dgm:pt modelId="{66443726-BC03-49A2-9D00-B33DB177777B}" type="pres">
      <dgm:prSet presAssocID="{65A6C718-F76F-416F-B304-47A9DD268784}" presName="thickLine" presStyleLbl="alignNode1" presStyleIdx="1" presStyleCnt="4"/>
      <dgm:spPr/>
    </dgm:pt>
    <dgm:pt modelId="{23167736-64DC-45EA-AFE1-432576F97565}" type="pres">
      <dgm:prSet presAssocID="{65A6C718-F76F-416F-B304-47A9DD268784}" presName="horz1" presStyleCnt="0"/>
      <dgm:spPr/>
    </dgm:pt>
    <dgm:pt modelId="{83DC0B83-E8EE-4A71-A9E8-F2CE05F37DE9}" type="pres">
      <dgm:prSet presAssocID="{65A6C718-F76F-416F-B304-47A9DD268784}" presName="tx1" presStyleLbl="revTx" presStyleIdx="1" presStyleCnt="4"/>
      <dgm:spPr/>
    </dgm:pt>
    <dgm:pt modelId="{1C707000-AF61-4BF4-9AFF-3783ED38E34B}" type="pres">
      <dgm:prSet presAssocID="{65A6C718-F76F-416F-B304-47A9DD268784}" presName="vert1" presStyleCnt="0"/>
      <dgm:spPr/>
    </dgm:pt>
    <dgm:pt modelId="{72CE6AB6-2EDB-4666-A81B-E4FEF0D35D0C}" type="pres">
      <dgm:prSet presAssocID="{6999B987-8976-41E9-A1C9-742C9EFE2AFB}" presName="thickLine" presStyleLbl="alignNode1" presStyleIdx="2" presStyleCnt="4"/>
      <dgm:spPr/>
    </dgm:pt>
    <dgm:pt modelId="{02969EB2-4D9F-4320-8116-257904B8534C}" type="pres">
      <dgm:prSet presAssocID="{6999B987-8976-41E9-A1C9-742C9EFE2AFB}" presName="horz1" presStyleCnt="0"/>
      <dgm:spPr/>
    </dgm:pt>
    <dgm:pt modelId="{DFA1E3D2-0316-4685-8546-8F68460A0522}" type="pres">
      <dgm:prSet presAssocID="{6999B987-8976-41E9-A1C9-742C9EFE2AFB}" presName="tx1" presStyleLbl="revTx" presStyleIdx="2" presStyleCnt="4"/>
      <dgm:spPr/>
    </dgm:pt>
    <dgm:pt modelId="{5B694235-7A1E-4997-92D5-AA355CB2909F}" type="pres">
      <dgm:prSet presAssocID="{6999B987-8976-41E9-A1C9-742C9EFE2AFB}" presName="vert1" presStyleCnt="0"/>
      <dgm:spPr/>
    </dgm:pt>
    <dgm:pt modelId="{97A62074-F47E-48EB-B9D3-857AD259BFE2}" type="pres">
      <dgm:prSet presAssocID="{4F73657D-B257-4C8B-81AF-509CC58E6B32}" presName="thickLine" presStyleLbl="alignNode1" presStyleIdx="3" presStyleCnt="4"/>
      <dgm:spPr/>
    </dgm:pt>
    <dgm:pt modelId="{3646AAD1-4D7A-4460-9E34-64CBC224F5E8}" type="pres">
      <dgm:prSet presAssocID="{4F73657D-B257-4C8B-81AF-509CC58E6B32}" presName="horz1" presStyleCnt="0"/>
      <dgm:spPr/>
    </dgm:pt>
    <dgm:pt modelId="{6EB135FB-D4DC-4B34-9771-63DD86884C86}" type="pres">
      <dgm:prSet presAssocID="{4F73657D-B257-4C8B-81AF-509CC58E6B32}" presName="tx1" presStyleLbl="revTx" presStyleIdx="3" presStyleCnt="4"/>
      <dgm:spPr/>
    </dgm:pt>
    <dgm:pt modelId="{2D5D1A8F-8729-4A62-9691-C8E3EE911A57}" type="pres">
      <dgm:prSet presAssocID="{4F73657D-B257-4C8B-81AF-509CC58E6B32}" presName="vert1" presStyleCnt="0"/>
      <dgm:spPr/>
    </dgm:pt>
  </dgm:ptLst>
  <dgm:cxnLst>
    <dgm:cxn modelId="{F70A410D-748F-4604-91C1-179354B7F48C}" type="presOf" srcId="{6999B987-8976-41E9-A1C9-742C9EFE2AFB}" destId="{DFA1E3D2-0316-4685-8546-8F68460A0522}" srcOrd="0" destOrd="0" presId="urn:microsoft.com/office/officeart/2008/layout/LinedList"/>
    <dgm:cxn modelId="{F4CDF711-937E-4111-9666-C3EC852E40C0}" srcId="{B80831D2-0A94-47DB-8583-7A48F698B7B0}" destId="{6999B987-8976-41E9-A1C9-742C9EFE2AFB}" srcOrd="2" destOrd="0" parTransId="{A9B79DD8-9FB9-4F0C-944C-AD08C7FE5817}" sibTransId="{CDDDA005-3A71-437D-8F32-0946A4B4D87F}"/>
    <dgm:cxn modelId="{8851201E-4BC8-407D-BBBF-29F58E564388}" srcId="{B80831D2-0A94-47DB-8583-7A48F698B7B0}" destId="{4F73657D-B257-4C8B-81AF-509CC58E6B32}" srcOrd="3" destOrd="0" parTransId="{081C97EE-DCD6-41F0-8A55-E40D295BF751}" sibTransId="{7D277DFB-3959-4F7A-9B3A-1777177096D2}"/>
    <dgm:cxn modelId="{299E2325-7D45-4845-B24C-D76B0728CDE5}" type="presOf" srcId="{65A6C718-F76F-416F-B304-47A9DD268784}" destId="{83DC0B83-E8EE-4A71-A9E8-F2CE05F37DE9}" srcOrd="0" destOrd="0" presId="urn:microsoft.com/office/officeart/2008/layout/LinedList"/>
    <dgm:cxn modelId="{4C9E4D3F-5130-FA4A-9D8C-ED84867D88EF}" type="presOf" srcId="{AEC51077-3F51-4DBA-9386-7C9A019B4EDB}" destId="{C431E217-C675-BD41-93C3-43E4058386B8}" srcOrd="0" destOrd="0" presId="urn:microsoft.com/office/officeart/2008/layout/LinedList"/>
    <dgm:cxn modelId="{3028B86C-C995-6C43-B022-BCFEFD1567C2}" type="presOf" srcId="{B80831D2-0A94-47DB-8583-7A48F698B7B0}" destId="{C4E97881-0EA0-CB4D-9F1D-C7F306996FD3}" srcOrd="0" destOrd="0" presId="urn:microsoft.com/office/officeart/2008/layout/LinedList"/>
    <dgm:cxn modelId="{62FFE272-0774-42AC-80C8-7E881732CAAA}" srcId="{B80831D2-0A94-47DB-8583-7A48F698B7B0}" destId="{65A6C718-F76F-416F-B304-47A9DD268784}" srcOrd="1" destOrd="0" parTransId="{963B4C79-0C28-4B45-93AE-C96BDA818A16}" sibTransId="{243ED756-90D7-481C-BCAF-15847C738C9C}"/>
    <dgm:cxn modelId="{C5249DA4-A1C2-4D57-B93F-0E5A2F4A6A02}" type="presOf" srcId="{4F73657D-B257-4C8B-81AF-509CC58E6B32}" destId="{6EB135FB-D4DC-4B34-9771-63DD86884C86}" srcOrd="0" destOrd="0" presId="urn:microsoft.com/office/officeart/2008/layout/LinedList"/>
    <dgm:cxn modelId="{E6AAC1BE-4A3A-4072-8BA3-E03CDFE37DFF}" srcId="{B80831D2-0A94-47DB-8583-7A48F698B7B0}" destId="{AEC51077-3F51-4DBA-9386-7C9A019B4EDB}" srcOrd="0" destOrd="0" parTransId="{B4F240FF-E02D-4425-B9CE-06165B802B18}" sibTransId="{FB8F6BCC-078E-4120-8947-4AB06D7D859F}"/>
    <dgm:cxn modelId="{6E3EF0E9-C47D-2D4A-9AAE-D5D0C0B5AB88}" type="presParOf" srcId="{C4E97881-0EA0-CB4D-9F1D-C7F306996FD3}" destId="{399C98B6-5457-B24F-84D0-485A415949B4}" srcOrd="0" destOrd="0" presId="urn:microsoft.com/office/officeart/2008/layout/LinedList"/>
    <dgm:cxn modelId="{8B2D75BA-77C7-B342-BBD3-7B13532CFA7F}" type="presParOf" srcId="{C4E97881-0EA0-CB4D-9F1D-C7F306996FD3}" destId="{B578B513-4272-4B4C-9A0F-AC3B05F81E5E}" srcOrd="1" destOrd="0" presId="urn:microsoft.com/office/officeart/2008/layout/LinedList"/>
    <dgm:cxn modelId="{009DFFC5-0379-CF49-819E-B5720E9DFC76}" type="presParOf" srcId="{B578B513-4272-4B4C-9A0F-AC3B05F81E5E}" destId="{C431E217-C675-BD41-93C3-43E4058386B8}" srcOrd="0" destOrd="0" presId="urn:microsoft.com/office/officeart/2008/layout/LinedList"/>
    <dgm:cxn modelId="{CD8ACD16-9FB9-BF45-8B9C-53E1CF812E6E}" type="presParOf" srcId="{B578B513-4272-4B4C-9A0F-AC3B05F81E5E}" destId="{1A862281-646B-F14D-8605-4D2D5389E1E8}" srcOrd="1" destOrd="0" presId="urn:microsoft.com/office/officeart/2008/layout/LinedList"/>
    <dgm:cxn modelId="{F2F35632-B7D3-474C-9F46-0450793CDCC0}" type="presParOf" srcId="{C4E97881-0EA0-CB4D-9F1D-C7F306996FD3}" destId="{66443726-BC03-49A2-9D00-B33DB177777B}" srcOrd="2" destOrd="0" presId="urn:microsoft.com/office/officeart/2008/layout/LinedList"/>
    <dgm:cxn modelId="{661BE140-5AF0-4127-93B4-260924B2A60A}" type="presParOf" srcId="{C4E97881-0EA0-CB4D-9F1D-C7F306996FD3}" destId="{23167736-64DC-45EA-AFE1-432576F97565}" srcOrd="3" destOrd="0" presId="urn:microsoft.com/office/officeart/2008/layout/LinedList"/>
    <dgm:cxn modelId="{24C6FEC2-30D3-45A5-91D2-36F6121633A0}" type="presParOf" srcId="{23167736-64DC-45EA-AFE1-432576F97565}" destId="{83DC0B83-E8EE-4A71-A9E8-F2CE05F37DE9}" srcOrd="0" destOrd="0" presId="urn:microsoft.com/office/officeart/2008/layout/LinedList"/>
    <dgm:cxn modelId="{700C8D08-3CF9-4200-9FC5-069511BBC788}" type="presParOf" srcId="{23167736-64DC-45EA-AFE1-432576F97565}" destId="{1C707000-AF61-4BF4-9AFF-3783ED38E34B}" srcOrd="1" destOrd="0" presId="urn:microsoft.com/office/officeart/2008/layout/LinedList"/>
    <dgm:cxn modelId="{55BED7D6-1FF4-409B-ABC0-067C603F4F49}" type="presParOf" srcId="{C4E97881-0EA0-CB4D-9F1D-C7F306996FD3}" destId="{72CE6AB6-2EDB-4666-A81B-E4FEF0D35D0C}" srcOrd="4" destOrd="0" presId="urn:microsoft.com/office/officeart/2008/layout/LinedList"/>
    <dgm:cxn modelId="{9BA4A34A-C351-474C-B09C-9F982D396953}" type="presParOf" srcId="{C4E97881-0EA0-CB4D-9F1D-C7F306996FD3}" destId="{02969EB2-4D9F-4320-8116-257904B8534C}" srcOrd="5" destOrd="0" presId="urn:microsoft.com/office/officeart/2008/layout/LinedList"/>
    <dgm:cxn modelId="{9EAE192D-E41B-4F93-BDAE-1A1FA5CE97BD}" type="presParOf" srcId="{02969EB2-4D9F-4320-8116-257904B8534C}" destId="{DFA1E3D2-0316-4685-8546-8F68460A0522}" srcOrd="0" destOrd="0" presId="urn:microsoft.com/office/officeart/2008/layout/LinedList"/>
    <dgm:cxn modelId="{4A18A446-3BD0-4BF0-BBF7-83256A1E9104}" type="presParOf" srcId="{02969EB2-4D9F-4320-8116-257904B8534C}" destId="{5B694235-7A1E-4997-92D5-AA355CB2909F}" srcOrd="1" destOrd="0" presId="urn:microsoft.com/office/officeart/2008/layout/LinedList"/>
    <dgm:cxn modelId="{73803F58-9244-4DF2-86E2-4BB35D99E2F5}" type="presParOf" srcId="{C4E97881-0EA0-CB4D-9F1D-C7F306996FD3}" destId="{97A62074-F47E-48EB-B9D3-857AD259BFE2}" srcOrd="6" destOrd="0" presId="urn:microsoft.com/office/officeart/2008/layout/LinedList"/>
    <dgm:cxn modelId="{F211E1D2-6B06-4171-B3F3-67E117316E18}" type="presParOf" srcId="{C4E97881-0EA0-CB4D-9F1D-C7F306996FD3}" destId="{3646AAD1-4D7A-4460-9E34-64CBC224F5E8}" srcOrd="7" destOrd="0" presId="urn:microsoft.com/office/officeart/2008/layout/LinedList"/>
    <dgm:cxn modelId="{C45C1CAC-AF59-41FD-89B7-07E0B30FDA04}" type="presParOf" srcId="{3646AAD1-4D7A-4460-9E34-64CBC224F5E8}" destId="{6EB135FB-D4DC-4B34-9771-63DD86884C86}" srcOrd="0" destOrd="0" presId="urn:microsoft.com/office/officeart/2008/layout/LinedList"/>
    <dgm:cxn modelId="{F267EC2D-EB61-427E-B86E-45F1AC210C62}" type="presParOf" srcId="{3646AAD1-4D7A-4460-9E34-64CBC224F5E8}" destId="{2D5D1A8F-8729-4A62-9691-C8E3EE911A5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A4F719-E2C2-428A-BBFE-757A597F2DF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3D1A8F8-9893-4D5B-BC2D-C4CDDB6CBC64}">
      <dgm:prSet/>
      <dgm:spPr/>
      <dgm:t>
        <a:bodyPr/>
        <a:lstStyle/>
        <a:p>
          <a:r>
            <a:rPr lang="en-GB" b="0" noProof="0" dirty="0"/>
            <a:t>Language-rich environment: </a:t>
          </a:r>
          <a:r>
            <a:rPr lang="en-GB" noProof="0" dirty="0"/>
            <a:t>An Educational Speech and Language Therapist (SLT) will act like an MKOs in order to address Isaac’s language delays. By enabling verbal interactions and narrating his play the practitioner will provide the needed verbal scaffolding for him to develop proper language skills.</a:t>
          </a:r>
        </a:p>
      </dgm:t>
    </dgm:pt>
    <dgm:pt modelId="{1D57ADDF-BDE1-4D63-9F53-6394E558D35C}" type="parTrans" cxnId="{6133632A-7258-478C-995B-C4C6843D144F}">
      <dgm:prSet/>
      <dgm:spPr/>
      <dgm:t>
        <a:bodyPr/>
        <a:lstStyle/>
        <a:p>
          <a:endParaRPr lang="en-US"/>
        </a:p>
      </dgm:t>
    </dgm:pt>
    <dgm:pt modelId="{8EF61540-44EF-4B7B-86DE-4152B5991899}" type="sibTrans" cxnId="{6133632A-7258-478C-995B-C4C6843D144F}">
      <dgm:prSet/>
      <dgm:spPr/>
      <dgm:t>
        <a:bodyPr/>
        <a:lstStyle/>
        <a:p>
          <a:endParaRPr lang="en-US"/>
        </a:p>
      </dgm:t>
    </dgm:pt>
    <dgm:pt modelId="{D9C82312-C887-438B-89EC-73DF331FF507}">
      <dgm:prSet/>
      <dgm:spPr/>
      <dgm:t>
        <a:bodyPr/>
        <a:lstStyle/>
        <a:p>
          <a:r>
            <a:rPr lang="en-GB" b="0" noProof="0" dirty="0"/>
            <a:t>Play based learning: </a:t>
          </a:r>
          <a:r>
            <a:rPr lang="en-GB" noProof="0" dirty="0"/>
            <a:t>To address Isaac’s withdrawn behaviour, Play Therapist (PT) will initiate play with him and gradually introduce confident peers (peer MKOs) to guide Isaac towards collaborative group play.</a:t>
          </a:r>
        </a:p>
      </dgm:t>
    </dgm:pt>
    <dgm:pt modelId="{6544A056-D7EF-4523-810F-4C0419C7B70A}" type="parTrans" cxnId="{586265A7-E90C-44F9-A439-47BFD7236740}">
      <dgm:prSet/>
      <dgm:spPr/>
      <dgm:t>
        <a:bodyPr/>
        <a:lstStyle/>
        <a:p>
          <a:endParaRPr lang="en-US"/>
        </a:p>
      </dgm:t>
    </dgm:pt>
    <dgm:pt modelId="{D06CC521-57B1-4CD2-948A-877AD909EA34}" type="sibTrans" cxnId="{586265A7-E90C-44F9-A439-47BFD7236740}">
      <dgm:prSet/>
      <dgm:spPr/>
      <dgm:t>
        <a:bodyPr/>
        <a:lstStyle/>
        <a:p>
          <a:endParaRPr lang="en-US"/>
        </a:p>
      </dgm:t>
    </dgm:pt>
    <dgm:pt modelId="{9C0EFE54-135B-47C8-AB72-39ECC5C1D52D}">
      <dgm:prSet/>
      <dgm:spPr/>
      <dgm:t>
        <a:bodyPr/>
        <a:lstStyle/>
        <a:p>
          <a:r>
            <a:rPr lang="en-GB" b="0" noProof="0" dirty="0"/>
            <a:t>Parental support and modelling: </a:t>
          </a:r>
          <a:r>
            <a:rPr lang="en-GB" noProof="0" dirty="0"/>
            <a:t>Practitioners will model interactive play techniques for Isaac’s mother to help her to provide the needed attention for Isaac’s development and boost her confidence. Isaac’s mother is his primary MKO so her scaffolding at home will be highly effective.</a:t>
          </a:r>
        </a:p>
      </dgm:t>
    </dgm:pt>
    <dgm:pt modelId="{B16C7109-2420-4E45-AE52-3C235C5DCDD8}" type="parTrans" cxnId="{82B460A2-DF05-402F-B5BE-6544DB6187FC}">
      <dgm:prSet/>
      <dgm:spPr/>
      <dgm:t>
        <a:bodyPr/>
        <a:lstStyle/>
        <a:p>
          <a:endParaRPr lang="en-US"/>
        </a:p>
      </dgm:t>
    </dgm:pt>
    <dgm:pt modelId="{E5578049-0AAB-465E-B230-86A7A2D64B2C}" type="sibTrans" cxnId="{82B460A2-DF05-402F-B5BE-6544DB6187FC}">
      <dgm:prSet/>
      <dgm:spPr/>
      <dgm:t>
        <a:bodyPr/>
        <a:lstStyle/>
        <a:p>
          <a:endParaRPr lang="en-US"/>
        </a:p>
      </dgm:t>
    </dgm:pt>
    <dgm:pt modelId="{0A557909-0F70-45F9-AC71-4DADCECE512F}">
      <dgm:prSet/>
      <dgm:spPr/>
      <dgm:t>
        <a:bodyPr/>
        <a:lstStyle/>
        <a:p>
          <a:r>
            <a:rPr lang="en-GB" b="0" noProof="0" dirty="0"/>
            <a:t>Emotional regulation: </a:t>
          </a:r>
          <a:r>
            <a:rPr lang="en-GB" noProof="0" dirty="0"/>
            <a:t>A dedicated Emotional Literacy Support Assistant (ELSA) can act as an emotional MKO for Isaac that will help him with daily routines and transitions to scaffold his ability to manage emotions.</a:t>
          </a:r>
        </a:p>
      </dgm:t>
    </dgm:pt>
    <dgm:pt modelId="{4310DA26-3BC9-409B-A78D-8B0D6D17F9F9}" type="parTrans" cxnId="{585BEDED-029C-40DD-9D1B-1DD04B001F72}">
      <dgm:prSet/>
      <dgm:spPr/>
      <dgm:t>
        <a:bodyPr/>
        <a:lstStyle/>
        <a:p>
          <a:endParaRPr lang="en-US"/>
        </a:p>
      </dgm:t>
    </dgm:pt>
    <dgm:pt modelId="{46F450DA-DBBC-49CA-97B4-6A74F993E62C}" type="sibTrans" cxnId="{585BEDED-029C-40DD-9D1B-1DD04B001F72}">
      <dgm:prSet/>
      <dgm:spPr/>
      <dgm:t>
        <a:bodyPr/>
        <a:lstStyle/>
        <a:p>
          <a:endParaRPr lang="en-US"/>
        </a:p>
      </dgm:t>
    </dgm:pt>
    <dgm:pt modelId="{AD0F6B6C-6C48-473A-B654-64D96FDDE67A}" type="pres">
      <dgm:prSet presAssocID="{66A4F719-E2C2-428A-BBFE-757A597F2DF3}" presName="vert0" presStyleCnt="0">
        <dgm:presLayoutVars>
          <dgm:dir/>
          <dgm:animOne val="branch"/>
          <dgm:animLvl val="lvl"/>
        </dgm:presLayoutVars>
      </dgm:prSet>
      <dgm:spPr/>
    </dgm:pt>
    <dgm:pt modelId="{F7306CE8-9DAD-4F66-9335-8C01F10E90A5}" type="pres">
      <dgm:prSet presAssocID="{93D1A8F8-9893-4D5B-BC2D-C4CDDB6CBC64}" presName="thickLine" presStyleLbl="alignNode1" presStyleIdx="0" presStyleCnt="4"/>
      <dgm:spPr/>
    </dgm:pt>
    <dgm:pt modelId="{129E5A8D-B042-4487-9021-EA7465C8C74F}" type="pres">
      <dgm:prSet presAssocID="{93D1A8F8-9893-4D5B-BC2D-C4CDDB6CBC64}" presName="horz1" presStyleCnt="0"/>
      <dgm:spPr/>
    </dgm:pt>
    <dgm:pt modelId="{973756F3-40CC-4803-A61A-3432BA7E4E28}" type="pres">
      <dgm:prSet presAssocID="{93D1A8F8-9893-4D5B-BC2D-C4CDDB6CBC64}" presName="tx1" presStyleLbl="revTx" presStyleIdx="0" presStyleCnt="4"/>
      <dgm:spPr/>
    </dgm:pt>
    <dgm:pt modelId="{47BF73A2-B518-4587-A376-B6FBC50E08A8}" type="pres">
      <dgm:prSet presAssocID="{93D1A8F8-9893-4D5B-BC2D-C4CDDB6CBC64}" presName="vert1" presStyleCnt="0"/>
      <dgm:spPr/>
    </dgm:pt>
    <dgm:pt modelId="{31769B26-22B6-48CE-BCB9-BBAEEC958A42}" type="pres">
      <dgm:prSet presAssocID="{D9C82312-C887-438B-89EC-73DF331FF507}" presName="thickLine" presStyleLbl="alignNode1" presStyleIdx="1" presStyleCnt="4"/>
      <dgm:spPr/>
    </dgm:pt>
    <dgm:pt modelId="{7D81AEE1-3782-4705-874B-2F4233F262B7}" type="pres">
      <dgm:prSet presAssocID="{D9C82312-C887-438B-89EC-73DF331FF507}" presName="horz1" presStyleCnt="0"/>
      <dgm:spPr/>
    </dgm:pt>
    <dgm:pt modelId="{31061A6C-C367-48E5-8E0E-1BBD5018226E}" type="pres">
      <dgm:prSet presAssocID="{D9C82312-C887-438B-89EC-73DF331FF507}" presName="tx1" presStyleLbl="revTx" presStyleIdx="1" presStyleCnt="4"/>
      <dgm:spPr/>
    </dgm:pt>
    <dgm:pt modelId="{0BE2C0FD-82E9-4281-8B45-EB8D8A7A8D10}" type="pres">
      <dgm:prSet presAssocID="{D9C82312-C887-438B-89EC-73DF331FF507}" presName="vert1" presStyleCnt="0"/>
      <dgm:spPr/>
    </dgm:pt>
    <dgm:pt modelId="{EF679DF8-13E1-4841-8AFB-B7CF281AE488}" type="pres">
      <dgm:prSet presAssocID="{9C0EFE54-135B-47C8-AB72-39ECC5C1D52D}" presName="thickLine" presStyleLbl="alignNode1" presStyleIdx="2" presStyleCnt="4"/>
      <dgm:spPr/>
    </dgm:pt>
    <dgm:pt modelId="{FE6DA5A0-AAEE-42FD-A63E-3A712BE39BCC}" type="pres">
      <dgm:prSet presAssocID="{9C0EFE54-135B-47C8-AB72-39ECC5C1D52D}" presName="horz1" presStyleCnt="0"/>
      <dgm:spPr/>
    </dgm:pt>
    <dgm:pt modelId="{F97462E1-33B5-4045-859B-6D750BD28889}" type="pres">
      <dgm:prSet presAssocID="{9C0EFE54-135B-47C8-AB72-39ECC5C1D52D}" presName="tx1" presStyleLbl="revTx" presStyleIdx="2" presStyleCnt="4"/>
      <dgm:spPr/>
    </dgm:pt>
    <dgm:pt modelId="{3E5A47FB-91BC-46EC-92C7-EDE297588259}" type="pres">
      <dgm:prSet presAssocID="{9C0EFE54-135B-47C8-AB72-39ECC5C1D52D}" presName="vert1" presStyleCnt="0"/>
      <dgm:spPr/>
    </dgm:pt>
    <dgm:pt modelId="{F78EF5F7-0B85-4A76-B710-342C06AEDEE1}" type="pres">
      <dgm:prSet presAssocID="{0A557909-0F70-45F9-AC71-4DADCECE512F}" presName="thickLine" presStyleLbl="alignNode1" presStyleIdx="3" presStyleCnt="4"/>
      <dgm:spPr/>
    </dgm:pt>
    <dgm:pt modelId="{DA9333F1-FDE8-4D2D-8943-507873320A26}" type="pres">
      <dgm:prSet presAssocID="{0A557909-0F70-45F9-AC71-4DADCECE512F}" presName="horz1" presStyleCnt="0"/>
      <dgm:spPr/>
    </dgm:pt>
    <dgm:pt modelId="{AD338581-7A6E-4498-AA06-C01997481598}" type="pres">
      <dgm:prSet presAssocID="{0A557909-0F70-45F9-AC71-4DADCECE512F}" presName="tx1" presStyleLbl="revTx" presStyleIdx="3" presStyleCnt="4"/>
      <dgm:spPr/>
    </dgm:pt>
    <dgm:pt modelId="{D056593E-EC21-4F15-A615-DAD8A5D9132D}" type="pres">
      <dgm:prSet presAssocID="{0A557909-0F70-45F9-AC71-4DADCECE512F}" presName="vert1" presStyleCnt="0"/>
      <dgm:spPr/>
    </dgm:pt>
  </dgm:ptLst>
  <dgm:cxnLst>
    <dgm:cxn modelId="{77179327-7EE8-4E26-9E14-FAB1A4FC59D7}" type="presOf" srcId="{0A557909-0F70-45F9-AC71-4DADCECE512F}" destId="{AD338581-7A6E-4498-AA06-C01997481598}" srcOrd="0" destOrd="0" presId="urn:microsoft.com/office/officeart/2008/layout/LinedList"/>
    <dgm:cxn modelId="{6133632A-7258-478C-995B-C4C6843D144F}" srcId="{66A4F719-E2C2-428A-BBFE-757A597F2DF3}" destId="{93D1A8F8-9893-4D5B-BC2D-C4CDDB6CBC64}" srcOrd="0" destOrd="0" parTransId="{1D57ADDF-BDE1-4D63-9F53-6394E558D35C}" sibTransId="{8EF61540-44EF-4B7B-86DE-4152B5991899}"/>
    <dgm:cxn modelId="{6F9D546A-FEED-482D-AD2E-8B1E3A69685A}" type="presOf" srcId="{D9C82312-C887-438B-89EC-73DF331FF507}" destId="{31061A6C-C367-48E5-8E0E-1BBD5018226E}" srcOrd="0" destOrd="0" presId="urn:microsoft.com/office/officeart/2008/layout/LinedList"/>
    <dgm:cxn modelId="{8E038D52-A6B5-4AA3-8CAE-2361114F6231}" type="presOf" srcId="{9C0EFE54-135B-47C8-AB72-39ECC5C1D52D}" destId="{F97462E1-33B5-4045-859B-6D750BD28889}" srcOrd="0" destOrd="0" presId="urn:microsoft.com/office/officeart/2008/layout/LinedList"/>
    <dgm:cxn modelId="{82B460A2-DF05-402F-B5BE-6544DB6187FC}" srcId="{66A4F719-E2C2-428A-BBFE-757A597F2DF3}" destId="{9C0EFE54-135B-47C8-AB72-39ECC5C1D52D}" srcOrd="2" destOrd="0" parTransId="{B16C7109-2420-4E45-AE52-3C235C5DCDD8}" sibTransId="{E5578049-0AAB-465E-B230-86A7A2D64B2C}"/>
    <dgm:cxn modelId="{586265A7-E90C-44F9-A439-47BFD7236740}" srcId="{66A4F719-E2C2-428A-BBFE-757A597F2DF3}" destId="{D9C82312-C887-438B-89EC-73DF331FF507}" srcOrd="1" destOrd="0" parTransId="{6544A056-D7EF-4523-810F-4C0419C7B70A}" sibTransId="{D06CC521-57B1-4CD2-948A-877AD909EA34}"/>
    <dgm:cxn modelId="{B7F2B5A8-11A8-49E1-9B48-18509178F7EB}" type="presOf" srcId="{93D1A8F8-9893-4D5B-BC2D-C4CDDB6CBC64}" destId="{973756F3-40CC-4803-A61A-3432BA7E4E28}" srcOrd="0" destOrd="0" presId="urn:microsoft.com/office/officeart/2008/layout/LinedList"/>
    <dgm:cxn modelId="{F9295EAE-25AB-47EC-B9AC-0A647E13DB19}" type="presOf" srcId="{66A4F719-E2C2-428A-BBFE-757A597F2DF3}" destId="{AD0F6B6C-6C48-473A-B654-64D96FDDE67A}" srcOrd="0" destOrd="0" presId="urn:microsoft.com/office/officeart/2008/layout/LinedList"/>
    <dgm:cxn modelId="{585BEDED-029C-40DD-9D1B-1DD04B001F72}" srcId="{66A4F719-E2C2-428A-BBFE-757A597F2DF3}" destId="{0A557909-0F70-45F9-AC71-4DADCECE512F}" srcOrd="3" destOrd="0" parTransId="{4310DA26-3BC9-409B-A78D-8B0D6D17F9F9}" sibTransId="{46F450DA-DBBC-49CA-97B4-6A74F993E62C}"/>
    <dgm:cxn modelId="{E7E16847-D0CB-4E6F-B49A-276C647ED3DC}" type="presParOf" srcId="{AD0F6B6C-6C48-473A-B654-64D96FDDE67A}" destId="{F7306CE8-9DAD-4F66-9335-8C01F10E90A5}" srcOrd="0" destOrd="0" presId="urn:microsoft.com/office/officeart/2008/layout/LinedList"/>
    <dgm:cxn modelId="{3EB5E394-C6A4-4640-8A7D-5F0D464FC526}" type="presParOf" srcId="{AD0F6B6C-6C48-473A-B654-64D96FDDE67A}" destId="{129E5A8D-B042-4487-9021-EA7465C8C74F}" srcOrd="1" destOrd="0" presId="urn:microsoft.com/office/officeart/2008/layout/LinedList"/>
    <dgm:cxn modelId="{155514FB-981C-47B3-8D2C-8DB4A0781AB8}" type="presParOf" srcId="{129E5A8D-B042-4487-9021-EA7465C8C74F}" destId="{973756F3-40CC-4803-A61A-3432BA7E4E28}" srcOrd="0" destOrd="0" presId="urn:microsoft.com/office/officeart/2008/layout/LinedList"/>
    <dgm:cxn modelId="{A546448B-8FA7-4EEB-BACB-0BD126D32DED}" type="presParOf" srcId="{129E5A8D-B042-4487-9021-EA7465C8C74F}" destId="{47BF73A2-B518-4587-A376-B6FBC50E08A8}" srcOrd="1" destOrd="0" presId="urn:microsoft.com/office/officeart/2008/layout/LinedList"/>
    <dgm:cxn modelId="{5509A5C7-111D-407F-A666-AB9335026257}" type="presParOf" srcId="{AD0F6B6C-6C48-473A-B654-64D96FDDE67A}" destId="{31769B26-22B6-48CE-BCB9-BBAEEC958A42}" srcOrd="2" destOrd="0" presId="urn:microsoft.com/office/officeart/2008/layout/LinedList"/>
    <dgm:cxn modelId="{D7CF67D3-EB8B-423E-AE40-C6ED60849DBD}" type="presParOf" srcId="{AD0F6B6C-6C48-473A-B654-64D96FDDE67A}" destId="{7D81AEE1-3782-4705-874B-2F4233F262B7}" srcOrd="3" destOrd="0" presId="urn:microsoft.com/office/officeart/2008/layout/LinedList"/>
    <dgm:cxn modelId="{272E7A83-3445-4189-8CDF-420F3BAE4C71}" type="presParOf" srcId="{7D81AEE1-3782-4705-874B-2F4233F262B7}" destId="{31061A6C-C367-48E5-8E0E-1BBD5018226E}" srcOrd="0" destOrd="0" presId="urn:microsoft.com/office/officeart/2008/layout/LinedList"/>
    <dgm:cxn modelId="{084EB403-787A-4D6A-AB83-9436ECC39CB0}" type="presParOf" srcId="{7D81AEE1-3782-4705-874B-2F4233F262B7}" destId="{0BE2C0FD-82E9-4281-8B45-EB8D8A7A8D10}" srcOrd="1" destOrd="0" presId="urn:microsoft.com/office/officeart/2008/layout/LinedList"/>
    <dgm:cxn modelId="{3A0FED6C-F8D7-41A5-AB35-EE93E4757440}" type="presParOf" srcId="{AD0F6B6C-6C48-473A-B654-64D96FDDE67A}" destId="{EF679DF8-13E1-4841-8AFB-B7CF281AE488}" srcOrd="4" destOrd="0" presId="urn:microsoft.com/office/officeart/2008/layout/LinedList"/>
    <dgm:cxn modelId="{F6915F33-AED2-426E-9E38-7695C70A2946}" type="presParOf" srcId="{AD0F6B6C-6C48-473A-B654-64D96FDDE67A}" destId="{FE6DA5A0-AAEE-42FD-A63E-3A712BE39BCC}" srcOrd="5" destOrd="0" presId="urn:microsoft.com/office/officeart/2008/layout/LinedList"/>
    <dgm:cxn modelId="{59D97648-E20C-4EE5-9AE1-AC08666FF584}" type="presParOf" srcId="{FE6DA5A0-AAEE-42FD-A63E-3A712BE39BCC}" destId="{F97462E1-33B5-4045-859B-6D750BD28889}" srcOrd="0" destOrd="0" presId="urn:microsoft.com/office/officeart/2008/layout/LinedList"/>
    <dgm:cxn modelId="{246CDBD5-6B13-4040-A4B9-81D20E65D6AF}" type="presParOf" srcId="{FE6DA5A0-AAEE-42FD-A63E-3A712BE39BCC}" destId="{3E5A47FB-91BC-46EC-92C7-EDE297588259}" srcOrd="1" destOrd="0" presId="urn:microsoft.com/office/officeart/2008/layout/LinedList"/>
    <dgm:cxn modelId="{9EA29EC0-A8EA-4332-AB60-CB7A94900837}" type="presParOf" srcId="{AD0F6B6C-6C48-473A-B654-64D96FDDE67A}" destId="{F78EF5F7-0B85-4A76-B710-342C06AEDEE1}" srcOrd="6" destOrd="0" presId="urn:microsoft.com/office/officeart/2008/layout/LinedList"/>
    <dgm:cxn modelId="{5160F72E-C02B-4FAC-AF71-75784ABA2DBD}" type="presParOf" srcId="{AD0F6B6C-6C48-473A-B654-64D96FDDE67A}" destId="{DA9333F1-FDE8-4D2D-8943-507873320A26}" srcOrd="7" destOrd="0" presId="urn:microsoft.com/office/officeart/2008/layout/LinedList"/>
    <dgm:cxn modelId="{45F76C0E-F7D2-412A-A283-4E82D778FA53}" type="presParOf" srcId="{DA9333F1-FDE8-4D2D-8943-507873320A26}" destId="{AD338581-7A6E-4498-AA06-C01997481598}" srcOrd="0" destOrd="0" presId="urn:microsoft.com/office/officeart/2008/layout/LinedList"/>
    <dgm:cxn modelId="{03507EBA-8701-4425-8AA8-72051FE4CE7B}" type="presParOf" srcId="{DA9333F1-FDE8-4D2D-8943-507873320A26}" destId="{D056593E-EC21-4F15-A615-DAD8A5D9132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C98B6-5457-B24F-84D0-485A415949B4}">
      <dsp:nvSpPr>
        <dsp:cNvPr id="0" name=""/>
        <dsp:cNvSpPr/>
      </dsp:nvSpPr>
      <dsp:spPr>
        <a:xfrm>
          <a:off x="0" y="0"/>
          <a:ext cx="582693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31E217-C675-BD41-93C3-43E4058386B8}">
      <dsp:nvSpPr>
        <dsp:cNvPr id="0" name=""/>
        <dsp:cNvSpPr/>
      </dsp:nvSpPr>
      <dsp:spPr>
        <a:xfrm>
          <a:off x="0" y="0"/>
          <a:ext cx="5826934" cy="1462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noProof="0" dirty="0">
              <a:solidFill>
                <a:schemeClr val="tx2"/>
              </a:solidFill>
              <a:latin typeface="+mn-lt"/>
            </a:rPr>
            <a:t>Learning Precedes Development: </a:t>
          </a:r>
          <a:r>
            <a:rPr lang="en-GB" sz="2000" kern="1200" noProof="0" dirty="0">
              <a:solidFill>
                <a:schemeClr val="tx2"/>
              </a:solidFill>
              <a:latin typeface="+mn-lt"/>
            </a:rPr>
            <a:t>By interacting with an MKO in the ZPD a child moves up to a new development level </a:t>
          </a:r>
          <a:r>
            <a:rPr lang="en-GB" sz="2000" b="0" i="0" kern="1200" dirty="0"/>
            <a:t>(Prince, 2025).</a:t>
          </a:r>
          <a:endParaRPr lang="en-GB" sz="2000" kern="1200" noProof="0" dirty="0">
            <a:solidFill>
              <a:schemeClr val="tx2"/>
            </a:solidFill>
            <a:latin typeface="+mn-lt"/>
            <a:cs typeface="Calibri" panose="020F0502020204030204" pitchFamily="34" charset="0"/>
          </a:endParaRPr>
        </a:p>
      </dsp:txBody>
      <dsp:txXfrm>
        <a:off x="0" y="0"/>
        <a:ext cx="5826934" cy="1462699"/>
      </dsp:txXfrm>
    </dsp:sp>
    <dsp:sp modelId="{66443726-BC03-49A2-9D00-B33DB177777B}">
      <dsp:nvSpPr>
        <dsp:cNvPr id="0" name=""/>
        <dsp:cNvSpPr/>
      </dsp:nvSpPr>
      <dsp:spPr>
        <a:xfrm>
          <a:off x="0" y="1462699"/>
          <a:ext cx="5826934"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DC0B83-E8EE-4A71-A9E8-F2CE05F37DE9}">
      <dsp:nvSpPr>
        <dsp:cNvPr id="0" name=""/>
        <dsp:cNvSpPr/>
      </dsp:nvSpPr>
      <dsp:spPr>
        <a:xfrm>
          <a:off x="0" y="1462699"/>
          <a:ext cx="5826934" cy="1462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noProof="0" dirty="0">
              <a:solidFill>
                <a:schemeClr val="tx2"/>
              </a:solidFill>
              <a:latin typeface="+mn-lt"/>
              <a:cs typeface="Calibri" panose="020F0502020204030204" pitchFamily="34" charset="0"/>
            </a:rPr>
            <a:t>Development is Culture Specific: </a:t>
          </a:r>
          <a:r>
            <a:rPr lang="en-GB" sz="2000" kern="1200" noProof="0" dirty="0">
              <a:solidFill>
                <a:schemeClr val="tx2"/>
              </a:solidFill>
              <a:latin typeface="+mn-lt"/>
              <a:cs typeface="Calibri" panose="020F0502020204030204" pitchFamily="34" charset="0"/>
            </a:rPr>
            <a:t>The culture a child grows up in decides what they think about and how they think. (Great Pedagogical Thinkers, 2022).</a:t>
          </a:r>
        </a:p>
      </dsp:txBody>
      <dsp:txXfrm>
        <a:off x="0" y="1462699"/>
        <a:ext cx="5826934" cy="1462699"/>
      </dsp:txXfrm>
    </dsp:sp>
    <dsp:sp modelId="{72CE6AB6-2EDB-4666-A81B-E4FEF0D35D0C}">
      <dsp:nvSpPr>
        <dsp:cNvPr id="0" name=""/>
        <dsp:cNvSpPr/>
      </dsp:nvSpPr>
      <dsp:spPr>
        <a:xfrm>
          <a:off x="0" y="2925398"/>
          <a:ext cx="5826934"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A1E3D2-0316-4685-8546-8F68460A0522}">
      <dsp:nvSpPr>
        <dsp:cNvPr id="0" name=""/>
        <dsp:cNvSpPr/>
      </dsp:nvSpPr>
      <dsp:spPr>
        <a:xfrm>
          <a:off x="0" y="2925399"/>
          <a:ext cx="5826934" cy="1462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noProof="0" dirty="0">
              <a:solidFill>
                <a:schemeClr val="tx2"/>
              </a:solidFill>
              <a:latin typeface="+mn-lt"/>
              <a:cs typeface="Calibri" panose="020F0502020204030204" pitchFamily="34" charset="0"/>
            </a:rPr>
            <a:t>Development requires MKOs: </a:t>
          </a:r>
          <a:r>
            <a:rPr lang="en-GB" sz="2000" kern="1200" noProof="0" dirty="0">
              <a:solidFill>
                <a:schemeClr val="tx2"/>
              </a:solidFill>
              <a:latin typeface="+mn-lt"/>
              <a:cs typeface="Calibri" panose="020F0502020204030204" pitchFamily="34" charset="0"/>
            </a:rPr>
            <a:t>MKO guidance allows for higher mental functions such as critical thinking and problem solving </a:t>
          </a:r>
          <a:r>
            <a:rPr lang="en-GB" sz="2000" kern="1200" noProof="0" dirty="0">
              <a:solidFill>
                <a:schemeClr val="tx2"/>
              </a:solidFill>
              <a:latin typeface="+mn-lt"/>
            </a:rPr>
            <a:t>(McLeod, 2025).</a:t>
          </a:r>
          <a:endParaRPr lang="en-GB" sz="2000" kern="1200" noProof="0" dirty="0">
            <a:solidFill>
              <a:schemeClr val="tx2"/>
            </a:solidFill>
            <a:latin typeface="+mn-lt"/>
            <a:cs typeface="Calibri" panose="020F0502020204030204" pitchFamily="34" charset="0"/>
          </a:endParaRPr>
        </a:p>
      </dsp:txBody>
      <dsp:txXfrm>
        <a:off x="0" y="2925399"/>
        <a:ext cx="5826934" cy="1462699"/>
      </dsp:txXfrm>
    </dsp:sp>
    <dsp:sp modelId="{97A62074-F47E-48EB-B9D3-857AD259BFE2}">
      <dsp:nvSpPr>
        <dsp:cNvPr id="0" name=""/>
        <dsp:cNvSpPr/>
      </dsp:nvSpPr>
      <dsp:spPr>
        <a:xfrm>
          <a:off x="0" y="4388098"/>
          <a:ext cx="582693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B135FB-D4DC-4B34-9771-63DD86884C86}">
      <dsp:nvSpPr>
        <dsp:cNvPr id="0" name=""/>
        <dsp:cNvSpPr/>
      </dsp:nvSpPr>
      <dsp:spPr>
        <a:xfrm>
          <a:off x="0" y="4388098"/>
          <a:ext cx="5826934" cy="1462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noProof="0" dirty="0">
              <a:solidFill>
                <a:schemeClr val="tx2"/>
              </a:solidFill>
              <a:latin typeface="+mn-lt"/>
              <a:cs typeface="Calibri" panose="020F0502020204030204" pitchFamily="34" charset="0"/>
            </a:rPr>
            <a:t>Language Drives Thought: </a:t>
          </a:r>
          <a:r>
            <a:rPr lang="en-GB" sz="2000" kern="1200" noProof="0" dirty="0">
              <a:solidFill>
                <a:schemeClr val="tx2"/>
              </a:solidFill>
              <a:latin typeface="+mn-lt"/>
              <a:cs typeface="Calibri" panose="020F0502020204030204" pitchFamily="34" charset="0"/>
            </a:rPr>
            <a:t>Language does not just express thought. It generates and organises it, enabling development. </a:t>
          </a:r>
          <a:r>
            <a:rPr lang="en-GB" sz="2000" kern="1200" noProof="0" dirty="0">
              <a:solidFill>
                <a:schemeClr val="tx2"/>
              </a:solidFill>
              <a:latin typeface="+mn-lt"/>
            </a:rPr>
            <a:t>(McLeod, 2025).</a:t>
          </a:r>
          <a:endParaRPr lang="en-GB" sz="2000" kern="1200" noProof="0" dirty="0">
            <a:solidFill>
              <a:schemeClr val="tx2"/>
            </a:solidFill>
            <a:latin typeface="+mn-lt"/>
            <a:cs typeface="Calibri" panose="020F0502020204030204" pitchFamily="34" charset="0"/>
          </a:endParaRPr>
        </a:p>
      </dsp:txBody>
      <dsp:txXfrm>
        <a:off x="0" y="4388098"/>
        <a:ext cx="5826934" cy="14626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306CE8-9DAD-4F66-9335-8C01F10E90A5}">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3756F3-40CC-4803-A61A-3432BA7E4E28}">
      <dsp:nvSpPr>
        <dsp:cNvPr id="0" name=""/>
        <dsp:cNvSpPr/>
      </dsp:nvSpPr>
      <dsp:spPr>
        <a:xfrm>
          <a:off x="0" y="0"/>
          <a:ext cx="10515600" cy="95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noProof="0" dirty="0"/>
            <a:t>Language-rich environment: </a:t>
          </a:r>
          <a:r>
            <a:rPr lang="en-GB" sz="1800" kern="1200" noProof="0" dirty="0"/>
            <a:t>An Educational Speech and Language Therapist (SLT) will act like an MKOs in order to address Isaac’s language delays. By enabling verbal interactions and narrating his play the practitioner will provide the needed verbal scaffolding for him to develop proper language skills.</a:t>
          </a:r>
        </a:p>
      </dsp:txBody>
      <dsp:txXfrm>
        <a:off x="0" y="0"/>
        <a:ext cx="10515600" cy="955444"/>
      </dsp:txXfrm>
    </dsp:sp>
    <dsp:sp modelId="{31769B26-22B6-48CE-BCB9-BBAEEC958A42}">
      <dsp:nvSpPr>
        <dsp:cNvPr id="0" name=""/>
        <dsp:cNvSpPr/>
      </dsp:nvSpPr>
      <dsp:spPr>
        <a:xfrm>
          <a:off x="0" y="95544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61A6C-C367-48E5-8E0E-1BBD5018226E}">
      <dsp:nvSpPr>
        <dsp:cNvPr id="0" name=""/>
        <dsp:cNvSpPr/>
      </dsp:nvSpPr>
      <dsp:spPr>
        <a:xfrm>
          <a:off x="0" y="955444"/>
          <a:ext cx="10515600" cy="95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noProof="0" dirty="0"/>
            <a:t>Play based learning: </a:t>
          </a:r>
          <a:r>
            <a:rPr lang="en-GB" sz="1800" kern="1200" noProof="0" dirty="0"/>
            <a:t>To address Isaac’s withdrawn behaviour, Play Therapist (PT) will initiate play with him and gradually introduce confident peers (peer MKOs) to guide Isaac towards collaborative group play.</a:t>
          </a:r>
        </a:p>
      </dsp:txBody>
      <dsp:txXfrm>
        <a:off x="0" y="955444"/>
        <a:ext cx="10515600" cy="955444"/>
      </dsp:txXfrm>
    </dsp:sp>
    <dsp:sp modelId="{EF679DF8-13E1-4841-8AFB-B7CF281AE488}">
      <dsp:nvSpPr>
        <dsp:cNvPr id="0" name=""/>
        <dsp:cNvSpPr/>
      </dsp:nvSpPr>
      <dsp:spPr>
        <a:xfrm>
          <a:off x="0" y="191088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462E1-33B5-4045-859B-6D750BD28889}">
      <dsp:nvSpPr>
        <dsp:cNvPr id="0" name=""/>
        <dsp:cNvSpPr/>
      </dsp:nvSpPr>
      <dsp:spPr>
        <a:xfrm>
          <a:off x="0" y="1910888"/>
          <a:ext cx="10515600" cy="95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noProof="0" dirty="0"/>
            <a:t>Parental support and modelling: </a:t>
          </a:r>
          <a:r>
            <a:rPr lang="en-GB" sz="1800" kern="1200" noProof="0" dirty="0"/>
            <a:t>Practitioners will model interactive play techniques for Isaac’s mother to help her to provide the needed attention for Isaac’s development and boost her confidence. Isaac’s mother is his primary MKO so her scaffolding at home will be highly effective.</a:t>
          </a:r>
        </a:p>
      </dsp:txBody>
      <dsp:txXfrm>
        <a:off x="0" y="1910888"/>
        <a:ext cx="10515600" cy="955444"/>
      </dsp:txXfrm>
    </dsp:sp>
    <dsp:sp modelId="{F78EF5F7-0B85-4A76-B710-342C06AEDEE1}">
      <dsp:nvSpPr>
        <dsp:cNvPr id="0" name=""/>
        <dsp:cNvSpPr/>
      </dsp:nvSpPr>
      <dsp:spPr>
        <a:xfrm>
          <a:off x="0" y="286633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338581-7A6E-4498-AA06-C01997481598}">
      <dsp:nvSpPr>
        <dsp:cNvPr id="0" name=""/>
        <dsp:cNvSpPr/>
      </dsp:nvSpPr>
      <dsp:spPr>
        <a:xfrm>
          <a:off x="0" y="2866333"/>
          <a:ext cx="10515600" cy="95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noProof="0" dirty="0"/>
            <a:t>Emotional regulation: </a:t>
          </a:r>
          <a:r>
            <a:rPr lang="en-GB" sz="1800" kern="1200" noProof="0" dirty="0"/>
            <a:t>A dedicated Emotional Literacy Support Assistant (ELSA) can act as an emotional MKO for Isaac that will help him with daily routines and transitions to scaffold his ability to manage emotions.</a:t>
          </a:r>
        </a:p>
      </dsp:txBody>
      <dsp:txXfrm>
        <a:off x="0" y="2866333"/>
        <a:ext cx="10515600" cy="9554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DECA8-2E0E-4394-B0AD-B273D3EA47D1}"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D8ED5-95C6-47F6-85AD-B596790F5C29}" type="slidenum">
              <a:rPr lang="en-GB" smtClean="0"/>
              <a:t>‹#›</a:t>
            </a:fld>
            <a:endParaRPr lang="en-GB"/>
          </a:p>
        </p:txBody>
      </p:sp>
    </p:spTree>
    <p:extLst>
      <p:ext uri="{BB962C8B-B14F-4D97-AF65-F5344CB8AC3E}">
        <p14:creationId xmlns:p14="http://schemas.microsoft.com/office/powerpoint/2010/main" val="1031827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5D8ED5-95C6-47F6-85AD-B596790F5C29}" type="slidenum">
              <a:rPr lang="en-GB" smtClean="0"/>
              <a:t>3</a:t>
            </a:fld>
            <a:endParaRPr lang="en-GB"/>
          </a:p>
        </p:txBody>
      </p:sp>
    </p:spTree>
    <p:extLst>
      <p:ext uri="{BB962C8B-B14F-4D97-AF65-F5344CB8AC3E}">
        <p14:creationId xmlns:p14="http://schemas.microsoft.com/office/powerpoint/2010/main" val="2366404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7/11/2026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3592A-DE93-3C60-FA6B-8720BE1615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C332EC-BEC1-EC3F-F1C0-932F277471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2C2625-48BE-B2DC-7C33-60E1D5DEF723}"/>
              </a:ext>
            </a:extLst>
          </p:cNvPr>
          <p:cNvSpPr>
            <a:spLocks noGrp="1"/>
          </p:cNvSpPr>
          <p:nvPr>
            <p:ph type="dt" sz="half" idx="10"/>
          </p:nvPr>
        </p:nvSpPr>
        <p:spPr/>
        <p:txBody>
          <a:bodyPr/>
          <a:lstStyle/>
          <a:p>
            <a:fld id="{9549D6DC-E1CB-4874-BF52-C3407230D20E}" type="datetime1">
              <a:rPr lang="en-US" smtClean="0"/>
              <a:t>7/11/2026</a:t>
            </a:fld>
            <a:endParaRPr lang="en-US"/>
          </a:p>
        </p:txBody>
      </p:sp>
      <p:sp>
        <p:nvSpPr>
          <p:cNvPr id="5" name="Footer Placeholder 4">
            <a:extLst>
              <a:ext uri="{FF2B5EF4-FFF2-40B4-BE49-F238E27FC236}">
                <a16:creationId xmlns:a16="http://schemas.microsoft.com/office/drawing/2014/main" id="{8E49C441-A0B9-2A3A-FE1E-6B7BFFF007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7AB53-05F8-2A49-269C-3B9D3E550999}"/>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80310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438ED-E198-EE83-60A3-47B3699E47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C5568D-DF44-7889-7BCA-726A27A835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72EA05-DBD0-7708-B9E5-56D449AF937D}"/>
              </a:ext>
            </a:extLst>
          </p:cNvPr>
          <p:cNvSpPr>
            <a:spLocks noGrp="1"/>
          </p:cNvSpPr>
          <p:nvPr>
            <p:ph type="dt" sz="half" idx="10"/>
          </p:nvPr>
        </p:nvSpPr>
        <p:spPr/>
        <p:txBody>
          <a:bodyPr/>
          <a:lstStyle/>
          <a:p>
            <a:fld id="{48913E51-B7F7-4C24-B8E3-5471755DC0E0}" type="datetime1">
              <a:rPr lang="en-US" smtClean="0"/>
              <a:t>7/11/2026</a:t>
            </a:fld>
            <a:endParaRPr lang="en-US"/>
          </a:p>
        </p:txBody>
      </p:sp>
      <p:sp>
        <p:nvSpPr>
          <p:cNvPr id="5" name="Footer Placeholder 4">
            <a:extLst>
              <a:ext uri="{FF2B5EF4-FFF2-40B4-BE49-F238E27FC236}">
                <a16:creationId xmlns:a16="http://schemas.microsoft.com/office/drawing/2014/main" id="{EF6CED6A-132C-EAE6-B50D-A5DC576CA1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B17089-558D-E0AA-3DF5-957444A51562}"/>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937594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23CA-82B0-0BFF-044C-5CA2BFCAF3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00DF99-C222-5641-5F80-0BD9856AC4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435D8-32B9-3286-E38F-D13AA95023AB}"/>
              </a:ext>
            </a:extLst>
          </p:cNvPr>
          <p:cNvSpPr>
            <a:spLocks noGrp="1"/>
          </p:cNvSpPr>
          <p:nvPr>
            <p:ph type="dt" sz="half" idx="10"/>
          </p:nvPr>
        </p:nvSpPr>
        <p:spPr/>
        <p:txBody>
          <a:bodyPr/>
          <a:lstStyle/>
          <a:p>
            <a:fld id="{DA91A59F-D956-4598-A3C1-AE72A5387751}" type="datetime1">
              <a:rPr lang="en-US" smtClean="0"/>
              <a:t>7/11/2026</a:t>
            </a:fld>
            <a:endParaRPr lang="en-US" dirty="0"/>
          </a:p>
        </p:txBody>
      </p:sp>
      <p:sp>
        <p:nvSpPr>
          <p:cNvPr id="5" name="Footer Placeholder 4">
            <a:extLst>
              <a:ext uri="{FF2B5EF4-FFF2-40B4-BE49-F238E27FC236}">
                <a16:creationId xmlns:a16="http://schemas.microsoft.com/office/drawing/2014/main" id="{9346B1B5-7D73-9112-B4EF-07DE6B59553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85141EC-DAB2-B78B-A17D-541AD3D7AEF0}"/>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8732168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08763-405C-6B51-3FD5-4B05DD693E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7F4C44-33A9-F06A-200B-8E0BB67F1E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C7B26C-07E1-3A2F-C303-800757AE68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A19411-A0C1-AFD7-96EB-B21428531675}"/>
              </a:ext>
            </a:extLst>
          </p:cNvPr>
          <p:cNvSpPr>
            <a:spLocks noGrp="1"/>
          </p:cNvSpPr>
          <p:nvPr>
            <p:ph type="dt" sz="half" idx="10"/>
          </p:nvPr>
        </p:nvSpPr>
        <p:spPr/>
        <p:txBody>
          <a:bodyPr/>
          <a:lstStyle/>
          <a:p>
            <a:fld id="{D70BBD69-7BD3-4731-8064-242619E92CBE}" type="datetime1">
              <a:rPr lang="en-US" smtClean="0"/>
              <a:t>7/11/2026</a:t>
            </a:fld>
            <a:endParaRPr lang="en-US"/>
          </a:p>
        </p:txBody>
      </p:sp>
      <p:sp>
        <p:nvSpPr>
          <p:cNvPr id="6" name="Footer Placeholder 5">
            <a:extLst>
              <a:ext uri="{FF2B5EF4-FFF2-40B4-BE49-F238E27FC236}">
                <a16:creationId xmlns:a16="http://schemas.microsoft.com/office/drawing/2014/main" id="{ACF2DCD4-E28E-4090-3F20-BDF032384B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DCD101-5C2F-DCD0-17CF-27C6B7C12119}"/>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57998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770EA-1F36-B13C-A2BF-F9D1729434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C5518C-2F14-F9F5-F0A4-83B2C230A0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80D617-E4EA-A101-6FEA-0994059F6C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FA955A-9436-7987-87CE-3AE8C39D6D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AA12F8-5D51-800F-C94F-CEA4926E2D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C7430F-BAED-37A0-4BDC-41ECB6332DD1}"/>
              </a:ext>
            </a:extLst>
          </p:cNvPr>
          <p:cNvSpPr>
            <a:spLocks noGrp="1"/>
          </p:cNvSpPr>
          <p:nvPr>
            <p:ph type="dt" sz="half" idx="10"/>
          </p:nvPr>
        </p:nvSpPr>
        <p:spPr/>
        <p:txBody>
          <a:bodyPr/>
          <a:lstStyle/>
          <a:p>
            <a:fld id="{38BD77D9-239F-488B-9358-023C46BC7084}" type="datetime1">
              <a:rPr lang="en-US" smtClean="0"/>
              <a:t>7/11/2026</a:t>
            </a:fld>
            <a:endParaRPr lang="en-US"/>
          </a:p>
        </p:txBody>
      </p:sp>
      <p:sp>
        <p:nvSpPr>
          <p:cNvPr id="8" name="Footer Placeholder 7">
            <a:extLst>
              <a:ext uri="{FF2B5EF4-FFF2-40B4-BE49-F238E27FC236}">
                <a16:creationId xmlns:a16="http://schemas.microsoft.com/office/drawing/2014/main" id="{B9F4E451-2319-25F2-0415-E2ED8A016EE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85B52B-4C57-286F-879F-CBCDD93A4864}"/>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3242462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42EC-8474-1D0D-F48E-F3339107EA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718F3D-B9DE-4061-EF64-12F10F0B301E}"/>
              </a:ext>
            </a:extLst>
          </p:cNvPr>
          <p:cNvSpPr>
            <a:spLocks noGrp="1"/>
          </p:cNvSpPr>
          <p:nvPr>
            <p:ph type="dt" sz="half" idx="10"/>
          </p:nvPr>
        </p:nvSpPr>
        <p:spPr/>
        <p:txBody>
          <a:bodyPr/>
          <a:lstStyle/>
          <a:p>
            <a:fld id="{1EE61C24-7140-4FDE-92F3-654C6E2D3C1C}" type="datetime1">
              <a:rPr lang="en-US" smtClean="0"/>
              <a:t>7/11/2026</a:t>
            </a:fld>
            <a:endParaRPr lang="en-US"/>
          </a:p>
        </p:txBody>
      </p:sp>
      <p:sp>
        <p:nvSpPr>
          <p:cNvPr id="4" name="Footer Placeholder 3">
            <a:extLst>
              <a:ext uri="{FF2B5EF4-FFF2-40B4-BE49-F238E27FC236}">
                <a16:creationId xmlns:a16="http://schemas.microsoft.com/office/drawing/2014/main" id="{9D873685-9D5D-36B9-D1BD-08BA2AE3C6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BEB9EEC-DDD5-A90F-DF7A-623DAB213392}"/>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9659742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847DD-276A-FCB1-E701-FD46E04A8A3B}"/>
              </a:ext>
            </a:extLst>
          </p:cNvPr>
          <p:cNvSpPr>
            <a:spLocks noGrp="1"/>
          </p:cNvSpPr>
          <p:nvPr>
            <p:ph type="dt" sz="half" idx="10"/>
          </p:nvPr>
        </p:nvSpPr>
        <p:spPr/>
        <p:txBody>
          <a:bodyPr/>
          <a:lstStyle/>
          <a:p>
            <a:fld id="{DC4D6ACF-ECB9-4B5F-A429-08B8AC75E8EF}" type="datetime1">
              <a:rPr lang="en-US" smtClean="0"/>
              <a:t>7/11/2026</a:t>
            </a:fld>
            <a:endParaRPr lang="en-US"/>
          </a:p>
        </p:txBody>
      </p:sp>
      <p:sp>
        <p:nvSpPr>
          <p:cNvPr id="3" name="Footer Placeholder 2">
            <a:extLst>
              <a:ext uri="{FF2B5EF4-FFF2-40B4-BE49-F238E27FC236}">
                <a16:creationId xmlns:a16="http://schemas.microsoft.com/office/drawing/2014/main" id="{8D2D2265-7753-F780-3389-64DEAB00EF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28AE81F-1BBF-62AA-FC52-63FC287767C2}"/>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211104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C3777-E97E-7C32-0E46-55CFE0EFC8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792E8D-3C59-597F-AD89-520B7B584A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FF8B8B-5F58-DF2D-BCF0-550939B3A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326D99-CC4A-3FC2-100A-8DC27444DD15}"/>
              </a:ext>
            </a:extLst>
          </p:cNvPr>
          <p:cNvSpPr>
            <a:spLocks noGrp="1"/>
          </p:cNvSpPr>
          <p:nvPr>
            <p:ph type="dt" sz="half" idx="10"/>
          </p:nvPr>
        </p:nvSpPr>
        <p:spPr/>
        <p:txBody>
          <a:bodyPr/>
          <a:lstStyle/>
          <a:p>
            <a:fld id="{788B429B-EE2A-486A-BDB9-0C848B4FAFDD}" type="datetime1">
              <a:rPr lang="en-US" smtClean="0"/>
              <a:t>7/11/2026</a:t>
            </a:fld>
            <a:endParaRPr lang="en-US"/>
          </a:p>
        </p:txBody>
      </p:sp>
      <p:sp>
        <p:nvSpPr>
          <p:cNvPr id="6" name="Footer Placeholder 5">
            <a:extLst>
              <a:ext uri="{FF2B5EF4-FFF2-40B4-BE49-F238E27FC236}">
                <a16:creationId xmlns:a16="http://schemas.microsoft.com/office/drawing/2014/main" id="{09BE5765-811D-9025-F6E1-5E2657A349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115696-46BC-0557-180B-123476661F5F}"/>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790115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F359D-883C-C02A-DD59-CDAEF84A3F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E5F612-DA6D-2983-679F-DA4DC12327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DDD511-FB92-607E-CF98-117FEB49F3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A5CE18-C629-A494-F462-37A86961ECFD}"/>
              </a:ext>
            </a:extLst>
          </p:cNvPr>
          <p:cNvSpPr>
            <a:spLocks noGrp="1"/>
          </p:cNvSpPr>
          <p:nvPr>
            <p:ph type="dt" sz="half" idx="10"/>
          </p:nvPr>
        </p:nvSpPr>
        <p:spPr/>
        <p:txBody>
          <a:bodyPr/>
          <a:lstStyle/>
          <a:p>
            <a:fld id="{8DA5FE4A-CB8D-40AB-BFFC-AAF37EA071CB}" type="datetime1">
              <a:rPr lang="en-US" smtClean="0"/>
              <a:t>7/11/2026</a:t>
            </a:fld>
            <a:endParaRPr lang="en-US"/>
          </a:p>
        </p:txBody>
      </p:sp>
      <p:sp>
        <p:nvSpPr>
          <p:cNvPr id="6" name="Footer Placeholder 5">
            <a:extLst>
              <a:ext uri="{FF2B5EF4-FFF2-40B4-BE49-F238E27FC236}">
                <a16:creationId xmlns:a16="http://schemas.microsoft.com/office/drawing/2014/main" id="{CA73FDCE-1B91-7947-5E7E-C0EAD80FF1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9D2583-E7FB-CE42-C3A5-F8104D856D57}"/>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5636028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8B149-AD44-D9BE-C3F3-E3A2E5082E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044CC3-1D06-BB48-AF7F-F67A363BF5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17F103-556C-D581-27A6-88DF73906149}"/>
              </a:ext>
            </a:extLst>
          </p:cNvPr>
          <p:cNvSpPr>
            <a:spLocks noGrp="1"/>
          </p:cNvSpPr>
          <p:nvPr>
            <p:ph type="dt" sz="half" idx="10"/>
          </p:nvPr>
        </p:nvSpPr>
        <p:spPr/>
        <p:txBody>
          <a:bodyPr/>
          <a:lstStyle/>
          <a:p>
            <a:fld id="{F7701D81-C4B9-4A87-89A7-22E29E6C9200}" type="datetime1">
              <a:rPr lang="en-US" smtClean="0"/>
              <a:t>7/11/2026</a:t>
            </a:fld>
            <a:endParaRPr lang="en-US"/>
          </a:p>
        </p:txBody>
      </p:sp>
      <p:sp>
        <p:nvSpPr>
          <p:cNvPr id="5" name="Footer Placeholder 4">
            <a:extLst>
              <a:ext uri="{FF2B5EF4-FFF2-40B4-BE49-F238E27FC236}">
                <a16:creationId xmlns:a16="http://schemas.microsoft.com/office/drawing/2014/main" id="{9A840A58-9884-4731-2BF5-E148ED996C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BE0808-29DB-7CBF-A787-96CFF7512304}"/>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9523814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CCE1F5-DE6D-E25C-E0CD-FEC58AA5EF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6023D5-3344-E3F4-D713-2A63F214BE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EE81E2-1062-A836-F76E-5F59724AAD6B}"/>
              </a:ext>
            </a:extLst>
          </p:cNvPr>
          <p:cNvSpPr>
            <a:spLocks noGrp="1"/>
          </p:cNvSpPr>
          <p:nvPr>
            <p:ph type="dt" sz="half" idx="10"/>
          </p:nvPr>
        </p:nvSpPr>
        <p:spPr/>
        <p:txBody>
          <a:bodyPr/>
          <a:lstStyle/>
          <a:p>
            <a:fld id="{EE307718-69F7-427E-95A3-C1246AF46913}" type="datetime1">
              <a:rPr lang="en-US" smtClean="0"/>
              <a:t>7/11/2026</a:t>
            </a:fld>
            <a:endParaRPr lang="en-US"/>
          </a:p>
        </p:txBody>
      </p:sp>
      <p:sp>
        <p:nvSpPr>
          <p:cNvPr id="5" name="Footer Placeholder 4">
            <a:extLst>
              <a:ext uri="{FF2B5EF4-FFF2-40B4-BE49-F238E27FC236}">
                <a16:creationId xmlns:a16="http://schemas.microsoft.com/office/drawing/2014/main" id="{5D9ECFCC-A7DF-93C9-B18A-3847890F0B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A187B8-7474-0695-3030-808A96E98C8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5041084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07/11/2026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7/11/2026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065734-C635-40EA-9D44-B962B54CC0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46CCB6-62F8-B864-2A69-48B94DA6B2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1154C7-371E-2F88-861B-B927330D31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0517C94-3B1E-4991-BED3-41F8B0158A00}" type="datetime1">
              <a:rPr lang="en-US" smtClean="0"/>
              <a:t>7/11/2026</a:t>
            </a:fld>
            <a:endParaRPr lang="en-US" dirty="0"/>
          </a:p>
        </p:txBody>
      </p:sp>
      <p:sp>
        <p:nvSpPr>
          <p:cNvPr id="5" name="Footer Placeholder 4">
            <a:extLst>
              <a:ext uri="{FF2B5EF4-FFF2-40B4-BE49-F238E27FC236}">
                <a16:creationId xmlns:a16="http://schemas.microsoft.com/office/drawing/2014/main" id="{47D144B3-8057-60A0-1927-AFCFF1BB6E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93DCF601-1F2A-3573-6D88-86724B8EC8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894749141"/>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67"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piaget-vs-vygotsky.html" TargetMode="External"/><Relationship Id="rId2" Type="http://schemas.openxmlformats.org/officeDocument/2006/relationships/hyperlink" Target="https://www.pedagogy4change.org/lev-vygotsky/" TargetMode="External"/><Relationship Id="rId1" Type="http://schemas.openxmlformats.org/officeDocument/2006/relationships/slideLayout" Target="../slideLayouts/slideLayout14.xml"/><Relationship Id="rId6" Type="http://schemas.openxmlformats.org/officeDocument/2006/relationships/hyperlink" Target="https://www.naeyc.org/resources/pubs/yc/mar2019/collaborative-approach-language-literacy-preschool" TargetMode="External"/><Relationship Id="rId5" Type="http://schemas.openxmlformats.org/officeDocument/2006/relationships/hyperlink" Target="https://www.myteachingcupboard.com/blog/vygotskys-play-theory-a-guide-for-play-based-teachers" TargetMode="External"/><Relationship Id="rId4" Type="http://schemas.openxmlformats.org/officeDocument/2006/relationships/hyperlink" Target="https://www.simplypsychology.org/vygotsky.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30EF4-F129-AF48-49DE-B672E0ED80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CCA57A-02FA-BAF1-EA47-862010257257}"/>
              </a:ext>
            </a:extLst>
          </p:cNvPr>
          <p:cNvSpPr>
            <a:spLocks noGrp="1"/>
          </p:cNvSpPr>
          <p:nvPr>
            <p:ph type="ctrTitle"/>
          </p:nvPr>
        </p:nvSpPr>
        <p:spPr>
          <a:xfrm>
            <a:off x="2680854" y="2586922"/>
            <a:ext cx="6830290" cy="2833696"/>
          </a:xfrm>
        </p:spPr>
        <p:txBody>
          <a:bodyPr>
            <a:noAutofit/>
          </a:bodyPr>
          <a:lstStyle/>
          <a:p>
            <a:pPr algn="l"/>
            <a:r>
              <a:rPr lang="en-GB" sz="3200" u="sng" noProof="0" dirty="0">
                <a:latin typeface="+mn-lt"/>
              </a:rPr>
              <a:t>Module Number</a:t>
            </a:r>
            <a:r>
              <a:rPr lang="en-GB" sz="3200" noProof="0" dirty="0">
                <a:latin typeface="+mn-lt"/>
              </a:rPr>
              <a:t>: </a:t>
            </a:r>
            <a:r>
              <a:rPr lang="en-GB" sz="3200" b="1" noProof="0" dirty="0">
                <a:latin typeface="+mn-lt"/>
              </a:rPr>
              <a:t>LCHS 4009 (LON)</a:t>
            </a:r>
            <a:br>
              <a:rPr lang="en-GB" sz="3200" b="1" noProof="0" dirty="0">
                <a:latin typeface="+mn-lt"/>
              </a:rPr>
            </a:br>
            <a:r>
              <a:rPr lang="en-GB" sz="3200" u="sng" noProof="0" dirty="0">
                <a:latin typeface="+mn-lt"/>
              </a:rPr>
              <a:t>Assignment No</a:t>
            </a:r>
            <a:r>
              <a:rPr lang="en-GB" sz="3200" noProof="0" dirty="0">
                <a:latin typeface="+mn-lt"/>
              </a:rPr>
              <a:t>:</a:t>
            </a:r>
            <a:r>
              <a:rPr lang="en-GB" sz="3200" b="1" noProof="0" dirty="0">
                <a:latin typeface="+mn-lt"/>
              </a:rPr>
              <a:t> 1</a:t>
            </a:r>
            <a:br>
              <a:rPr lang="en-GB" sz="3200" b="1" noProof="0" dirty="0">
                <a:latin typeface="+mn-lt"/>
              </a:rPr>
            </a:br>
            <a:r>
              <a:rPr lang="en-GB" sz="3200" u="sng" noProof="0" dirty="0">
                <a:latin typeface="+mn-lt"/>
                <a:cs typeface="Arial" panose="020B0604020202020204" pitchFamily="34" charset="0"/>
              </a:rPr>
              <a:t>Student name</a:t>
            </a:r>
            <a:r>
              <a:rPr lang="en-GB" sz="3200" noProof="0" dirty="0">
                <a:latin typeface="+mn-lt"/>
                <a:cs typeface="Arial" panose="020B0604020202020204" pitchFamily="34" charset="0"/>
              </a:rPr>
              <a:t>:</a:t>
            </a:r>
            <a:r>
              <a:rPr lang="en-GB" sz="3200" b="1" noProof="0" dirty="0">
                <a:solidFill>
                  <a:schemeClr val="tx1"/>
                </a:solidFill>
                <a:latin typeface="+mn-lt"/>
                <a:cs typeface="Calibri" panose="020F0502020204030204" pitchFamily="34" charset="0"/>
              </a:rPr>
              <a:t> Nevena Semkova </a:t>
            </a:r>
            <a:r>
              <a:rPr lang="en-GB" sz="3200" noProof="0" dirty="0">
                <a:latin typeface="+mn-lt"/>
                <a:cs typeface="Arial" panose="020B0604020202020204" pitchFamily="34" charset="0"/>
              </a:rPr>
              <a:t> </a:t>
            </a:r>
            <a:br>
              <a:rPr lang="en-GB" sz="3200" noProof="0" dirty="0">
                <a:latin typeface="+mn-lt"/>
                <a:cs typeface="Arial" panose="020B0604020202020204" pitchFamily="34" charset="0"/>
              </a:rPr>
            </a:br>
            <a:r>
              <a:rPr lang="en-GB" sz="3200" u="sng" noProof="0" dirty="0">
                <a:latin typeface="+mn-lt"/>
                <a:cs typeface="Arial" panose="020B0604020202020204" pitchFamily="34" charset="0"/>
              </a:rPr>
              <a:t>Student number</a:t>
            </a:r>
            <a:r>
              <a:rPr lang="en-GB" sz="3200" noProof="0" dirty="0">
                <a:latin typeface="+mn-lt"/>
                <a:cs typeface="Arial" panose="020B0604020202020204" pitchFamily="34" charset="0"/>
              </a:rPr>
              <a:t>:</a:t>
            </a:r>
            <a:r>
              <a:rPr lang="en-GB" sz="3200" b="1" noProof="0" dirty="0">
                <a:solidFill>
                  <a:schemeClr val="tx1"/>
                </a:solidFill>
                <a:latin typeface="+mn-lt"/>
              </a:rPr>
              <a:t> 2515168</a:t>
            </a:r>
            <a:br>
              <a:rPr lang="en-GB" sz="3200" b="1" noProof="0" dirty="0">
                <a:solidFill>
                  <a:schemeClr val="tx1"/>
                </a:solidFill>
                <a:latin typeface="+mn-lt"/>
                <a:cs typeface="Arial" panose="020B0604020202020204" pitchFamily="34" charset="0"/>
              </a:rPr>
            </a:br>
            <a:r>
              <a:rPr lang="en-GB" sz="3200" u="sng" noProof="0" dirty="0">
                <a:latin typeface="+mn-lt"/>
                <a:cs typeface="Arial" panose="020B0604020202020204" pitchFamily="34" charset="0"/>
              </a:rPr>
              <a:t>Lecturer’s name</a:t>
            </a:r>
            <a:r>
              <a:rPr lang="en-GB" sz="3200" noProof="0" dirty="0">
                <a:latin typeface="+mn-lt"/>
                <a:cs typeface="Arial" panose="020B0604020202020204" pitchFamily="34" charset="0"/>
              </a:rPr>
              <a:t>: </a:t>
            </a:r>
            <a:r>
              <a:rPr lang="en-GB" sz="3200" b="1" noProof="0" dirty="0">
                <a:solidFill>
                  <a:schemeClr val="tx1"/>
                </a:solidFill>
                <a:latin typeface="+mn-lt"/>
              </a:rPr>
              <a:t>Peace Ukachukwu</a:t>
            </a:r>
            <a:r>
              <a:rPr lang="en-GB" sz="3200" noProof="0" dirty="0">
                <a:latin typeface="+mn-lt"/>
                <a:cs typeface="Arial" panose="020B0604020202020204" pitchFamily="34" charset="0"/>
              </a:rPr>
              <a:t> </a:t>
            </a:r>
            <a:br>
              <a:rPr lang="en-GB" sz="3200" noProof="0" dirty="0"/>
            </a:br>
            <a:endParaRPr lang="en-GB" sz="3200" noProof="0" dirty="0"/>
          </a:p>
        </p:txBody>
      </p:sp>
      <p:sp>
        <p:nvSpPr>
          <p:cNvPr id="3" name="Subtitle 2">
            <a:extLst>
              <a:ext uri="{FF2B5EF4-FFF2-40B4-BE49-F238E27FC236}">
                <a16:creationId xmlns:a16="http://schemas.microsoft.com/office/drawing/2014/main" id="{6F5E5650-59FD-3127-7780-2711F3B6EB9A}"/>
              </a:ext>
            </a:extLst>
          </p:cNvPr>
          <p:cNvSpPr>
            <a:spLocks noGrp="1"/>
          </p:cNvSpPr>
          <p:nvPr>
            <p:ph type="subTitle" idx="1"/>
          </p:nvPr>
        </p:nvSpPr>
        <p:spPr>
          <a:xfrm>
            <a:off x="439118" y="5549163"/>
            <a:ext cx="11313763" cy="1308837"/>
          </a:xfrm>
        </p:spPr>
        <p:txBody>
          <a:bodyPr>
            <a:noAutofit/>
          </a:bodyPr>
          <a:lstStyle/>
          <a:p>
            <a:pPr algn="l"/>
            <a:r>
              <a:rPr lang="en-GB" sz="2000" b="1" noProof="0" dirty="0">
                <a:latin typeface="Arial" panose="020B0604020202020204" pitchFamily="34" charset="0"/>
                <a:cs typeface="Arial" panose="020B0604020202020204" pitchFamily="34" charset="0"/>
              </a:rPr>
              <a:t>Acknowledgement of the use of AI tools: </a:t>
            </a:r>
            <a:r>
              <a:rPr lang="en-GB" sz="2000" noProof="0" dirty="0">
                <a:latin typeface="Arial" panose="020B0604020202020204" pitchFamily="34" charset="0"/>
                <a:cs typeface="Arial" panose="020B0604020202020204" pitchFamily="34" charset="0"/>
              </a:rPr>
              <a:t>I confirm that I have </a:t>
            </a:r>
            <a:r>
              <a:rPr lang="en-GB" sz="2000" b="1" noProof="0" dirty="0">
                <a:latin typeface="Arial" panose="020B0604020202020204" pitchFamily="34" charset="0"/>
                <a:cs typeface="Arial" panose="020B0604020202020204" pitchFamily="34" charset="0"/>
              </a:rPr>
              <a:t>not </a:t>
            </a:r>
            <a:r>
              <a:rPr lang="en-GB" sz="2000" noProof="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a:t>
            </a:r>
          </a:p>
        </p:txBody>
      </p:sp>
      <p:sp>
        <p:nvSpPr>
          <p:cNvPr id="4" name="TextBox 3">
            <a:extLst>
              <a:ext uri="{FF2B5EF4-FFF2-40B4-BE49-F238E27FC236}">
                <a16:creationId xmlns:a16="http://schemas.microsoft.com/office/drawing/2014/main" id="{DD9A42A8-0DBF-3D40-1A3E-F107CE25A5C2}"/>
              </a:ext>
            </a:extLst>
          </p:cNvPr>
          <p:cNvSpPr txBox="1"/>
          <p:nvPr/>
        </p:nvSpPr>
        <p:spPr>
          <a:xfrm>
            <a:off x="-1" y="1473543"/>
            <a:ext cx="12192000" cy="1077218"/>
          </a:xfrm>
          <a:prstGeom prst="rect">
            <a:avLst/>
          </a:prstGeom>
          <a:noFill/>
        </p:spPr>
        <p:txBody>
          <a:bodyPr wrap="square" rtlCol="0">
            <a:spAutoFit/>
          </a:bodyPr>
          <a:lstStyle/>
          <a:p>
            <a:pPr algn="ctr"/>
            <a:r>
              <a:rPr lang="en-GB" sz="3200" b="1" noProof="0" dirty="0">
                <a:latin typeface="Arial" panose="020B0604020202020204" pitchFamily="34" charset="0"/>
                <a:cs typeface="Arial" panose="020B0604020202020204" pitchFamily="34" charset="0"/>
              </a:rPr>
              <a:t>LCHS4010</a:t>
            </a:r>
          </a:p>
          <a:p>
            <a:pPr algn="ctr"/>
            <a:r>
              <a:rPr lang="en-GB" sz="3200" b="1" noProof="0" dirty="0">
                <a:latin typeface="Arial" panose="020B0604020202020204" pitchFamily="34" charset="0"/>
                <a:cs typeface="Arial" panose="020B0604020202020204" pitchFamily="34" charset="0"/>
              </a:rPr>
              <a:t>Psychology in Health and Social Care</a:t>
            </a:r>
            <a:endParaRPr lang="en-GB" sz="3200" noProof="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6FDE5804-FCD8-42D0-B492-84136B983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192" y="258259"/>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052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34BBF9C-2163-15A7-1E36-DBD82403B175}"/>
              </a:ext>
            </a:extLst>
          </p:cNvPr>
          <p:cNvSpPr>
            <a:spLocks noGrp="1"/>
          </p:cNvSpPr>
          <p:nvPr>
            <p:ph type="ctrTitle"/>
          </p:nvPr>
        </p:nvSpPr>
        <p:spPr>
          <a:xfrm>
            <a:off x="2197101" y="735283"/>
            <a:ext cx="4978399" cy="3165045"/>
          </a:xfrm>
        </p:spPr>
        <p:txBody>
          <a:bodyPr anchor="b">
            <a:normAutofit/>
          </a:bodyPr>
          <a:lstStyle/>
          <a:p>
            <a:pPr algn="l"/>
            <a:r>
              <a:rPr lang="en-GB" sz="5200" b="1" noProof="0" dirty="0"/>
              <a:t>Vygotsky’s Sociocultural </a:t>
            </a:r>
            <a:br>
              <a:rPr lang="en-GB" sz="5200" b="1" noProof="0" dirty="0"/>
            </a:br>
            <a:r>
              <a:rPr lang="en-GB" sz="5200" b="1" noProof="0" dirty="0"/>
              <a:t>Theory</a:t>
            </a:r>
          </a:p>
        </p:txBody>
      </p:sp>
      <p:pic>
        <p:nvPicPr>
          <p:cNvPr id="7" name="Graphic 6" descr="Head with Gears">
            <a:extLst>
              <a:ext uri="{FF2B5EF4-FFF2-40B4-BE49-F238E27FC236}">
                <a16:creationId xmlns:a16="http://schemas.microsoft.com/office/drawing/2014/main" id="{463652D1-C93F-4EE5-B118-269F47B888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9" name="Graphic 8" descr="Head with Gears">
            <a:extLst>
              <a:ext uri="{FF2B5EF4-FFF2-40B4-BE49-F238E27FC236}">
                <a16:creationId xmlns:a16="http://schemas.microsoft.com/office/drawing/2014/main" id="{084CC85F-1729-4A62-B7CE-2CF3A83321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638198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78B1D7A-DA7B-7F4B-83EF-D02E4A351BDE}"/>
              </a:ext>
            </a:extLst>
          </p:cNvPr>
          <p:cNvSpPr>
            <a:spLocks noGrp="1"/>
          </p:cNvSpPr>
          <p:nvPr>
            <p:ph type="title"/>
          </p:nvPr>
        </p:nvSpPr>
        <p:spPr>
          <a:xfrm>
            <a:off x="841248" y="548640"/>
            <a:ext cx="3600860" cy="5431536"/>
          </a:xfrm>
        </p:spPr>
        <p:txBody>
          <a:bodyPr>
            <a:normAutofit/>
          </a:bodyPr>
          <a:lstStyle/>
          <a:p>
            <a:r>
              <a:rPr lang="en-GB" sz="5200" b="1" noProof="0" dirty="0"/>
              <a:t>Key Concepts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C34155CD-D22C-4908-326A-DEE6C6AB561B}"/>
              </a:ext>
            </a:extLst>
          </p:cNvPr>
          <p:cNvSpPr>
            <a:spLocks noGrp="1"/>
          </p:cNvSpPr>
          <p:nvPr>
            <p:ph idx="1"/>
          </p:nvPr>
        </p:nvSpPr>
        <p:spPr>
          <a:xfrm>
            <a:off x="5126418" y="548640"/>
            <a:ext cx="6224335" cy="5434987"/>
          </a:xfrm>
        </p:spPr>
        <p:txBody>
          <a:bodyPr anchor="ctr">
            <a:normAutofit/>
          </a:bodyPr>
          <a:lstStyle/>
          <a:p>
            <a:pPr>
              <a:spcBef>
                <a:spcPts val="1800"/>
              </a:spcBef>
            </a:pPr>
            <a:r>
              <a:rPr lang="en-GB" sz="2000" noProof="0" dirty="0"/>
              <a:t>Lev Vygotsky believed that children learn exclusively through social interactions, culture and language (McLeod, 2025).</a:t>
            </a:r>
            <a:endParaRPr lang="en-GB" sz="2000" b="1" noProof="0" dirty="0"/>
          </a:p>
          <a:p>
            <a:pPr>
              <a:spcBef>
                <a:spcPts val="1800"/>
              </a:spcBef>
            </a:pPr>
            <a:r>
              <a:rPr lang="en-GB" sz="2000" noProof="0" dirty="0"/>
              <a:t>Vygotsky believed that learning happens in the Zone of Proximal Development (ZPD) with the help of a More Knowledgeable Other (MKO). This is when a child can complete an activity but only with the help of an MKO (McLeod, 2025).</a:t>
            </a:r>
          </a:p>
          <a:p>
            <a:pPr>
              <a:spcBef>
                <a:spcPts val="1800"/>
              </a:spcBef>
            </a:pPr>
            <a:r>
              <a:rPr lang="en-GB" sz="2000" noProof="0" dirty="0"/>
              <a:t>Scaffolding</a:t>
            </a:r>
            <a:r>
              <a:rPr lang="en-GB" sz="2000" dirty="0"/>
              <a:t>:</a:t>
            </a:r>
            <a:r>
              <a:rPr lang="en-GB" sz="2000" noProof="0" dirty="0"/>
              <a:t> This 2020 is a way of teaching young children where temporary support is given and gradually removed as the child becomes more competent (McLeod, 2025).</a:t>
            </a:r>
          </a:p>
          <a:p>
            <a:pPr>
              <a:spcBef>
                <a:spcPts val="1800"/>
              </a:spcBef>
            </a:pPr>
            <a:r>
              <a:rPr lang="en-GB" sz="2000" noProof="0" dirty="0"/>
              <a:t>Vygotsky’s beliefs opposed those of Jean Piaget, since Piaget believed children learned by exploring the world on their own. (McLeod, 2024).</a:t>
            </a:r>
          </a:p>
          <a:p>
            <a:endParaRPr lang="en-GB" sz="2200" noProof="0" dirty="0"/>
          </a:p>
        </p:txBody>
      </p:sp>
    </p:spTree>
    <p:extLst>
      <p:ext uri="{BB962C8B-B14F-4D97-AF65-F5344CB8AC3E}">
        <p14:creationId xmlns:p14="http://schemas.microsoft.com/office/powerpoint/2010/main" val="1311826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6BFB4-AE83-5E6A-B7A8-06EFA6B3F01C}"/>
              </a:ext>
            </a:extLst>
          </p:cNvPr>
          <p:cNvSpPr>
            <a:spLocks noGrp="1"/>
          </p:cNvSpPr>
          <p:nvPr>
            <p:ph type="title"/>
          </p:nvPr>
        </p:nvSpPr>
        <p:spPr>
          <a:xfrm>
            <a:off x="838201" y="581336"/>
            <a:ext cx="4076910" cy="5695389"/>
          </a:xfrm>
        </p:spPr>
        <p:txBody>
          <a:bodyPr anchor="ctr">
            <a:normAutofit/>
          </a:bodyPr>
          <a:lstStyle/>
          <a:p>
            <a:r>
              <a:rPr lang="en-GB" sz="5200" b="1" noProof="0" dirty="0">
                <a:solidFill>
                  <a:schemeClr val="accent2"/>
                </a:solidFill>
                <a:cs typeface="Calibri" panose="020F0502020204030204" pitchFamily="34" charset="0"/>
              </a:rPr>
              <a:t>Development Assumptions</a:t>
            </a:r>
          </a:p>
        </p:txBody>
      </p:sp>
      <p:graphicFrame>
        <p:nvGraphicFramePr>
          <p:cNvPr id="5" name="Content Placeholder 2">
            <a:extLst>
              <a:ext uri="{FF2B5EF4-FFF2-40B4-BE49-F238E27FC236}">
                <a16:creationId xmlns:a16="http://schemas.microsoft.com/office/drawing/2014/main" id="{EAC99DED-7B44-8068-DE60-6F8A82FEC723}"/>
              </a:ext>
            </a:extLst>
          </p:cNvPr>
          <p:cNvGraphicFramePr>
            <a:graphicFrameLocks noGrp="1"/>
          </p:cNvGraphicFramePr>
          <p:nvPr>
            <p:ph idx="1"/>
            <p:extLst>
              <p:ext uri="{D42A27DB-BD31-4B8C-83A1-F6EECF244321}">
                <p14:modId xmlns:p14="http://schemas.microsoft.com/office/powerpoint/2010/main" val="3295712561"/>
              </p:ext>
            </p:extLst>
          </p:nvPr>
        </p:nvGraphicFramePr>
        <p:xfrm>
          <a:off x="5433742" y="567246"/>
          <a:ext cx="5826934" cy="5850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3731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DD7F09-DA6F-52DA-3643-12239D5BB0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AABDDA-05AF-0074-82C3-2D52DD284F5A}"/>
              </a:ext>
            </a:extLst>
          </p:cNvPr>
          <p:cNvSpPr>
            <a:spLocks noGrp="1"/>
          </p:cNvSpPr>
          <p:nvPr>
            <p:ph type="title"/>
          </p:nvPr>
        </p:nvSpPr>
        <p:spPr>
          <a:xfrm>
            <a:off x="838201" y="581336"/>
            <a:ext cx="4076910" cy="5695389"/>
          </a:xfrm>
        </p:spPr>
        <p:txBody>
          <a:bodyPr anchor="ctr">
            <a:normAutofit/>
          </a:bodyPr>
          <a:lstStyle/>
          <a:p>
            <a:r>
              <a:rPr lang="en-GB" sz="5200" b="1" noProof="0" dirty="0">
                <a:solidFill>
                  <a:schemeClr val="accent2"/>
                </a:solidFill>
                <a:cs typeface="Calibri" panose="020F0502020204030204" pitchFamily="34" charset="0"/>
              </a:rPr>
              <a:t>Relevance to Childhood</a:t>
            </a:r>
          </a:p>
        </p:txBody>
      </p:sp>
      <p:sp>
        <p:nvSpPr>
          <p:cNvPr id="7" name="TextBox 6">
            <a:extLst>
              <a:ext uri="{FF2B5EF4-FFF2-40B4-BE49-F238E27FC236}">
                <a16:creationId xmlns:a16="http://schemas.microsoft.com/office/drawing/2014/main" id="{4FBC73FC-478D-A9D4-19A4-BA7B4C532C14}"/>
              </a:ext>
            </a:extLst>
          </p:cNvPr>
          <p:cNvSpPr txBox="1"/>
          <p:nvPr/>
        </p:nvSpPr>
        <p:spPr>
          <a:xfrm>
            <a:off x="5136369" y="783955"/>
            <a:ext cx="6389455" cy="1323439"/>
          </a:xfrm>
          <a:prstGeom prst="rect">
            <a:avLst/>
          </a:prstGeom>
          <a:noFill/>
        </p:spPr>
        <p:txBody>
          <a:bodyPr wrap="square" rtlCol="0">
            <a:spAutoFit/>
          </a:bodyPr>
          <a:lstStyle/>
          <a:p>
            <a:r>
              <a:rPr lang="en-GB" sz="2000" noProof="0" dirty="0">
                <a:solidFill>
                  <a:schemeClr val="tx2"/>
                </a:solidFill>
              </a:rPr>
              <a:t>Vygotsky believed that language has a critical role of not just helping us to communicate but it also shapes how we think. He tracked how language develops during childhood</a:t>
            </a:r>
            <a:r>
              <a:rPr lang="en-GB" sz="2000" b="1" noProof="0" dirty="0">
                <a:solidFill>
                  <a:schemeClr val="tx2"/>
                </a:solidFill>
              </a:rPr>
              <a:t> </a:t>
            </a:r>
            <a:r>
              <a:rPr lang="en-GB" sz="2000" noProof="0" dirty="0">
                <a:solidFill>
                  <a:schemeClr val="tx2"/>
                </a:solidFill>
              </a:rPr>
              <a:t>in three stages:</a:t>
            </a:r>
          </a:p>
        </p:txBody>
      </p:sp>
      <p:graphicFrame>
        <p:nvGraphicFramePr>
          <p:cNvPr id="10" name="Table 9">
            <a:extLst>
              <a:ext uri="{FF2B5EF4-FFF2-40B4-BE49-F238E27FC236}">
                <a16:creationId xmlns:a16="http://schemas.microsoft.com/office/drawing/2014/main" id="{303879D8-FBBF-1AAC-C66C-5BBBDC7E4C14}"/>
              </a:ext>
            </a:extLst>
          </p:cNvPr>
          <p:cNvGraphicFramePr>
            <a:graphicFrameLocks noGrp="1"/>
          </p:cNvGraphicFramePr>
          <p:nvPr>
            <p:extLst>
              <p:ext uri="{D42A27DB-BD31-4B8C-83A1-F6EECF244321}">
                <p14:modId xmlns:p14="http://schemas.microsoft.com/office/powerpoint/2010/main" val="2861272546"/>
              </p:ext>
            </p:extLst>
          </p:nvPr>
        </p:nvGraphicFramePr>
        <p:xfrm>
          <a:off x="5259560" y="2507552"/>
          <a:ext cx="6266264" cy="3747176"/>
        </p:xfrm>
        <a:graphic>
          <a:graphicData uri="http://schemas.openxmlformats.org/drawingml/2006/table">
            <a:tbl>
              <a:tblPr firstRow="1" bandRow="1">
                <a:tableStyleId>{5940675A-B579-460E-94D1-54222C63F5DA}</a:tableStyleId>
              </a:tblPr>
              <a:tblGrid>
                <a:gridCol w="2088755">
                  <a:extLst>
                    <a:ext uri="{9D8B030D-6E8A-4147-A177-3AD203B41FA5}">
                      <a16:colId xmlns:a16="http://schemas.microsoft.com/office/drawing/2014/main" val="3147774833"/>
                    </a:ext>
                  </a:extLst>
                </a:gridCol>
                <a:gridCol w="1373028">
                  <a:extLst>
                    <a:ext uri="{9D8B030D-6E8A-4147-A177-3AD203B41FA5}">
                      <a16:colId xmlns:a16="http://schemas.microsoft.com/office/drawing/2014/main" val="4251946581"/>
                    </a:ext>
                  </a:extLst>
                </a:gridCol>
                <a:gridCol w="2804481">
                  <a:extLst>
                    <a:ext uri="{9D8B030D-6E8A-4147-A177-3AD203B41FA5}">
                      <a16:colId xmlns:a16="http://schemas.microsoft.com/office/drawing/2014/main" val="1990237662"/>
                    </a:ext>
                  </a:extLst>
                </a:gridCol>
              </a:tblGrid>
              <a:tr h="386363">
                <a:tc>
                  <a:txBody>
                    <a:bodyPr/>
                    <a:lstStyle/>
                    <a:p>
                      <a:r>
                        <a:rPr lang="en-GB" sz="2000" b="0" noProof="0" dirty="0">
                          <a:solidFill>
                            <a:schemeClr val="tx2"/>
                          </a:solidFill>
                          <a:latin typeface="+mn-lt"/>
                        </a:rPr>
                        <a:t>Stage</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r>
                        <a:rPr lang="en-GB" sz="2000" b="0" noProof="0" dirty="0">
                          <a:solidFill>
                            <a:schemeClr val="tx2"/>
                          </a:solidFill>
                          <a:latin typeface="+mn-lt"/>
                        </a:rPr>
                        <a:t>Age (years)</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r>
                        <a:rPr lang="en-GB" sz="2000" b="0" noProof="0" dirty="0">
                          <a:solidFill>
                            <a:schemeClr val="tx2"/>
                          </a:solidFill>
                          <a:latin typeface="+mn-lt"/>
                        </a:rPr>
                        <a:t>What it looks like</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3990893279"/>
                  </a:ext>
                </a:extLst>
              </a:tr>
              <a:tr h="661268">
                <a:tc>
                  <a:txBody>
                    <a:bodyPr/>
                    <a:lstStyle/>
                    <a:p>
                      <a:r>
                        <a:rPr lang="en-GB" sz="2000" noProof="0" dirty="0">
                          <a:solidFill>
                            <a:schemeClr val="tx2"/>
                          </a:solidFill>
                          <a:latin typeface="+mn-lt"/>
                        </a:rPr>
                        <a:t>Social Speech</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r>
                        <a:rPr lang="en-GB" sz="2000" noProof="0" dirty="0">
                          <a:solidFill>
                            <a:schemeClr val="tx2"/>
                          </a:solidFill>
                          <a:latin typeface="+mn-lt"/>
                        </a:rPr>
                        <a:t>0-3</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r>
                        <a:rPr lang="en-GB" sz="2000" noProof="0" dirty="0">
                          <a:solidFill>
                            <a:schemeClr val="tx2"/>
                          </a:solidFill>
                          <a:latin typeface="+mn-lt"/>
                        </a:rPr>
                        <a:t>Talking to others abouts needs or play</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2644582939"/>
                  </a:ext>
                </a:extLst>
              </a:tr>
              <a:tr h="1045738">
                <a:tc>
                  <a:txBody>
                    <a:bodyPr/>
                    <a:lstStyle/>
                    <a:p>
                      <a:r>
                        <a:rPr lang="en-GB" sz="2000" noProof="0" dirty="0">
                          <a:solidFill>
                            <a:schemeClr val="tx2"/>
                          </a:solidFill>
                          <a:latin typeface="+mn-lt"/>
                        </a:rPr>
                        <a:t>Private Speech</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r>
                        <a:rPr lang="en-GB" sz="2000" noProof="0" dirty="0">
                          <a:solidFill>
                            <a:schemeClr val="tx2"/>
                          </a:solidFill>
                          <a:latin typeface="+mn-lt"/>
                        </a:rPr>
                        <a:t>3-7</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r>
                        <a:rPr lang="en-GB" sz="2000" noProof="0" dirty="0">
                          <a:solidFill>
                            <a:schemeClr val="tx2"/>
                          </a:solidFill>
                          <a:latin typeface="+mn-lt"/>
                        </a:rPr>
                        <a:t>Talking out loud to themselves, usually to manage behaviour or solve a problem</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773225502"/>
                  </a:ext>
                </a:extLst>
              </a:tr>
              <a:tr h="661268">
                <a:tc>
                  <a:txBody>
                    <a:bodyPr/>
                    <a:lstStyle/>
                    <a:p>
                      <a:r>
                        <a:rPr lang="en-GB" sz="2000" noProof="0" dirty="0">
                          <a:solidFill>
                            <a:schemeClr val="tx2"/>
                          </a:solidFill>
                          <a:latin typeface="+mn-lt"/>
                        </a:rPr>
                        <a:t>Inner Speech</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r>
                        <a:rPr lang="en-GB" sz="2000" noProof="0" dirty="0">
                          <a:solidFill>
                            <a:schemeClr val="tx2"/>
                          </a:solidFill>
                          <a:latin typeface="+mn-lt"/>
                        </a:rPr>
                        <a:t>7+</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tc>
                  <a:txBody>
                    <a:bodyPr/>
                    <a:lstStyle/>
                    <a:p>
                      <a:r>
                        <a:rPr lang="en-GB" sz="2000" noProof="0" dirty="0">
                          <a:solidFill>
                            <a:schemeClr val="tx2"/>
                          </a:solidFill>
                          <a:latin typeface="+mn-lt"/>
                        </a:rPr>
                        <a:t>Private speech that has become internal thought</a:t>
                      </a:r>
                    </a:p>
                  </a:txBody>
                  <a:tcPr marL="98595" marR="98595" marT="49297" marB="49297">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val="2120296372"/>
                  </a:ext>
                </a:extLst>
              </a:tr>
            </a:tbl>
          </a:graphicData>
        </a:graphic>
      </p:graphicFrame>
      <p:sp>
        <p:nvSpPr>
          <p:cNvPr id="18" name="TextBox 17">
            <a:extLst>
              <a:ext uri="{FF2B5EF4-FFF2-40B4-BE49-F238E27FC236}">
                <a16:creationId xmlns:a16="http://schemas.microsoft.com/office/drawing/2014/main" id="{A09186C0-4E3E-1BD2-D502-B36441A47D6D}"/>
              </a:ext>
            </a:extLst>
          </p:cNvPr>
          <p:cNvSpPr txBox="1"/>
          <p:nvPr/>
        </p:nvSpPr>
        <p:spPr>
          <a:xfrm>
            <a:off x="5171535" y="6339840"/>
            <a:ext cx="6400800" cy="830997"/>
          </a:xfrm>
          <a:prstGeom prst="rect">
            <a:avLst/>
          </a:prstGeom>
          <a:noFill/>
        </p:spPr>
        <p:txBody>
          <a:bodyPr wrap="square" rtlCol="0">
            <a:spAutoFit/>
          </a:bodyPr>
          <a:lstStyle/>
          <a:p>
            <a:pPr algn="ctr"/>
            <a:r>
              <a:rPr lang="en-GB" sz="2400" noProof="0" dirty="0">
                <a:solidFill>
                  <a:schemeClr val="tx2"/>
                </a:solidFill>
              </a:rPr>
              <a:t>(McLeod, 2025)</a:t>
            </a:r>
          </a:p>
          <a:p>
            <a:pPr algn="ctr"/>
            <a:endParaRPr lang="en-GB" sz="2400" noProof="0" dirty="0">
              <a:solidFill>
                <a:schemeClr val="tx2"/>
              </a:solidFill>
              <a:latin typeface="+mj-lt"/>
            </a:endParaRPr>
          </a:p>
        </p:txBody>
      </p:sp>
    </p:spTree>
    <p:extLst>
      <p:ext uri="{BB962C8B-B14F-4D97-AF65-F5344CB8AC3E}">
        <p14:creationId xmlns:p14="http://schemas.microsoft.com/office/powerpoint/2010/main" val="4198020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B6AB51-6647-6BFB-243C-AD967395342F}"/>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B7487F7-0492-DCFD-3079-2DB852C7802A}"/>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GB" sz="5200" b="1" kern="1200" noProof="0" dirty="0">
                <a:solidFill>
                  <a:schemeClr val="tx1"/>
                </a:solidFill>
                <a:latin typeface="+mj-lt"/>
                <a:ea typeface="+mj-ea"/>
                <a:cs typeface="+mj-cs"/>
              </a:rPr>
              <a:t>Relevance to Childhood</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 name="TextBox 6">
            <a:extLst>
              <a:ext uri="{FF2B5EF4-FFF2-40B4-BE49-F238E27FC236}">
                <a16:creationId xmlns:a16="http://schemas.microsoft.com/office/drawing/2014/main" id="{2FDF6DF7-D4F3-3344-93D1-6C872E1B58F1}"/>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GB" sz="2000" noProof="0" dirty="0"/>
              <a:t>Vygotsky noticed that in imaginary play a child creates a ZPD for themselves. Quoting </a:t>
            </a:r>
            <a:r>
              <a:rPr lang="en-GB" sz="2000" dirty="0"/>
              <a:t>- </a:t>
            </a:r>
            <a:r>
              <a:rPr lang="en-GB" sz="2000" noProof="0" dirty="0"/>
              <a:t>In play a child always behaves beyond his average age, above his daily behaviour; in play it is as though he were a head taller than himself.</a:t>
            </a:r>
            <a:r>
              <a:rPr lang="en-GB" sz="2000" b="1" noProof="0" dirty="0"/>
              <a:t> </a:t>
            </a:r>
            <a:r>
              <a:rPr lang="en-GB" sz="2000" noProof="0" dirty="0"/>
              <a:t>(My Teaching Cupboard, 2024).</a:t>
            </a:r>
          </a:p>
          <a:p>
            <a:pPr indent="-228600">
              <a:lnSpc>
                <a:spcPct val="90000"/>
              </a:lnSpc>
              <a:spcAft>
                <a:spcPts val="600"/>
              </a:spcAft>
              <a:buFont typeface="Arial" panose="020B0604020202020204" pitchFamily="34" charset="0"/>
              <a:buChar char="•"/>
            </a:pPr>
            <a:endParaRPr lang="en-GB" sz="2000" noProof="0" dirty="0"/>
          </a:p>
          <a:p>
            <a:pPr indent="-228600">
              <a:lnSpc>
                <a:spcPct val="90000"/>
              </a:lnSpc>
              <a:spcAft>
                <a:spcPts val="600"/>
              </a:spcAft>
              <a:buFont typeface="Arial" panose="020B0604020202020204" pitchFamily="34" charset="0"/>
              <a:buChar char="•"/>
            </a:pPr>
            <a:r>
              <a:rPr lang="en-GB" sz="2000" noProof="0" dirty="0"/>
              <a:t>An example of this is when a child plays a “patient” (in a doctor and patient game) who has to sit still and wait, which develops self control that the child may not show outside of play.</a:t>
            </a:r>
          </a:p>
          <a:p>
            <a:pPr indent="-228600">
              <a:lnSpc>
                <a:spcPct val="90000"/>
              </a:lnSpc>
              <a:spcAft>
                <a:spcPts val="600"/>
              </a:spcAft>
              <a:buFont typeface="Arial" panose="020B0604020202020204" pitchFamily="34" charset="0"/>
              <a:buChar char="•"/>
            </a:pPr>
            <a:endParaRPr lang="en-GB" sz="2200" noProof="0" dirty="0"/>
          </a:p>
        </p:txBody>
      </p:sp>
    </p:spTree>
    <p:extLst>
      <p:ext uri="{BB962C8B-B14F-4D97-AF65-F5344CB8AC3E}">
        <p14:creationId xmlns:p14="http://schemas.microsoft.com/office/powerpoint/2010/main" val="3295404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629241-1CEE-B6A6-718F-576BCB3AE8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7AC326-C7FB-4E8D-267B-2AFBEAF326C9}"/>
              </a:ext>
            </a:extLst>
          </p:cNvPr>
          <p:cNvSpPr>
            <a:spLocks noGrp="1"/>
          </p:cNvSpPr>
          <p:nvPr>
            <p:ph type="title"/>
          </p:nvPr>
        </p:nvSpPr>
        <p:spPr>
          <a:xfrm>
            <a:off x="973283" y="417280"/>
            <a:ext cx="4076910" cy="5695389"/>
          </a:xfrm>
        </p:spPr>
        <p:txBody>
          <a:bodyPr anchor="ctr">
            <a:normAutofit/>
          </a:bodyPr>
          <a:lstStyle/>
          <a:p>
            <a:r>
              <a:rPr lang="en-GB" sz="5200" b="1" noProof="0" dirty="0">
                <a:solidFill>
                  <a:schemeClr val="accent2"/>
                </a:solidFill>
                <a:cs typeface="Calibri" panose="020F0502020204030204" pitchFamily="34" charset="0"/>
              </a:rPr>
              <a:t>Relevance to Childhood</a:t>
            </a:r>
          </a:p>
        </p:txBody>
      </p:sp>
      <p:sp>
        <p:nvSpPr>
          <p:cNvPr id="7" name="TextBox 6">
            <a:extLst>
              <a:ext uri="{FF2B5EF4-FFF2-40B4-BE49-F238E27FC236}">
                <a16:creationId xmlns:a16="http://schemas.microsoft.com/office/drawing/2014/main" id="{8A99085D-57AD-CCC8-4FAE-49BA21C69DD7}"/>
              </a:ext>
            </a:extLst>
          </p:cNvPr>
          <p:cNvSpPr txBox="1"/>
          <p:nvPr/>
        </p:nvSpPr>
        <p:spPr>
          <a:xfrm>
            <a:off x="5227724" y="1418316"/>
            <a:ext cx="6389455" cy="4370427"/>
          </a:xfrm>
          <a:prstGeom prst="rect">
            <a:avLst/>
          </a:prstGeom>
          <a:noFill/>
        </p:spPr>
        <p:txBody>
          <a:bodyPr wrap="square" rtlCol="0">
            <a:spAutoFit/>
          </a:bodyPr>
          <a:lstStyle/>
          <a:p>
            <a:r>
              <a:rPr lang="en-GB" sz="2000" noProof="0" dirty="0">
                <a:solidFill>
                  <a:schemeClr val="tx2"/>
                </a:solidFill>
              </a:rPr>
              <a:t>In early childhood, MKOs (usually parents, teachers and older siblings) are constantly scaffolding basic life skills. This drives the child’s development as they learn from the MKOs while being in a ZPD </a:t>
            </a:r>
            <a:r>
              <a:rPr lang="en-GB" sz="2000" dirty="0"/>
              <a:t> (Prince, 2025).</a:t>
            </a:r>
            <a:endParaRPr lang="en-GB" sz="2000" b="1" noProof="0" dirty="0">
              <a:solidFill>
                <a:schemeClr val="tx2"/>
              </a:solidFill>
            </a:endParaRPr>
          </a:p>
          <a:p>
            <a:endParaRPr lang="en-GB" sz="2000" b="1" noProof="0" dirty="0">
              <a:solidFill>
                <a:schemeClr val="tx2"/>
              </a:solidFill>
            </a:endParaRPr>
          </a:p>
          <a:p>
            <a:r>
              <a:rPr lang="en-GB" sz="2000" noProof="0" dirty="0">
                <a:solidFill>
                  <a:schemeClr val="tx2"/>
                </a:solidFill>
              </a:rPr>
              <a:t>An example of this could be a child learning to complete a puzzle with a parent (MKO). Initially, the parent will connect some pieces while the child watches, afterwards the parent may find matching pieces and ask the child to combine them, then the parent could give simple instructions such as “look for pieces with flat edges” and eventually the child will learn to combine pieces with no help from the MKO. </a:t>
            </a:r>
            <a:endParaRPr lang="en-GB" sz="2000" b="1" noProof="0" dirty="0">
              <a:solidFill>
                <a:schemeClr val="tx2"/>
              </a:solidFill>
            </a:endParaRPr>
          </a:p>
          <a:p>
            <a:endParaRPr lang="en-GB" noProof="0" dirty="0">
              <a:solidFill>
                <a:schemeClr val="tx2"/>
              </a:solidFill>
            </a:endParaRPr>
          </a:p>
        </p:txBody>
      </p:sp>
    </p:spTree>
    <p:extLst>
      <p:ext uri="{BB962C8B-B14F-4D97-AF65-F5344CB8AC3E}">
        <p14:creationId xmlns:p14="http://schemas.microsoft.com/office/powerpoint/2010/main" val="902651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2B9970-6748-AE45-730F-2B3BED2B6EB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C46BCED-93C9-A237-41EF-E8FB9F36AAC2}"/>
              </a:ext>
            </a:extLst>
          </p:cNvPr>
          <p:cNvSpPr>
            <a:spLocks noGrp="1"/>
          </p:cNvSpPr>
          <p:nvPr>
            <p:ph type="title"/>
          </p:nvPr>
        </p:nvSpPr>
        <p:spPr>
          <a:xfrm>
            <a:off x="838200" y="365125"/>
            <a:ext cx="10515600" cy="1325563"/>
          </a:xfrm>
        </p:spPr>
        <p:txBody>
          <a:bodyPr>
            <a:normAutofit/>
          </a:bodyPr>
          <a:lstStyle/>
          <a:p>
            <a:r>
              <a:rPr lang="en-GB" sz="5200" b="1" noProof="0" dirty="0"/>
              <a:t>Relevance to Isaac’s Situation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BBBE95D1-8E93-AD3D-5ED8-452679F7037E}"/>
              </a:ext>
            </a:extLst>
          </p:cNvPr>
          <p:cNvSpPr>
            <a:spLocks noGrp="1"/>
          </p:cNvSpPr>
          <p:nvPr>
            <p:ph idx="1"/>
          </p:nvPr>
        </p:nvSpPr>
        <p:spPr>
          <a:xfrm>
            <a:off x="836676" y="1807549"/>
            <a:ext cx="10515600" cy="4928617"/>
          </a:xfrm>
        </p:spPr>
        <p:txBody>
          <a:bodyPr>
            <a:normAutofit/>
          </a:bodyPr>
          <a:lstStyle/>
          <a:p>
            <a:r>
              <a:rPr lang="en-GB" sz="2000" noProof="0" dirty="0"/>
              <a:t>Compromised MKO: Isaac’s mother is experiencing Post-Natal Depression (PND) and low confidence. This likely makes it very difficult for her to provide the needed engagement and play for Isaac. This means Isaac’s opportunities to be in a ZPD with a suitable MKO are limited, leading to delayed development (MURRAY and COOPER, 1997).</a:t>
            </a:r>
          </a:p>
          <a:p>
            <a:r>
              <a:rPr lang="en-GB" sz="2000" noProof="0" dirty="0"/>
              <a:t>Limited Social Interactions: Isaac is missing the important MKO of a consistent educator due to his  disrupted childcare arrangements. This means he has not been able to form attachments with his early year's practitioners. This has also meant that he has not been able to create friendships with peers which has limited his social interactions (Wood, Bruner and Ross, 1976).</a:t>
            </a:r>
          </a:p>
          <a:p>
            <a:r>
              <a:rPr lang="en-GB" sz="2000" noProof="0" dirty="0"/>
              <a:t>Language Delay: With a depressed mother and inconsistent childcare, Isaac has missed out on many valuable verbal interactions that would drive his development. His delayed external language directly results in delayed cognitive and emotional development according to Vygotsky’s theory (McLeod, 2025).</a:t>
            </a:r>
          </a:p>
          <a:p>
            <a:r>
              <a:rPr lang="en-GB" sz="2000" noProof="0" dirty="0"/>
              <a:t>Emotional Responses: The instability of Isaac’s childcare combined with his mother's inability to provide consistent emotional support due to PND means that Isaac as not had the needed interactions to learn to manage his own emotions</a:t>
            </a:r>
            <a:r>
              <a:rPr lang="en-GB" sz="2000" dirty="0"/>
              <a:t> </a:t>
            </a:r>
            <a:r>
              <a:rPr lang="en-GB" sz="2000" noProof="0" dirty="0"/>
              <a:t>(Palm, 2024).</a:t>
            </a:r>
          </a:p>
          <a:p>
            <a:endParaRPr lang="en-GB" sz="2000" noProof="0" dirty="0"/>
          </a:p>
          <a:p>
            <a:endParaRPr lang="en-GB" sz="1700" noProof="0" dirty="0"/>
          </a:p>
        </p:txBody>
      </p:sp>
    </p:spTree>
    <p:extLst>
      <p:ext uri="{BB962C8B-B14F-4D97-AF65-F5344CB8AC3E}">
        <p14:creationId xmlns:p14="http://schemas.microsoft.com/office/powerpoint/2010/main" val="3628805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D921-5096-0A60-B988-FD00B9D7E2B7}"/>
              </a:ext>
            </a:extLst>
          </p:cNvPr>
          <p:cNvSpPr>
            <a:spLocks noGrp="1"/>
          </p:cNvSpPr>
          <p:nvPr>
            <p:ph type="title"/>
          </p:nvPr>
        </p:nvSpPr>
        <p:spPr/>
        <p:txBody>
          <a:bodyPr>
            <a:normAutofit/>
          </a:bodyPr>
          <a:lstStyle/>
          <a:p>
            <a:r>
              <a:rPr lang="en-GB" sz="5200" b="1" noProof="0" dirty="0"/>
              <a:t>Support Plan</a:t>
            </a:r>
          </a:p>
        </p:txBody>
      </p:sp>
      <p:graphicFrame>
        <p:nvGraphicFramePr>
          <p:cNvPr id="5" name="Content Placeholder 2">
            <a:extLst>
              <a:ext uri="{FF2B5EF4-FFF2-40B4-BE49-F238E27FC236}">
                <a16:creationId xmlns:a16="http://schemas.microsoft.com/office/drawing/2014/main" id="{8E10FB77-2410-962B-BF11-130389943C91}"/>
              </a:ext>
            </a:extLst>
          </p:cNvPr>
          <p:cNvGraphicFramePr>
            <a:graphicFrameLocks noGrp="1"/>
          </p:cNvGraphicFramePr>
          <p:nvPr>
            <p:ph idx="1"/>
            <p:extLst>
              <p:ext uri="{D42A27DB-BD31-4B8C-83A1-F6EECF244321}">
                <p14:modId xmlns:p14="http://schemas.microsoft.com/office/powerpoint/2010/main" val="839328055"/>
              </p:ext>
            </p:extLst>
          </p:nvPr>
        </p:nvGraphicFramePr>
        <p:xfrm>
          <a:off x="838200" y="2052886"/>
          <a:ext cx="10515600" cy="38217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886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49DDB-A08E-C5FF-DFD7-C94AA5001887}"/>
              </a:ext>
            </a:extLst>
          </p:cNvPr>
          <p:cNvSpPr>
            <a:spLocks noGrp="1"/>
          </p:cNvSpPr>
          <p:nvPr>
            <p:ph type="title"/>
          </p:nvPr>
        </p:nvSpPr>
        <p:spPr>
          <a:xfrm>
            <a:off x="1392382" y="415636"/>
            <a:ext cx="9959830" cy="1297397"/>
          </a:xfrm>
        </p:spPr>
        <p:txBody>
          <a:bodyPr>
            <a:noAutofit/>
          </a:bodyPr>
          <a:lstStyle/>
          <a:p>
            <a:r>
              <a:rPr lang="en-GB" sz="4800" b="1" noProof="0" dirty="0"/>
              <a:t>Evaluations of Vygotsky’s Theory</a:t>
            </a:r>
            <a:br>
              <a:rPr lang="en-GB" sz="4800" b="1" noProof="0" dirty="0"/>
            </a:br>
            <a:r>
              <a:rPr lang="en-GB" sz="4800" dirty="0">
                <a:solidFill>
                  <a:schemeClr val="tx2"/>
                </a:solidFill>
              </a:rPr>
              <a:t>(McLeod, 2025)</a:t>
            </a:r>
            <a:br>
              <a:rPr lang="en-GB" sz="4800" dirty="0">
                <a:solidFill>
                  <a:schemeClr val="tx2"/>
                </a:solidFill>
              </a:rPr>
            </a:br>
            <a:endParaRPr lang="en-GB" sz="4800" b="1" noProof="0" dirty="0"/>
          </a:p>
        </p:txBody>
      </p:sp>
      <p:sp>
        <p:nvSpPr>
          <p:cNvPr id="3" name="Text Placeholder 2">
            <a:extLst>
              <a:ext uri="{FF2B5EF4-FFF2-40B4-BE49-F238E27FC236}">
                <a16:creationId xmlns:a16="http://schemas.microsoft.com/office/drawing/2014/main" id="{816BA23F-4215-6B8D-FFEE-9A5162382D80}"/>
              </a:ext>
            </a:extLst>
          </p:cNvPr>
          <p:cNvSpPr>
            <a:spLocks noGrp="1"/>
          </p:cNvSpPr>
          <p:nvPr>
            <p:ph type="body" idx="1"/>
          </p:nvPr>
        </p:nvSpPr>
        <p:spPr>
          <a:xfrm>
            <a:off x="836612" y="1780831"/>
            <a:ext cx="5157787" cy="693696"/>
          </a:xfrm>
          <a:solidFill>
            <a:schemeClr val="accent3">
              <a:lumMod val="40000"/>
              <a:lumOff val="60000"/>
            </a:schemeClr>
          </a:solidFill>
        </p:spPr>
        <p:txBody>
          <a:bodyPr>
            <a:normAutofit/>
          </a:bodyPr>
          <a:lstStyle/>
          <a:p>
            <a:pPr algn="ctr"/>
            <a:r>
              <a:rPr lang="en-GB" sz="2800" u="sng" noProof="0" dirty="0">
                <a:solidFill>
                  <a:schemeClr val="tx2"/>
                </a:solidFill>
              </a:rPr>
              <a:t>Strengths</a:t>
            </a:r>
          </a:p>
        </p:txBody>
      </p:sp>
      <p:sp>
        <p:nvSpPr>
          <p:cNvPr id="4" name="Content Placeholder 3">
            <a:extLst>
              <a:ext uri="{FF2B5EF4-FFF2-40B4-BE49-F238E27FC236}">
                <a16:creationId xmlns:a16="http://schemas.microsoft.com/office/drawing/2014/main" id="{58F97DDC-7F42-CEFB-64A2-E97C43232FFC}"/>
              </a:ext>
            </a:extLst>
          </p:cNvPr>
          <p:cNvSpPr>
            <a:spLocks noGrp="1"/>
          </p:cNvSpPr>
          <p:nvPr>
            <p:ph sz="half" idx="2"/>
          </p:nvPr>
        </p:nvSpPr>
        <p:spPr>
          <a:xfrm>
            <a:off x="836612" y="2833193"/>
            <a:ext cx="5157787" cy="3100561"/>
          </a:xfrm>
        </p:spPr>
        <p:txBody>
          <a:bodyPr>
            <a:normAutofit fontScale="77500" lnSpcReduction="20000"/>
          </a:bodyPr>
          <a:lstStyle/>
          <a:p>
            <a:pPr>
              <a:spcBef>
                <a:spcPts val="1800"/>
              </a:spcBef>
            </a:pPr>
            <a:r>
              <a:rPr lang="en-GB" sz="2600" noProof="0" dirty="0">
                <a:solidFill>
                  <a:schemeClr val="tx2"/>
                </a:solidFill>
              </a:rPr>
              <a:t>The ZPD gives educators clear guidance for scaffolding by identifying the gap between what a child can do independently and what they need support with.</a:t>
            </a:r>
          </a:p>
          <a:p>
            <a:pPr>
              <a:spcBef>
                <a:spcPts val="1800"/>
              </a:spcBef>
            </a:pPr>
            <a:r>
              <a:rPr lang="en-GB" sz="2600" noProof="0" dirty="0">
                <a:solidFill>
                  <a:schemeClr val="tx2"/>
                </a:solidFill>
              </a:rPr>
              <a:t>Learning driven by MKOs who have better understanding validates the role of supportive parents, teachers and peers.</a:t>
            </a:r>
          </a:p>
          <a:p>
            <a:pPr>
              <a:spcBef>
                <a:spcPts val="1800"/>
              </a:spcBef>
            </a:pPr>
            <a:r>
              <a:rPr lang="en-GB" noProof="0" dirty="0">
                <a:solidFill>
                  <a:schemeClr val="tx2"/>
                </a:solidFill>
              </a:rPr>
              <a:t>Identifies the importance of play in learning and cognitive development.</a:t>
            </a:r>
          </a:p>
          <a:p>
            <a:pPr marL="0" indent="0">
              <a:spcBef>
                <a:spcPts val="1800"/>
              </a:spcBef>
              <a:buNone/>
            </a:pPr>
            <a:endParaRPr lang="en-GB" noProof="0" dirty="0">
              <a:solidFill>
                <a:schemeClr val="tx2"/>
              </a:solidFill>
            </a:endParaRPr>
          </a:p>
          <a:p>
            <a:endParaRPr lang="en-GB" noProof="0" dirty="0">
              <a:solidFill>
                <a:schemeClr val="tx2"/>
              </a:solidFill>
            </a:endParaRPr>
          </a:p>
        </p:txBody>
      </p:sp>
      <p:sp>
        <p:nvSpPr>
          <p:cNvPr id="5" name="Text Placeholder 4">
            <a:extLst>
              <a:ext uri="{FF2B5EF4-FFF2-40B4-BE49-F238E27FC236}">
                <a16:creationId xmlns:a16="http://schemas.microsoft.com/office/drawing/2014/main" id="{EB571578-ABD7-2F9F-EB08-2976A4A350CA}"/>
              </a:ext>
            </a:extLst>
          </p:cNvPr>
          <p:cNvSpPr>
            <a:spLocks noGrp="1"/>
          </p:cNvSpPr>
          <p:nvPr>
            <p:ph type="body" sz="quarter" idx="3"/>
          </p:nvPr>
        </p:nvSpPr>
        <p:spPr>
          <a:xfrm>
            <a:off x="6169024" y="1780831"/>
            <a:ext cx="5183188" cy="693696"/>
          </a:xfrm>
          <a:solidFill>
            <a:schemeClr val="accent2">
              <a:lumMod val="60000"/>
              <a:lumOff val="40000"/>
            </a:schemeClr>
          </a:solidFill>
        </p:spPr>
        <p:txBody>
          <a:bodyPr>
            <a:normAutofit/>
          </a:bodyPr>
          <a:lstStyle/>
          <a:p>
            <a:pPr algn="ctr"/>
            <a:r>
              <a:rPr lang="en-GB" sz="2800" u="sng" noProof="0" dirty="0">
                <a:solidFill>
                  <a:schemeClr val="tx2"/>
                </a:solidFill>
              </a:rPr>
              <a:t>Limitations</a:t>
            </a:r>
          </a:p>
        </p:txBody>
      </p:sp>
      <p:sp>
        <p:nvSpPr>
          <p:cNvPr id="6" name="Content Placeholder 5">
            <a:extLst>
              <a:ext uri="{FF2B5EF4-FFF2-40B4-BE49-F238E27FC236}">
                <a16:creationId xmlns:a16="http://schemas.microsoft.com/office/drawing/2014/main" id="{30F355A8-A8BE-30DD-7E0B-A845D0A7048D}"/>
              </a:ext>
            </a:extLst>
          </p:cNvPr>
          <p:cNvSpPr>
            <a:spLocks noGrp="1"/>
          </p:cNvSpPr>
          <p:nvPr>
            <p:ph sz="quarter" idx="4"/>
          </p:nvPr>
        </p:nvSpPr>
        <p:spPr>
          <a:xfrm>
            <a:off x="6197603" y="2833193"/>
            <a:ext cx="5183188" cy="3100561"/>
          </a:xfrm>
        </p:spPr>
        <p:txBody>
          <a:bodyPr>
            <a:normAutofit fontScale="77500" lnSpcReduction="20000"/>
          </a:bodyPr>
          <a:lstStyle/>
          <a:p>
            <a:pPr>
              <a:spcBef>
                <a:spcPts val="1800"/>
              </a:spcBef>
            </a:pPr>
            <a:r>
              <a:rPr lang="en-GB" sz="2600" noProof="0" dirty="0">
                <a:solidFill>
                  <a:schemeClr val="tx2"/>
                </a:solidFill>
              </a:rPr>
              <a:t>This theory doesn’t consider biological maturing (unlike Piaget) and only focuses on environmental and social factors.</a:t>
            </a:r>
          </a:p>
          <a:p>
            <a:pPr>
              <a:spcBef>
                <a:spcPts val="1800"/>
              </a:spcBef>
            </a:pPr>
            <a:r>
              <a:rPr lang="en-GB" sz="2600" noProof="0" dirty="0">
                <a:solidFill>
                  <a:schemeClr val="tx2"/>
                </a:solidFill>
              </a:rPr>
              <a:t>Assumes all social interaction benefit learning but doesn’t consider children who prefer independent discovery.</a:t>
            </a:r>
          </a:p>
          <a:p>
            <a:pPr>
              <a:spcBef>
                <a:spcPts val="1800"/>
              </a:spcBef>
            </a:pPr>
            <a:r>
              <a:rPr lang="en-GB" sz="2600" noProof="0" dirty="0">
                <a:solidFill>
                  <a:schemeClr val="tx2"/>
                </a:solidFill>
              </a:rPr>
              <a:t>Concepts such as the ZPD vary greatly between individuals making it difficult to standardise in a classroom setting.</a:t>
            </a:r>
          </a:p>
          <a:p>
            <a:pPr marL="0" indent="0">
              <a:spcBef>
                <a:spcPts val="1800"/>
              </a:spcBef>
              <a:buNone/>
            </a:pPr>
            <a:endParaRPr lang="en-GB" noProof="0" dirty="0">
              <a:solidFill>
                <a:schemeClr val="tx2"/>
              </a:solidFill>
            </a:endParaRPr>
          </a:p>
        </p:txBody>
      </p:sp>
    </p:spTree>
    <p:extLst>
      <p:ext uri="{BB962C8B-B14F-4D97-AF65-F5344CB8AC3E}">
        <p14:creationId xmlns:p14="http://schemas.microsoft.com/office/powerpoint/2010/main" val="3705729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8DAF55-036E-B8B7-6D4F-CD59802A4CD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B2EA032-07C5-F941-7689-88161F6A7D79}"/>
              </a:ext>
            </a:extLst>
          </p:cNvPr>
          <p:cNvSpPr>
            <a:spLocks noGrp="1"/>
          </p:cNvSpPr>
          <p:nvPr>
            <p:ph type="title"/>
          </p:nvPr>
        </p:nvSpPr>
        <p:spPr>
          <a:xfrm>
            <a:off x="838200" y="365125"/>
            <a:ext cx="10515600" cy="1325563"/>
          </a:xfrm>
        </p:spPr>
        <p:txBody>
          <a:bodyPr>
            <a:normAutofit/>
          </a:bodyPr>
          <a:lstStyle/>
          <a:p>
            <a:r>
              <a:rPr lang="en-GB" sz="5200" b="1" noProof="0" dirty="0"/>
              <a:t>Evaluations of Vygotsky’s Theory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39CE5F56-EB82-F898-25FD-22F142654E0B}"/>
              </a:ext>
            </a:extLst>
          </p:cNvPr>
          <p:cNvSpPr>
            <a:spLocks noGrp="1"/>
          </p:cNvSpPr>
          <p:nvPr>
            <p:ph idx="1"/>
          </p:nvPr>
        </p:nvSpPr>
        <p:spPr>
          <a:xfrm>
            <a:off x="838200" y="2240915"/>
            <a:ext cx="10515600" cy="4251960"/>
          </a:xfrm>
        </p:spPr>
        <p:txBody>
          <a:bodyPr>
            <a:normAutofit/>
          </a:bodyPr>
          <a:lstStyle/>
          <a:p>
            <a:pPr marL="0" indent="0">
              <a:spcBef>
                <a:spcPts val="1800"/>
              </a:spcBef>
              <a:buNone/>
            </a:pPr>
            <a:r>
              <a:rPr lang="en-GB" sz="2000" u="sng" noProof="0" dirty="0"/>
              <a:t>Relevance to London’s diverse communities</a:t>
            </a:r>
          </a:p>
          <a:p>
            <a:pPr>
              <a:spcBef>
                <a:spcPts val="1800"/>
              </a:spcBef>
            </a:pPr>
            <a:r>
              <a:rPr lang="en-GB" sz="2000" noProof="0" dirty="0"/>
              <a:t>Vygotsky’s Theory argues language is the foundation of thought. In London, this highlights the importance of translation and specialised teaching for students who’s first language is not English. This will ensure they do not fall behind with their development. (Naeyc.org, 2019)</a:t>
            </a:r>
          </a:p>
          <a:p>
            <a:pPr>
              <a:spcBef>
                <a:spcPts val="1800"/>
              </a:spcBef>
            </a:pPr>
            <a:r>
              <a:rPr lang="en-GB" sz="2000" noProof="0" dirty="0"/>
              <a:t>Varying cultures in London can lead to children developing differently, since one of the assumptions of this model is that development is culture specific. Educators need to ensure they can adapt to these differences so that children’s development is not impacted. (Naeyc.org, 2019)</a:t>
            </a:r>
          </a:p>
          <a:p>
            <a:pPr marL="0" indent="0">
              <a:buNone/>
            </a:pPr>
            <a:endParaRPr lang="en-GB" sz="2200" noProof="0" dirty="0"/>
          </a:p>
        </p:txBody>
      </p:sp>
    </p:spTree>
    <p:extLst>
      <p:ext uri="{BB962C8B-B14F-4D97-AF65-F5344CB8AC3E}">
        <p14:creationId xmlns:p14="http://schemas.microsoft.com/office/powerpoint/2010/main" val="1401595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4FCEE-89C3-7C64-D3D5-F7E0482B81C0}"/>
              </a:ext>
            </a:extLst>
          </p:cNvPr>
          <p:cNvSpPr>
            <a:spLocks noGrp="1"/>
          </p:cNvSpPr>
          <p:nvPr>
            <p:ph type="title"/>
          </p:nvPr>
        </p:nvSpPr>
        <p:spPr/>
        <p:txBody>
          <a:bodyPr>
            <a:normAutofit/>
          </a:bodyPr>
          <a:lstStyle/>
          <a:p>
            <a:r>
              <a:rPr lang="en-GB" sz="5200" b="1" noProof="0" dirty="0">
                <a:solidFill>
                  <a:schemeClr val="accent2"/>
                </a:solidFill>
                <a:cs typeface="Calibri" panose="020F0502020204030204" pitchFamily="34" charset="0"/>
              </a:rPr>
              <a:t>Reference List</a:t>
            </a:r>
          </a:p>
        </p:txBody>
      </p:sp>
      <p:sp>
        <p:nvSpPr>
          <p:cNvPr id="3" name="Content Placeholder 2">
            <a:extLst>
              <a:ext uri="{FF2B5EF4-FFF2-40B4-BE49-F238E27FC236}">
                <a16:creationId xmlns:a16="http://schemas.microsoft.com/office/drawing/2014/main" id="{810AB258-C16A-87E6-5774-CB4A479C4AF2}"/>
              </a:ext>
            </a:extLst>
          </p:cNvPr>
          <p:cNvSpPr>
            <a:spLocks noGrp="1"/>
          </p:cNvSpPr>
          <p:nvPr>
            <p:ph idx="1"/>
          </p:nvPr>
        </p:nvSpPr>
        <p:spPr/>
        <p:txBody>
          <a:bodyPr>
            <a:normAutofit fontScale="62500" lnSpcReduction="20000"/>
          </a:bodyPr>
          <a:lstStyle/>
          <a:p>
            <a:pPr marL="0" indent="0">
              <a:buNone/>
            </a:pPr>
            <a:r>
              <a:rPr lang="en-GB" sz="2500" noProof="0" dirty="0">
                <a:solidFill>
                  <a:schemeClr val="tx2"/>
                </a:solidFill>
              </a:rPr>
              <a:t>GREAT PEDAGOGICAL THINKERS (2022). Culture influences human development. Pedagogy4Change. Available at: </a:t>
            </a:r>
            <a:r>
              <a:rPr lang="en-GB" sz="2500" noProof="0" dirty="0">
                <a:solidFill>
                  <a:srgbClr val="D13D6E"/>
                </a:solidFill>
                <a:hlinkClick r:id="rId2">
                  <a:extLst>
                    <a:ext uri="{A12FA001-AC4F-418D-AE19-62706E023703}">
                      <ahyp:hlinkClr xmlns:ahyp="http://schemas.microsoft.com/office/drawing/2018/hyperlinkcolor" val="tx"/>
                    </a:ext>
                  </a:extLst>
                </a:hlinkClick>
              </a:rPr>
              <a:t>https://www.pedagogy4change.org/lev-vygotsky</a:t>
            </a:r>
            <a:r>
              <a:rPr lang="en-GB" sz="2500" noProof="0" dirty="0">
                <a:solidFill>
                  <a:schemeClr val="tx2"/>
                </a:solidFill>
                <a:hlinkClick r:id="rId2">
                  <a:extLst>
                    <a:ext uri="{A12FA001-AC4F-418D-AE19-62706E023703}">
                      <ahyp:hlinkClr xmlns:ahyp="http://schemas.microsoft.com/office/drawing/2018/hyperlinkcolor" val="tx"/>
                    </a:ext>
                  </a:extLst>
                </a:hlinkClick>
              </a:rPr>
              <a:t>/</a:t>
            </a:r>
            <a:r>
              <a:rPr lang="en-GB" sz="2500" noProof="0" dirty="0">
                <a:solidFill>
                  <a:schemeClr val="tx2"/>
                </a:solidFill>
              </a:rPr>
              <a:t>.</a:t>
            </a:r>
          </a:p>
          <a:p>
            <a:pPr marL="0" indent="0">
              <a:buNone/>
            </a:pPr>
            <a:r>
              <a:rPr lang="en-GB" sz="2500" noProof="0" dirty="0" err="1">
                <a:solidFill>
                  <a:schemeClr val="tx2"/>
                </a:solidFill>
              </a:rPr>
              <a:t>Mcleod</a:t>
            </a:r>
            <a:r>
              <a:rPr lang="en-GB" sz="2500" noProof="0" dirty="0">
                <a:solidFill>
                  <a:schemeClr val="tx2"/>
                </a:solidFill>
              </a:rPr>
              <a:t>, S. (2024). Vygotsky vs. Piaget: A Paradigm Shift. Simply Psychology. Available at: </a:t>
            </a:r>
            <a:r>
              <a:rPr lang="en-GB" sz="2500" noProof="0" dirty="0">
                <a:solidFill>
                  <a:srgbClr val="D13D6E"/>
                </a:solidFill>
                <a:hlinkClick r:id="rId3">
                  <a:extLst>
                    <a:ext uri="{A12FA001-AC4F-418D-AE19-62706E023703}">
                      <ahyp:hlinkClr xmlns:ahyp="http://schemas.microsoft.com/office/drawing/2018/hyperlinkcolor" val="tx"/>
                    </a:ext>
                  </a:extLst>
                </a:hlinkClick>
              </a:rPr>
              <a:t>https://www.simplypsychology.org/piaget-vs-vygotsky.</a:t>
            </a:r>
            <a:r>
              <a:rPr lang="en-GB" sz="2500" noProof="0" dirty="0">
                <a:solidFill>
                  <a:schemeClr val="tx2"/>
                </a:solidFill>
                <a:hlinkClick r:id="rId3">
                  <a:extLst>
                    <a:ext uri="{A12FA001-AC4F-418D-AE19-62706E023703}">
                      <ahyp:hlinkClr xmlns:ahyp="http://schemas.microsoft.com/office/drawing/2018/hyperlinkcolor" val="tx"/>
                    </a:ext>
                  </a:extLst>
                </a:hlinkClick>
              </a:rPr>
              <a:t>html</a:t>
            </a:r>
            <a:r>
              <a:rPr lang="en-GB" sz="2500" noProof="0" dirty="0">
                <a:solidFill>
                  <a:schemeClr val="tx2"/>
                </a:solidFill>
              </a:rPr>
              <a:t>.</a:t>
            </a:r>
          </a:p>
          <a:p>
            <a:pPr marL="0" indent="0">
              <a:buNone/>
            </a:pPr>
            <a:r>
              <a:rPr lang="en-GB" sz="2500" noProof="0" dirty="0">
                <a:solidFill>
                  <a:schemeClr val="tx2"/>
                </a:solidFill>
              </a:rPr>
              <a:t>McLeod, S. (2025). </a:t>
            </a:r>
            <a:r>
              <a:rPr lang="en-GB" sz="2500" i="1" noProof="0" dirty="0">
                <a:solidFill>
                  <a:schemeClr val="tx2"/>
                </a:solidFill>
              </a:rPr>
              <a:t>Vygotsky’s sociocultural theory of cognitive development</a:t>
            </a:r>
            <a:r>
              <a:rPr lang="en-GB" sz="2500" noProof="0" dirty="0">
                <a:solidFill>
                  <a:schemeClr val="tx2"/>
                </a:solidFill>
              </a:rPr>
              <a:t>. Simply Psychology. Available at: </a:t>
            </a:r>
            <a:r>
              <a:rPr lang="en-GB" sz="2500" noProof="0" dirty="0">
                <a:solidFill>
                  <a:schemeClr val="tx2"/>
                </a:solidFill>
                <a:hlinkClick r:id="rId4">
                  <a:extLst>
                    <a:ext uri="{A12FA001-AC4F-418D-AE19-62706E023703}">
                      <ahyp:hlinkClr xmlns:ahyp="http://schemas.microsoft.com/office/drawing/2018/hyperlinkcolor" val="tx"/>
                    </a:ext>
                  </a:extLst>
                </a:hlinkClick>
              </a:rPr>
              <a:t>https://www.simplypsychology.org/vygotsky.html</a:t>
            </a:r>
            <a:r>
              <a:rPr lang="en-GB" sz="2500" noProof="0" dirty="0">
                <a:solidFill>
                  <a:schemeClr val="tx2"/>
                </a:solidFill>
              </a:rPr>
              <a:t>.</a:t>
            </a:r>
          </a:p>
          <a:p>
            <a:pPr marL="0" indent="0">
              <a:buNone/>
            </a:pPr>
            <a:r>
              <a:rPr lang="en-GB" sz="2500" noProof="0" dirty="0">
                <a:solidFill>
                  <a:schemeClr val="tx2"/>
                </a:solidFill>
              </a:rPr>
              <a:t>MURRAY, L. and COOPER, P.J. (1997). Effects of postnatal depression on infant development. </a:t>
            </a:r>
            <a:r>
              <a:rPr lang="en-GB" sz="2500" i="1" noProof="0" dirty="0">
                <a:solidFill>
                  <a:schemeClr val="tx2"/>
                </a:solidFill>
              </a:rPr>
              <a:t>Archives of Disease in Childhood</a:t>
            </a:r>
            <a:r>
              <a:rPr lang="en-GB" sz="2500" noProof="0" dirty="0">
                <a:solidFill>
                  <a:schemeClr val="tx2"/>
                </a:solidFill>
              </a:rPr>
              <a:t>, 77(2), pp.99–101. </a:t>
            </a:r>
            <a:r>
              <a:rPr lang="en-GB" sz="2500" noProof="0" dirty="0" err="1">
                <a:solidFill>
                  <a:schemeClr val="tx2"/>
                </a:solidFill>
              </a:rPr>
              <a:t>doi:https</a:t>
            </a:r>
            <a:r>
              <a:rPr lang="en-GB" sz="2500" noProof="0" dirty="0">
                <a:solidFill>
                  <a:schemeClr val="tx2"/>
                </a:solidFill>
              </a:rPr>
              <a:t>://doi.org/10.1136/adc.77.2.99.</a:t>
            </a:r>
          </a:p>
          <a:p>
            <a:pPr marL="0" indent="0">
              <a:buNone/>
            </a:pPr>
            <a:r>
              <a:rPr lang="en-GB" sz="2500" noProof="0" dirty="0">
                <a:solidFill>
                  <a:schemeClr val="tx2"/>
                </a:solidFill>
              </a:rPr>
              <a:t>My Teaching Cupboard (2024). </a:t>
            </a:r>
            <a:r>
              <a:rPr lang="en-GB" sz="2500" i="1" noProof="0" dirty="0">
                <a:solidFill>
                  <a:schemeClr val="tx2"/>
                </a:solidFill>
              </a:rPr>
              <a:t>Vygotsky’s Play Theory: A Guide for Play Based Teachers</a:t>
            </a:r>
            <a:r>
              <a:rPr lang="en-GB" sz="2500" noProof="0" dirty="0">
                <a:solidFill>
                  <a:schemeClr val="tx2"/>
                </a:solidFill>
              </a:rPr>
              <a:t>. My Teaching Cupboard. Available at: </a:t>
            </a:r>
            <a:r>
              <a:rPr lang="en-GB" sz="2500" noProof="0" dirty="0">
                <a:solidFill>
                  <a:schemeClr val="tx2"/>
                </a:solidFill>
                <a:hlinkClick r:id="rId5">
                  <a:extLst>
                    <a:ext uri="{A12FA001-AC4F-418D-AE19-62706E023703}">
                      <ahyp:hlinkClr xmlns:ahyp="http://schemas.microsoft.com/office/drawing/2018/hyperlinkcolor" val="tx"/>
                    </a:ext>
                  </a:extLst>
                </a:hlinkClick>
              </a:rPr>
              <a:t>https://www.myteachingcupboard.com/blog/vygotskys-play-theory-a-guide-for-play-based-teachers</a:t>
            </a:r>
            <a:r>
              <a:rPr lang="en-GB" sz="2500" noProof="0" dirty="0">
                <a:solidFill>
                  <a:schemeClr val="tx2"/>
                </a:solidFill>
              </a:rPr>
              <a:t>.</a:t>
            </a:r>
          </a:p>
          <a:p>
            <a:pPr marL="0" indent="0">
              <a:buNone/>
            </a:pPr>
            <a:r>
              <a:rPr lang="en-GB" sz="2500" noProof="0" dirty="0">
                <a:solidFill>
                  <a:schemeClr val="tx2"/>
                </a:solidFill>
              </a:rPr>
              <a:t>Naeyc.org. (2019). Equalizing Opportunities to Learn: A Collaborative Approach to Language and Literacy Development in Preschool | NAEYC. Available at: </a:t>
            </a:r>
            <a:r>
              <a:rPr lang="en-GB" sz="2500" noProof="0" dirty="0">
                <a:solidFill>
                  <a:schemeClr val="tx2"/>
                </a:solidFill>
                <a:hlinkClick r:id="rId6">
                  <a:extLst>
                    <a:ext uri="{A12FA001-AC4F-418D-AE19-62706E023703}">
                      <ahyp:hlinkClr xmlns:ahyp="http://schemas.microsoft.com/office/drawing/2018/hyperlinkcolor" val="tx"/>
                    </a:ext>
                  </a:extLst>
                </a:hlinkClick>
              </a:rPr>
              <a:t>https://www.naeyc.org/resources/pubs/yc/mar2019/collaborative-approach-language-literacy-preschool</a:t>
            </a:r>
            <a:r>
              <a:rPr lang="en-GB" sz="2500" noProof="0" dirty="0">
                <a:solidFill>
                  <a:schemeClr val="tx2"/>
                </a:solidFill>
              </a:rPr>
              <a:t>.</a:t>
            </a:r>
          </a:p>
          <a:p>
            <a:pPr marL="0" indent="0">
              <a:buNone/>
            </a:pPr>
            <a:r>
              <a:rPr lang="en-US" sz="2500" noProof="0" dirty="0">
                <a:solidFill>
                  <a:schemeClr val="tx2"/>
                </a:solidFill>
              </a:rPr>
              <a:t>Prince, A. (2025). Lev Vygotsky and Early Years Education: A Comprehensive Guide. Realisetraining.com. Available at: https://realisetraining.com/news-and-events/news/lev-vygotsky-and-early-years-education-a-comprehensive-guide [Accessed 11 July 2026].</a:t>
            </a:r>
            <a:endParaRPr lang="en-GB" sz="2500" noProof="0" dirty="0">
              <a:solidFill>
                <a:schemeClr val="tx2"/>
              </a:solidFill>
            </a:endParaRPr>
          </a:p>
          <a:p>
            <a:pPr marL="0" indent="0">
              <a:buNone/>
            </a:pPr>
            <a:r>
              <a:rPr lang="en-GB" sz="2500" noProof="0" dirty="0">
                <a:solidFill>
                  <a:schemeClr val="tx2"/>
                </a:solidFill>
              </a:rPr>
              <a:t>Wood, D., Bruner, J.S. and Ross, G. (1976). The Role of Tutoring in Problem Solving. Journal of Child Psychology and Psychiatry, 17(2), pp.89–100. </a:t>
            </a:r>
            <a:r>
              <a:rPr lang="en-GB" sz="2500" noProof="0" dirty="0" err="1">
                <a:solidFill>
                  <a:schemeClr val="tx2"/>
                </a:solidFill>
              </a:rPr>
              <a:t>doi:https</a:t>
            </a:r>
            <a:r>
              <a:rPr lang="en-GB" sz="2500" noProof="0" dirty="0">
                <a:solidFill>
                  <a:schemeClr val="tx2"/>
                </a:solidFill>
              </a:rPr>
              <a:t>://doi.org/10.1111/j.1469-7610.1976.tb00381.x.</a:t>
            </a:r>
          </a:p>
          <a:p>
            <a:endParaRPr lang="en-GB" sz="2400" noProof="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15181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y notes with question marks">
            <a:extLst>
              <a:ext uri="{FF2B5EF4-FFF2-40B4-BE49-F238E27FC236}">
                <a16:creationId xmlns:a16="http://schemas.microsoft.com/office/drawing/2014/main" id="{698CD319-C7DA-A4E3-9A62-43FC3BA97FFC}"/>
              </a:ext>
            </a:extLst>
          </p:cNvPr>
          <p:cNvPicPr>
            <a:picLocks noChangeAspect="1"/>
          </p:cNvPicPr>
          <p:nvPr/>
        </p:nvPicPr>
        <p:blipFill>
          <a:blip r:embed="rId2">
            <a:alphaModFix/>
          </a:blip>
          <a:srcRect t="10162" b="556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DD2F884-1E86-98B0-F7A8-B4A10F59F12F}"/>
              </a:ext>
            </a:extLst>
          </p:cNvPr>
          <p:cNvSpPr>
            <a:spLocks noGrp="1"/>
          </p:cNvSpPr>
          <p:nvPr>
            <p:ph type="title"/>
          </p:nvPr>
        </p:nvSpPr>
        <p:spPr>
          <a:xfrm>
            <a:off x="3281617" y="3371855"/>
            <a:ext cx="5567743" cy="1476816"/>
          </a:xfrm>
        </p:spPr>
        <p:txBody>
          <a:bodyPr vert="horz" lIns="91440" tIns="45720" rIns="91440" bIns="45720" rtlCol="0" anchor="b">
            <a:normAutofit/>
          </a:bodyPr>
          <a:lstStyle/>
          <a:p>
            <a:pPr algn="ctr"/>
            <a:r>
              <a:rPr lang="en-GB" sz="5200" noProof="0" dirty="0">
                <a:solidFill>
                  <a:srgbClr val="FFFFFF"/>
                </a:solidFill>
              </a:rPr>
              <a:t>Questions?</a:t>
            </a:r>
          </a:p>
        </p:txBody>
      </p:sp>
    </p:spTree>
    <p:extLst>
      <p:ext uri="{BB962C8B-B14F-4D97-AF65-F5344CB8AC3E}">
        <p14:creationId xmlns:p14="http://schemas.microsoft.com/office/powerpoint/2010/main" val="3483304440"/>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2770</TotalTime>
  <Words>1577</Words>
  <Application>Microsoft Office PowerPoint</Application>
  <PresentationFormat>Widescreen</PresentationFormat>
  <Paragraphs>72</Paragraphs>
  <Slides>13</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13</vt:i4>
      </vt:variant>
    </vt:vector>
  </HeadingPairs>
  <TitlesOfParts>
    <vt:vector size="21" baseType="lpstr">
      <vt:lpstr>Aptos</vt:lpstr>
      <vt:lpstr>Aptos Display</vt:lpstr>
      <vt:lpstr>Arial</vt:lpstr>
      <vt:lpstr>Calibri</vt:lpstr>
      <vt:lpstr>Century Gothic</vt:lpstr>
      <vt:lpstr>Elephant</vt:lpstr>
      <vt:lpstr>BrushVTI</vt:lpstr>
      <vt:lpstr>Office Theme</vt:lpstr>
      <vt:lpstr>Module Number: LCHS 4009 (LON) Assignment No: 1 Student name: Nevena Semkova   Student number: 2515168 Lecturer’s name: Peace Ukachukwu  </vt:lpstr>
      <vt:lpstr>Vygotsky’s Sociocultural  Theory</vt:lpstr>
      <vt:lpstr>Key Concepts</vt:lpstr>
      <vt:lpstr>Development Assumptions</vt:lpstr>
      <vt:lpstr>Relevance to Childhood</vt:lpstr>
      <vt:lpstr>Relevance to Childhood</vt:lpstr>
      <vt:lpstr>Relevance to Childhood</vt:lpstr>
      <vt:lpstr>Relevance to Isaac’s Situation</vt:lpstr>
      <vt:lpstr>Support Plan</vt:lpstr>
      <vt:lpstr>Evaluations of Vygotsky’s Theory (McLeod, 2025) </vt:lpstr>
      <vt:lpstr>Evaluations of Vygotsky’s Theory</vt:lpstr>
      <vt:lpstr>Reference List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nevena semkova</cp:lastModifiedBy>
  <cp:revision>30</cp:revision>
  <dcterms:created xsi:type="dcterms:W3CDTF">2025-06-09T16:43:11Z</dcterms:created>
  <dcterms:modified xsi:type="dcterms:W3CDTF">2026-07-11T14:35:32Z</dcterms:modified>
</cp:coreProperties>
</file>